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7"/>
  </p:notesMasterIdLst>
  <p:sldIdLst>
    <p:sldId id="256" r:id="rId2"/>
    <p:sldId id="257" r:id="rId3"/>
    <p:sldId id="3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Lst>
  <p:sldSz cx="11036300" cy="10158413"/>
  <p:notesSz cx="6858000" cy="9144000"/>
  <p:embeddedFontLst>
    <p:embeddedFont>
      <p:font typeface="Calibri" pitchFamily="34" charset="0"/>
      <p:regular r:id="rId138"/>
      <p:bold r:id="rId139"/>
      <p:italic r:id="rId140"/>
      <p:boldItalic r:id="rId141"/>
    </p:embeddedFont>
  </p:embeddedFontLst>
  <p:defaultTextStyle>
    <a:defPPr>
      <a:defRPr lang="en-US"/>
    </a:defPPr>
    <a:lvl1pPr marL="0" algn="l" defTabSz="990683" rtl="0" eaLnBrk="1" latinLnBrk="0" hangingPunct="1">
      <a:defRPr sz="2000" kern="1200">
        <a:solidFill>
          <a:schemeClr val="tx1"/>
        </a:solidFill>
        <a:latin typeface="+mn-lt"/>
        <a:ea typeface="+mn-ea"/>
        <a:cs typeface="+mn-cs"/>
      </a:defRPr>
    </a:lvl1pPr>
    <a:lvl2pPr marL="495342" algn="l" defTabSz="990683" rtl="0" eaLnBrk="1" latinLnBrk="0" hangingPunct="1">
      <a:defRPr sz="2000" kern="1200">
        <a:solidFill>
          <a:schemeClr val="tx1"/>
        </a:solidFill>
        <a:latin typeface="+mn-lt"/>
        <a:ea typeface="+mn-ea"/>
        <a:cs typeface="+mn-cs"/>
      </a:defRPr>
    </a:lvl2pPr>
    <a:lvl3pPr marL="990683" algn="l" defTabSz="990683" rtl="0" eaLnBrk="1" latinLnBrk="0" hangingPunct="1">
      <a:defRPr sz="2000" kern="1200">
        <a:solidFill>
          <a:schemeClr val="tx1"/>
        </a:solidFill>
        <a:latin typeface="+mn-lt"/>
        <a:ea typeface="+mn-ea"/>
        <a:cs typeface="+mn-cs"/>
      </a:defRPr>
    </a:lvl3pPr>
    <a:lvl4pPr marL="1486025" algn="l" defTabSz="990683" rtl="0" eaLnBrk="1" latinLnBrk="0" hangingPunct="1">
      <a:defRPr sz="2000" kern="1200">
        <a:solidFill>
          <a:schemeClr val="tx1"/>
        </a:solidFill>
        <a:latin typeface="+mn-lt"/>
        <a:ea typeface="+mn-ea"/>
        <a:cs typeface="+mn-cs"/>
      </a:defRPr>
    </a:lvl4pPr>
    <a:lvl5pPr marL="1981367" algn="l" defTabSz="990683" rtl="0" eaLnBrk="1" latinLnBrk="0" hangingPunct="1">
      <a:defRPr sz="2000" kern="1200">
        <a:solidFill>
          <a:schemeClr val="tx1"/>
        </a:solidFill>
        <a:latin typeface="+mn-lt"/>
        <a:ea typeface="+mn-ea"/>
        <a:cs typeface="+mn-cs"/>
      </a:defRPr>
    </a:lvl5pPr>
    <a:lvl6pPr marL="2476708" algn="l" defTabSz="990683" rtl="0" eaLnBrk="1" latinLnBrk="0" hangingPunct="1">
      <a:defRPr sz="2000" kern="1200">
        <a:solidFill>
          <a:schemeClr val="tx1"/>
        </a:solidFill>
        <a:latin typeface="+mn-lt"/>
        <a:ea typeface="+mn-ea"/>
        <a:cs typeface="+mn-cs"/>
      </a:defRPr>
    </a:lvl6pPr>
    <a:lvl7pPr marL="2972049" algn="l" defTabSz="990683" rtl="0" eaLnBrk="1" latinLnBrk="0" hangingPunct="1">
      <a:defRPr sz="2000" kern="1200">
        <a:solidFill>
          <a:schemeClr val="tx1"/>
        </a:solidFill>
        <a:latin typeface="+mn-lt"/>
        <a:ea typeface="+mn-ea"/>
        <a:cs typeface="+mn-cs"/>
      </a:defRPr>
    </a:lvl7pPr>
    <a:lvl8pPr marL="3467390" algn="l" defTabSz="990683" rtl="0" eaLnBrk="1" latinLnBrk="0" hangingPunct="1">
      <a:defRPr sz="2000" kern="1200">
        <a:solidFill>
          <a:schemeClr val="tx1"/>
        </a:solidFill>
        <a:latin typeface="+mn-lt"/>
        <a:ea typeface="+mn-ea"/>
        <a:cs typeface="+mn-cs"/>
      </a:defRPr>
    </a:lvl8pPr>
    <a:lvl9pPr marL="3962732" algn="l" defTabSz="990683"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375" autoAdjust="0"/>
  </p:normalViewPr>
  <p:slideViewPr>
    <p:cSldViewPr>
      <p:cViewPr>
        <p:scale>
          <a:sx n="55" d="100"/>
          <a:sy n="55" d="100"/>
        </p:scale>
        <p:origin x="-78" y="-30"/>
      </p:cViewPr>
      <p:guideLst>
        <p:guide orient="horz" pos="3200"/>
        <p:guide pos="34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3.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FCA6B-A896-436B-98C6-3EA50FF74217}" type="datetimeFigureOut">
              <a:rPr lang="en-US" smtClean="0"/>
              <a:pPr/>
              <a:t>10/17/2012</a:t>
            </a:fld>
            <a:endParaRPr lang="en-US"/>
          </a:p>
        </p:txBody>
      </p:sp>
      <p:sp>
        <p:nvSpPr>
          <p:cNvPr id="4" name="Slide Image Placeholder 3"/>
          <p:cNvSpPr>
            <a:spLocks noGrp="1" noRot="1" noChangeAspect="1"/>
          </p:cNvSpPr>
          <p:nvPr>
            <p:ph type="sldImg" idx="2"/>
          </p:nvPr>
        </p:nvSpPr>
        <p:spPr>
          <a:xfrm>
            <a:off x="1566863" y="685800"/>
            <a:ext cx="3724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1F1D9-F8EF-4F58-BB7B-2D0B41DB3712}" type="slidenum">
              <a:rPr lang="en-US" smtClean="0"/>
              <a:pPr/>
              <a:t>‹#›</a:t>
            </a:fld>
            <a:endParaRPr lang="en-US"/>
          </a:p>
        </p:txBody>
      </p:sp>
    </p:spTree>
    <p:extLst>
      <p:ext uri="{BB962C8B-B14F-4D97-AF65-F5344CB8AC3E}">
        <p14:creationId xmlns:p14="http://schemas.microsoft.com/office/powerpoint/2010/main" xmlns="" val="338565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A</a:t>
            </a:r>
            <a:r>
              <a:rPr lang="en-US" i="0" dirty="0" smtClean="0"/>
              <a:t>=s</a:t>
            </a:r>
            <a:r>
              <a:rPr lang="en-US" i="0" baseline="30000" dirty="0" smtClean="0"/>
              <a:t>2</a:t>
            </a:r>
            <a:r>
              <a:rPr lang="en-US" i="0" dirty="0" smtClean="0"/>
              <a:t>, </a:t>
            </a:r>
            <a:r>
              <a:rPr lang="en-US" i="1" dirty="0" smtClean="0"/>
              <a:t>A</a:t>
            </a:r>
            <a:r>
              <a:rPr lang="en-US" i="0" dirty="0" smtClean="0"/>
              <a:t>=8</a:t>
            </a:r>
            <a:r>
              <a:rPr lang="en-US" i="0" baseline="30000" dirty="0" smtClean="0"/>
              <a:t>2</a:t>
            </a:r>
            <a:r>
              <a:rPr lang="en-US" i="0" dirty="0" smtClean="0"/>
              <a:t>, </a:t>
            </a:r>
            <a:r>
              <a:rPr lang="en-US" i="1" dirty="0" smtClean="0"/>
              <a:t>A</a:t>
            </a:r>
            <a:r>
              <a:rPr lang="en-US" i="0" dirty="0" smtClean="0"/>
              <a:t>=64u</a:t>
            </a:r>
            <a:r>
              <a:rPr lang="en-US" i="0" baseline="30000" dirty="0" smtClean="0"/>
              <a:t>2</a:t>
            </a:r>
            <a:endParaRPr lang="en-US" i="1"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SA</a:t>
            </a:r>
            <a:r>
              <a:rPr lang="en-US" dirty="0" smtClean="0"/>
              <a:t>=#1+#2+#3+#4+#5+#6</a:t>
            </a:r>
          </a:p>
          <a:p>
            <a:r>
              <a:rPr lang="en-US" i="1" dirty="0" smtClean="0"/>
              <a:t>SA</a:t>
            </a:r>
            <a:r>
              <a:rPr lang="en-US" dirty="0" smtClean="0"/>
              <a:t>= 180+100+180+100+180+180</a:t>
            </a:r>
          </a:p>
          <a:p>
            <a:r>
              <a:rPr lang="en-US" i="1" dirty="0" smtClean="0"/>
              <a:t>SA</a:t>
            </a:r>
            <a:r>
              <a:rPr lang="en-US" dirty="0" smtClean="0"/>
              <a:t>=920</a:t>
            </a:r>
            <a:r>
              <a:rPr lang="en-US" i="1" dirty="0" smtClean="0"/>
              <a:t>cm</a:t>
            </a:r>
            <a:r>
              <a:rPr lang="en-US" baseline="30000" dirty="0" smtClean="0"/>
              <a:t>2</a:t>
            </a:r>
          </a:p>
          <a:p>
            <a:endParaRPr lang="en-US" baseline="30000" dirty="0" smtClean="0"/>
          </a:p>
          <a:p>
            <a:r>
              <a:rPr lang="en-US" b="1" dirty="0" smtClean="0"/>
              <a:t>#1, #3, #5,</a:t>
            </a:r>
            <a:r>
              <a:rPr lang="en-US" b="1" baseline="0" dirty="0" smtClean="0"/>
              <a:t> #6	</a:t>
            </a:r>
            <a:r>
              <a:rPr lang="en-US" b="1" dirty="0" smtClean="0"/>
              <a:t>#2,</a:t>
            </a:r>
            <a:r>
              <a:rPr lang="en-US" b="1" baseline="0" dirty="0" smtClean="0"/>
              <a:t> #4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A=10(18)		A=10(10)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A=180</a:t>
            </a:r>
            <a:r>
              <a:rPr lang="en-US" i="1" dirty="0" smtClean="0"/>
              <a:t>cm</a:t>
            </a:r>
            <a:r>
              <a:rPr lang="en-US" baseline="30000" dirty="0" smtClean="0"/>
              <a:t>2		</a:t>
            </a:r>
            <a:r>
              <a:rPr lang="en-US" baseline="0" dirty="0" smtClean="0"/>
              <a:t>A=100</a:t>
            </a:r>
            <a:r>
              <a:rPr lang="en-US" i="1" dirty="0" smtClean="0"/>
              <a:t>cm</a:t>
            </a:r>
            <a:r>
              <a:rPr lang="en-US" baseline="30000" dirty="0" smtClean="0"/>
              <a:t>2</a:t>
            </a:r>
          </a:p>
          <a:p>
            <a:endParaRPr lang="en-US" baseline="30000" dirty="0" smtClean="0"/>
          </a:p>
        </p:txBody>
      </p:sp>
      <p:sp>
        <p:nvSpPr>
          <p:cNvPr id="4" name="Slide Number Placeholder 3"/>
          <p:cNvSpPr>
            <a:spLocks noGrp="1"/>
          </p:cNvSpPr>
          <p:nvPr>
            <p:ph type="sldNum" sz="quarter" idx="10"/>
          </p:nvPr>
        </p:nvSpPr>
        <p:spPr/>
        <p:txBody>
          <a:bodyPr/>
          <a:lstStyle/>
          <a:p>
            <a:fld id="{AFB1F1D9-F8EF-4F58-BB7B-2D0B41DB3712}"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SA </a:t>
            </a:r>
            <a:r>
              <a:rPr lang="en-US" dirty="0" smtClean="0"/>
              <a:t>= #1+#2+#3+#4</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SA </a:t>
            </a:r>
            <a:r>
              <a:rPr lang="en-US" dirty="0" smtClean="0"/>
              <a:t>= 66+42+22+42</a:t>
            </a:r>
          </a:p>
          <a:p>
            <a:r>
              <a:rPr lang="en-US" i="1" dirty="0" smtClean="0"/>
              <a:t>SA </a:t>
            </a:r>
            <a:r>
              <a:rPr lang="en-US" dirty="0" smtClean="0"/>
              <a:t>= 172 </a:t>
            </a:r>
            <a:r>
              <a:rPr lang="en-US" i="0" dirty="0" smtClean="0"/>
              <a:t>ft</a:t>
            </a:r>
            <a:r>
              <a:rPr lang="en-US" baseline="30000" dirty="0" smtClean="0"/>
              <a:t>2</a:t>
            </a:r>
          </a:p>
          <a:p>
            <a:endParaRPr lang="en-US" baseline="30000" dirty="0" smtClean="0"/>
          </a:p>
          <a:p>
            <a:r>
              <a:rPr lang="en-US" b="1" dirty="0" smtClean="0"/>
              <a:t>#1</a:t>
            </a:r>
            <a:r>
              <a:rPr lang="en-US" dirty="0" smtClean="0"/>
              <a:t>		</a:t>
            </a:r>
            <a:r>
              <a:rPr lang="en-US" b="1" dirty="0" smtClean="0"/>
              <a:t>#2</a:t>
            </a:r>
            <a:r>
              <a:rPr lang="en-US" dirty="0" smtClean="0"/>
              <a:t>		</a:t>
            </a:r>
            <a:r>
              <a:rPr lang="en-US" b="1" dirty="0" smtClean="0"/>
              <a:t>#3		#4</a:t>
            </a:r>
          </a:p>
          <a:p>
            <a:r>
              <a:rPr lang="en-US" i="1" dirty="0" smtClean="0"/>
              <a:t>A </a:t>
            </a:r>
            <a:r>
              <a:rPr lang="en-US" dirty="0" smtClean="0"/>
              <a:t>= 1/2(11)(12)	</a:t>
            </a:r>
            <a:r>
              <a:rPr lang="en-US" i="1" dirty="0" smtClean="0"/>
              <a:t>A </a:t>
            </a:r>
            <a:r>
              <a:rPr lang="en-US" dirty="0" smtClean="0"/>
              <a:t>= 1/2(7)(12)	</a:t>
            </a:r>
            <a:r>
              <a:rPr lang="en-US" i="1" dirty="0" smtClean="0"/>
              <a:t>A </a:t>
            </a:r>
            <a:r>
              <a:rPr lang="en-US" dirty="0" smtClean="0"/>
              <a:t>= 1/2(11)(4)	</a:t>
            </a:r>
            <a:r>
              <a:rPr lang="en-US" i="1" dirty="0" smtClean="0"/>
              <a:t>A </a:t>
            </a:r>
            <a:r>
              <a:rPr lang="en-US" dirty="0" smtClean="0"/>
              <a:t>= 1/2(7)(12)</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 66 </a:t>
            </a:r>
            <a:r>
              <a:rPr lang="en-US" i="0" dirty="0" smtClean="0"/>
              <a:t>ft</a:t>
            </a:r>
            <a:r>
              <a:rPr lang="en-US" baseline="30000" dirty="0" smtClean="0"/>
              <a:t>2</a:t>
            </a:r>
            <a:r>
              <a:rPr lang="en-US" dirty="0" smtClean="0"/>
              <a:t>		</a:t>
            </a:r>
            <a:r>
              <a:rPr lang="en-US" i="1" dirty="0" smtClean="0"/>
              <a:t>A </a:t>
            </a:r>
            <a:r>
              <a:rPr lang="en-US" dirty="0" smtClean="0"/>
              <a:t>= 42 </a:t>
            </a:r>
            <a:r>
              <a:rPr lang="en-US" i="0" dirty="0" smtClean="0"/>
              <a:t>ft</a:t>
            </a:r>
            <a:r>
              <a:rPr lang="en-US" baseline="30000" dirty="0" smtClean="0"/>
              <a:t>2</a:t>
            </a:r>
            <a:r>
              <a:rPr lang="en-US" dirty="0" smtClean="0"/>
              <a:t>		</a:t>
            </a:r>
            <a:r>
              <a:rPr lang="en-US" i="1" dirty="0" smtClean="0"/>
              <a:t>A </a:t>
            </a:r>
            <a:r>
              <a:rPr lang="en-US" dirty="0" smtClean="0"/>
              <a:t>= 22 </a:t>
            </a:r>
            <a:r>
              <a:rPr lang="en-US" i="0" dirty="0" smtClean="0"/>
              <a:t>ft</a:t>
            </a:r>
            <a:r>
              <a:rPr lang="en-US" baseline="30000" dirty="0" smtClean="0"/>
              <a:t>2</a:t>
            </a:r>
            <a:r>
              <a:rPr lang="en-US" baseline="0" dirty="0" smtClean="0"/>
              <a:t>		</a:t>
            </a:r>
            <a:r>
              <a:rPr lang="en-US" i="1" dirty="0" smtClean="0"/>
              <a:t>A </a:t>
            </a:r>
            <a:r>
              <a:rPr lang="en-US" dirty="0" smtClean="0"/>
              <a:t>= 42 </a:t>
            </a:r>
            <a:r>
              <a:rPr lang="en-US" i="0" dirty="0" smtClean="0"/>
              <a:t>ft</a:t>
            </a:r>
            <a:r>
              <a:rPr lang="en-US" baseline="30000" dirty="0" smtClean="0"/>
              <a:t>2</a:t>
            </a:r>
            <a:r>
              <a:rPr lang="en-US" dirty="0" smtClean="0"/>
              <a:t>	</a:t>
            </a:r>
            <a:endParaRPr lang="en-US" baseline="30000" dirty="0" smtClean="0"/>
          </a:p>
          <a:p>
            <a:endParaRPr lang="en-US" dirty="0" smtClean="0"/>
          </a:p>
        </p:txBody>
      </p:sp>
      <p:sp>
        <p:nvSpPr>
          <p:cNvPr id="4" name="Slide Number Placeholder 3"/>
          <p:cNvSpPr>
            <a:spLocks noGrp="1"/>
          </p:cNvSpPr>
          <p:nvPr>
            <p:ph type="sldNum" sz="quarter" idx="10"/>
          </p:nvPr>
        </p:nvSpPr>
        <p:spPr/>
        <p:txBody>
          <a:bodyPr/>
          <a:lstStyle/>
          <a:p>
            <a:fld id="{AFB1F1D9-F8EF-4F58-BB7B-2D0B41DB3712}" type="slidenum">
              <a:rPr lang="en-US" smtClean="0"/>
              <a:pPr/>
              <a:t>101</a:t>
            </a:fld>
            <a:endParaRPr lang="en-US"/>
          </a:p>
        </p:txBody>
      </p:sp>
    </p:spTree>
    <p:extLst>
      <p:ext uri="{BB962C8B-B14F-4D97-AF65-F5344CB8AC3E}">
        <p14:creationId xmlns:p14="http://schemas.microsoft.com/office/powerpoint/2010/main" xmlns="" val="9794698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102</a:t>
            </a:fld>
            <a:endParaRPr lang="en-US"/>
          </a:p>
        </p:txBody>
      </p:sp>
    </p:spTree>
    <p:extLst>
      <p:ext uri="{BB962C8B-B14F-4D97-AF65-F5344CB8AC3E}">
        <p14:creationId xmlns:p14="http://schemas.microsoft.com/office/powerpoint/2010/main" xmlns="" val="37018037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Instructions: Lead students to discover</a:t>
            </a:r>
            <a:r>
              <a:rPr lang="en-US" baseline="0" dirty="0" smtClean="0"/>
              <a:t> that the area of the base times the height equals the volume. </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104</a:t>
            </a:fld>
            <a:endParaRPr lang="en-US"/>
          </a:p>
        </p:txBody>
      </p:sp>
    </p:spTree>
    <p:extLst>
      <p:ext uri="{BB962C8B-B14F-4D97-AF65-F5344CB8AC3E}">
        <p14:creationId xmlns:p14="http://schemas.microsoft.com/office/powerpoint/2010/main" xmlns="" val="34825712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105</a:t>
            </a:fld>
            <a:endParaRPr lang="en-US"/>
          </a:p>
        </p:txBody>
      </p:sp>
    </p:spTree>
    <p:extLst>
      <p:ext uri="{BB962C8B-B14F-4D97-AF65-F5344CB8AC3E}">
        <p14:creationId xmlns:p14="http://schemas.microsoft.com/office/powerpoint/2010/main" xmlns="" val="23915489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Volume		Volume</a:t>
            </a:r>
          </a:p>
          <a:p>
            <a:r>
              <a:rPr lang="en-US" dirty="0" smtClean="0"/>
              <a:t>    2                                 </a:t>
            </a:r>
            <a:r>
              <a:rPr lang="en-US" i="1" dirty="0" smtClean="0"/>
              <a:t>V</a:t>
            </a:r>
            <a:r>
              <a:rPr lang="en-US" dirty="0" smtClean="0"/>
              <a:t> = </a:t>
            </a:r>
            <a:r>
              <a:rPr lang="en-US" i="1" dirty="0" smtClean="0"/>
              <a:t>B</a:t>
            </a:r>
            <a:r>
              <a:rPr lang="en-US" dirty="0" smtClean="0"/>
              <a:t> </a:t>
            </a:r>
            <a:r>
              <a:rPr lang="en-US" dirty="0" smtClean="0">
                <a:sym typeface="Symbol"/>
              </a:rPr>
              <a:t> </a:t>
            </a:r>
            <a:r>
              <a:rPr lang="en-US" i="1" dirty="0" smtClean="0">
                <a:sym typeface="Symbol"/>
              </a:rPr>
              <a:t>h</a:t>
            </a:r>
          </a:p>
          <a:p>
            <a:pPr marL="171450" indent="-171450">
              <a:buFont typeface="Symbol"/>
              <a:buChar char="´"/>
            </a:pPr>
            <a:r>
              <a:rPr lang="en-US" u="sng" baseline="0" dirty="0" smtClean="0">
                <a:sym typeface="Symbol"/>
              </a:rPr>
              <a:t>5</a:t>
            </a:r>
            <a:r>
              <a:rPr lang="en-US" u="none" baseline="0" dirty="0" smtClean="0">
                <a:sym typeface="Symbol"/>
              </a:rPr>
              <a:t>		</a:t>
            </a:r>
            <a:r>
              <a:rPr lang="en-US" i="1" u="none" baseline="0" dirty="0" smtClean="0">
                <a:sym typeface="Symbol"/>
              </a:rPr>
              <a:t>V</a:t>
            </a:r>
            <a:r>
              <a:rPr lang="en-US" u="none" baseline="0" dirty="0" smtClean="0">
                <a:sym typeface="Symbol"/>
              </a:rPr>
              <a:t> = </a:t>
            </a:r>
            <a:r>
              <a:rPr lang="en-US" i="1" u="none" baseline="0" dirty="0" smtClean="0">
                <a:sym typeface="Symbol"/>
              </a:rPr>
              <a:t>l</a:t>
            </a:r>
            <a:r>
              <a:rPr lang="en-US" u="none" baseline="0" dirty="0" smtClean="0">
                <a:sym typeface="Symbol"/>
              </a:rPr>
              <a:t> </a:t>
            </a:r>
            <a:r>
              <a:rPr lang="en-US" dirty="0" smtClean="0">
                <a:sym typeface="Symbol"/>
              </a:rPr>
              <a:t> </a:t>
            </a:r>
            <a:r>
              <a:rPr lang="en-US" i="1" dirty="0" smtClean="0">
                <a:sym typeface="Symbol"/>
              </a:rPr>
              <a:t>w</a:t>
            </a:r>
            <a:r>
              <a:rPr lang="en-US" dirty="0" smtClean="0">
                <a:sym typeface="Symbol"/>
              </a:rPr>
              <a:t>  </a:t>
            </a:r>
            <a:r>
              <a:rPr lang="en-US" i="1" dirty="0" smtClean="0">
                <a:sym typeface="Symbol"/>
              </a:rPr>
              <a:t>h</a:t>
            </a:r>
          </a:p>
          <a:p>
            <a:pPr marL="0" indent="0">
              <a:buFont typeface="Symbol"/>
              <a:buNone/>
            </a:pPr>
            <a:r>
              <a:rPr lang="en-US" b="0" i="0" u="none" baseline="0" dirty="0" smtClean="0">
                <a:sym typeface="Symbol"/>
              </a:rPr>
              <a:t>   10 (Area of Base)	</a:t>
            </a:r>
            <a:r>
              <a:rPr lang="en-US" b="0" i="1" u="none" baseline="0" dirty="0" smtClean="0">
                <a:sym typeface="Symbol"/>
              </a:rPr>
              <a:t>V</a:t>
            </a:r>
            <a:r>
              <a:rPr lang="en-US" b="0" i="0" u="none" baseline="0" dirty="0" smtClean="0">
                <a:sym typeface="Symbol"/>
              </a:rPr>
              <a:t> = 5 </a:t>
            </a:r>
            <a:r>
              <a:rPr lang="en-US" dirty="0" smtClean="0">
                <a:sym typeface="Symbol"/>
              </a:rPr>
              <a:t> 2  8</a:t>
            </a:r>
          </a:p>
          <a:p>
            <a:pPr marL="171450" indent="-171450">
              <a:buFont typeface="Symbol"/>
              <a:buChar char="´"/>
            </a:pPr>
            <a:r>
              <a:rPr lang="en-US" u="sng" baseline="0" dirty="0" smtClean="0">
                <a:sym typeface="Symbol"/>
              </a:rPr>
              <a:t>8 </a:t>
            </a:r>
            <a:r>
              <a:rPr lang="en-US" dirty="0" smtClean="0">
                <a:sym typeface="Symbol"/>
              </a:rPr>
              <a:t>(Height)	                   </a:t>
            </a:r>
            <a:r>
              <a:rPr lang="en-US" i="1" dirty="0" smtClean="0">
                <a:sym typeface="Symbol"/>
              </a:rPr>
              <a:t>V</a:t>
            </a:r>
            <a:r>
              <a:rPr lang="en-US" dirty="0" smtClean="0">
                <a:sym typeface="Symbol"/>
              </a:rPr>
              <a:t> = 10  8</a:t>
            </a:r>
          </a:p>
          <a:p>
            <a:pPr marL="0" indent="0">
              <a:buFont typeface="Symbol"/>
              <a:buNone/>
            </a:pPr>
            <a:r>
              <a:rPr lang="en-US" dirty="0" smtClean="0">
                <a:sym typeface="Symbol"/>
              </a:rPr>
              <a:t>   80 m</a:t>
            </a:r>
            <a:r>
              <a:rPr lang="en-US" baseline="30000" dirty="0" smtClean="0">
                <a:sym typeface="Symbol"/>
              </a:rPr>
              <a:t>3</a:t>
            </a:r>
            <a:r>
              <a:rPr lang="en-US" dirty="0" smtClean="0">
                <a:sym typeface="Symbol"/>
              </a:rPr>
              <a:t>                           </a:t>
            </a:r>
            <a:r>
              <a:rPr lang="en-US" i="1" dirty="0" smtClean="0">
                <a:sym typeface="Symbol"/>
              </a:rPr>
              <a:t>V</a:t>
            </a:r>
            <a:r>
              <a:rPr lang="en-US" dirty="0" smtClean="0">
                <a:sym typeface="Symbol"/>
              </a:rPr>
              <a:t> =</a:t>
            </a:r>
            <a:r>
              <a:rPr lang="en-US" baseline="0" dirty="0" smtClean="0">
                <a:sym typeface="Symbol"/>
              </a:rPr>
              <a:t> 80 m</a:t>
            </a:r>
            <a:r>
              <a:rPr lang="en-US" baseline="30000" dirty="0" smtClean="0">
                <a:sym typeface="Symbol"/>
              </a:rPr>
              <a:t>3</a:t>
            </a:r>
          </a:p>
          <a:p>
            <a:pPr marL="0" indent="0">
              <a:buFont typeface="Symbol"/>
              <a:buNone/>
            </a:pPr>
            <a:endParaRPr lang="en-US" b="0" i="0" u="none" baseline="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106</a:t>
            </a:fld>
            <a:endParaRPr lang="en-US"/>
          </a:p>
        </p:txBody>
      </p:sp>
    </p:spTree>
    <p:extLst>
      <p:ext uri="{BB962C8B-B14F-4D97-AF65-F5344CB8AC3E}">
        <p14:creationId xmlns:p14="http://schemas.microsoft.com/office/powerpoint/2010/main" xmlns="" val="32036804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107</a:t>
            </a:fld>
            <a:endParaRPr lang="en-US"/>
          </a:p>
        </p:txBody>
      </p:sp>
    </p:spTree>
    <p:extLst>
      <p:ext uri="{BB962C8B-B14F-4D97-AF65-F5344CB8AC3E}">
        <p14:creationId xmlns:p14="http://schemas.microsoft.com/office/powerpoint/2010/main" xmlns="" val="3059327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108</a:t>
            </a:fld>
            <a:endParaRPr lang="en-US"/>
          </a:p>
        </p:txBody>
      </p:sp>
    </p:spTree>
    <p:extLst>
      <p:ext uri="{BB962C8B-B14F-4D97-AF65-F5344CB8AC3E}">
        <p14:creationId xmlns:p14="http://schemas.microsoft.com/office/powerpoint/2010/main" xmlns="" val="4615149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109</a:t>
            </a:fld>
            <a:endParaRPr lang="en-US"/>
          </a:p>
        </p:txBody>
      </p:sp>
    </p:spTree>
    <p:extLst>
      <p:ext uri="{BB962C8B-B14F-4D97-AF65-F5344CB8AC3E}">
        <p14:creationId xmlns:p14="http://schemas.microsoft.com/office/powerpoint/2010/main" xmlns="" val="288490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Since the carpeting will </a:t>
            </a:r>
            <a:r>
              <a:rPr lang="en-US" i="1" dirty="0" smtClean="0"/>
              <a:t>cover</a:t>
            </a:r>
            <a:r>
              <a:rPr lang="en-US" dirty="0" smtClean="0"/>
              <a:t> the floor in her room, it is area.</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110</a:t>
            </a:fld>
            <a:endParaRPr lang="en-US"/>
          </a:p>
        </p:txBody>
      </p:sp>
    </p:spTree>
    <p:extLst>
      <p:ext uri="{BB962C8B-B14F-4D97-AF65-F5344CB8AC3E}">
        <p14:creationId xmlns:p14="http://schemas.microsoft.com/office/powerpoint/2010/main" xmlns="" val="71921028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111</a:t>
            </a:fld>
            <a:endParaRPr lang="en-US"/>
          </a:p>
        </p:txBody>
      </p:sp>
    </p:spTree>
    <p:extLst>
      <p:ext uri="{BB962C8B-B14F-4D97-AF65-F5344CB8AC3E}">
        <p14:creationId xmlns:p14="http://schemas.microsoft.com/office/powerpoint/2010/main" xmlns="" val="23640871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V </a:t>
            </a:r>
            <a:r>
              <a:rPr lang="en-US" i="0" dirty="0" smtClean="0"/>
              <a:t>= </a:t>
            </a:r>
            <a:r>
              <a:rPr lang="en-US" i="1" dirty="0" err="1" smtClean="0"/>
              <a:t>lwh</a:t>
            </a:r>
            <a:endParaRPr lang="en-US" i="1" dirty="0" smtClean="0"/>
          </a:p>
          <a:p>
            <a:r>
              <a:rPr lang="en-US" i="1" dirty="0" smtClean="0"/>
              <a:t>V </a:t>
            </a:r>
            <a:r>
              <a:rPr lang="en-US" dirty="0" smtClean="0"/>
              <a:t>= 2/5</a:t>
            </a:r>
            <a:r>
              <a:rPr lang="en-US" baseline="0" dirty="0" smtClean="0"/>
              <a:t> (5/8)(2/3)</a:t>
            </a:r>
          </a:p>
          <a:p>
            <a:r>
              <a:rPr lang="en-US" i="1" baseline="0" dirty="0" smtClean="0"/>
              <a:t>V </a:t>
            </a:r>
            <a:r>
              <a:rPr lang="en-US" baseline="0" dirty="0" smtClean="0"/>
              <a:t>= 20/120 </a:t>
            </a:r>
            <a:r>
              <a:rPr lang="en-US" i="0" baseline="0" dirty="0" smtClean="0"/>
              <a:t>yd</a:t>
            </a:r>
            <a:r>
              <a:rPr lang="en-US" baseline="30000" dirty="0" smtClean="0"/>
              <a:t>3</a:t>
            </a:r>
          </a:p>
          <a:p>
            <a:r>
              <a:rPr lang="en-US" i="1" baseline="0" dirty="0" smtClean="0"/>
              <a:t>V </a:t>
            </a:r>
            <a:r>
              <a:rPr lang="en-US" baseline="0" dirty="0" smtClean="0"/>
              <a:t>= 1/6 </a:t>
            </a:r>
            <a:r>
              <a:rPr lang="en-US" i="0" baseline="0" dirty="0" smtClean="0"/>
              <a:t>yd</a:t>
            </a:r>
            <a:r>
              <a:rPr lang="en-US" baseline="30000" dirty="0" smtClean="0"/>
              <a:t>3</a:t>
            </a:r>
          </a:p>
        </p:txBody>
      </p:sp>
      <p:sp>
        <p:nvSpPr>
          <p:cNvPr id="4" name="Slide Number Placeholder 3"/>
          <p:cNvSpPr>
            <a:spLocks noGrp="1"/>
          </p:cNvSpPr>
          <p:nvPr>
            <p:ph type="sldNum" sz="quarter" idx="10"/>
          </p:nvPr>
        </p:nvSpPr>
        <p:spPr/>
        <p:txBody>
          <a:bodyPr/>
          <a:lstStyle/>
          <a:p>
            <a:fld id="{AFB1F1D9-F8EF-4F58-BB7B-2D0B41DB3712}" type="slidenum">
              <a:rPr lang="en-US" smtClean="0"/>
              <a:pPr/>
              <a:t>112</a:t>
            </a:fld>
            <a:endParaRPr lang="en-US"/>
          </a:p>
        </p:txBody>
      </p:sp>
    </p:spTree>
    <p:extLst>
      <p:ext uri="{BB962C8B-B14F-4D97-AF65-F5344CB8AC3E}">
        <p14:creationId xmlns:p14="http://schemas.microsoft.com/office/powerpoint/2010/main" xmlns="" val="32888420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V </a:t>
            </a:r>
            <a:r>
              <a:rPr lang="en-US" i="0" dirty="0" smtClean="0"/>
              <a:t>= </a:t>
            </a:r>
            <a:r>
              <a:rPr lang="en-US" i="1" dirty="0" err="1" smtClean="0"/>
              <a:t>lwh</a:t>
            </a:r>
            <a:endParaRPr lang="en-US" i="1" dirty="0" smtClean="0"/>
          </a:p>
          <a:p>
            <a:r>
              <a:rPr lang="en-US" i="1" dirty="0" smtClean="0"/>
              <a:t>V </a:t>
            </a:r>
            <a:r>
              <a:rPr lang="en-US" dirty="0" smtClean="0"/>
              <a:t>= 5/4</a:t>
            </a:r>
            <a:r>
              <a:rPr lang="en-US" baseline="0" dirty="0" smtClean="0"/>
              <a:t> (1/2)(2/3)</a:t>
            </a:r>
          </a:p>
          <a:p>
            <a:r>
              <a:rPr lang="en-US" i="1" baseline="0" dirty="0" smtClean="0"/>
              <a:t>V </a:t>
            </a:r>
            <a:r>
              <a:rPr lang="en-US" baseline="0" dirty="0" smtClean="0"/>
              <a:t>= 10/24 mm</a:t>
            </a:r>
            <a:r>
              <a:rPr lang="en-US" baseline="30000" dirty="0" smtClean="0"/>
              <a:t>3</a:t>
            </a:r>
          </a:p>
          <a:p>
            <a:r>
              <a:rPr lang="en-US" i="1" baseline="0" dirty="0" smtClean="0"/>
              <a:t>V </a:t>
            </a:r>
            <a:r>
              <a:rPr lang="en-US" baseline="0" dirty="0" smtClean="0"/>
              <a:t>= 5/12 mm</a:t>
            </a:r>
            <a:r>
              <a:rPr lang="en-US" baseline="30000" dirty="0" smtClean="0"/>
              <a:t>3</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113</a:t>
            </a:fld>
            <a:endParaRPr lang="en-US"/>
          </a:p>
        </p:txBody>
      </p:sp>
    </p:spTree>
    <p:extLst>
      <p:ext uri="{BB962C8B-B14F-4D97-AF65-F5344CB8AC3E}">
        <p14:creationId xmlns:p14="http://schemas.microsoft.com/office/powerpoint/2010/main" xmlns="" val="39381358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V </a:t>
            </a:r>
            <a:r>
              <a:rPr lang="en-US" i="0" dirty="0" smtClean="0"/>
              <a:t>= </a:t>
            </a:r>
            <a:r>
              <a:rPr lang="en-US" i="1" dirty="0" err="1" smtClean="0"/>
              <a:t>Bh</a:t>
            </a:r>
            <a:endParaRPr lang="en-US" i="1" dirty="0" smtClean="0"/>
          </a:p>
          <a:p>
            <a:r>
              <a:rPr lang="en-US" i="1" dirty="0" smtClean="0"/>
              <a:t>V </a:t>
            </a:r>
            <a:r>
              <a:rPr lang="en-US" dirty="0" smtClean="0"/>
              <a:t>= [(3/5)(7/9)](7/4)</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V </a:t>
            </a:r>
            <a:r>
              <a:rPr lang="en-US" dirty="0" smtClean="0"/>
              <a:t>= [(21/45)](7/4)</a:t>
            </a:r>
          </a:p>
          <a:p>
            <a:r>
              <a:rPr lang="en-US" i="1" dirty="0" smtClean="0"/>
              <a:t>V </a:t>
            </a:r>
            <a:r>
              <a:rPr lang="en-US" dirty="0" smtClean="0"/>
              <a:t>= 147/180 </a:t>
            </a:r>
            <a:r>
              <a:rPr lang="en-US" i="0" dirty="0" smtClean="0"/>
              <a:t>m</a:t>
            </a:r>
            <a:r>
              <a:rPr lang="en-US" i="1" baseline="30000" dirty="0" smtClean="0"/>
              <a:t>3</a:t>
            </a:r>
            <a:endParaRPr lang="en-US" i="1"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114</a:t>
            </a:fld>
            <a:endParaRPr lang="en-US"/>
          </a:p>
        </p:txBody>
      </p:sp>
    </p:spTree>
    <p:extLst>
      <p:ext uri="{BB962C8B-B14F-4D97-AF65-F5344CB8AC3E}">
        <p14:creationId xmlns:p14="http://schemas.microsoft.com/office/powerpoint/2010/main" xmlns="" val="16581650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b="1" dirty="0" smtClean="0"/>
              <a:t>Method 1</a:t>
            </a:r>
          </a:p>
          <a:p>
            <a:r>
              <a:rPr lang="en-US" b="0" i="1" dirty="0" err="1" smtClean="0"/>
              <a:t>Vcube</a:t>
            </a:r>
            <a:r>
              <a:rPr lang="en-US" b="0" dirty="0" smtClean="0"/>
              <a:t> = (2/7)(2/7)(2/7)</a:t>
            </a:r>
          </a:p>
          <a:p>
            <a:r>
              <a:rPr lang="en-US" b="0" i="1" dirty="0" err="1" smtClean="0"/>
              <a:t>Vcube</a:t>
            </a:r>
            <a:r>
              <a:rPr lang="en-US" b="0" dirty="0" smtClean="0"/>
              <a:t> = 8/343 </a:t>
            </a:r>
            <a:r>
              <a:rPr lang="en-US" b="0" i="0" dirty="0" smtClean="0"/>
              <a:t>cm</a:t>
            </a:r>
            <a:r>
              <a:rPr lang="en-US" b="0" baseline="30000" dirty="0" smtClean="0"/>
              <a:t>3</a:t>
            </a:r>
          </a:p>
          <a:p>
            <a:r>
              <a:rPr lang="en-US" b="0" i="1" dirty="0" smtClean="0"/>
              <a:t>V</a:t>
            </a:r>
            <a:r>
              <a:rPr lang="en-US" b="0" dirty="0" smtClean="0"/>
              <a:t> = 8/343(18)</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V</a:t>
            </a:r>
            <a:r>
              <a:rPr lang="en-US" b="0" dirty="0" smtClean="0"/>
              <a:t>= 144/343 </a:t>
            </a:r>
            <a:r>
              <a:rPr lang="en-US" b="0" i="0" dirty="0" smtClean="0"/>
              <a:t>cm</a:t>
            </a:r>
            <a:r>
              <a:rPr lang="en-US" b="0"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Method 2</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V </a:t>
            </a:r>
            <a:r>
              <a:rPr lang="en-US" b="0" baseline="0" dirty="0" smtClean="0"/>
              <a:t>=</a:t>
            </a:r>
            <a:r>
              <a:rPr lang="en-US" b="0" i="1" baseline="0" dirty="0" err="1" smtClean="0"/>
              <a:t>Bh</a:t>
            </a:r>
            <a:endParaRPr lang="en-US" b="0" i="1" baseline="0" dirty="0" smtClean="0"/>
          </a:p>
          <a:p>
            <a:r>
              <a:rPr lang="en-US" i="1" dirty="0" smtClean="0"/>
              <a:t>V </a:t>
            </a:r>
            <a:r>
              <a:rPr lang="en-US" dirty="0" smtClean="0"/>
              <a:t>= [(6/7)(4/7)](6/7)</a:t>
            </a:r>
          </a:p>
          <a:p>
            <a:r>
              <a:rPr lang="en-US" i="1" dirty="0" smtClean="0"/>
              <a:t>V </a:t>
            </a:r>
            <a:r>
              <a:rPr lang="en-US" i="0" dirty="0" smtClean="0"/>
              <a:t>=144/343 </a:t>
            </a:r>
            <a:r>
              <a:rPr lang="en-US" i="0" baseline="0" dirty="0" smtClean="0"/>
              <a:t>cm</a:t>
            </a:r>
            <a:r>
              <a:rPr lang="en-US" i="0" baseline="30000" dirty="0" smtClean="0"/>
              <a:t>3</a:t>
            </a:r>
            <a:endParaRPr lang="en-US" i="1" baseline="30000" dirty="0" smtClean="0"/>
          </a:p>
          <a:p>
            <a:endParaRPr lang="en-US" b="0"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115</a:t>
            </a:fld>
            <a:endParaRPr lang="en-US"/>
          </a:p>
        </p:txBody>
      </p:sp>
    </p:spTree>
    <p:extLst>
      <p:ext uri="{BB962C8B-B14F-4D97-AF65-F5344CB8AC3E}">
        <p14:creationId xmlns:p14="http://schemas.microsoft.com/office/powerpoint/2010/main" xmlns="" val="39433929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b="1" i="0" dirty="0" smtClean="0"/>
              <a:t>Method</a:t>
            </a:r>
            <a:r>
              <a:rPr lang="en-US" b="1" i="0" baseline="0" dirty="0" smtClean="0"/>
              <a:t> 1</a:t>
            </a:r>
            <a:endParaRPr lang="en-US" b="1" i="0" dirty="0" smtClean="0"/>
          </a:p>
          <a:p>
            <a:r>
              <a:rPr lang="en-US" b="0" i="1" dirty="0" err="1" smtClean="0"/>
              <a:t>Vcube</a:t>
            </a:r>
            <a:r>
              <a:rPr lang="en-US" b="0" dirty="0" smtClean="0"/>
              <a:t> = 3/8(3/8)(3/8)</a:t>
            </a:r>
          </a:p>
          <a:p>
            <a:r>
              <a:rPr lang="en-US" b="0" i="1" dirty="0" err="1" smtClean="0"/>
              <a:t>Vcube</a:t>
            </a:r>
            <a:r>
              <a:rPr lang="en-US" b="0" dirty="0" smtClean="0"/>
              <a:t> = 27/512 </a:t>
            </a:r>
            <a:r>
              <a:rPr lang="en-US" b="0" i="0" dirty="0" smtClean="0"/>
              <a:t>in</a:t>
            </a:r>
            <a:r>
              <a:rPr lang="en-US" b="0" baseline="30000" dirty="0" smtClean="0"/>
              <a:t>3</a:t>
            </a:r>
          </a:p>
          <a:p>
            <a:r>
              <a:rPr lang="en-US" b="0" i="1" dirty="0" smtClean="0"/>
              <a:t>V</a:t>
            </a:r>
            <a:r>
              <a:rPr lang="en-US" b="0" dirty="0" smtClean="0"/>
              <a:t> = 27/512(30)</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V </a:t>
            </a:r>
            <a:r>
              <a:rPr lang="en-US" b="0" dirty="0" smtClean="0"/>
              <a:t>= </a:t>
            </a:r>
            <a:r>
              <a:rPr lang="en-US" b="0" i="0" dirty="0" smtClean="0"/>
              <a:t>810/512</a:t>
            </a:r>
            <a:r>
              <a:rPr lang="en-US" b="0" i="1" dirty="0" smtClean="0"/>
              <a:t> </a:t>
            </a:r>
            <a:r>
              <a:rPr lang="en-US" b="0" i="0" dirty="0" smtClean="0"/>
              <a:t>in</a:t>
            </a:r>
            <a:r>
              <a:rPr lang="en-US" b="0" i="0"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V </a:t>
            </a:r>
            <a:r>
              <a:rPr lang="en-US" b="0" dirty="0" smtClean="0"/>
              <a:t>= 2 149/256 </a:t>
            </a:r>
            <a:r>
              <a:rPr lang="en-US" b="0" i="0" dirty="0" smtClean="0"/>
              <a:t>in</a:t>
            </a:r>
            <a:r>
              <a:rPr lang="en-US" b="0" i="0"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Method 2</a:t>
            </a:r>
          </a:p>
          <a:p>
            <a:r>
              <a:rPr lang="en-US" i="1" dirty="0" smtClean="0"/>
              <a:t>V </a:t>
            </a:r>
            <a:r>
              <a:rPr lang="en-US" i="0" dirty="0" smtClean="0"/>
              <a:t>=</a:t>
            </a:r>
            <a:r>
              <a:rPr lang="en-US" i="1" dirty="0" err="1" smtClean="0"/>
              <a:t>lhw</a:t>
            </a:r>
            <a:endParaRPr lang="en-US" i="1" dirty="0" smtClean="0"/>
          </a:p>
          <a:p>
            <a:r>
              <a:rPr lang="en-US" i="1" dirty="0" smtClean="0"/>
              <a:t>V </a:t>
            </a:r>
            <a:r>
              <a:rPr lang="en-US" dirty="0" smtClean="0"/>
              <a:t>=9/8</a:t>
            </a:r>
            <a:r>
              <a:rPr lang="en-US" baseline="0" dirty="0" smtClean="0"/>
              <a:t>(6/8)(15/8)</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V </a:t>
            </a:r>
            <a:r>
              <a:rPr lang="en-US" baseline="0" dirty="0" smtClean="0"/>
              <a:t>=810/512 </a:t>
            </a:r>
            <a:r>
              <a:rPr lang="en-US" b="0" i="0" baseline="0" dirty="0" smtClean="0"/>
              <a:t>in</a:t>
            </a:r>
            <a:r>
              <a:rPr lang="en-US" baseline="30000" dirty="0" smtClean="0"/>
              <a:t>3</a:t>
            </a:r>
            <a:endParaRPr lang="en-US" b="0" i="1" baseline="30000" dirty="0" smtClean="0"/>
          </a:p>
          <a:p>
            <a:r>
              <a:rPr lang="en-US" i="1" baseline="0" dirty="0" smtClean="0"/>
              <a:t>V </a:t>
            </a:r>
            <a:r>
              <a:rPr lang="en-US" baseline="0" dirty="0" smtClean="0"/>
              <a:t>=1 149/256 </a:t>
            </a:r>
            <a:r>
              <a:rPr lang="en-US" i="0" baseline="0" dirty="0" smtClean="0"/>
              <a:t>in</a:t>
            </a:r>
            <a:r>
              <a:rPr lang="en-US"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116</a:t>
            </a:fld>
            <a:endParaRPr lang="en-US"/>
          </a:p>
        </p:txBody>
      </p:sp>
    </p:spTree>
    <p:extLst>
      <p:ext uri="{BB962C8B-B14F-4D97-AF65-F5344CB8AC3E}">
        <p14:creationId xmlns:p14="http://schemas.microsoft.com/office/powerpoint/2010/main" xmlns="" val="315126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131</a:t>
            </a:fld>
            <a:endParaRPr lang="en-US"/>
          </a:p>
        </p:txBody>
      </p:sp>
    </p:spTree>
    <p:extLst>
      <p:ext uri="{BB962C8B-B14F-4D97-AF65-F5344CB8AC3E}">
        <p14:creationId xmlns:p14="http://schemas.microsoft.com/office/powerpoint/2010/main" xmlns="" val="37835292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 units</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132</a:t>
            </a:fld>
            <a:endParaRPr lang="en-US"/>
          </a:p>
        </p:txBody>
      </p:sp>
    </p:spTree>
    <p:extLst>
      <p:ext uri="{BB962C8B-B14F-4D97-AF65-F5344CB8AC3E}">
        <p14:creationId xmlns:p14="http://schemas.microsoft.com/office/powerpoint/2010/main" xmlns="" val="36823393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133</a:t>
            </a:fld>
            <a:endParaRPr lang="en-US"/>
          </a:p>
        </p:txBody>
      </p:sp>
    </p:spTree>
    <p:extLst>
      <p:ext uri="{BB962C8B-B14F-4D97-AF65-F5344CB8AC3E}">
        <p14:creationId xmlns:p14="http://schemas.microsoft.com/office/powerpoint/2010/main" xmlns="" val="373173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A</a:t>
            </a:r>
            <a:r>
              <a:rPr lang="en-US" dirty="0" smtClean="0"/>
              <a:t>=</a:t>
            </a:r>
            <a:r>
              <a:rPr lang="en-US" i="1" dirty="0" err="1" smtClean="0"/>
              <a:t>lw</a:t>
            </a:r>
            <a:endParaRPr lang="en-US" i="1" dirty="0" smtClean="0"/>
          </a:p>
          <a:p>
            <a:r>
              <a:rPr lang="en-US" i="1" dirty="0" smtClean="0"/>
              <a:t>A </a:t>
            </a:r>
            <a:r>
              <a:rPr lang="en-US" dirty="0" smtClean="0"/>
              <a:t>=12(9)</a:t>
            </a:r>
          </a:p>
          <a:p>
            <a:r>
              <a:rPr lang="en-US" i="1" dirty="0" smtClean="0"/>
              <a:t>A</a:t>
            </a:r>
            <a:r>
              <a:rPr lang="en-US" dirty="0" smtClean="0"/>
              <a:t>=108 </a:t>
            </a:r>
            <a:r>
              <a:rPr lang="en-US" i="0" dirty="0" smtClean="0"/>
              <a:t>ft</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24 units</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134</a:t>
            </a:fld>
            <a:endParaRPr lang="en-US"/>
          </a:p>
        </p:txBody>
      </p:sp>
    </p:spTree>
    <p:extLst>
      <p:ext uri="{BB962C8B-B14F-4D97-AF65-F5344CB8AC3E}">
        <p14:creationId xmlns:p14="http://schemas.microsoft.com/office/powerpoint/2010/main" xmlns="" val="30632667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30 u</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135</a:t>
            </a:fld>
            <a:endParaRPr lang="en-US"/>
          </a:p>
        </p:txBody>
      </p:sp>
    </p:spTree>
    <p:extLst>
      <p:ext uri="{BB962C8B-B14F-4D97-AF65-F5344CB8AC3E}">
        <p14:creationId xmlns:p14="http://schemas.microsoft.com/office/powerpoint/2010/main" xmlns="" val="373037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13</a:t>
            </a:fld>
            <a:endParaRPr lang="en-US"/>
          </a:p>
        </p:txBody>
      </p:sp>
    </p:spTree>
    <p:extLst>
      <p:ext uri="{BB962C8B-B14F-4D97-AF65-F5344CB8AC3E}">
        <p14:creationId xmlns:p14="http://schemas.microsoft.com/office/powerpoint/2010/main" xmlns="" val="345847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14</a:t>
            </a:fld>
            <a:endParaRPr lang="en-US"/>
          </a:p>
        </p:txBody>
      </p:sp>
    </p:spTree>
    <p:extLst>
      <p:ext uri="{BB962C8B-B14F-4D97-AF65-F5344CB8AC3E}">
        <p14:creationId xmlns:p14="http://schemas.microsoft.com/office/powerpoint/2010/main" xmlns="" val="291635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15</a:t>
            </a:fld>
            <a:endParaRPr lang="en-US"/>
          </a:p>
        </p:txBody>
      </p:sp>
    </p:spTree>
    <p:extLst>
      <p:ext uri="{BB962C8B-B14F-4D97-AF65-F5344CB8AC3E}">
        <p14:creationId xmlns:p14="http://schemas.microsoft.com/office/powerpoint/2010/main" xmlns="" val="286779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Instructions: Green triangle can be moved.</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17</a:t>
            </a:fld>
            <a:endParaRPr lang="en-US"/>
          </a:p>
        </p:txBody>
      </p:sp>
    </p:spTree>
    <p:extLst>
      <p:ext uri="{BB962C8B-B14F-4D97-AF65-F5344CB8AC3E}">
        <p14:creationId xmlns:p14="http://schemas.microsoft.com/office/powerpoint/2010/main" xmlns="" val="132547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18</a:t>
            </a:fld>
            <a:endParaRPr lang="en-US"/>
          </a:p>
        </p:txBody>
      </p:sp>
    </p:spTree>
    <p:extLst>
      <p:ext uri="{BB962C8B-B14F-4D97-AF65-F5344CB8AC3E}">
        <p14:creationId xmlns:p14="http://schemas.microsoft.com/office/powerpoint/2010/main" xmlns="" val="392029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19</a:t>
            </a:fld>
            <a:endParaRPr lang="en-US"/>
          </a:p>
        </p:txBody>
      </p:sp>
    </p:spTree>
    <p:extLst>
      <p:ext uri="{BB962C8B-B14F-4D97-AF65-F5344CB8AC3E}">
        <p14:creationId xmlns:p14="http://schemas.microsoft.com/office/powerpoint/2010/main" xmlns="" val="365353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a:t>
            </a:fld>
            <a:endParaRPr lang="en-US"/>
          </a:p>
        </p:txBody>
      </p:sp>
    </p:spTree>
    <p:extLst>
      <p:ext uri="{BB962C8B-B14F-4D97-AF65-F5344CB8AC3E}">
        <p14:creationId xmlns:p14="http://schemas.microsoft.com/office/powerpoint/2010/main" xmlns="" val="1811819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A</a:t>
            </a:r>
            <a:r>
              <a:rPr lang="en-US" dirty="0" smtClean="0"/>
              <a:t>=</a:t>
            </a:r>
            <a:r>
              <a:rPr lang="en-US" i="1" dirty="0" err="1" smtClean="0"/>
              <a:t>bh</a:t>
            </a:r>
            <a:endParaRPr lang="en-US" i="1" dirty="0" smtClean="0"/>
          </a:p>
          <a:p>
            <a:r>
              <a:rPr lang="en-US" i="1" dirty="0" smtClean="0"/>
              <a:t>A</a:t>
            </a:r>
            <a:r>
              <a:rPr lang="en-US" dirty="0" smtClean="0"/>
              <a:t>=11(9)</a:t>
            </a:r>
          </a:p>
          <a:p>
            <a:r>
              <a:rPr lang="en-US" i="1" dirty="0" smtClean="0"/>
              <a:t>A</a:t>
            </a:r>
            <a:r>
              <a:rPr lang="en-US" dirty="0" smtClean="0"/>
              <a:t>=99</a:t>
            </a:r>
            <a:r>
              <a:rPr lang="en-US" i="1" dirty="0" smtClean="0"/>
              <a:t>ft</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A</a:t>
            </a:r>
            <a:r>
              <a:rPr lang="en-US" i="0" dirty="0" smtClean="0"/>
              <a:t>=</a:t>
            </a:r>
            <a:r>
              <a:rPr lang="en-US" i="1" dirty="0" err="1" smtClean="0"/>
              <a:t>bh</a:t>
            </a:r>
            <a:endParaRPr lang="en-US" i="1" dirty="0" smtClean="0"/>
          </a:p>
          <a:p>
            <a:r>
              <a:rPr lang="en-US" i="1" dirty="0" smtClean="0"/>
              <a:t>A</a:t>
            </a:r>
            <a:r>
              <a:rPr lang="en-US" dirty="0" smtClean="0"/>
              <a:t>=15(10)</a:t>
            </a:r>
          </a:p>
          <a:p>
            <a:r>
              <a:rPr lang="en-US" i="1" dirty="0" smtClean="0"/>
              <a:t>A</a:t>
            </a:r>
            <a:r>
              <a:rPr lang="en-US" dirty="0" smtClean="0"/>
              <a:t>=150</a:t>
            </a:r>
            <a:r>
              <a:rPr lang="en-US" i="1" dirty="0" smtClean="0"/>
              <a:t>m</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A</a:t>
            </a:r>
            <a:r>
              <a:rPr lang="en-US" i="0" dirty="0" smtClean="0"/>
              <a:t>=</a:t>
            </a:r>
            <a:r>
              <a:rPr lang="en-US" i="1" dirty="0" err="1" smtClean="0"/>
              <a:t>bh</a:t>
            </a:r>
            <a:endParaRPr lang="en-US" i="1" dirty="0" smtClean="0"/>
          </a:p>
          <a:p>
            <a:r>
              <a:rPr lang="en-US" i="1" dirty="0" smtClean="0"/>
              <a:t>A</a:t>
            </a:r>
            <a:r>
              <a:rPr lang="en-US" dirty="0" smtClean="0"/>
              <a:t>=8 (12)</a:t>
            </a:r>
          </a:p>
          <a:p>
            <a:r>
              <a:rPr lang="en-US" i="1" dirty="0" smtClean="0"/>
              <a:t>A</a:t>
            </a:r>
            <a:r>
              <a:rPr lang="en-US" dirty="0" smtClean="0"/>
              <a:t>=96</a:t>
            </a:r>
            <a:r>
              <a:rPr lang="en-US" i="1" dirty="0" smtClean="0"/>
              <a:t>m</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A</a:t>
            </a:r>
            <a:r>
              <a:rPr lang="en-US" i="0" dirty="0" smtClean="0"/>
              <a:t>=</a:t>
            </a:r>
            <a:r>
              <a:rPr lang="en-US" i="1" dirty="0" err="1" smtClean="0"/>
              <a:t>bh</a:t>
            </a:r>
            <a:endParaRPr lang="en-US" i="1" dirty="0" smtClean="0"/>
          </a:p>
          <a:p>
            <a:r>
              <a:rPr lang="en-US" i="1" dirty="0" smtClean="0"/>
              <a:t>A</a:t>
            </a:r>
            <a:r>
              <a:rPr lang="en-US" dirty="0" smtClean="0"/>
              <a:t>=12(7)</a:t>
            </a:r>
          </a:p>
          <a:p>
            <a:r>
              <a:rPr lang="en-US" i="1" dirty="0" smtClean="0"/>
              <a:t>A</a:t>
            </a:r>
            <a:r>
              <a:rPr lang="en-US" dirty="0" smtClean="0"/>
              <a:t>=84</a:t>
            </a:r>
            <a:r>
              <a:rPr lang="en-US" i="1" dirty="0" smtClean="0"/>
              <a:t>cm</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24</a:t>
            </a:fld>
            <a:endParaRPr lang="en-US"/>
          </a:p>
        </p:txBody>
      </p:sp>
    </p:spTree>
    <p:extLst>
      <p:ext uri="{BB962C8B-B14F-4D97-AF65-F5344CB8AC3E}">
        <p14:creationId xmlns:p14="http://schemas.microsoft.com/office/powerpoint/2010/main" xmlns="" val="2177924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25</a:t>
            </a:fld>
            <a:endParaRPr lang="en-US"/>
          </a:p>
        </p:txBody>
      </p:sp>
    </p:spTree>
    <p:extLst>
      <p:ext uri="{BB962C8B-B14F-4D97-AF65-F5344CB8AC3E}">
        <p14:creationId xmlns:p14="http://schemas.microsoft.com/office/powerpoint/2010/main" xmlns="" val="363603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26</a:t>
            </a:fld>
            <a:endParaRPr lang="en-US"/>
          </a:p>
        </p:txBody>
      </p:sp>
    </p:spTree>
    <p:extLst>
      <p:ext uri="{BB962C8B-B14F-4D97-AF65-F5344CB8AC3E}">
        <p14:creationId xmlns:p14="http://schemas.microsoft.com/office/powerpoint/2010/main" xmlns="" val="1127210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27</a:t>
            </a:fld>
            <a:endParaRPr lang="en-US"/>
          </a:p>
        </p:txBody>
      </p:sp>
    </p:spTree>
    <p:extLst>
      <p:ext uri="{BB962C8B-B14F-4D97-AF65-F5344CB8AC3E}">
        <p14:creationId xmlns:p14="http://schemas.microsoft.com/office/powerpoint/2010/main" xmlns="" val="1429700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28</a:t>
            </a:fld>
            <a:endParaRPr lang="en-US"/>
          </a:p>
        </p:txBody>
      </p:sp>
    </p:spTree>
    <p:extLst>
      <p:ext uri="{BB962C8B-B14F-4D97-AF65-F5344CB8AC3E}">
        <p14:creationId xmlns:p14="http://schemas.microsoft.com/office/powerpoint/2010/main" xmlns="" val="1615972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29</a:t>
            </a:fld>
            <a:endParaRPr lang="en-US"/>
          </a:p>
        </p:txBody>
      </p:sp>
    </p:spTree>
    <p:extLst>
      <p:ext uri="{BB962C8B-B14F-4D97-AF65-F5344CB8AC3E}">
        <p14:creationId xmlns:p14="http://schemas.microsoft.com/office/powerpoint/2010/main" xmlns="" val="1999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3</a:t>
            </a:fld>
            <a:endParaRPr lang="en-US"/>
          </a:p>
        </p:txBody>
      </p:sp>
    </p:spTree>
    <p:extLst>
      <p:ext uri="{BB962C8B-B14F-4D97-AF65-F5344CB8AC3E}">
        <p14:creationId xmlns:p14="http://schemas.microsoft.com/office/powerpoint/2010/main" xmlns="" val="1276698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30</a:t>
            </a:fld>
            <a:endParaRPr lang="en-US"/>
          </a:p>
        </p:txBody>
      </p:sp>
    </p:spTree>
    <p:extLst>
      <p:ext uri="{BB962C8B-B14F-4D97-AF65-F5344CB8AC3E}">
        <p14:creationId xmlns:p14="http://schemas.microsoft.com/office/powerpoint/2010/main" xmlns="" val="81299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31</a:t>
            </a:fld>
            <a:endParaRPr lang="en-US"/>
          </a:p>
        </p:txBody>
      </p:sp>
    </p:spTree>
    <p:extLst>
      <p:ext uri="{BB962C8B-B14F-4D97-AF65-F5344CB8AC3E}">
        <p14:creationId xmlns:p14="http://schemas.microsoft.com/office/powerpoint/2010/main" xmlns="" val="4060875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i="1" dirty="0" smtClean="0"/>
              <a:t>bh</a:t>
            </a:r>
          </a:p>
          <a:p>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(6)(9)</a:t>
            </a:r>
          </a:p>
          <a:p>
            <a:r>
              <a:rPr lang="en-US" i="1" dirty="0" smtClean="0"/>
              <a:t>A</a:t>
            </a:r>
            <a:r>
              <a:rPr lang="en-US" dirty="0" smtClean="0"/>
              <a:t>=27</a:t>
            </a:r>
            <a:r>
              <a:rPr lang="en-US" i="1" dirty="0" smtClean="0"/>
              <a:t>in</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i="1" dirty="0" smtClean="0"/>
              <a:t>bh</a:t>
            </a:r>
          </a:p>
          <a:p>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(14)(9)</a:t>
            </a:r>
          </a:p>
          <a:p>
            <a:r>
              <a:rPr lang="en-US" i="1" dirty="0" smtClean="0"/>
              <a:t>A</a:t>
            </a:r>
            <a:r>
              <a:rPr lang="en-US" dirty="0" smtClean="0"/>
              <a:t>=63</a:t>
            </a:r>
            <a:r>
              <a:rPr lang="en-US" i="1" dirty="0" smtClean="0"/>
              <a:t>m</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i="1" dirty="0" smtClean="0"/>
              <a:t>bh</a:t>
            </a:r>
          </a:p>
          <a:p>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(7)(8)</a:t>
            </a:r>
          </a:p>
          <a:p>
            <a:r>
              <a:rPr lang="en-US" i="1" dirty="0" smtClean="0"/>
              <a:t>A</a:t>
            </a:r>
            <a:r>
              <a:rPr lang="en-US" dirty="0" smtClean="0"/>
              <a:t>=28</a:t>
            </a:r>
            <a:r>
              <a:rPr lang="en-US" i="1" dirty="0" smtClean="0"/>
              <a:t>cm</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i="1" dirty="0" smtClean="0"/>
              <a:t>bh</a:t>
            </a:r>
          </a:p>
          <a:p>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(10)(5)</a:t>
            </a:r>
          </a:p>
          <a:p>
            <a:r>
              <a:rPr lang="en-US" i="1" dirty="0" smtClean="0"/>
              <a:t>A</a:t>
            </a:r>
            <a:r>
              <a:rPr lang="en-US" dirty="0" smtClean="0"/>
              <a:t>=25</a:t>
            </a:r>
            <a:r>
              <a:rPr lang="en-US" i="1" dirty="0" smtClean="0"/>
              <a:t>in</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37</a:t>
            </a:fld>
            <a:endParaRPr lang="en-US"/>
          </a:p>
        </p:txBody>
      </p:sp>
    </p:spTree>
    <p:extLst>
      <p:ext uri="{BB962C8B-B14F-4D97-AF65-F5344CB8AC3E}">
        <p14:creationId xmlns:p14="http://schemas.microsoft.com/office/powerpoint/2010/main" xmlns="" val="3388861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38</a:t>
            </a:fld>
            <a:endParaRPr lang="en-US"/>
          </a:p>
        </p:txBody>
      </p:sp>
    </p:spTree>
    <p:extLst>
      <p:ext uri="{BB962C8B-B14F-4D97-AF65-F5344CB8AC3E}">
        <p14:creationId xmlns:p14="http://schemas.microsoft.com/office/powerpoint/2010/main" xmlns="" val="1480954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39</a:t>
            </a:fld>
            <a:endParaRPr lang="en-US"/>
          </a:p>
        </p:txBody>
      </p:sp>
    </p:spTree>
    <p:extLst>
      <p:ext uri="{BB962C8B-B14F-4D97-AF65-F5344CB8AC3E}">
        <p14:creationId xmlns:p14="http://schemas.microsoft.com/office/powerpoint/2010/main" xmlns="" val="303740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4</a:t>
            </a:fld>
            <a:endParaRPr lang="en-US"/>
          </a:p>
        </p:txBody>
      </p:sp>
    </p:spTree>
    <p:extLst>
      <p:ext uri="{BB962C8B-B14F-4D97-AF65-F5344CB8AC3E}">
        <p14:creationId xmlns:p14="http://schemas.microsoft.com/office/powerpoint/2010/main" xmlns="" val="1005285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40</a:t>
            </a:fld>
            <a:endParaRPr lang="en-US"/>
          </a:p>
        </p:txBody>
      </p:sp>
    </p:spTree>
    <p:extLst>
      <p:ext uri="{BB962C8B-B14F-4D97-AF65-F5344CB8AC3E}">
        <p14:creationId xmlns:p14="http://schemas.microsoft.com/office/powerpoint/2010/main" xmlns="" val="2127369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i="1" dirty="0" smtClean="0"/>
              <a:t>bh		A</a:t>
            </a:r>
            <a:r>
              <a:rPr lang="en-US" i="0" dirty="0" smtClean="0"/>
              <a:t>=</a:t>
            </a:r>
            <a:r>
              <a:rPr lang="en-US" sz="1200" baseline="30000" dirty="0" smtClean="0"/>
              <a:t>1</a:t>
            </a:r>
            <a:r>
              <a:rPr lang="en-US" sz="1200" dirty="0" smtClean="0"/>
              <a:t>/</a:t>
            </a:r>
            <a:r>
              <a:rPr lang="en-US" sz="1200" baseline="-25000" dirty="0" smtClean="0"/>
              <a:t>2</a:t>
            </a:r>
            <a:r>
              <a:rPr lang="en-US" i="1" dirty="0" smtClean="0"/>
              <a:t>bh</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(11)(8.5)	</a:t>
            </a:r>
            <a:r>
              <a:rPr lang="en-US" i="1" dirty="0" smtClean="0"/>
              <a:t> A</a:t>
            </a:r>
            <a:r>
              <a:rPr lang="en-US" dirty="0" smtClean="0"/>
              <a:t>=</a:t>
            </a:r>
            <a:r>
              <a:rPr lang="en-US" sz="1200" baseline="30000" dirty="0" smtClean="0"/>
              <a:t>1</a:t>
            </a:r>
            <a:r>
              <a:rPr lang="en-US" sz="1200" dirty="0" smtClean="0"/>
              <a:t>/</a:t>
            </a:r>
            <a:r>
              <a:rPr lang="en-US" sz="1200" baseline="-25000" dirty="0" smtClean="0"/>
              <a:t>2 </a:t>
            </a:r>
            <a:r>
              <a:rPr lang="en-US" dirty="0" smtClean="0"/>
              <a:t>(9)(8.5)</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(93.5) 		</a:t>
            </a: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(76.5)</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=46.75</a:t>
            </a:r>
            <a:r>
              <a:rPr lang="en-US" i="1" dirty="0" smtClean="0"/>
              <a:t>m</a:t>
            </a:r>
            <a:r>
              <a:rPr lang="en-US" baseline="30000" dirty="0" smtClean="0"/>
              <a:t>2		</a:t>
            </a:r>
            <a:r>
              <a:rPr lang="en-US" i="1" dirty="0" smtClean="0"/>
              <a:t>A</a:t>
            </a:r>
            <a:r>
              <a:rPr lang="en-US" dirty="0" smtClean="0"/>
              <a:t>=38.25</a:t>
            </a:r>
            <a:r>
              <a:rPr lang="en-US" i="1" dirty="0" smtClean="0"/>
              <a:t>m</a:t>
            </a:r>
            <a:r>
              <a:rPr lang="en-US" baseline="30000" dirty="0" smtClean="0"/>
              <a:t>2</a:t>
            </a:r>
          </a:p>
          <a:p>
            <a:r>
              <a:rPr lang="en-US" i="1" dirty="0" smtClean="0"/>
              <a:t>	A</a:t>
            </a:r>
            <a:r>
              <a:rPr lang="en-US" dirty="0" smtClean="0"/>
              <a:t>=46.75+38.25</a:t>
            </a:r>
            <a:endParaRPr lang="en-US" baseline="30000" dirty="0" smtClean="0"/>
          </a:p>
          <a:p>
            <a:r>
              <a:rPr lang="en-US" dirty="0" smtClean="0"/>
              <a:t>	</a:t>
            </a:r>
            <a:r>
              <a:rPr lang="en-US" i="1" dirty="0" smtClean="0"/>
              <a:t>A</a:t>
            </a:r>
            <a:r>
              <a:rPr lang="en-US" dirty="0" smtClean="0"/>
              <a:t>=85</a:t>
            </a:r>
            <a:r>
              <a:rPr lang="en-US" i="1" dirty="0" smtClean="0"/>
              <a:t>m</a:t>
            </a:r>
            <a:r>
              <a:rPr lang="en-US" baseline="30000" dirty="0" smtClean="0"/>
              <a:t>2</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sz="1200" i="0" baseline="0" dirty="0" smtClean="0"/>
              <a:t>(</a:t>
            </a:r>
            <a:r>
              <a:rPr lang="en-US" sz="1200" i="1" baseline="0" dirty="0" smtClean="0"/>
              <a:t>b</a:t>
            </a:r>
            <a:r>
              <a:rPr lang="en-US" sz="1200" i="0" baseline="-25000" dirty="0" smtClean="0"/>
              <a:t>1</a:t>
            </a:r>
            <a:r>
              <a:rPr lang="en-US" sz="1200" i="0" baseline="0" dirty="0" smtClean="0"/>
              <a:t>+</a:t>
            </a:r>
            <a:r>
              <a:rPr lang="en-US" sz="1200" i="1" baseline="0" dirty="0" smtClean="0"/>
              <a:t>b</a:t>
            </a:r>
            <a:r>
              <a:rPr lang="en-US" sz="1200" i="0" baseline="-25000" dirty="0" smtClean="0"/>
              <a:t>2</a:t>
            </a:r>
            <a:r>
              <a:rPr lang="en-US" sz="1200" i="0" baseline="0" dirty="0" smtClean="0"/>
              <a:t>)</a:t>
            </a:r>
            <a:r>
              <a:rPr lang="en-US" i="1" dirty="0" smtClean="0"/>
              <a:t>h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(20+13)(12)</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(33)(12)</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=198</a:t>
            </a:r>
            <a:r>
              <a:rPr lang="en-US" i="1" dirty="0" smtClean="0"/>
              <a:t>cm</a:t>
            </a:r>
            <a:r>
              <a:rPr lang="en-US" baseline="30000" dirty="0" smtClean="0"/>
              <a:t>2</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43</a:t>
            </a:fld>
            <a:endParaRPr lang="en-US"/>
          </a:p>
        </p:txBody>
      </p:sp>
    </p:spTree>
    <p:extLst>
      <p:ext uri="{BB962C8B-B14F-4D97-AF65-F5344CB8AC3E}">
        <p14:creationId xmlns:p14="http://schemas.microsoft.com/office/powerpoint/2010/main" xmlns="" val="3963299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sz="1200" i="0" baseline="0" dirty="0" smtClean="0"/>
              <a:t>(</a:t>
            </a:r>
            <a:r>
              <a:rPr lang="en-US" sz="1200" i="1" baseline="0" dirty="0" smtClean="0"/>
              <a:t>b</a:t>
            </a:r>
            <a:r>
              <a:rPr lang="en-US" sz="1200" i="0" baseline="-25000" dirty="0" smtClean="0"/>
              <a:t>1</a:t>
            </a:r>
            <a:r>
              <a:rPr lang="en-US" sz="1200" i="0" baseline="0" dirty="0" smtClean="0"/>
              <a:t>+</a:t>
            </a:r>
            <a:r>
              <a:rPr lang="en-US" sz="1200" i="1" baseline="0" dirty="0" smtClean="0"/>
              <a:t>b</a:t>
            </a:r>
            <a:r>
              <a:rPr lang="en-US" sz="1200" i="0" baseline="-25000" dirty="0" smtClean="0"/>
              <a:t>2</a:t>
            </a:r>
            <a:r>
              <a:rPr lang="en-US" sz="1200" i="0" baseline="0" dirty="0" smtClean="0"/>
              <a:t>)</a:t>
            </a:r>
            <a:r>
              <a:rPr lang="en-US" i="1" dirty="0" smtClean="0"/>
              <a:t>h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(5+11)(3)</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(16)(3)</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=24</a:t>
            </a:r>
            <a:r>
              <a:rPr lang="en-US" i="1" dirty="0" smtClean="0"/>
              <a:t>cm</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sz="1200" i="1" baseline="0" dirty="0" smtClean="0"/>
              <a:t>bh</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(10.5)(8)</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=42 yd</a:t>
            </a:r>
            <a:r>
              <a:rPr lang="en-US" i="0" baseline="30000" dirty="0" smtClean="0"/>
              <a:t>2</a:t>
            </a:r>
            <a:endParaRPr lang="en-US" i="0" dirty="0" smtClean="0"/>
          </a:p>
        </p:txBody>
      </p:sp>
      <p:sp>
        <p:nvSpPr>
          <p:cNvPr id="4" name="Slide Number Placeholder 3"/>
          <p:cNvSpPr>
            <a:spLocks noGrp="1"/>
          </p:cNvSpPr>
          <p:nvPr>
            <p:ph type="sldNum" sz="quarter" idx="10"/>
          </p:nvPr>
        </p:nvSpPr>
        <p:spPr/>
        <p:txBody>
          <a:bodyPr/>
          <a:lstStyle/>
          <a:p>
            <a:fld id="{AFB1F1D9-F8EF-4F58-BB7B-2D0B41DB371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i="0" dirty="0" smtClean="0"/>
              <a:t>= </a:t>
            </a:r>
            <a:r>
              <a:rPr lang="en-US" sz="1200" i="1" baseline="0" dirty="0" err="1" smtClean="0"/>
              <a:t>lw</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 7.2(4.7)</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 33.84</a:t>
            </a:r>
            <a:r>
              <a:rPr lang="en-US" i="0" dirty="0" smtClean="0"/>
              <a:t>m</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i="1" baseline="0" dirty="0" err="1" smtClean="0"/>
              <a:t>bh</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=15(7)</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=105 </a:t>
            </a:r>
            <a:r>
              <a:rPr lang="en-US" i="0" dirty="0" smtClean="0"/>
              <a:t>in</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i="1" dirty="0" smtClean="0"/>
              <a:t>bh		A</a:t>
            </a:r>
            <a:r>
              <a:rPr lang="en-US" i="0" dirty="0" smtClean="0"/>
              <a:t>=</a:t>
            </a:r>
            <a:r>
              <a:rPr lang="en-US" sz="1200" baseline="30000" dirty="0" smtClean="0"/>
              <a:t>1</a:t>
            </a:r>
            <a:r>
              <a:rPr lang="en-US" sz="1200" dirty="0" smtClean="0"/>
              <a:t>/</a:t>
            </a:r>
            <a:r>
              <a:rPr lang="en-US" sz="1200" baseline="-25000" dirty="0" smtClean="0"/>
              <a:t>2</a:t>
            </a:r>
            <a:r>
              <a:rPr lang="en-US" i="1" dirty="0" smtClean="0"/>
              <a:t>bh</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(17)(15)	</a:t>
            </a:r>
            <a:r>
              <a:rPr lang="en-US" i="1" dirty="0" smtClean="0"/>
              <a:t> A</a:t>
            </a:r>
            <a:r>
              <a:rPr lang="en-US" dirty="0" smtClean="0"/>
              <a:t>=</a:t>
            </a:r>
            <a:r>
              <a:rPr lang="en-US" sz="1200" baseline="30000" dirty="0" smtClean="0"/>
              <a:t>1</a:t>
            </a:r>
            <a:r>
              <a:rPr lang="en-US" sz="1200" dirty="0" smtClean="0"/>
              <a:t>/</a:t>
            </a:r>
            <a:r>
              <a:rPr lang="en-US" sz="1200" baseline="-25000" dirty="0" smtClean="0"/>
              <a:t>2 </a:t>
            </a:r>
            <a:r>
              <a:rPr lang="en-US" dirty="0" smtClean="0"/>
              <a:t>(22)(15)</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=127.5 </a:t>
            </a:r>
            <a:r>
              <a:rPr lang="en-US" i="0" dirty="0" smtClean="0"/>
              <a:t>cm</a:t>
            </a:r>
            <a:r>
              <a:rPr lang="en-US" baseline="30000" dirty="0" smtClean="0"/>
              <a:t>2		</a:t>
            </a:r>
            <a:r>
              <a:rPr lang="en-US" i="1" dirty="0" smtClean="0"/>
              <a:t>A</a:t>
            </a:r>
            <a:r>
              <a:rPr lang="en-US" dirty="0" smtClean="0"/>
              <a:t>=165 </a:t>
            </a:r>
            <a:r>
              <a:rPr lang="en-US" i="0" dirty="0" smtClean="0"/>
              <a:t>cm</a:t>
            </a:r>
            <a:r>
              <a:rPr lang="en-US" baseline="30000" dirty="0" smtClean="0"/>
              <a:t>2</a:t>
            </a:r>
          </a:p>
          <a:p>
            <a:r>
              <a:rPr lang="en-US" i="1" dirty="0" smtClean="0"/>
              <a:t>	A</a:t>
            </a:r>
            <a:r>
              <a:rPr lang="en-US" dirty="0" smtClean="0"/>
              <a:t>=127.5+165</a:t>
            </a:r>
            <a:endParaRPr lang="en-US" baseline="30000" dirty="0" smtClean="0"/>
          </a:p>
          <a:p>
            <a:r>
              <a:rPr lang="en-US" dirty="0" smtClean="0"/>
              <a:t>	</a:t>
            </a:r>
            <a:r>
              <a:rPr lang="en-US" i="1" dirty="0" smtClean="0"/>
              <a:t>A</a:t>
            </a:r>
            <a:r>
              <a:rPr lang="en-US" dirty="0" smtClean="0"/>
              <a:t>=292.5 </a:t>
            </a:r>
            <a:r>
              <a:rPr lang="en-US" i="0" dirty="0" smtClean="0"/>
              <a:t>cm</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i="1" baseline="0" dirty="0" err="1" smtClean="0"/>
              <a:t>bh</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=12.4(5.2)</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=64.48 </a:t>
            </a:r>
            <a:r>
              <a:rPr lang="en-US" i="0" dirty="0" smtClean="0"/>
              <a:t>in</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a:t>
            </a:fld>
            <a:endParaRPr lang="en-US"/>
          </a:p>
        </p:txBody>
      </p:sp>
    </p:spTree>
    <p:extLst>
      <p:ext uri="{BB962C8B-B14F-4D97-AF65-F5344CB8AC3E}">
        <p14:creationId xmlns:p14="http://schemas.microsoft.com/office/powerpoint/2010/main" xmlns="" val="2464504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sz="1200" i="1" baseline="0" dirty="0" smtClean="0"/>
              <a:t>bh</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(13)(11)</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=71.5 </a:t>
            </a:r>
            <a:r>
              <a:rPr lang="en-US" i="0" dirty="0" smtClean="0"/>
              <a:t>yd</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i="1" baseline="0" dirty="0" err="1" smtClean="0"/>
              <a:t>lw</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=8.7 (4.6)</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=40.02 </a:t>
            </a:r>
            <a:r>
              <a:rPr lang="en-US" i="0" dirty="0" smtClean="0"/>
              <a:t>m</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18 inches</a:t>
            </a:r>
            <a:r>
              <a:rPr lang="en-US" baseline="0" dirty="0" smtClean="0"/>
              <a:t> on each side</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i="0" dirty="0" smtClean="0"/>
              <a:t>=</a:t>
            </a:r>
            <a:r>
              <a:rPr lang="en-US" sz="1200" baseline="30000" dirty="0" smtClean="0"/>
              <a:t>1</a:t>
            </a:r>
            <a:r>
              <a:rPr lang="en-US" sz="1200" dirty="0" smtClean="0"/>
              <a:t>/</a:t>
            </a:r>
            <a:r>
              <a:rPr lang="en-US" sz="1200" baseline="-25000" dirty="0" smtClean="0"/>
              <a:t>2</a:t>
            </a:r>
            <a:r>
              <a:rPr lang="en-US" sz="1200" i="1" baseline="0" dirty="0" smtClean="0"/>
              <a:t>bh</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a:t>
            </a:r>
            <a:r>
              <a:rPr lang="en-US" sz="1200" baseline="30000" dirty="0" smtClean="0"/>
              <a:t>1</a:t>
            </a:r>
            <a:r>
              <a:rPr lang="en-US" sz="1200" dirty="0" smtClean="0"/>
              <a:t>/</a:t>
            </a:r>
            <a:r>
              <a:rPr lang="en-US" sz="1200" baseline="-25000" dirty="0" smtClean="0"/>
              <a:t>2 </a:t>
            </a:r>
            <a:r>
              <a:rPr lang="en-US" dirty="0" smtClean="0"/>
              <a:t>(26.2)(19.5)</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A=255.45 ft</a:t>
            </a:r>
            <a:r>
              <a:rPr lang="en-US" i="0" baseline="30000" dirty="0" smtClean="0"/>
              <a:t>2</a:t>
            </a:r>
            <a:endParaRPr lang="en-US" i="0"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54</a:t>
            </a:fld>
            <a:endParaRPr lang="en-US"/>
          </a:p>
        </p:txBody>
      </p:sp>
    </p:spTree>
    <p:extLst>
      <p:ext uri="{BB962C8B-B14F-4D97-AF65-F5344CB8AC3E}">
        <p14:creationId xmlns:p14="http://schemas.microsoft.com/office/powerpoint/2010/main" xmlns="" val="2905562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55</a:t>
            </a:fld>
            <a:endParaRPr lang="en-US"/>
          </a:p>
        </p:txBody>
      </p:sp>
    </p:spTree>
    <p:extLst>
      <p:ext uri="{BB962C8B-B14F-4D97-AF65-F5344CB8AC3E}">
        <p14:creationId xmlns:p14="http://schemas.microsoft.com/office/powerpoint/2010/main" xmlns="" val="990754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56</a:t>
            </a:fld>
            <a:endParaRPr lang="en-US"/>
          </a:p>
        </p:txBody>
      </p:sp>
    </p:spTree>
    <p:extLst>
      <p:ext uri="{BB962C8B-B14F-4D97-AF65-F5344CB8AC3E}">
        <p14:creationId xmlns:p14="http://schemas.microsoft.com/office/powerpoint/2010/main" xmlns="" val="2758186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57</a:t>
            </a:fld>
            <a:endParaRPr lang="en-US"/>
          </a:p>
        </p:txBody>
      </p:sp>
    </p:spTree>
    <p:extLst>
      <p:ext uri="{BB962C8B-B14F-4D97-AF65-F5344CB8AC3E}">
        <p14:creationId xmlns:p14="http://schemas.microsoft.com/office/powerpoint/2010/main" xmlns="" val="2906583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58</a:t>
            </a:fld>
            <a:endParaRPr lang="en-US"/>
          </a:p>
        </p:txBody>
      </p:sp>
    </p:spTree>
    <p:extLst>
      <p:ext uri="{BB962C8B-B14F-4D97-AF65-F5344CB8AC3E}">
        <p14:creationId xmlns:p14="http://schemas.microsoft.com/office/powerpoint/2010/main" xmlns="" val="38358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59</a:t>
            </a:fld>
            <a:endParaRPr lang="en-US"/>
          </a:p>
        </p:txBody>
      </p:sp>
    </p:spTree>
    <p:extLst>
      <p:ext uri="{BB962C8B-B14F-4D97-AF65-F5344CB8AC3E}">
        <p14:creationId xmlns:p14="http://schemas.microsoft.com/office/powerpoint/2010/main" xmlns="" val="307859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6</a:t>
            </a:fld>
            <a:endParaRPr lang="en-US"/>
          </a:p>
        </p:txBody>
      </p:sp>
    </p:spTree>
    <p:extLst>
      <p:ext uri="{BB962C8B-B14F-4D97-AF65-F5344CB8AC3E}">
        <p14:creationId xmlns:p14="http://schemas.microsoft.com/office/powerpoint/2010/main" xmlns="" val="743672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Left figure:</a:t>
            </a:r>
          </a:p>
          <a:p>
            <a:r>
              <a:rPr lang="en-US" dirty="0" smtClean="0"/>
              <a:t>Whole</a:t>
            </a:r>
            <a:r>
              <a:rPr lang="en-US" baseline="0" dirty="0" smtClean="0"/>
              <a:t> Square	Extra Square</a:t>
            </a:r>
          </a:p>
          <a:p>
            <a:r>
              <a:rPr lang="en-US" i="0" baseline="0" dirty="0" smtClean="0"/>
              <a:t>Area</a:t>
            </a:r>
            <a:r>
              <a:rPr lang="en-US" i="1" baseline="0" dirty="0" smtClean="0"/>
              <a:t> </a:t>
            </a:r>
            <a:r>
              <a:rPr lang="en-US" baseline="0" dirty="0" smtClean="0"/>
              <a:t>= 8(8)		</a:t>
            </a:r>
            <a:r>
              <a:rPr lang="en-US" i="0" baseline="0" dirty="0" smtClean="0"/>
              <a:t>Area</a:t>
            </a:r>
            <a:r>
              <a:rPr lang="en-US" i="1" baseline="0" dirty="0" smtClean="0"/>
              <a:t> </a:t>
            </a:r>
            <a:r>
              <a:rPr lang="en-US" baseline="0" dirty="0" smtClean="0"/>
              <a:t>= 5(5)</a:t>
            </a:r>
          </a:p>
          <a:p>
            <a:r>
              <a:rPr lang="en-US" i="0" baseline="0" dirty="0" smtClean="0"/>
              <a:t>Area </a:t>
            </a:r>
            <a:r>
              <a:rPr lang="en-US" baseline="0" dirty="0" smtClean="0"/>
              <a:t>= 64</a:t>
            </a:r>
            <a:r>
              <a:rPr lang="en-US" i="0" baseline="0" dirty="0" smtClean="0"/>
              <a:t>m</a:t>
            </a:r>
            <a:r>
              <a:rPr lang="en-US" baseline="30000" dirty="0" smtClean="0"/>
              <a:t>2</a:t>
            </a:r>
            <a:r>
              <a:rPr lang="en-US" baseline="0" dirty="0" smtClean="0"/>
              <a:t>		</a:t>
            </a:r>
            <a:r>
              <a:rPr lang="en-US" i="0" baseline="0" dirty="0" smtClean="0"/>
              <a:t>Area</a:t>
            </a:r>
            <a:r>
              <a:rPr lang="en-US" i="1" baseline="0" dirty="0" smtClean="0"/>
              <a:t> </a:t>
            </a:r>
            <a:r>
              <a:rPr lang="en-US" baseline="0" dirty="0" smtClean="0"/>
              <a:t>= 25</a:t>
            </a:r>
            <a:r>
              <a:rPr lang="en-US" i="0" baseline="0" dirty="0" smtClean="0"/>
              <a:t>m</a:t>
            </a:r>
            <a:r>
              <a:rPr lang="en-US" baseline="30000" dirty="0" smtClean="0"/>
              <a:t>2</a:t>
            </a:r>
          </a:p>
          <a:p>
            <a:r>
              <a:rPr lang="en-US" baseline="0" dirty="0" smtClean="0"/>
              <a:t>	</a:t>
            </a:r>
            <a:r>
              <a:rPr lang="en-US" i="0" baseline="0" dirty="0" smtClean="0"/>
              <a:t>Total Area</a:t>
            </a:r>
            <a:r>
              <a:rPr lang="en-US" i="1" baseline="0" dirty="0" smtClean="0"/>
              <a:t> </a:t>
            </a:r>
            <a:r>
              <a:rPr lang="en-US" baseline="0" dirty="0" smtClean="0"/>
              <a:t>= 60 - 25</a:t>
            </a:r>
          </a:p>
          <a:p>
            <a:r>
              <a:rPr lang="en-US" baseline="0" dirty="0" smtClean="0"/>
              <a:t>	</a:t>
            </a:r>
            <a:r>
              <a:rPr lang="en-US" i="0" baseline="0" dirty="0" smtClean="0"/>
              <a:t>Total Area</a:t>
            </a:r>
            <a:r>
              <a:rPr lang="en-US" i="1" baseline="0" dirty="0" smtClean="0"/>
              <a:t> </a:t>
            </a:r>
            <a:r>
              <a:rPr lang="en-US" baseline="0" dirty="0" smtClean="0"/>
              <a:t>= 35</a:t>
            </a:r>
            <a:r>
              <a:rPr lang="en-US" i="0" baseline="0" dirty="0" smtClean="0"/>
              <a:t>m</a:t>
            </a:r>
            <a:r>
              <a:rPr lang="en-US" baseline="30000" dirty="0" smtClean="0"/>
              <a:t>2</a:t>
            </a:r>
          </a:p>
          <a:p>
            <a:endParaRPr lang="en-US" baseline="30000" dirty="0" smtClean="0"/>
          </a:p>
          <a:p>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 figure: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Whole Triangle	Bottom</a:t>
            </a:r>
            <a:r>
              <a:rPr lang="en-US" baseline="0" dirty="0" smtClean="0"/>
              <a:t> Trapezoid</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Area </a:t>
            </a:r>
            <a:r>
              <a:rPr lang="en-US" baseline="0" dirty="0" smtClean="0"/>
              <a:t>= 1/2(18)(6)	</a:t>
            </a:r>
            <a:r>
              <a:rPr lang="en-US" i="0" baseline="0" dirty="0" smtClean="0"/>
              <a:t>Area </a:t>
            </a:r>
            <a:r>
              <a:rPr lang="en-US" baseline="0" dirty="0" smtClean="0"/>
              <a:t>= 1/2(12+18)(10)</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Area </a:t>
            </a:r>
            <a:r>
              <a:rPr lang="en-US" baseline="0" dirty="0" smtClean="0"/>
              <a:t>= 54</a:t>
            </a:r>
            <a:r>
              <a:rPr lang="en-US" i="1" baseline="0" dirty="0" smtClean="0"/>
              <a:t>ft</a:t>
            </a:r>
            <a:r>
              <a:rPr lang="en-US" baseline="30000" dirty="0" smtClean="0"/>
              <a:t>2</a:t>
            </a:r>
            <a:r>
              <a:rPr lang="en-US" baseline="0" dirty="0" smtClean="0"/>
              <a:t>		</a:t>
            </a:r>
            <a:r>
              <a:rPr lang="en-US" i="0" baseline="0" dirty="0" smtClean="0"/>
              <a:t>Area</a:t>
            </a:r>
            <a:r>
              <a:rPr lang="en-US" i="1" baseline="0" dirty="0" smtClean="0"/>
              <a:t> </a:t>
            </a:r>
            <a:r>
              <a:rPr lang="en-US" baseline="0" dirty="0" smtClean="0"/>
              <a:t>= 1/2(30)(10)</a:t>
            </a:r>
            <a:endParaRPr lang="en-US" dirty="0" smtClean="0"/>
          </a:p>
          <a:p>
            <a:r>
              <a:rPr lang="en-US" baseline="30000" dirty="0" smtClean="0"/>
              <a:t>		</a:t>
            </a:r>
            <a:r>
              <a:rPr lang="en-US" i="0" baseline="0" dirty="0" smtClean="0"/>
              <a:t>Area </a:t>
            </a:r>
            <a:r>
              <a:rPr lang="en-US" baseline="0" dirty="0" smtClean="0"/>
              <a:t>= 150 </a:t>
            </a:r>
            <a:r>
              <a:rPr lang="en-US" i="0" baseline="0" dirty="0" smtClean="0"/>
              <a:t>ft</a:t>
            </a:r>
            <a:r>
              <a:rPr lang="en-US" baseline="30000" dirty="0" smtClean="0"/>
              <a:t>2</a:t>
            </a:r>
          </a:p>
          <a:p>
            <a:r>
              <a:rPr lang="en-US" baseline="0" dirty="0" smtClean="0"/>
              <a:t>	</a:t>
            </a:r>
            <a:r>
              <a:rPr lang="en-US" i="0" baseline="0" dirty="0" smtClean="0"/>
              <a:t>Total Area </a:t>
            </a:r>
            <a:r>
              <a:rPr lang="en-US" baseline="0" dirty="0" smtClean="0"/>
              <a:t>= 54 + 150</a:t>
            </a:r>
          </a:p>
          <a:p>
            <a:r>
              <a:rPr lang="en-US" baseline="0" dirty="0" smtClean="0"/>
              <a:t>	</a:t>
            </a:r>
            <a:r>
              <a:rPr lang="en-US" i="0" baseline="0" dirty="0" smtClean="0"/>
              <a:t>Total Area </a:t>
            </a:r>
            <a:r>
              <a:rPr lang="en-US" baseline="0" dirty="0" smtClean="0"/>
              <a:t>= 204 </a:t>
            </a:r>
            <a:r>
              <a:rPr lang="en-US" i="0" baseline="0" dirty="0" smtClean="0"/>
              <a:t>ft</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Top Rectangle:	Vertical Rectangle:</a:t>
            </a:r>
          </a:p>
          <a:p>
            <a:r>
              <a:rPr lang="en-US" i="1" dirty="0" smtClean="0"/>
              <a:t>A</a:t>
            </a:r>
            <a:r>
              <a:rPr lang="en-US" dirty="0" smtClean="0"/>
              <a:t>=4(3)		</a:t>
            </a:r>
            <a:r>
              <a:rPr lang="en-US" i="1" dirty="0" smtClean="0"/>
              <a:t>A</a:t>
            </a:r>
            <a:r>
              <a:rPr lang="en-US" dirty="0" smtClean="0"/>
              <a:t>=(5)(1)</a:t>
            </a:r>
          </a:p>
          <a:p>
            <a:r>
              <a:rPr lang="en-US" i="1" dirty="0" smtClean="0"/>
              <a:t>A</a:t>
            </a:r>
            <a:r>
              <a:rPr lang="en-US" dirty="0" smtClean="0"/>
              <a:t>=12 ft</a:t>
            </a:r>
            <a:r>
              <a:rPr lang="en-US" baseline="30000" dirty="0" smtClean="0"/>
              <a:t>2</a:t>
            </a:r>
            <a:r>
              <a:rPr lang="en-US" dirty="0" smtClean="0"/>
              <a:t>		</a:t>
            </a:r>
            <a:r>
              <a:rPr lang="en-US" i="1" dirty="0" smtClean="0"/>
              <a:t>A</a:t>
            </a:r>
            <a:r>
              <a:rPr lang="en-US" dirty="0" smtClean="0"/>
              <a:t>=5 </a:t>
            </a:r>
            <a:r>
              <a:rPr lang="en-US" i="0" dirty="0" smtClean="0"/>
              <a:t>ft</a:t>
            </a:r>
            <a:r>
              <a:rPr lang="en-US" baseline="30000" dirty="0" smtClean="0"/>
              <a:t>2</a:t>
            </a:r>
          </a:p>
          <a:p>
            <a:r>
              <a:rPr lang="en-US" dirty="0" smtClean="0"/>
              <a:t>	Bottom Rectangle:</a:t>
            </a:r>
          </a:p>
          <a:p>
            <a:r>
              <a:rPr lang="en-US" dirty="0" smtClean="0"/>
              <a:t>	</a:t>
            </a:r>
            <a:r>
              <a:rPr lang="en-US" i="1" dirty="0" smtClean="0"/>
              <a:t>A</a:t>
            </a:r>
            <a:r>
              <a:rPr lang="en-US" dirty="0" smtClean="0"/>
              <a:t>=(2)(8)</a:t>
            </a:r>
          </a:p>
          <a:p>
            <a:r>
              <a:rPr lang="en-US" dirty="0" smtClean="0"/>
              <a:t>	</a:t>
            </a:r>
            <a:r>
              <a:rPr lang="en-US" i="1" dirty="0" smtClean="0"/>
              <a:t>A</a:t>
            </a:r>
            <a:r>
              <a:rPr lang="en-US" dirty="0" smtClean="0"/>
              <a:t>=16 </a:t>
            </a:r>
            <a:r>
              <a:rPr lang="en-US" i="0" dirty="0" smtClean="0"/>
              <a:t>ft</a:t>
            </a:r>
            <a:r>
              <a:rPr lang="en-US" baseline="30000" dirty="0" smtClean="0"/>
              <a:t>2</a:t>
            </a:r>
          </a:p>
          <a:p>
            <a:r>
              <a:rPr lang="en-US" dirty="0" smtClean="0"/>
              <a:t>Total</a:t>
            </a:r>
            <a:r>
              <a:rPr lang="en-US" baseline="0" dirty="0" smtClean="0"/>
              <a:t> Area:</a:t>
            </a:r>
          </a:p>
          <a:p>
            <a:r>
              <a:rPr lang="en-US" i="1" baseline="0" dirty="0" smtClean="0"/>
              <a:t>A</a:t>
            </a:r>
            <a:r>
              <a:rPr lang="en-US" baseline="0" dirty="0" smtClean="0"/>
              <a:t>=12+16+5</a:t>
            </a:r>
          </a:p>
          <a:p>
            <a:r>
              <a:rPr lang="en-US" i="1" baseline="0" dirty="0" smtClean="0"/>
              <a:t>A</a:t>
            </a:r>
            <a:r>
              <a:rPr lang="en-US" baseline="0" dirty="0" smtClean="0"/>
              <a:t>=33 </a:t>
            </a:r>
            <a:r>
              <a:rPr lang="en-US" i="0" baseline="0" dirty="0" smtClean="0"/>
              <a:t>ft</a:t>
            </a:r>
            <a:r>
              <a:rPr lang="en-US" baseline="30000" dirty="0" smtClean="0"/>
              <a:t>2</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Whole</a:t>
            </a:r>
            <a:r>
              <a:rPr lang="en-US" baseline="0" dirty="0" smtClean="0"/>
              <a:t> New Figure:	New Rectangle:</a:t>
            </a:r>
          </a:p>
          <a:p>
            <a:r>
              <a:rPr lang="en-US" i="1" baseline="0" dirty="0" smtClean="0"/>
              <a:t>A </a:t>
            </a:r>
            <a:r>
              <a:rPr lang="en-US" baseline="0" dirty="0" smtClean="0"/>
              <a:t>= 25(20)		</a:t>
            </a:r>
            <a:r>
              <a:rPr lang="en-US" i="1" baseline="0" dirty="0" smtClean="0"/>
              <a:t>A </a:t>
            </a:r>
            <a:r>
              <a:rPr lang="en-US" baseline="0" dirty="0" smtClean="0"/>
              <a:t>= 10(13)</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 </a:t>
            </a:r>
            <a:r>
              <a:rPr lang="en-US" baseline="0" dirty="0" smtClean="0"/>
              <a:t>= 500 </a:t>
            </a:r>
            <a:r>
              <a:rPr lang="en-US" i="0" baseline="0" dirty="0" smtClean="0"/>
              <a:t>u</a:t>
            </a:r>
            <a:r>
              <a:rPr lang="en-US" baseline="30000" dirty="0" smtClean="0"/>
              <a:t>2		</a:t>
            </a:r>
            <a:r>
              <a:rPr lang="en-US" i="1" baseline="0" dirty="0" smtClean="0"/>
              <a:t>A </a:t>
            </a:r>
            <a:r>
              <a:rPr lang="en-US" baseline="0" dirty="0" smtClean="0"/>
              <a:t>= 130 </a:t>
            </a:r>
            <a:r>
              <a:rPr lang="en-US" i="0" baseline="0" dirty="0" smtClean="0"/>
              <a:t>u</a:t>
            </a:r>
            <a:r>
              <a:rPr lang="en-US" baseline="30000" dirty="0" smtClean="0"/>
              <a:t>2</a:t>
            </a:r>
          </a:p>
          <a:p>
            <a:endParaRPr lang="en-US" baseline="30000" dirty="0" smtClean="0"/>
          </a:p>
          <a:p>
            <a:r>
              <a:rPr lang="en-US" baseline="0" dirty="0" smtClean="0"/>
              <a:t>	Total Area:</a:t>
            </a:r>
          </a:p>
          <a:p>
            <a:r>
              <a:rPr lang="en-US" baseline="0" dirty="0" smtClean="0"/>
              <a:t>	</a:t>
            </a:r>
            <a:r>
              <a:rPr lang="en-US" i="1" baseline="0" dirty="0" smtClean="0"/>
              <a:t>A </a:t>
            </a:r>
            <a:r>
              <a:rPr lang="en-US" baseline="0" dirty="0" smtClean="0"/>
              <a:t>= 500 - 130</a:t>
            </a:r>
          </a:p>
          <a:p>
            <a:r>
              <a:rPr lang="en-US" baseline="0" dirty="0" smtClean="0"/>
              <a:t>	</a:t>
            </a:r>
            <a:r>
              <a:rPr lang="en-US" i="1" baseline="0" dirty="0" smtClean="0"/>
              <a:t>A </a:t>
            </a:r>
            <a:r>
              <a:rPr lang="en-US" baseline="0" dirty="0" smtClean="0"/>
              <a:t>= 370 </a:t>
            </a:r>
            <a:r>
              <a:rPr lang="en-US" i="0" baseline="0" dirty="0" smtClean="0"/>
              <a:t>u</a:t>
            </a:r>
            <a:r>
              <a:rPr lang="en-US" baseline="30000" dirty="0" smtClean="0"/>
              <a:t>2</a:t>
            </a:r>
            <a:endParaRPr lang="en-US" i="1" baseline="0" dirty="0" smtClean="0"/>
          </a:p>
        </p:txBody>
      </p:sp>
      <p:sp>
        <p:nvSpPr>
          <p:cNvPr id="4" name="Slide Number Placeholder 3"/>
          <p:cNvSpPr>
            <a:spLocks noGrp="1"/>
          </p:cNvSpPr>
          <p:nvPr>
            <p:ph type="sldNum" sz="quarter" idx="10"/>
          </p:nvPr>
        </p:nvSpPr>
        <p:spPr/>
        <p:txBody>
          <a:bodyPr/>
          <a:lstStyle/>
          <a:p>
            <a:fld id="{AFB1F1D9-F8EF-4F58-BB7B-2D0B41DB371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Triangle:		Rectangle:</a:t>
            </a:r>
          </a:p>
          <a:p>
            <a:r>
              <a:rPr lang="en-US" i="1" dirty="0" smtClean="0"/>
              <a:t>A </a:t>
            </a:r>
            <a:r>
              <a:rPr lang="en-US" dirty="0" smtClean="0"/>
              <a:t>= 1/2(9)(8)	</a:t>
            </a:r>
            <a:r>
              <a:rPr lang="en-US" i="1" dirty="0" smtClean="0"/>
              <a:t>A </a:t>
            </a:r>
            <a:r>
              <a:rPr lang="en-US" dirty="0" smtClean="0"/>
              <a:t>= (18)(9)</a:t>
            </a:r>
          </a:p>
          <a:p>
            <a:r>
              <a:rPr lang="en-US" i="1" dirty="0" smtClean="0"/>
              <a:t>A </a:t>
            </a:r>
            <a:r>
              <a:rPr lang="en-US" dirty="0" smtClean="0"/>
              <a:t>= 36 </a:t>
            </a:r>
            <a:r>
              <a:rPr lang="en-US" i="0" dirty="0" smtClean="0"/>
              <a:t>cm</a:t>
            </a:r>
            <a:r>
              <a:rPr lang="en-US" baseline="30000" dirty="0" smtClean="0"/>
              <a:t>2</a:t>
            </a:r>
            <a:r>
              <a:rPr lang="en-US" dirty="0" smtClean="0"/>
              <a:t>		</a:t>
            </a:r>
            <a:r>
              <a:rPr lang="en-US" i="1" dirty="0" smtClean="0"/>
              <a:t>A </a:t>
            </a:r>
            <a:r>
              <a:rPr lang="en-US" dirty="0" smtClean="0"/>
              <a:t>= 162 </a:t>
            </a:r>
            <a:r>
              <a:rPr lang="en-US" i="0" dirty="0" smtClean="0"/>
              <a:t>cm</a:t>
            </a:r>
            <a:r>
              <a:rPr lang="en-US" baseline="30000" dirty="0" smtClean="0"/>
              <a:t>2</a:t>
            </a:r>
          </a:p>
          <a:p>
            <a:r>
              <a:rPr lang="en-US" dirty="0" smtClean="0"/>
              <a:t>	Total Area:</a:t>
            </a:r>
          </a:p>
          <a:p>
            <a:r>
              <a:rPr lang="en-US" dirty="0" smtClean="0"/>
              <a:t>	</a:t>
            </a:r>
            <a:r>
              <a:rPr lang="en-US" i="1" dirty="0" smtClean="0"/>
              <a:t>A </a:t>
            </a:r>
            <a:r>
              <a:rPr lang="en-US" dirty="0" smtClean="0"/>
              <a:t>= 36 + 162</a:t>
            </a:r>
          </a:p>
          <a:p>
            <a:r>
              <a:rPr lang="en-US" dirty="0" smtClean="0"/>
              <a:t>	</a:t>
            </a:r>
            <a:r>
              <a:rPr lang="en-US" i="1" dirty="0" smtClean="0"/>
              <a:t>A </a:t>
            </a:r>
            <a:r>
              <a:rPr lang="en-US" dirty="0" smtClean="0"/>
              <a:t>= 198 </a:t>
            </a:r>
            <a:r>
              <a:rPr lang="en-US" i="0" dirty="0" smtClean="0"/>
              <a:t>cm</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Triangle:		Trapezoid:</a:t>
            </a:r>
          </a:p>
          <a:p>
            <a:r>
              <a:rPr lang="en-US" i="1" dirty="0" smtClean="0"/>
              <a:t>A </a:t>
            </a:r>
            <a:r>
              <a:rPr lang="en-US" dirty="0" smtClean="0"/>
              <a:t>= 1/2</a:t>
            </a:r>
            <a:r>
              <a:rPr lang="en-US" i="1" dirty="0" smtClean="0"/>
              <a:t>bh</a:t>
            </a:r>
            <a:r>
              <a:rPr lang="en-US" dirty="0" smtClean="0"/>
              <a:t>		</a:t>
            </a:r>
            <a:r>
              <a:rPr lang="en-US" i="1" dirty="0" smtClean="0"/>
              <a:t>A </a:t>
            </a:r>
            <a:r>
              <a:rPr lang="en-US" dirty="0" smtClean="0"/>
              <a:t>= 1/2(</a:t>
            </a:r>
            <a:r>
              <a:rPr lang="en-US" i="1" dirty="0" smtClean="0"/>
              <a:t>b</a:t>
            </a:r>
            <a:r>
              <a:rPr lang="en-US" baseline="-25000" dirty="0" smtClean="0"/>
              <a:t>1</a:t>
            </a:r>
            <a:r>
              <a:rPr lang="en-US" dirty="0" smtClean="0"/>
              <a:t>+</a:t>
            </a:r>
            <a:r>
              <a:rPr lang="en-US" i="1" dirty="0" smtClean="0"/>
              <a:t>b</a:t>
            </a:r>
            <a:r>
              <a:rPr lang="en-US" baseline="-25000" dirty="0" smtClean="0"/>
              <a:t>2</a:t>
            </a:r>
            <a:r>
              <a:rPr lang="en-US" dirty="0" smtClean="0"/>
              <a:t>)</a:t>
            </a:r>
            <a:r>
              <a:rPr lang="en-US" i="1" dirty="0" smtClean="0"/>
              <a:t>h</a:t>
            </a:r>
          </a:p>
          <a:p>
            <a:r>
              <a:rPr lang="en-US" i="1" dirty="0" smtClean="0"/>
              <a:t>A </a:t>
            </a:r>
            <a:r>
              <a:rPr lang="en-US" dirty="0" smtClean="0"/>
              <a:t>= 1/2(7)(4)	</a:t>
            </a:r>
            <a:r>
              <a:rPr lang="en-US" i="1" dirty="0" smtClean="0"/>
              <a:t>A </a:t>
            </a:r>
            <a:r>
              <a:rPr lang="en-US" dirty="0" smtClean="0"/>
              <a:t>= 1/2(6+9)(7)</a:t>
            </a:r>
          </a:p>
          <a:p>
            <a:r>
              <a:rPr lang="en-US" i="1" dirty="0" smtClean="0"/>
              <a:t>A </a:t>
            </a:r>
            <a:r>
              <a:rPr lang="en-US" dirty="0" smtClean="0"/>
              <a:t>= 14 </a:t>
            </a:r>
            <a:r>
              <a:rPr lang="en-US" i="0" dirty="0" smtClean="0"/>
              <a:t>ft</a:t>
            </a:r>
            <a:r>
              <a:rPr lang="en-US" baseline="30000" dirty="0" smtClean="0"/>
              <a:t>2</a:t>
            </a:r>
            <a:r>
              <a:rPr lang="en-US" dirty="0" smtClean="0"/>
              <a:t>		</a:t>
            </a:r>
            <a:r>
              <a:rPr lang="en-US" i="1" dirty="0" smtClean="0"/>
              <a:t>A </a:t>
            </a:r>
            <a:r>
              <a:rPr lang="en-US" dirty="0" smtClean="0"/>
              <a:t>= 52.5 </a:t>
            </a:r>
            <a:r>
              <a:rPr lang="en-US" i="0" dirty="0" smtClean="0"/>
              <a:t>ft</a:t>
            </a:r>
            <a:r>
              <a:rPr lang="en-US" baseline="30000" dirty="0" smtClean="0"/>
              <a:t>2</a:t>
            </a:r>
          </a:p>
          <a:p>
            <a:r>
              <a:rPr lang="en-US" i="1" dirty="0" smtClean="0"/>
              <a:t>A </a:t>
            </a:r>
            <a:r>
              <a:rPr lang="en-US" dirty="0" smtClean="0"/>
              <a:t>= 36 </a:t>
            </a:r>
            <a:r>
              <a:rPr lang="en-US" i="0" dirty="0" smtClean="0"/>
              <a:t>ft</a:t>
            </a:r>
            <a:r>
              <a:rPr lang="en-US" baseline="30000" dirty="0" smtClean="0"/>
              <a:t>2</a:t>
            </a:r>
          </a:p>
          <a:p>
            <a:r>
              <a:rPr lang="en-US" dirty="0" smtClean="0"/>
              <a:t>	Total Area:</a:t>
            </a:r>
          </a:p>
          <a:p>
            <a:r>
              <a:rPr lang="en-US" dirty="0" smtClean="0"/>
              <a:t>	</a:t>
            </a:r>
            <a:r>
              <a:rPr lang="en-US" i="1" dirty="0" smtClean="0"/>
              <a:t>A </a:t>
            </a:r>
            <a:r>
              <a:rPr lang="en-US" dirty="0" smtClean="0"/>
              <a:t>= 36 + 52.5</a:t>
            </a:r>
          </a:p>
          <a:p>
            <a:r>
              <a:rPr lang="en-US" dirty="0" smtClean="0"/>
              <a:t>	</a:t>
            </a:r>
            <a:r>
              <a:rPr lang="en-US" i="1" dirty="0" smtClean="0"/>
              <a:t>A </a:t>
            </a:r>
            <a:r>
              <a:rPr lang="en-US" dirty="0" smtClean="0"/>
              <a:t>= 88.5 </a:t>
            </a:r>
            <a:r>
              <a:rPr lang="en-US" i="0" dirty="0" smtClean="0"/>
              <a:t>ft</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Area of Triangle 1:	Area of Triangle 2:</a:t>
            </a:r>
          </a:p>
          <a:p>
            <a:r>
              <a:rPr lang="en-US" i="1" dirty="0" smtClean="0"/>
              <a:t>A </a:t>
            </a:r>
            <a:r>
              <a:rPr lang="en-US" dirty="0" smtClean="0"/>
              <a:t>= 1/2</a:t>
            </a:r>
            <a:r>
              <a:rPr lang="en-US" i="1" dirty="0" smtClean="0"/>
              <a:t>bh</a:t>
            </a:r>
            <a:r>
              <a:rPr lang="en-US" dirty="0" smtClean="0"/>
              <a:t>		</a:t>
            </a:r>
            <a:r>
              <a:rPr lang="en-US" i="1" dirty="0" smtClean="0"/>
              <a:t>A </a:t>
            </a:r>
            <a:r>
              <a:rPr lang="en-US" dirty="0" smtClean="0"/>
              <a:t>= 30 </a:t>
            </a:r>
            <a:r>
              <a:rPr lang="en-US" i="0" dirty="0" smtClean="0"/>
              <a:t>mm</a:t>
            </a:r>
            <a:r>
              <a:rPr lang="en-US" baseline="30000" dirty="0" smtClean="0"/>
              <a:t>2</a:t>
            </a:r>
          </a:p>
          <a:p>
            <a:r>
              <a:rPr lang="en-US" i="1" dirty="0" smtClean="0"/>
              <a:t>A </a:t>
            </a:r>
            <a:r>
              <a:rPr lang="en-US" dirty="0" smtClean="0"/>
              <a:t>= 1/2(10)(6)</a:t>
            </a:r>
          </a:p>
          <a:p>
            <a:r>
              <a:rPr lang="en-US" i="1" dirty="0" smtClean="0"/>
              <a:t>A </a:t>
            </a:r>
            <a:r>
              <a:rPr lang="en-US" dirty="0" smtClean="0"/>
              <a:t>= 30 </a:t>
            </a:r>
            <a:r>
              <a:rPr lang="en-US" i="0" dirty="0" smtClean="0"/>
              <a:t>mm</a:t>
            </a:r>
            <a:r>
              <a:rPr lang="en-US" baseline="30000" dirty="0" smtClean="0"/>
              <a:t>2</a:t>
            </a:r>
          </a:p>
          <a:p>
            <a:endParaRPr lang="en-US" dirty="0" smtClean="0"/>
          </a:p>
          <a:p>
            <a:r>
              <a:rPr lang="en-US" dirty="0" smtClean="0"/>
              <a:t>Area</a:t>
            </a:r>
            <a:r>
              <a:rPr lang="en-US" baseline="0" dirty="0" smtClean="0"/>
              <a:t> of Rectangle:</a:t>
            </a:r>
          </a:p>
          <a:p>
            <a:r>
              <a:rPr lang="en-US" i="1" baseline="0" dirty="0" smtClean="0"/>
              <a:t>A </a:t>
            </a:r>
            <a:r>
              <a:rPr lang="en-US" baseline="0" dirty="0" smtClean="0"/>
              <a:t>= </a:t>
            </a:r>
            <a:r>
              <a:rPr lang="en-US" i="1" baseline="0" dirty="0" err="1" smtClean="0"/>
              <a:t>lw</a:t>
            </a:r>
            <a:endParaRPr lang="en-US" i="1" baseline="0" dirty="0" smtClean="0"/>
          </a:p>
          <a:p>
            <a:r>
              <a:rPr lang="en-US" i="1" baseline="0" dirty="0" smtClean="0"/>
              <a:t>A </a:t>
            </a:r>
            <a:r>
              <a:rPr lang="en-US" baseline="0" dirty="0" smtClean="0"/>
              <a:t>= (10)(14)</a:t>
            </a:r>
          </a:p>
          <a:p>
            <a:r>
              <a:rPr lang="en-US" i="1" baseline="0" dirty="0" smtClean="0"/>
              <a:t>A </a:t>
            </a:r>
            <a:r>
              <a:rPr lang="en-US" baseline="0" dirty="0" smtClean="0"/>
              <a:t>= 140 </a:t>
            </a:r>
            <a:r>
              <a:rPr lang="en-US" i="0" baseline="0" dirty="0" smtClean="0"/>
              <a:t>mm</a:t>
            </a:r>
            <a:r>
              <a:rPr lang="en-US" baseline="30000" dirty="0" smtClean="0"/>
              <a:t>2</a:t>
            </a:r>
          </a:p>
          <a:p>
            <a:r>
              <a:rPr lang="en-US" baseline="0" dirty="0" smtClean="0"/>
              <a:t>		Total Area:</a:t>
            </a:r>
          </a:p>
          <a:p>
            <a:r>
              <a:rPr lang="en-US" baseline="0" dirty="0" smtClean="0"/>
              <a:t>		</a:t>
            </a:r>
            <a:r>
              <a:rPr lang="en-US" i="1" baseline="0" dirty="0" smtClean="0"/>
              <a:t>A </a:t>
            </a:r>
            <a:r>
              <a:rPr lang="en-US" baseline="0" dirty="0" smtClean="0"/>
              <a:t>= 33 + 33 + 140</a:t>
            </a:r>
          </a:p>
          <a:p>
            <a:r>
              <a:rPr lang="en-US" baseline="0" dirty="0" smtClean="0"/>
              <a:t>		</a:t>
            </a:r>
            <a:r>
              <a:rPr lang="en-US" i="1" baseline="0" dirty="0" smtClean="0"/>
              <a:t>A </a:t>
            </a:r>
            <a:r>
              <a:rPr lang="en-US" baseline="0" dirty="0" smtClean="0"/>
              <a:t>= 206 </a:t>
            </a:r>
            <a:r>
              <a:rPr lang="en-US" i="0" baseline="0" dirty="0" smtClean="0"/>
              <a:t>mm</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66</a:t>
            </a:fld>
            <a:endParaRPr lang="en-US"/>
          </a:p>
        </p:txBody>
      </p:sp>
    </p:spTree>
    <p:extLst>
      <p:ext uri="{BB962C8B-B14F-4D97-AF65-F5344CB8AC3E}">
        <p14:creationId xmlns:p14="http://schemas.microsoft.com/office/powerpoint/2010/main" xmlns="" val="27296213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67</a:t>
            </a:fld>
            <a:endParaRPr lang="en-US"/>
          </a:p>
        </p:txBody>
      </p:sp>
    </p:spTree>
    <p:extLst>
      <p:ext uri="{BB962C8B-B14F-4D97-AF65-F5344CB8AC3E}">
        <p14:creationId xmlns:p14="http://schemas.microsoft.com/office/powerpoint/2010/main" xmlns="" val="33092573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68</a:t>
            </a:fld>
            <a:endParaRPr lang="en-US"/>
          </a:p>
        </p:txBody>
      </p:sp>
    </p:spTree>
    <p:extLst>
      <p:ext uri="{BB962C8B-B14F-4D97-AF65-F5344CB8AC3E}">
        <p14:creationId xmlns:p14="http://schemas.microsoft.com/office/powerpoint/2010/main" xmlns="" val="40982531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69</a:t>
            </a:fld>
            <a:endParaRPr lang="en-US"/>
          </a:p>
        </p:txBody>
      </p:sp>
    </p:spTree>
    <p:extLst>
      <p:ext uri="{BB962C8B-B14F-4D97-AF65-F5344CB8AC3E}">
        <p14:creationId xmlns:p14="http://schemas.microsoft.com/office/powerpoint/2010/main" xmlns="" val="229678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7</a:t>
            </a:fld>
            <a:endParaRPr lang="en-US"/>
          </a:p>
        </p:txBody>
      </p:sp>
    </p:spTree>
    <p:extLst>
      <p:ext uri="{BB962C8B-B14F-4D97-AF65-F5344CB8AC3E}">
        <p14:creationId xmlns:p14="http://schemas.microsoft.com/office/powerpoint/2010/main" xmlns="" val="2614685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70</a:t>
            </a:fld>
            <a:endParaRPr lang="en-US"/>
          </a:p>
        </p:txBody>
      </p:sp>
    </p:spTree>
    <p:extLst>
      <p:ext uri="{BB962C8B-B14F-4D97-AF65-F5344CB8AC3E}">
        <p14:creationId xmlns:p14="http://schemas.microsoft.com/office/powerpoint/2010/main" xmlns="" val="16021525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Area Whole</a:t>
            </a:r>
            <a:r>
              <a:rPr lang="en-US" baseline="0" dirty="0" smtClean="0"/>
              <a:t> Rectangle:</a:t>
            </a:r>
          </a:p>
          <a:p>
            <a:r>
              <a:rPr lang="en-US" i="1" baseline="0" dirty="0" smtClean="0"/>
              <a:t>A </a:t>
            </a:r>
            <a:r>
              <a:rPr lang="en-US" baseline="0" dirty="0" smtClean="0"/>
              <a:t>= (11)(8)</a:t>
            </a:r>
          </a:p>
          <a:p>
            <a:r>
              <a:rPr lang="en-US" i="1" baseline="0" dirty="0" smtClean="0"/>
              <a:t>A </a:t>
            </a:r>
            <a:r>
              <a:rPr lang="en-US" baseline="0" dirty="0" smtClean="0"/>
              <a:t>= 88 </a:t>
            </a:r>
            <a:r>
              <a:rPr lang="en-US" i="0" baseline="0" dirty="0" smtClean="0"/>
              <a:t>ft</a:t>
            </a:r>
            <a:r>
              <a:rPr lang="en-US" baseline="30000" dirty="0" smtClean="0"/>
              <a:t>2</a:t>
            </a:r>
          </a:p>
          <a:p>
            <a:endParaRPr lang="en-US" baseline="0" dirty="0" smtClean="0"/>
          </a:p>
          <a:p>
            <a:r>
              <a:rPr lang="en-US" baseline="0" dirty="0" smtClean="0"/>
              <a:t>Area </a:t>
            </a:r>
            <a:r>
              <a:rPr lang="en-US" baseline="0" dirty="0" err="1" smtClean="0"/>
              <a:t>Unshaded</a:t>
            </a:r>
            <a:r>
              <a:rPr lang="en-US" baseline="0" dirty="0" smtClean="0"/>
              <a:t>:</a:t>
            </a:r>
          </a:p>
          <a:p>
            <a:r>
              <a:rPr lang="en-US" i="1" baseline="0" dirty="0" smtClean="0"/>
              <a:t>A </a:t>
            </a:r>
            <a:r>
              <a:rPr lang="en-US" baseline="0" dirty="0" smtClean="0"/>
              <a:t>= (3)(4)</a:t>
            </a:r>
          </a:p>
          <a:p>
            <a:r>
              <a:rPr lang="en-US" i="1" baseline="0" dirty="0" smtClean="0"/>
              <a:t>A </a:t>
            </a:r>
            <a:r>
              <a:rPr lang="en-US" baseline="0" dirty="0" smtClean="0"/>
              <a:t>= 12 </a:t>
            </a:r>
            <a:r>
              <a:rPr lang="en-US" i="0" baseline="0" dirty="0" smtClean="0"/>
              <a:t>ft</a:t>
            </a:r>
            <a:r>
              <a:rPr lang="en-US" baseline="30000" dirty="0" smtClean="0"/>
              <a:t>2</a:t>
            </a:r>
          </a:p>
          <a:p>
            <a:endParaRPr lang="en-US" baseline="0" dirty="0" smtClean="0"/>
          </a:p>
          <a:p>
            <a:r>
              <a:rPr lang="en-US" baseline="0" dirty="0" smtClean="0"/>
              <a:t>Area Shaded Region:</a:t>
            </a:r>
          </a:p>
          <a:p>
            <a:r>
              <a:rPr lang="en-US" i="1" baseline="0" dirty="0" smtClean="0"/>
              <a:t>A </a:t>
            </a:r>
            <a:r>
              <a:rPr lang="en-US" baseline="0" dirty="0" smtClean="0"/>
              <a:t>= 88 - 12</a:t>
            </a:r>
          </a:p>
          <a:p>
            <a:r>
              <a:rPr lang="en-US" i="1" baseline="0" dirty="0" smtClean="0"/>
              <a:t>A </a:t>
            </a:r>
            <a:r>
              <a:rPr lang="en-US" baseline="0" dirty="0" smtClean="0"/>
              <a:t>= 76 </a:t>
            </a:r>
            <a:r>
              <a:rPr lang="en-US" i="0" baseline="0" dirty="0" smtClean="0"/>
              <a:t>ft</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Area Parallelogram</a:t>
            </a:r>
            <a:r>
              <a:rPr lang="en-US" baseline="0" dirty="0" smtClean="0"/>
              <a:t>:</a:t>
            </a:r>
          </a:p>
          <a:p>
            <a:r>
              <a:rPr lang="en-US" i="1" baseline="0" dirty="0" smtClean="0"/>
              <a:t>A </a:t>
            </a:r>
            <a:r>
              <a:rPr lang="en-US" baseline="0" dirty="0" smtClean="0"/>
              <a:t>= (17)(15)</a:t>
            </a:r>
          </a:p>
          <a:p>
            <a:r>
              <a:rPr lang="en-US" i="1" baseline="0" dirty="0" smtClean="0"/>
              <a:t>A </a:t>
            </a:r>
            <a:r>
              <a:rPr lang="en-US" baseline="0" dirty="0" smtClean="0"/>
              <a:t>= 255 </a:t>
            </a:r>
            <a:r>
              <a:rPr lang="en-US" i="0" baseline="0" dirty="0" smtClean="0"/>
              <a:t>in</a:t>
            </a:r>
            <a:r>
              <a:rPr lang="en-US" baseline="30000" dirty="0" smtClean="0"/>
              <a:t>2</a:t>
            </a:r>
          </a:p>
          <a:p>
            <a:endParaRPr lang="en-US" dirty="0" smtClean="0"/>
          </a:p>
          <a:p>
            <a:r>
              <a:rPr lang="en-US" dirty="0" smtClean="0"/>
              <a:t>Area of Triangle:		</a:t>
            </a:r>
            <a:endParaRPr lang="en-US" baseline="30000" dirty="0" smtClean="0"/>
          </a:p>
          <a:p>
            <a:r>
              <a:rPr lang="en-US" i="1" dirty="0" smtClean="0"/>
              <a:t>A </a:t>
            </a:r>
            <a:r>
              <a:rPr lang="en-US" dirty="0" smtClean="0"/>
              <a:t>= 1/2(7)(5)</a:t>
            </a:r>
          </a:p>
          <a:p>
            <a:r>
              <a:rPr lang="en-US" i="1" dirty="0" smtClean="0"/>
              <a:t>A </a:t>
            </a:r>
            <a:r>
              <a:rPr lang="en-US" dirty="0" smtClean="0"/>
              <a:t>= </a:t>
            </a:r>
            <a:r>
              <a:rPr lang="en-US" baseline="0" dirty="0" smtClean="0"/>
              <a:t>17.5 </a:t>
            </a:r>
            <a:r>
              <a:rPr lang="en-US" i="0" baseline="0" dirty="0" smtClean="0"/>
              <a:t>in</a:t>
            </a:r>
            <a:r>
              <a:rPr lang="en-US" baseline="30000" dirty="0" smtClean="0"/>
              <a:t>2</a:t>
            </a:r>
          </a:p>
          <a:p>
            <a:endParaRPr lang="en-US" dirty="0" smtClean="0"/>
          </a:p>
          <a:p>
            <a:r>
              <a:rPr lang="en-US" dirty="0" smtClean="0"/>
              <a:t>Area Shaded</a:t>
            </a:r>
            <a:r>
              <a:rPr lang="en-US" baseline="0" dirty="0" smtClean="0"/>
              <a:t> Region:</a:t>
            </a:r>
          </a:p>
          <a:p>
            <a:r>
              <a:rPr lang="en-US" i="1" baseline="0" dirty="0" smtClean="0"/>
              <a:t>A </a:t>
            </a:r>
            <a:r>
              <a:rPr lang="en-US" baseline="0" dirty="0" smtClean="0"/>
              <a:t>= 255 - 17.5</a:t>
            </a:r>
          </a:p>
          <a:p>
            <a:r>
              <a:rPr lang="en-US" i="1" baseline="0" dirty="0" smtClean="0"/>
              <a:t>A </a:t>
            </a:r>
            <a:r>
              <a:rPr lang="en-US" baseline="0" dirty="0" smtClean="0"/>
              <a:t>= 237.5 </a:t>
            </a:r>
            <a:r>
              <a:rPr lang="en-US" i="0" baseline="0" dirty="0" smtClean="0"/>
              <a:t>in</a:t>
            </a:r>
            <a:r>
              <a:rPr lang="en-US" baseline="30000" dirty="0" smtClean="0"/>
              <a:t>2</a:t>
            </a:r>
          </a:p>
        </p:txBody>
      </p:sp>
      <p:sp>
        <p:nvSpPr>
          <p:cNvPr id="4" name="Slide Number Placeholder 3"/>
          <p:cNvSpPr>
            <a:spLocks noGrp="1"/>
          </p:cNvSpPr>
          <p:nvPr>
            <p:ph type="sldNum" sz="quarter" idx="10"/>
          </p:nvPr>
        </p:nvSpPr>
        <p:spPr/>
        <p:txBody>
          <a:bodyPr/>
          <a:lstStyle/>
          <a:p>
            <a:fld id="{AFB1F1D9-F8EF-4F58-BB7B-2D0B41DB3712}"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Area Whole</a:t>
            </a:r>
            <a:r>
              <a:rPr lang="en-US" baseline="0" dirty="0" smtClean="0"/>
              <a:t>:</a:t>
            </a:r>
          </a:p>
          <a:p>
            <a:r>
              <a:rPr lang="en-US" i="1" baseline="0" dirty="0" smtClean="0"/>
              <a:t>A </a:t>
            </a:r>
            <a:r>
              <a:rPr lang="en-US" baseline="0" dirty="0" smtClean="0"/>
              <a:t>= (14)(8)+(5)(5)</a:t>
            </a:r>
          </a:p>
          <a:p>
            <a:r>
              <a:rPr lang="en-US" i="1" baseline="0" dirty="0" smtClean="0"/>
              <a:t>A </a:t>
            </a:r>
            <a:r>
              <a:rPr lang="en-US" baseline="0" dirty="0" smtClean="0"/>
              <a:t>= 112+25</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 </a:t>
            </a:r>
            <a:r>
              <a:rPr lang="en-US" baseline="0" dirty="0" smtClean="0"/>
              <a:t>= 137 </a:t>
            </a:r>
            <a:r>
              <a:rPr lang="en-US" i="0" baseline="0" dirty="0" smtClean="0"/>
              <a:t>in</a:t>
            </a:r>
            <a:r>
              <a:rPr lang="en-US" baseline="30000" dirty="0" smtClean="0"/>
              <a:t>2</a:t>
            </a:r>
          </a:p>
          <a:p>
            <a:endParaRPr lang="en-US" dirty="0" smtClean="0"/>
          </a:p>
          <a:p>
            <a:r>
              <a:rPr lang="en-US" dirty="0" smtClean="0"/>
              <a:t>Area Rectangle</a:t>
            </a:r>
            <a:r>
              <a:rPr lang="en-US" baseline="0" dirty="0" smtClean="0"/>
              <a:t>:</a:t>
            </a:r>
          </a:p>
          <a:p>
            <a:r>
              <a:rPr lang="en-US" i="1" baseline="0" dirty="0" smtClean="0"/>
              <a:t>A </a:t>
            </a:r>
            <a:r>
              <a:rPr lang="en-US" baseline="0" dirty="0" smtClean="0"/>
              <a:t>= (9)(4)</a:t>
            </a:r>
          </a:p>
          <a:p>
            <a:r>
              <a:rPr lang="en-US" i="1" baseline="0" dirty="0" smtClean="0"/>
              <a:t>A </a:t>
            </a:r>
            <a:r>
              <a:rPr lang="en-US" baseline="0" dirty="0" smtClean="0"/>
              <a:t>= 36 </a:t>
            </a:r>
            <a:r>
              <a:rPr lang="en-US" i="0" baseline="0" dirty="0" smtClean="0"/>
              <a:t>in</a:t>
            </a:r>
            <a:r>
              <a:rPr lang="en-US" baseline="30000" dirty="0" smtClean="0"/>
              <a:t>2</a:t>
            </a:r>
          </a:p>
          <a:p>
            <a:endParaRPr lang="en-US" dirty="0" smtClean="0"/>
          </a:p>
          <a:p>
            <a:r>
              <a:rPr lang="en-US" dirty="0" smtClean="0"/>
              <a:t>Area Shaded</a:t>
            </a:r>
            <a:r>
              <a:rPr lang="en-US" baseline="0" dirty="0" smtClean="0"/>
              <a:t> Region:</a:t>
            </a:r>
          </a:p>
          <a:p>
            <a:r>
              <a:rPr lang="en-US" i="1" baseline="0" dirty="0" smtClean="0"/>
              <a:t>A </a:t>
            </a:r>
            <a:r>
              <a:rPr lang="en-US" baseline="0" dirty="0" smtClean="0"/>
              <a:t>= 137-36</a:t>
            </a:r>
          </a:p>
          <a:p>
            <a:r>
              <a:rPr lang="en-US" i="1" baseline="0" dirty="0" smtClean="0"/>
              <a:t>A </a:t>
            </a:r>
            <a:r>
              <a:rPr lang="en-US" baseline="0" dirty="0" smtClean="0"/>
              <a:t>= 101 </a:t>
            </a:r>
            <a:r>
              <a:rPr lang="en-US" i="0" baseline="0" dirty="0" smtClean="0"/>
              <a:t>in</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Area Rectangle</a:t>
            </a:r>
            <a:r>
              <a:rPr lang="en-US" baseline="0" dirty="0" smtClean="0"/>
              <a:t>:</a:t>
            </a:r>
          </a:p>
          <a:p>
            <a:r>
              <a:rPr lang="en-US" i="1" baseline="0" dirty="0" smtClean="0"/>
              <a:t>A </a:t>
            </a:r>
            <a:r>
              <a:rPr lang="en-US" baseline="0" dirty="0" smtClean="0"/>
              <a:t>= (12)(7)</a:t>
            </a:r>
          </a:p>
          <a:p>
            <a:r>
              <a:rPr lang="en-US" i="1" baseline="0" dirty="0" smtClean="0"/>
              <a:t>A </a:t>
            </a:r>
            <a:r>
              <a:rPr lang="en-US" baseline="0" dirty="0" smtClean="0"/>
              <a:t>= 84 </a:t>
            </a:r>
            <a:r>
              <a:rPr lang="en-US" i="0" baseline="0" dirty="0" smtClean="0"/>
              <a:t>yd</a:t>
            </a:r>
            <a:r>
              <a:rPr lang="en-US" baseline="30000" dirty="0" smtClean="0"/>
              <a:t>2</a:t>
            </a:r>
          </a:p>
          <a:p>
            <a:endParaRPr lang="en-US" dirty="0" smtClean="0"/>
          </a:p>
          <a:p>
            <a:r>
              <a:rPr lang="en-US" dirty="0" smtClean="0"/>
              <a:t>Area of Triangle:		</a:t>
            </a:r>
            <a:endParaRPr lang="en-US" baseline="30000" dirty="0" smtClean="0"/>
          </a:p>
          <a:p>
            <a:r>
              <a:rPr lang="en-US" i="1" dirty="0" smtClean="0"/>
              <a:t>A </a:t>
            </a:r>
            <a:r>
              <a:rPr lang="en-US" dirty="0" smtClean="0"/>
              <a:t>= 1/2(4)(4)</a:t>
            </a:r>
          </a:p>
          <a:p>
            <a:r>
              <a:rPr lang="en-US" i="1" dirty="0" smtClean="0"/>
              <a:t>A </a:t>
            </a:r>
            <a:r>
              <a:rPr lang="en-US" dirty="0" smtClean="0"/>
              <a:t>= </a:t>
            </a:r>
            <a:r>
              <a:rPr lang="en-US" baseline="0" dirty="0" smtClean="0"/>
              <a:t>8 </a:t>
            </a:r>
            <a:r>
              <a:rPr lang="en-US" i="0" baseline="0" dirty="0" smtClean="0"/>
              <a:t>yd</a:t>
            </a:r>
            <a:r>
              <a:rPr lang="en-US" baseline="30000" dirty="0" smtClean="0"/>
              <a:t>2</a:t>
            </a:r>
          </a:p>
          <a:p>
            <a:endParaRPr lang="en-US" dirty="0" smtClean="0"/>
          </a:p>
          <a:p>
            <a:r>
              <a:rPr lang="en-US" dirty="0" smtClean="0"/>
              <a:t>Area of Triangle:		</a:t>
            </a:r>
            <a:endParaRPr lang="en-US" baseline="30000" dirty="0" smtClean="0"/>
          </a:p>
          <a:p>
            <a:r>
              <a:rPr lang="en-US" i="1" dirty="0" smtClean="0"/>
              <a:t>A </a:t>
            </a:r>
            <a:r>
              <a:rPr lang="en-US" dirty="0" smtClean="0"/>
              <a:t>= </a:t>
            </a:r>
            <a:r>
              <a:rPr lang="en-US" baseline="0" dirty="0" smtClean="0"/>
              <a:t>8 </a:t>
            </a:r>
            <a:r>
              <a:rPr lang="en-US" i="0" baseline="0" dirty="0" smtClean="0"/>
              <a:t>yd</a:t>
            </a:r>
            <a:r>
              <a:rPr lang="en-US" baseline="30000" dirty="0" smtClean="0"/>
              <a:t>2</a:t>
            </a:r>
          </a:p>
          <a:p>
            <a:endParaRPr lang="en-US" dirty="0" smtClean="0"/>
          </a:p>
          <a:p>
            <a:r>
              <a:rPr lang="en-US" dirty="0" smtClean="0"/>
              <a:t>Area Shaded</a:t>
            </a:r>
            <a:r>
              <a:rPr lang="en-US" baseline="0" dirty="0" smtClean="0"/>
              <a:t> Region:</a:t>
            </a:r>
          </a:p>
          <a:p>
            <a:r>
              <a:rPr lang="en-US" i="1" baseline="0" dirty="0" smtClean="0"/>
              <a:t>A </a:t>
            </a:r>
            <a:r>
              <a:rPr lang="en-US" baseline="0" dirty="0" smtClean="0"/>
              <a:t>= 50.24 - 8</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 </a:t>
            </a:r>
            <a:r>
              <a:rPr lang="en-US" baseline="0" dirty="0" smtClean="0"/>
              <a:t>42.24 </a:t>
            </a:r>
            <a:r>
              <a:rPr lang="en-US" i="0" baseline="0" dirty="0" smtClean="0"/>
              <a:t>yd</a:t>
            </a:r>
            <a:r>
              <a:rPr lang="en-US" baseline="30000" dirty="0" smtClean="0"/>
              <a:t>2</a:t>
            </a:r>
          </a:p>
          <a:p>
            <a:endParaRPr lang="en-US" baseline="30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dirty="0" smtClean="0"/>
              <a:t>Area Path &amp;</a:t>
            </a:r>
            <a:r>
              <a:rPr lang="en-US" baseline="0" dirty="0" smtClean="0"/>
              <a:t> Pool:</a:t>
            </a:r>
          </a:p>
          <a:p>
            <a:r>
              <a:rPr lang="en-US" i="1" baseline="0" dirty="0" smtClean="0"/>
              <a:t>A </a:t>
            </a:r>
            <a:r>
              <a:rPr lang="en-US" baseline="0" dirty="0" smtClean="0"/>
              <a:t>= (17)(13)</a:t>
            </a:r>
          </a:p>
          <a:p>
            <a:r>
              <a:rPr lang="en-US" i="1" baseline="0" dirty="0" smtClean="0"/>
              <a:t>A </a:t>
            </a:r>
            <a:r>
              <a:rPr lang="en-US" baseline="0" dirty="0" smtClean="0"/>
              <a:t>= 211 </a:t>
            </a:r>
            <a:r>
              <a:rPr lang="en-US" i="0" baseline="0" dirty="0" smtClean="0"/>
              <a:t>ft</a:t>
            </a:r>
            <a:r>
              <a:rPr lang="en-US" baseline="30000" dirty="0" smtClean="0"/>
              <a:t>2</a:t>
            </a:r>
          </a:p>
          <a:p>
            <a:endParaRPr lang="en-US" baseline="0" dirty="0" smtClean="0"/>
          </a:p>
          <a:p>
            <a:r>
              <a:rPr lang="en-US" baseline="0" dirty="0" smtClean="0"/>
              <a:t>Area Pool:</a:t>
            </a:r>
          </a:p>
          <a:p>
            <a:r>
              <a:rPr lang="en-US" i="1" baseline="0" dirty="0" smtClean="0"/>
              <a:t>A </a:t>
            </a:r>
            <a:r>
              <a:rPr lang="en-US" baseline="0" dirty="0" smtClean="0"/>
              <a:t>= (13)(9)</a:t>
            </a:r>
          </a:p>
          <a:p>
            <a:r>
              <a:rPr lang="en-US" i="1" baseline="0" dirty="0" smtClean="0"/>
              <a:t>A </a:t>
            </a:r>
            <a:r>
              <a:rPr lang="en-US" baseline="0" dirty="0" smtClean="0"/>
              <a:t>= 117 </a:t>
            </a:r>
            <a:r>
              <a:rPr lang="en-US" i="0" baseline="0" dirty="0" smtClean="0"/>
              <a:t>ft</a:t>
            </a:r>
            <a:r>
              <a:rPr lang="en-US" baseline="30000" dirty="0" smtClean="0"/>
              <a:t>2</a:t>
            </a:r>
          </a:p>
          <a:p>
            <a:endParaRPr lang="en-US" baseline="0" dirty="0" smtClean="0"/>
          </a:p>
          <a:p>
            <a:r>
              <a:rPr lang="en-US" baseline="0" dirty="0" smtClean="0"/>
              <a:t>Area Path:</a:t>
            </a:r>
          </a:p>
          <a:p>
            <a:r>
              <a:rPr lang="en-US" i="1" baseline="0" dirty="0" smtClean="0"/>
              <a:t>A </a:t>
            </a:r>
            <a:r>
              <a:rPr lang="en-US" baseline="0" dirty="0" smtClean="0"/>
              <a:t>= 221 - 117</a:t>
            </a:r>
          </a:p>
          <a:p>
            <a:r>
              <a:rPr lang="en-US" i="1" baseline="0" dirty="0" smtClean="0"/>
              <a:t>A </a:t>
            </a:r>
            <a:r>
              <a:rPr lang="en-US" baseline="0" dirty="0" smtClean="0"/>
              <a:t>= 104 </a:t>
            </a:r>
            <a:r>
              <a:rPr lang="en-US" i="0" baseline="0" dirty="0" smtClean="0"/>
              <a:t>ft</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76</a:t>
            </a:fld>
            <a:endParaRPr lang="en-US"/>
          </a:p>
        </p:txBody>
      </p:sp>
    </p:spTree>
    <p:extLst>
      <p:ext uri="{BB962C8B-B14F-4D97-AF65-F5344CB8AC3E}">
        <p14:creationId xmlns:p14="http://schemas.microsoft.com/office/powerpoint/2010/main" xmlns="" val="545340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77</a:t>
            </a:fld>
            <a:endParaRPr lang="en-US"/>
          </a:p>
        </p:txBody>
      </p:sp>
    </p:spTree>
    <p:extLst>
      <p:ext uri="{BB962C8B-B14F-4D97-AF65-F5344CB8AC3E}">
        <p14:creationId xmlns:p14="http://schemas.microsoft.com/office/powerpoint/2010/main" xmlns="" val="16434089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78</a:t>
            </a:fld>
            <a:endParaRPr lang="en-US"/>
          </a:p>
        </p:txBody>
      </p:sp>
    </p:spTree>
    <p:extLst>
      <p:ext uri="{BB962C8B-B14F-4D97-AF65-F5344CB8AC3E}">
        <p14:creationId xmlns:p14="http://schemas.microsoft.com/office/powerpoint/2010/main" xmlns="" val="9750071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79</a:t>
            </a:fld>
            <a:endParaRPr lang="en-US"/>
          </a:p>
        </p:txBody>
      </p:sp>
    </p:spTree>
    <p:extLst>
      <p:ext uri="{BB962C8B-B14F-4D97-AF65-F5344CB8AC3E}">
        <p14:creationId xmlns:p14="http://schemas.microsoft.com/office/powerpoint/2010/main" xmlns="" val="228579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8</a:t>
            </a:fld>
            <a:endParaRPr lang="en-US"/>
          </a:p>
        </p:txBody>
      </p:sp>
    </p:spTree>
    <p:extLst>
      <p:ext uri="{BB962C8B-B14F-4D97-AF65-F5344CB8AC3E}">
        <p14:creationId xmlns:p14="http://schemas.microsoft.com/office/powerpoint/2010/main" xmlns="" val="14434850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80</a:t>
            </a:fld>
            <a:endParaRPr lang="en-US"/>
          </a:p>
        </p:txBody>
      </p:sp>
    </p:spTree>
    <p:extLst>
      <p:ext uri="{BB962C8B-B14F-4D97-AF65-F5344CB8AC3E}">
        <p14:creationId xmlns:p14="http://schemas.microsoft.com/office/powerpoint/2010/main" xmlns="" val="12994823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E</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C</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F</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88</a:t>
            </a:fld>
            <a:endParaRPr lang="en-US"/>
          </a:p>
        </p:txBody>
      </p:sp>
    </p:spTree>
    <p:extLst>
      <p:ext uri="{BB962C8B-B14F-4D97-AF65-F5344CB8AC3E}">
        <p14:creationId xmlns:p14="http://schemas.microsoft.com/office/powerpoint/2010/main" xmlns="" val="1629948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89</a:t>
            </a:fld>
            <a:endParaRPr lang="en-US"/>
          </a:p>
        </p:txBody>
      </p:sp>
    </p:spTree>
    <p:extLst>
      <p:ext uri="{BB962C8B-B14F-4D97-AF65-F5344CB8AC3E}">
        <p14:creationId xmlns:p14="http://schemas.microsoft.com/office/powerpoint/2010/main" xmlns="" val="233162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a:t>
            </a:r>
            <a:r>
              <a:rPr lang="en-US" i="1" dirty="0" err="1" smtClean="0"/>
              <a:t>lw</a:t>
            </a:r>
            <a:r>
              <a:rPr lang="en-US" dirty="0" smtClean="0"/>
              <a:t>, </a:t>
            </a:r>
            <a:r>
              <a:rPr lang="en-US" i="1" dirty="0" smtClean="0"/>
              <a:t>A </a:t>
            </a:r>
            <a:r>
              <a:rPr lang="en-US" dirty="0" smtClean="0"/>
              <a:t>=13(7), </a:t>
            </a:r>
            <a:r>
              <a:rPr lang="en-US" i="1" dirty="0" smtClean="0"/>
              <a:t>A</a:t>
            </a:r>
            <a:r>
              <a:rPr lang="en-US" dirty="0" smtClean="0"/>
              <a:t> = 91ft</a:t>
            </a:r>
            <a:r>
              <a:rPr lang="en-US" baseline="30000" dirty="0" smtClean="0"/>
              <a:t>2</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6</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6</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8</a:t>
            </a:r>
          </a:p>
          <a:p>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93</a:t>
            </a:fld>
            <a:endParaRPr lang="en-US"/>
          </a:p>
        </p:txBody>
      </p:sp>
    </p:spTree>
    <p:extLst>
      <p:ext uri="{BB962C8B-B14F-4D97-AF65-F5344CB8AC3E}">
        <p14:creationId xmlns:p14="http://schemas.microsoft.com/office/powerpoint/2010/main" xmlns="" val="18887418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94</a:t>
            </a:fld>
            <a:endParaRPr lang="en-US"/>
          </a:p>
        </p:txBody>
      </p:sp>
    </p:spTree>
    <p:extLst>
      <p:ext uri="{BB962C8B-B14F-4D97-AF65-F5344CB8AC3E}">
        <p14:creationId xmlns:p14="http://schemas.microsoft.com/office/powerpoint/2010/main" xmlns="" val="38796958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95</a:t>
            </a:fld>
            <a:endParaRPr lang="en-US"/>
          </a:p>
        </p:txBody>
      </p:sp>
    </p:spTree>
    <p:extLst>
      <p:ext uri="{BB962C8B-B14F-4D97-AF65-F5344CB8AC3E}">
        <p14:creationId xmlns:p14="http://schemas.microsoft.com/office/powerpoint/2010/main" xmlns="" val="11495916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9-F8EF-4F58-BB7B-2D0B41DB3712}" type="slidenum">
              <a:rPr lang="en-US" smtClean="0"/>
              <a:pPr/>
              <a:t>96</a:t>
            </a:fld>
            <a:endParaRPr lang="en-US"/>
          </a:p>
        </p:txBody>
      </p:sp>
    </p:spTree>
    <p:extLst>
      <p:ext uri="{BB962C8B-B14F-4D97-AF65-F5344CB8AC3E}">
        <p14:creationId xmlns:p14="http://schemas.microsoft.com/office/powerpoint/2010/main" xmlns="" val="22173656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SA </a:t>
            </a:r>
            <a:r>
              <a:rPr lang="en-US" dirty="0" smtClean="0"/>
              <a:t>= #1+#2+#3+#4+#5</a:t>
            </a:r>
          </a:p>
          <a:p>
            <a:r>
              <a:rPr lang="en-US" i="1" dirty="0" smtClean="0"/>
              <a:t>SA </a:t>
            </a:r>
            <a:r>
              <a:rPr lang="en-US" dirty="0" smtClean="0"/>
              <a:t>= 90+90+112.5+90+90</a:t>
            </a:r>
          </a:p>
          <a:p>
            <a:r>
              <a:rPr lang="en-US" i="1" dirty="0" smtClean="0"/>
              <a:t>SA </a:t>
            </a:r>
            <a:r>
              <a:rPr lang="en-US" dirty="0" smtClean="0"/>
              <a:t>= 472.5 </a:t>
            </a:r>
            <a:r>
              <a:rPr lang="en-US" i="0" dirty="0" smtClean="0"/>
              <a:t>cm</a:t>
            </a:r>
            <a:r>
              <a:rPr lang="en-US" baseline="30000" dirty="0" smtClean="0"/>
              <a:t>2</a:t>
            </a:r>
          </a:p>
          <a:p>
            <a:endParaRPr lang="en-US" dirty="0" smtClean="0"/>
          </a:p>
          <a:p>
            <a:r>
              <a:rPr lang="en-US" b="1" dirty="0" smtClean="0"/>
              <a:t>#1</a:t>
            </a:r>
            <a:r>
              <a:rPr lang="en-US" dirty="0" smtClean="0"/>
              <a:t>		</a:t>
            </a:r>
            <a:r>
              <a:rPr lang="en-US" b="1" dirty="0" smtClean="0"/>
              <a:t>#2</a:t>
            </a:r>
            <a:r>
              <a:rPr lang="en-US" dirty="0" smtClean="0"/>
              <a:t>		</a:t>
            </a:r>
            <a:r>
              <a:rPr lang="en-US" b="1" dirty="0" smtClean="0"/>
              <a:t>#3</a:t>
            </a:r>
          </a:p>
          <a:p>
            <a:r>
              <a:rPr lang="en-US" i="1" dirty="0" smtClean="0"/>
              <a:t>A </a:t>
            </a:r>
            <a:r>
              <a:rPr lang="en-US" dirty="0" smtClean="0"/>
              <a:t>= 1/2(15)(12)</a:t>
            </a:r>
            <a:r>
              <a:rPr lang="en-US" baseline="0" dirty="0" smtClean="0"/>
              <a:t>           </a:t>
            </a:r>
            <a:r>
              <a:rPr lang="en-US" i="1" dirty="0" smtClean="0"/>
              <a:t>A </a:t>
            </a:r>
            <a:r>
              <a:rPr lang="en-US" dirty="0" smtClean="0"/>
              <a:t>= 1/2(15)(12)	            </a:t>
            </a:r>
            <a:r>
              <a:rPr lang="en-US" i="1" dirty="0" smtClean="0"/>
              <a:t>A </a:t>
            </a:r>
            <a:r>
              <a:rPr lang="en-US" dirty="0" smtClean="0"/>
              <a:t>= 1/2(15)(15)</a:t>
            </a:r>
          </a:p>
          <a:p>
            <a:r>
              <a:rPr lang="en-US" i="1" dirty="0" smtClean="0"/>
              <a:t>A </a:t>
            </a:r>
            <a:r>
              <a:rPr lang="en-US" dirty="0" smtClean="0"/>
              <a:t>= 90 </a:t>
            </a:r>
            <a:r>
              <a:rPr lang="en-US" i="0" dirty="0" smtClean="0"/>
              <a:t>cm</a:t>
            </a:r>
            <a:r>
              <a:rPr lang="en-US" baseline="30000" dirty="0" smtClean="0"/>
              <a:t>2</a:t>
            </a:r>
            <a:r>
              <a:rPr lang="en-US" dirty="0" smtClean="0"/>
              <a:t>	</a:t>
            </a:r>
            <a:r>
              <a:rPr lang="en-US" baseline="0" dirty="0" smtClean="0"/>
              <a:t>              </a:t>
            </a:r>
            <a:r>
              <a:rPr lang="en-US" i="1" dirty="0" smtClean="0"/>
              <a:t>A </a:t>
            </a:r>
            <a:r>
              <a:rPr lang="en-US" dirty="0" smtClean="0"/>
              <a:t>= 90 </a:t>
            </a:r>
            <a:r>
              <a:rPr lang="en-US" i="0" dirty="0" smtClean="0"/>
              <a:t>cm</a:t>
            </a:r>
            <a:r>
              <a:rPr lang="en-US" baseline="30000" dirty="0" smtClean="0"/>
              <a:t>2</a:t>
            </a:r>
            <a:r>
              <a:rPr lang="en-US" dirty="0" smtClean="0"/>
              <a:t>	</a:t>
            </a:r>
            <a:r>
              <a:rPr lang="en-US" baseline="0" dirty="0" smtClean="0"/>
              <a:t>            </a:t>
            </a:r>
            <a:r>
              <a:rPr lang="en-US" i="1" dirty="0" smtClean="0"/>
              <a:t>A </a:t>
            </a:r>
            <a:r>
              <a:rPr lang="en-US" dirty="0" smtClean="0"/>
              <a:t>= 112.5 </a:t>
            </a:r>
            <a:r>
              <a:rPr lang="en-US" i="0" dirty="0" smtClean="0"/>
              <a:t>cm</a:t>
            </a:r>
            <a:r>
              <a:rPr lang="en-US" baseline="30000" dirty="0" smtClean="0"/>
              <a:t>2</a:t>
            </a:r>
            <a:endParaRPr lang="en-US" dirty="0" smtClean="0"/>
          </a:p>
          <a:p>
            <a:endParaRPr lang="en-US" dirty="0" smtClean="0"/>
          </a:p>
          <a:p>
            <a:r>
              <a:rPr lang="en-US" b="1" dirty="0" smtClean="0"/>
              <a:t>#4</a:t>
            </a:r>
            <a:r>
              <a:rPr lang="en-US" dirty="0" smtClean="0"/>
              <a:t>		</a:t>
            </a:r>
            <a:r>
              <a:rPr lang="en-US" b="1" dirty="0" smtClean="0"/>
              <a:t>#5</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 1/2(15)(12)	</a:t>
            </a:r>
            <a:r>
              <a:rPr lang="en-US" i="1" dirty="0" smtClean="0"/>
              <a:t>A </a:t>
            </a:r>
            <a:r>
              <a:rPr lang="en-US" dirty="0" smtClean="0"/>
              <a:t>= 1/2(15)(12)</a:t>
            </a:r>
          </a:p>
          <a:p>
            <a:r>
              <a:rPr lang="en-US" i="1" dirty="0" smtClean="0"/>
              <a:t>A </a:t>
            </a:r>
            <a:r>
              <a:rPr lang="en-US" dirty="0" smtClean="0"/>
              <a:t>= 90 </a:t>
            </a:r>
            <a:r>
              <a:rPr lang="en-US" i="0" dirty="0" smtClean="0"/>
              <a:t>cm</a:t>
            </a:r>
            <a:r>
              <a:rPr lang="en-US" baseline="30000" dirty="0" smtClean="0"/>
              <a:t>2</a:t>
            </a:r>
            <a:r>
              <a:rPr lang="en-US" dirty="0" smtClean="0"/>
              <a:t>		</a:t>
            </a:r>
            <a:r>
              <a:rPr lang="en-US" i="1" dirty="0" smtClean="0"/>
              <a:t>A </a:t>
            </a:r>
            <a:r>
              <a:rPr lang="en-US" dirty="0" smtClean="0"/>
              <a:t>= 90 </a:t>
            </a:r>
            <a:r>
              <a:rPr lang="en-US" i="0" dirty="0" smtClean="0"/>
              <a:t>cm</a:t>
            </a:r>
            <a:r>
              <a:rPr lang="en-US" baseline="30000" dirty="0" smtClean="0"/>
              <a:t>2</a:t>
            </a:r>
            <a:r>
              <a:rPr lang="en-US" dirty="0" smtClean="0"/>
              <a:t>	</a:t>
            </a:r>
          </a:p>
          <a:p>
            <a:r>
              <a:rPr lang="en-US" dirty="0" smtClean="0"/>
              <a:t>	</a:t>
            </a:r>
          </a:p>
        </p:txBody>
      </p:sp>
      <p:sp>
        <p:nvSpPr>
          <p:cNvPr id="4" name="Slide Number Placeholder 3"/>
          <p:cNvSpPr>
            <a:spLocks noGrp="1"/>
          </p:cNvSpPr>
          <p:nvPr>
            <p:ph type="sldNum" sz="quarter" idx="10"/>
          </p:nvPr>
        </p:nvSpPr>
        <p:spPr/>
        <p:txBody>
          <a:bodyPr/>
          <a:lstStyle/>
          <a:p>
            <a:fld id="{AFB1F1D9-F8EF-4F58-BB7B-2D0B41DB3712}"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SA </a:t>
            </a:r>
            <a:r>
              <a:rPr lang="en-US" dirty="0" smtClean="0"/>
              <a:t>= #1+#2+#3+#4+#5</a:t>
            </a:r>
          </a:p>
          <a:p>
            <a:r>
              <a:rPr lang="en-US" i="1" dirty="0" smtClean="0"/>
              <a:t>SA </a:t>
            </a:r>
            <a:r>
              <a:rPr lang="en-US" dirty="0" smtClean="0"/>
              <a:t>= 49+49+49+49+49+49</a:t>
            </a:r>
          </a:p>
          <a:p>
            <a:r>
              <a:rPr lang="en-US" i="1" dirty="0" smtClean="0"/>
              <a:t>SA </a:t>
            </a:r>
            <a:r>
              <a:rPr lang="en-US" dirty="0" smtClean="0"/>
              <a:t>= 294 </a:t>
            </a:r>
            <a:r>
              <a:rPr lang="en-US" i="0" dirty="0" smtClean="0"/>
              <a:t>yd</a:t>
            </a:r>
            <a:r>
              <a:rPr lang="en-US" baseline="30000" dirty="0" smtClean="0"/>
              <a:t>2</a:t>
            </a:r>
          </a:p>
          <a:p>
            <a:endParaRPr lang="en-US" dirty="0" smtClean="0"/>
          </a:p>
          <a:p>
            <a:r>
              <a:rPr lang="en-US" b="1" dirty="0" smtClean="0"/>
              <a:t>#1-#6</a:t>
            </a:r>
          </a:p>
          <a:p>
            <a:r>
              <a:rPr lang="en-US" i="1" dirty="0" smtClean="0"/>
              <a:t>A </a:t>
            </a:r>
            <a:r>
              <a:rPr lang="en-US" dirty="0" smtClean="0"/>
              <a:t>= 7(7)</a:t>
            </a:r>
          </a:p>
          <a:p>
            <a:r>
              <a:rPr lang="en-US" i="1" dirty="0" smtClean="0"/>
              <a:t>A</a:t>
            </a:r>
            <a:r>
              <a:rPr lang="en-US" dirty="0" smtClean="0"/>
              <a:t> = 49 </a:t>
            </a:r>
            <a:r>
              <a:rPr lang="en-US" i="0" dirty="0" smtClean="0"/>
              <a:t>yd</a:t>
            </a:r>
            <a:r>
              <a:rPr lang="en-US" baseline="30000" dirty="0" smtClean="0"/>
              <a:t>2</a:t>
            </a:r>
            <a:endParaRPr lang="en-US" dirty="0"/>
          </a:p>
        </p:txBody>
      </p:sp>
      <p:sp>
        <p:nvSpPr>
          <p:cNvPr id="4" name="Slide Number Placeholder 3"/>
          <p:cNvSpPr>
            <a:spLocks noGrp="1"/>
          </p:cNvSpPr>
          <p:nvPr>
            <p:ph type="sldNum" sz="quarter" idx="10"/>
          </p:nvPr>
        </p:nvSpPr>
        <p:spPr/>
        <p:txBody>
          <a:bodyPr/>
          <a:lstStyle/>
          <a:p>
            <a:fld id="{AFB1F1D9-F8EF-4F58-BB7B-2D0B41DB3712}"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Answer:</a:t>
            </a:r>
          </a:p>
          <a:p>
            <a:r>
              <a:rPr lang="en-US" i="1" dirty="0" smtClean="0"/>
              <a:t>SA </a:t>
            </a:r>
            <a:r>
              <a:rPr lang="en-US" dirty="0" smtClean="0"/>
              <a:t>= #1+#2+#3+#4+#5</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SA </a:t>
            </a:r>
            <a:r>
              <a:rPr lang="en-US" dirty="0" smtClean="0"/>
              <a:t>= 300+54+300+54+300</a:t>
            </a:r>
          </a:p>
          <a:p>
            <a:r>
              <a:rPr lang="en-US" i="1" dirty="0" smtClean="0"/>
              <a:t>SA </a:t>
            </a:r>
            <a:r>
              <a:rPr lang="en-US" dirty="0" smtClean="0"/>
              <a:t>= 1008 </a:t>
            </a:r>
            <a:r>
              <a:rPr lang="en-US" i="0" dirty="0" smtClean="0"/>
              <a:t>cm</a:t>
            </a:r>
            <a:r>
              <a:rPr lang="en-US" baseline="30000" dirty="0" smtClean="0"/>
              <a:t>2</a:t>
            </a:r>
          </a:p>
          <a:p>
            <a:endParaRPr lang="en-US" baseline="30000" dirty="0" smtClean="0"/>
          </a:p>
          <a:p>
            <a:r>
              <a:rPr lang="en-US" b="1" dirty="0" smtClean="0"/>
              <a:t>#1</a:t>
            </a:r>
            <a:r>
              <a:rPr lang="en-US" dirty="0" smtClean="0"/>
              <a:t>		</a:t>
            </a:r>
            <a:r>
              <a:rPr lang="en-US" b="1" dirty="0" smtClean="0"/>
              <a:t>#2</a:t>
            </a:r>
            <a:r>
              <a:rPr lang="en-US" dirty="0" smtClean="0"/>
              <a:t>		</a:t>
            </a:r>
            <a:r>
              <a:rPr lang="en-US" b="1" dirty="0" smtClean="0"/>
              <a:t>#3</a:t>
            </a:r>
          </a:p>
          <a:p>
            <a:r>
              <a:rPr lang="en-US" i="1" dirty="0" smtClean="0"/>
              <a:t>A </a:t>
            </a:r>
            <a:r>
              <a:rPr lang="en-US" dirty="0" smtClean="0"/>
              <a:t>= 12(25)		</a:t>
            </a:r>
            <a:r>
              <a:rPr lang="en-US" i="1" dirty="0" smtClean="0"/>
              <a:t>A </a:t>
            </a:r>
            <a:r>
              <a:rPr lang="en-US" dirty="0" smtClean="0"/>
              <a:t>= 1/2(12)(9)	</a:t>
            </a:r>
            <a:r>
              <a:rPr lang="en-US" i="1" dirty="0" smtClean="0"/>
              <a:t>A </a:t>
            </a:r>
            <a:r>
              <a:rPr lang="en-US" dirty="0" smtClean="0"/>
              <a:t>= 12(25)</a:t>
            </a:r>
          </a:p>
          <a:p>
            <a:r>
              <a:rPr lang="en-US" i="1" dirty="0" smtClean="0"/>
              <a:t>A </a:t>
            </a:r>
            <a:r>
              <a:rPr lang="en-US" dirty="0" smtClean="0"/>
              <a:t>= 300 </a:t>
            </a:r>
            <a:r>
              <a:rPr lang="en-US" i="0" dirty="0" smtClean="0"/>
              <a:t>cm</a:t>
            </a:r>
            <a:r>
              <a:rPr lang="en-US" baseline="30000" dirty="0" smtClean="0"/>
              <a:t>2</a:t>
            </a:r>
            <a:r>
              <a:rPr lang="en-US" dirty="0" smtClean="0"/>
              <a:t>		</a:t>
            </a:r>
            <a:r>
              <a:rPr lang="en-US" i="1" dirty="0" smtClean="0"/>
              <a:t>A </a:t>
            </a:r>
            <a:r>
              <a:rPr lang="en-US" dirty="0" smtClean="0"/>
              <a:t>= 54 </a:t>
            </a:r>
            <a:r>
              <a:rPr lang="en-US" i="0" dirty="0" smtClean="0"/>
              <a:t>cm</a:t>
            </a:r>
            <a:r>
              <a:rPr lang="en-US" baseline="30000" dirty="0" smtClean="0"/>
              <a:t>2</a:t>
            </a:r>
            <a:r>
              <a:rPr lang="en-US" dirty="0" smtClean="0"/>
              <a:t>		</a:t>
            </a:r>
            <a:r>
              <a:rPr lang="en-US" i="1" dirty="0" smtClean="0"/>
              <a:t>A </a:t>
            </a:r>
            <a:r>
              <a:rPr lang="en-US" dirty="0" smtClean="0"/>
              <a:t>= 300 </a:t>
            </a:r>
            <a:r>
              <a:rPr lang="en-US" i="0" dirty="0" smtClean="0"/>
              <a:t>cm</a:t>
            </a:r>
            <a:r>
              <a:rPr lang="en-US" baseline="30000" dirty="0" smtClean="0"/>
              <a:t>2</a:t>
            </a:r>
            <a:endParaRPr lang="en-US" dirty="0" smtClean="0"/>
          </a:p>
          <a:p>
            <a:endParaRPr lang="en-US" dirty="0" smtClean="0"/>
          </a:p>
          <a:p>
            <a:r>
              <a:rPr lang="en-US" b="1" dirty="0" smtClean="0"/>
              <a:t>#4</a:t>
            </a:r>
            <a:r>
              <a:rPr lang="en-US" dirty="0" smtClean="0"/>
              <a:t>		</a:t>
            </a:r>
            <a:r>
              <a:rPr lang="en-US" b="1" dirty="0" smtClean="0"/>
              <a:t>#5</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a:t>
            </a:r>
            <a:r>
              <a:rPr lang="en-US" dirty="0" smtClean="0"/>
              <a:t>= 1/2(12)(9)	</a:t>
            </a:r>
            <a:r>
              <a:rPr lang="en-US" i="1" dirty="0" smtClean="0"/>
              <a:t>A </a:t>
            </a:r>
            <a:r>
              <a:rPr lang="en-US" dirty="0" smtClean="0"/>
              <a:t>= 12(25)</a:t>
            </a:r>
          </a:p>
          <a:p>
            <a:r>
              <a:rPr lang="en-US" i="1" dirty="0" smtClean="0"/>
              <a:t>A </a:t>
            </a:r>
            <a:r>
              <a:rPr lang="en-US" dirty="0" smtClean="0"/>
              <a:t>= 54 </a:t>
            </a:r>
            <a:r>
              <a:rPr lang="en-US" i="0" dirty="0" smtClean="0"/>
              <a:t>cm</a:t>
            </a:r>
            <a:r>
              <a:rPr lang="en-US" baseline="30000" dirty="0" smtClean="0"/>
              <a:t>2</a:t>
            </a:r>
            <a:r>
              <a:rPr lang="en-US" dirty="0" smtClean="0"/>
              <a:t>		</a:t>
            </a:r>
            <a:r>
              <a:rPr lang="en-US" i="1" dirty="0" smtClean="0"/>
              <a:t>A </a:t>
            </a:r>
            <a:r>
              <a:rPr lang="en-US" dirty="0" smtClean="0"/>
              <a:t>= 300 </a:t>
            </a:r>
            <a:r>
              <a:rPr lang="en-US" i="0" dirty="0" smtClean="0"/>
              <a:t>cm</a:t>
            </a:r>
            <a:r>
              <a:rPr lang="en-US" baseline="30000" dirty="0" smtClean="0"/>
              <a:t>2</a:t>
            </a:r>
            <a:r>
              <a:rPr lang="en-US" dirty="0" smtClean="0"/>
              <a:t>	</a:t>
            </a:r>
          </a:p>
          <a:p>
            <a:endParaRPr lang="en-US" baseline="30000" dirty="0" smtClean="0"/>
          </a:p>
        </p:txBody>
      </p:sp>
      <p:sp>
        <p:nvSpPr>
          <p:cNvPr id="4" name="Slide Number Placeholder 3"/>
          <p:cNvSpPr>
            <a:spLocks noGrp="1"/>
          </p:cNvSpPr>
          <p:nvPr>
            <p:ph type="sldNum" sz="quarter" idx="10"/>
          </p:nvPr>
        </p:nvSpPr>
        <p:spPr/>
        <p:txBody>
          <a:bodyPr/>
          <a:lstStyle/>
          <a:p>
            <a:fld id="{AFB1F1D9-F8EF-4F58-BB7B-2D0B41DB3712}"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4" y="3155696"/>
            <a:ext cx="9380855" cy="21774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6435"/>
            <a:ext cx="7725410" cy="2596039"/>
          </a:xfrm>
        </p:spPr>
        <p:txBody>
          <a:bodyPr/>
          <a:lstStyle>
            <a:lvl1pPr marL="0" indent="0" algn="ctr">
              <a:buNone/>
              <a:defRPr>
                <a:solidFill>
                  <a:schemeClr val="tx1">
                    <a:tint val="75000"/>
                  </a:schemeClr>
                </a:solidFill>
              </a:defRPr>
            </a:lvl1pPr>
            <a:lvl2pPr marL="495342" indent="0" algn="ctr">
              <a:buNone/>
              <a:defRPr>
                <a:solidFill>
                  <a:schemeClr val="tx1">
                    <a:tint val="75000"/>
                  </a:schemeClr>
                </a:solidFill>
              </a:defRPr>
            </a:lvl2pPr>
            <a:lvl3pPr marL="990683" indent="0" algn="ctr">
              <a:buNone/>
              <a:defRPr>
                <a:solidFill>
                  <a:schemeClr val="tx1">
                    <a:tint val="75000"/>
                  </a:schemeClr>
                </a:solidFill>
              </a:defRPr>
            </a:lvl3pPr>
            <a:lvl4pPr marL="1486025" indent="0" algn="ctr">
              <a:buNone/>
              <a:defRPr>
                <a:solidFill>
                  <a:schemeClr val="tx1">
                    <a:tint val="75000"/>
                  </a:schemeClr>
                </a:solidFill>
              </a:defRPr>
            </a:lvl4pPr>
            <a:lvl5pPr marL="1981367" indent="0" algn="ctr">
              <a:buNone/>
              <a:defRPr>
                <a:solidFill>
                  <a:schemeClr val="tx1">
                    <a:tint val="75000"/>
                  </a:schemeClr>
                </a:solidFill>
              </a:defRPr>
            </a:lvl5pPr>
            <a:lvl6pPr marL="2476708" indent="0" algn="ctr">
              <a:buNone/>
              <a:defRPr>
                <a:solidFill>
                  <a:schemeClr val="tx1">
                    <a:tint val="75000"/>
                  </a:schemeClr>
                </a:solidFill>
              </a:defRPr>
            </a:lvl6pPr>
            <a:lvl7pPr marL="2972049" indent="0" algn="ctr">
              <a:buNone/>
              <a:defRPr>
                <a:solidFill>
                  <a:schemeClr val="tx1">
                    <a:tint val="75000"/>
                  </a:schemeClr>
                </a:solidFill>
              </a:defRPr>
            </a:lvl7pPr>
            <a:lvl8pPr marL="3467390" indent="0" algn="ctr">
              <a:buNone/>
              <a:defRPr>
                <a:solidFill>
                  <a:schemeClr val="tx1">
                    <a:tint val="75000"/>
                  </a:schemeClr>
                </a:solidFill>
              </a:defRPr>
            </a:lvl8pPr>
            <a:lvl9pPr marL="39627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7" y="406810"/>
            <a:ext cx="2483168" cy="86675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7" y="406810"/>
            <a:ext cx="7265565" cy="86675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3" y="6527725"/>
            <a:ext cx="9380855" cy="2017573"/>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871793" y="4305570"/>
            <a:ext cx="9380855" cy="2222152"/>
          </a:xfrm>
        </p:spPr>
        <p:txBody>
          <a:bodyPr anchor="b"/>
          <a:lstStyle>
            <a:lvl1pPr marL="0" indent="0">
              <a:buNone/>
              <a:defRPr sz="2200">
                <a:solidFill>
                  <a:schemeClr val="tx1">
                    <a:tint val="75000"/>
                  </a:schemeClr>
                </a:solidFill>
              </a:defRPr>
            </a:lvl1pPr>
            <a:lvl2pPr marL="495342" indent="0">
              <a:buNone/>
              <a:defRPr sz="2000">
                <a:solidFill>
                  <a:schemeClr val="tx1">
                    <a:tint val="75000"/>
                  </a:schemeClr>
                </a:solidFill>
              </a:defRPr>
            </a:lvl2pPr>
            <a:lvl3pPr marL="990683" indent="0">
              <a:buNone/>
              <a:defRPr sz="1700">
                <a:solidFill>
                  <a:schemeClr val="tx1">
                    <a:tint val="75000"/>
                  </a:schemeClr>
                </a:solidFill>
              </a:defRPr>
            </a:lvl3pPr>
            <a:lvl4pPr marL="1486025" indent="0">
              <a:buNone/>
              <a:defRPr sz="1500">
                <a:solidFill>
                  <a:schemeClr val="tx1">
                    <a:tint val="75000"/>
                  </a:schemeClr>
                </a:solidFill>
              </a:defRPr>
            </a:lvl4pPr>
            <a:lvl5pPr marL="1981367" indent="0">
              <a:buNone/>
              <a:defRPr sz="1500">
                <a:solidFill>
                  <a:schemeClr val="tx1">
                    <a:tint val="75000"/>
                  </a:schemeClr>
                </a:solidFill>
              </a:defRPr>
            </a:lvl5pPr>
            <a:lvl6pPr marL="2476708" indent="0">
              <a:buNone/>
              <a:defRPr sz="1500">
                <a:solidFill>
                  <a:schemeClr val="tx1">
                    <a:tint val="75000"/>
                  </a:schemeClr>
                </a:solidFill>
              </a:defRPr>
            </a:lvl6pPr>
            <a:lvl7pPr marL="2972049" indent="0">
              <a:buNone/>
              <a:defRPr sz="1500">
                <a:solidFill>
                  <a:schemeClr val="tx1">
                    <a:tint val="75000"/>
                  </a:schemeClr>
                </a:solidFill>
              </a:defRPr>
            </a:lvl7pPr>
            <a:lvl8pPr marL="3467390" indent="0">
              <a:buNone/>
              <a:defRPr sz="1500">
                <a:solidFill>
                  <a:schemeClr val="tx1">
                    <a:tint val="75000"/>
                  </a:schemeClr>
                </a:solidFill>
              </a:defRPr>
            </a:lvl8pPr>
            <a:lvl9pPr marL="396273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7" y="2370299"/>
            <a:ext cx="4874365" cy="6704083"/>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1" y="2370299"/>
            <a:ext cx="4874365" cy="6704083"/>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6" y="2273886"/>
            <a:ext cx="4876283" cy="947648"/>
          </a:xfrm>
        </p:spPr>
        <p:txBody>
          <a:bodyPr anchor="b"/>
          <a:lstStyle>
            <a:lvl1pPr marL="0" indent="0">
              <a:buNone/>
              <a:defRPr sz="2600" b="1"/>
            </a:lvl1pPr>
            <a:lvl2pPr marL="495342" indent="0">
              <a:buNone/>
              <a:defRPr sz="2200" b="1"/>
            </a:lvl2pPr>
            <a:lvl3pPr marL="990683" indent="0">
              <a:buNone/>
              <a:defRPr sz="2000" b="1"/>
            </a:lvl3pPr>
            <a:lvl4pPr marL="1486025" indent="0">
              <a:buNone/>
              <a:defRPr sz="1700" b="1"/>
            </a:lvl4pPr>
            <a:lvl5pPr marL="1981367" indent="0">
              <a:buNone/>
              <a:defRPr sz="1700" b="1"/>
            </a:lvl5pPr>
            <a:lvl6pPr marL="2476708" indent="0">
              <a:buNone/>
              <a:defRPr sz="1700" b="1"/>
            </a:lvl6pPr>
            <a:lvl7pPr marL="2972049" indent="0">
              <a:buNone/>
              <a:defRPr sz="1700" b="1"/>
            </a:lvl7pPr>
            <a:lvl8pPr marL="3467390" indent="0">
              <a:buNone/>
              <a:defRPr sz="1700" b="1"/>
            </a:lvl8pPr>
            <a:lvl9pPr marL="396273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51816" y="3221533"/>
            <a:ext cx="4876283" cy="5852846"/>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1" y="2273886"/>
            <a:ext cx="4878198" cy="947648"/>
          </a:xfrm>
        </p:spPr>
        <p:txBody>
          <a:bodyPr anchor="b"/>
          <a:lstStyle>
            <a:lvl1pPr marL="0" indent="0">
              <a:buNone/>
              <a:defRPr sz="2600" b="1"/>
            </a:lvl1pPr>
            <a:lvl2pPr marL="495342" indent="0">
              <a:buNone/>
              <a:defRPr sz="2200" b="1"/>
            </a:lvl2pPr>
            <a:lvl3pPr marL="990683" indent="0">
              <a:buNone/>
              <a:defRPr sz="2000" b="1"/>
            </a:lvl3pPr>
            <a:lvl4pPr marL="1486025" indent="0">
              <a:buNone/>
              <a:defRPr sz="1700" b="1"/>
            </a:lvl4pPr>
            <a:lvl5pPr marL="1981367" indent="0">
              <a:buNone/>
              <a:defRPr sz="1700" b="1"/>
            </a:lvl5pPr>
            <a:lvl6pPr marL="2476708" indent="0">
              <a:buNone/>
              <a:defRPr sz="1700" b="1"/>
            </a:lvl6pPr>
            <a:lvl7pPr marL="2972049" indent="0">
              <a:buNone/>
              <a:defRPr sz="1700" b="1"/>
            </a:lvl7pPr>
            <a:lvl8pPr marL="3467390" indent="0">
              <a:buNone/>
              <a:defRPr sz="1700" b="1"/>
            </a:lvl8pPr>
            <a:lvl9pPr marL="396273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606291" y="3221533"/>
            <a:ext cx="4878198" cy="5852846"/>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7" y="404457"/>
            <a:ext cx="3630867" cy="172128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314887" y="404460"/>
            <a:ext cx="6169598" cy="8669924"/>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7" y="2125743"/>
            <a:ext cx="3630867" cy="6948638"/>
          </a:xfrm>
        </p:spPr>
        <p:txBody>
          <a:bodyPr/>
          <a:lstStyle>
            <a:lvl1pPr marL="0" indent="0">
              <a:buNone/>
              <a:defRPr sz="1500"/>
            </a:lvl1pPr>
            <a:lvl2pPr marL="495342" indent="0">
              <a:buNone/>
              <a:defRPr sz="1300"/>
            </a:lvl2pPr>
            <a:lvl3pPr marL="990683" indent="0">
              <a:buNone/>
              <a:defRPr sz="1100"/>
            </a:lvl3pPr>
            <a:lvl4pPr marL="1486025" indent="0">
              <a:buNone/>
              <a:defRPr sz="1000"/>
            </a:lvl4pPr>
            <a:lvl5pPr marL="1981367" indent="0">
              <a:buNone/>
              <a:defRPr sz="1000"/>
            </a:lvl5pPr>
            <a:lvl6pPr marL="2476708" indent="0">
              <a:buNone/>
              <a:defRPr sz="1000"/>
            </a:lvl6pPr>
            <a:lvl7pPr marL="2972049" indent="0">
              <a:buNone/>
              <a:defRPr sz="1000"/>
            </a:lvl7pPr>
            <a:lvl8pPr marL="3467390" indent="0">
              <a:buNone/>
              <a:defRPr sz="1000"/>
            </a:lvl8pPr>
            <a:lvl9pPr marL="39627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2" y="7110891"/>
            <a:ext cx="6621780" cy="83948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163192" y="907673"/>
            <a:ext cx="6621780" cy="6095048"/>
          </a:xfrm>
        </p:spPr>
        <p:txBody>
          <a:bodyPr/>
          <a:lstStyle>
            <a:lvl1pPr marL="0" indent="0">
              <a:buNone/>
              <a:defRPr sz="3500"/>
            </a:lvl1pPr>
            <a:lvl2pPr marL="495342" indent="0">
              <a:buNone/>
              <a:defRPr sz="3000"/>
            </a:lvl2pPr>
            <a:lvl3pPr marL="990683" indent="0">
              <a:buNone/>
              <a:defRPr sz="2600"/>
            </a:lvl3pPr>
            <a:lvl4pPr marL="1486025" indent="0">
              <a:buNone/>
              <a:defRPr sz="2200"/>
            </a:lvl4pPr>
            <a:lvl5pPr marL="1981367" indent="0">
              <a:buNone/>
              <a:defRPr sz="2200"/>
            </a:lvl5pPr>
            <a:lvl6pPr marL="2476708" indent="0">
              <a:buNone/>
              <a:defRPr sz="2200"/>
            </a:lvl6pPr>
            <a:lvl7pPr marL="2972049" indent="0">
              <a:buNone/>
              <a:defRPr sz="2200"/>
            </a:lvl7pPr>
            <a:lvl8pPr marL="3467390" indent="0">
              <a:buNone/>
              <a:defRPr sz="2200"/>
            </a:lvl8pPr>
            <a:lvl9pPr marL="3962732" indent="0">
              <a:buNone/>
              <a:defRPr sz="2200"/>
            </a:lvl9pPr>
          </a:lstStyle>
          <a:p>
            <a:endParaRPr lang="en-US"/>
          </a:p>
        </p:txBody>
      </p:sp>
      <p:sp>
        <p:nvSpPr>
          <p:cNvPr id="4" name="Text Placeholder 3"/>
          <p:cNvSpPr>
            <a:spLocks noGrp="1"/>
          </p:cNvSpPr>
          <p:nvPr>
            <p:ph type="body" sz="half" idx="2"/>
          </p:nvPr>
        </p:nvSpPr>
        <p:spPr>
          <a:xfrm>
            <a:off x="2163192" y="7950370"/>
            <a:ext cx="6621780" cy="1192202"/>
          </a:xfrm>
        </p:spPr>
        <p:txBody>
          <a:bodyPr/>
          <a:lstStyle>
            <a:lvl1pPr marL="0" indent="0">
              <a:buNone/>
              <a:defRPr sz="1500"/>
            </a:lvl1pPr>
            <a:lvl2pPr marL="495342" indent="0">
              <a:buNone/>
              <a:defRPr sz="1300"/>
            </a:lvl2pPr>
            <a:lvl3pPr marL="990683" indent="0">
              <a:buNone/>
              <a:defRPr sz="1100"/>
            </a:lvl3pPr>
            <a:lvl4pPr marL="1486025" indent="0">
              <a:buNone/>
              <a:defRPr sz="1000"/>
            </a:lvl4pPr>
            <a:lvl5pPr marL="1981367" indent="0">
              <a:buNone/>
              <a:defRPr sz="1000"/>
            </a:lvl5pPr>
            <a:lvl6pPr marL="2476708" indent="0">
              <a:buNone/>
              <a:defRPr sz="1000"/>
            </a:lvl6pPr>
            <a:lvl7pPr marL="2972049" indent="0">
              <a:buNone/>
              <a:defRPr sz="1000"/>
            </a:lvl7pPr>
            <a:lvl8pPr marL="3467390" indent="0">
              <a:buNone/>
              <a:defRPr sz="1000"/>
            </a:lvl8pPr>
            <a:lvl9pPr marL="39627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45E1A-D505-4A3A-9928-8F6C3FF79AE8}"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703F8-B8C1-4430-A322-6B66BA8231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815" y="406810"/>
            <a:ext cx="9932670" cy="1693068"/>
          </a:xfrm>
          <a:prstGeom prst="rect">
            <a:avLst/>
          </a:prstGeom>
        </p:spPr>
        <p:txBody>
          <a:bodyPr vert="horz" lIns="99068" tIns="49534" rIns="99068" bIns="4953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1815" y="2370299"/>
            <a:ext cx="9932670" cy="6704083"/>
          </a:xfrm>
          <a:prstGeom prst="rect">
            <a:avLst/>
          </a:prstGeom>
        </p:spPr>
        <p:txBody>
          <a:bodyPr vert="horz" lIns="99068" tIns="49534" rIns="99068" bIns="495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1818" y="9415346"/>
            <a:ext cx="2575137" cy="540841"/>
          </a:xfrm>
          <a:prstGeom prst="rect">
            <a:avLst/>
          </a:prstGeom>
        </p:spPr>
        <p:txBody>
          <a:bodyPr vert="horz" lIns="99068" tIns="49534" rIns="99068" bIns="49534" rtlCol="0" anchor="ctr"/>
          <a:lstStyle>
            <a:lvl1pPr algn="l">
              <a:defRPr sz="1300">
                <a:solidFill>
                  <a:schemeClr val="tx1">
                    <a:tint val="75000"/>
                  </a:schemeClr>
                </a:solidFill>
              </a:defRPr>
            </a:lvl1pPr>
          </a:lstStyle>
          <a:p>
            <a:fld id="{15245E1A-D505-4A3A-9928-8F6C3FF79AE8}" type="datetimeFigureOut">
              <a:rPr lang="en-US" smtClean="0"/>
              <a:pPr/>
              <a:t>10/17/2012</a:t>
            </a:fld>
            <a:endParaRPr lang="en-US"/>
          </a:p>
        </p:txBody>
      </p:sp>
      <p:sp>
        <p:nvSpPr>
          <p:cNvPr id="5" name="Footer Placeholder 4"/>
          <p:cNvSpPr>
            <a:spLocks noGrp="1"/>
          </p:cNvSpPr>
          <p:nvPr>
            <p:ph type="ftr" sz="quarter" idx="3"/>
          </p:nvPr>
        </p:nvSpPr>
        <p:spPr>
          <a:xfrm>
            <a:off x="3770738" y="9415346"/>
            <a:ext cx="3494828" cy="540841"/>
          </a:xfrm>
          <a:prstGeom prst="rect">
            <a:avLst/>
          </a:prstGeom>
        </p:spPr>
        <p:txBody>
          <a:bodyPr vert="horz" lIns="99068" tIns="49534" rIns="99068" bIns="49534"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09351" y="9415346"/>
            <a:ext cx="2575137" cy="540841"/>
          </a:xfrm>
          <a:prstGeom prst="rect">
            <a:avLst/>
          </a:prstGeom>
        </p:spPr>
        <p:txBody>
          <a:bodyPr vert="horz" lIns="99068" tIns="49534" rIns="99068" bIns="49534" rtlCol="0" anchor="ctr"/>
          <a:lstStyle>
            <a:lvl1pPr algn="r">
              <a:defRPr sz="1300">
                <a:solidFill>
                  <a:schemeClr val="tx1">
                    <a:tint val="75000"/>
                  </a:schemeClr>
                </a:solidFill>
              </a:defRPr>
            </a:lvl1pPr>
          </a:lstStyle>
          <a:p>
            <a:fld id="{880703F8-B8C1-4430-A322-6B66BA8231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683" rtl="0" eaLnBrk="1" latinLnBrk="0" hangingPunct="1">
        <a:spcBef>
          <a:spcPct val="0"/>
        </a:spcBef>
        <a:buNone/>
        <a:defRPr sz="4800" kern="1200">
          <a:solidFill>
            <a:schemeClr val="tx1"/>
          </a:solidFill>
          <a:latin typeface="+mj-lt"/>
          <a:ea typeface="+mj-ea"/>
          <a:cs typeface="+mj-cs"/>
        </a:defRPr>
      </a:lvl1pPr>
    </p:titleStyle>
    <p:bodyStyle>
      <a:lvl1pPr marL="371506" indent="-371506" algn="l" defTabSz="99068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4931" indent="-309589" algn="l" defTabSz="990683"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8354" indent="-247671" algn="l" defTabSz="99068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696" indent="-247671" algn="l" defTabSz="99068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9037" indent="-247671" algn="l" defTabSz="99068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4378" indent="-247671" algn="l" defTabSz="99068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19719" indent="-247671" algn="l" defTabSz="99068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15061" indent="-247671" algn="l" defTabSz="99068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0403" indent="-247671" algn="l" defTabSz="99068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0683" rtl="0" eaLnBrk="1" latinLnBrk="0" hangingPunct="1">
        <a:defRPr sz="2000" kern="1200">
          <a:solidFill>
            <a:schemeClr val="tx1"/>
          </a:solidFill>
          <a:latin typeface="+mn-lt"/>
          <a:ea typeface="+mn-ea"/>
          <a:cs typeface="+mn-cs"/>
        </a:defRPr>
      </a:lvl1pPr>
      <a:lvl2pPr marL="495342" algn="l" defTabSz="990683" rtl="0" eaLnBrk="1" latinLnBrk="0" hangingPunct="1">
        <a:defRPr sz="2000" kern="1200">
          <a:solidFill>
            <a:schemeClr val="tx1"/>
          </a:solidFill>
          <a:latin typeface="+mn-lt"/>
          <a:ea typeface="+mn-ea"/>
          <a:cs typeface="+mn-cs"/>
        </a:defRPr>
      </a:lvl2pPr>
      <a:lvl3pPr marL="990683" algn="l" defTabSz="990683" rtl="0" eaLnBrk="1" latinLnBrk="0" hangingPunct="1">
        <a:defRPr sz="2000" kern="1200">
          <a:solidFill>
            <a:schemeClr val="tx1"/>
          </a:solidFill>
          <a:latin typeface="+mn-lt"/>
          <a:ea typeface="+mn-ea"/>
          <a:cs typeface="+mn-cs"/>
        </a:defRPr>
      </a:lvl3pPr>
      <a:lvl4pPr marL="1486025" algn="l" defTabSz="990683" rtl="0" eaLnBrk="1" latinLnBrk="0" hangingPunct="1">
        <a:defRPr sz="2000" kern="1200">
          <a:solidFill>
            <a:schemeClr val="tx1"/>
          </a:solidFill>
          <a:latin typeface="+mn-lt"/>
          <a:ea typeface="+mn-ea"/>
          <a:cs typeface="+mn-cs"/>
        </a:defRPr>
      </a:lvl4pPr>
      <a:lvl5pPr marL="1981367" algn="l" defTabSz="990683" rtl="0" eaLnBrk="1" latinLnBrk="0" hangingPunct="1">
        <a:defRPr sz="2000" kern="1200">
          <a:solidFill>
            <a:schemeClr val="tx1"/>
          </a:solidFill>
          <a:latin typeface="+mn-lt"/>
          <a:ea typeface="+mn-ea"/>
          <a:cs typeface="+mn-cs"/>
        </a:defRPr>
      </a:lvl5pPr>
      <a:lvl6pPr marL="2476708" algn="l" defTabSz="990683" rtl="0" eaLnBrk="1" latinLnBrk="0" hangingPunct="1">
        <a:defRPr sz="2000" kern="1200">
          <a:solidFill>
            <a:schemeClr val="tx1"/>
          </a:solidFill>
          <a:latin typeface="+mn-lt"/>
          <a:ea typeface="+mn-ea"/>
          <a:cs typeface="+mn-cs"/>
        </a:defRPr>
      </a:lvl6pPr>
      <a:lvl7pPr marL="2972049" algn="l" defTabSz="990683" rtl="0" eaLnBrk="1" latinLnBrk="0" hangingPunct="1">
        <a:defRPr sz="2000" kern="1200">
          <a:solidFill>
            <a:schemeClr val="tx1"/>
          </a:solidFill>
          <a:latin typeface="+mn-lt"/>
          <a:ea typeface="+mn-ea"/>
          <a:cs typeface="+mn-cs"/>
        </a:defRPr>
      </a:lvl7pPr>
      <a:lvl8pPr marL="3467390" algn="l" defTabSz="990683" rtl="0" eaLnBrk="1" latinLnBrk="0" hangingPunct="1">
        <a:defRPr sz="2000" kern="1200">
          <a:solidFill>
            <a:schemeClr val="tx1"/>
          </a:solidFill>
          <a:latin typeface="+mn-lt"/>
          <a:ea typeface="+mn-ea"/>
          <a:cs typeface="+mn-cs"/>
        </a:defRPr>
      </a:lvl8pPr>
      <a:lvl9pPr marL="3962732" algn="l" defTabSz="99068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jctl.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1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1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1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4.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1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1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1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njctl.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117.xml"/><Relationship Id="rId3" Type="http://schemas.openxmlformats.org/officeDocument/2006/relationships/slide" Target="slide5.xml"/><Relationship Id="rId7" Type="http://schemas.openxmlformats.org/officeDocument/2006/relationships/slide" Target="slide24.xml"/><Relationship Id="rId12" Type="http://schemas.openxmlformats.org/officeDocument/2006/relationships/slide" Target="slide10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93.xml"/><Relationship Id="rId5" Type="http://schemas.openxmlformats.org/officeDocument/2006/relationships/slide" Target="slide66.xml"/><Relationship Id="rId10" Type="http://schemas.openxmlformats.org/officeDocument/2006/relationships/slide" Target="slide76.xml"/><Relationship Id="rId4" Type="http://schemas.openxmlformats.org/officeDocument/2006/relationships/slide" Target="slide55.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learner.org/interactives/geometry/3d_prisms.html"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3599640" y="2022434"/>
            <a:ext cx="7023910" cy="3000821"/>
          </a:xfrm>
          <a:prstGeom prst="rect">
            <a:avLst/>
          </a:prstGeom>
          <a:noFill/>
        </p:spPr>
        <p:txBody>
          <a:bodyPr vert="horz" wrap="square" rtlCol="0">
            <a:spAutoFit/>
          </a:bodyPr>
          <a:lstStyle/>
          <a:p>
            <a:r>
              <a:rPr lang="en-US" sz="2100" dirty="0" smtClean="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endParaRPr lang="en-US" sz="2100" dirty="0">
              <a:solidFill>
                <a:srgbClr val="000000"/>
              </a:solidFill>
              <a:latin typeface="Arial" pitchFamily="34" charset="0"/>
              <a:cs typeface="Arial" pitchFamily="34" charset="0"/>
            </a:endParaRPr>
          </a:p>
        </p:txBody>
      </p:sp>
      <p:sp>
        <p:nvSpPr>
          <p:cNvPr id="8" name="TextBox 7">
            <a:hlinkClick r:id="rId3"/>
          </p:cNvPr>
          <p:cNvSpPr txBox="1"/>
          <p:nvPr/>
        </p:nvSpPr>
        <p:spPr>
          <a:xfrm>
            <a:off x="3604101" y="5901985"/>
            <a:ext cx="3742849"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Click to go to website:</a:t>
            </a:r>
          </a:p>
          <a:p>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3576669" y="375055"/>
            <a:ext cx="7046881"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New Jersey Center for Teaching and Learning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Progressive Mathematics Initiative</a:t>
            </a:r>
            <a:endParaRPr lang="en-US" sz="2400" b="1" dirty="0">
              <a:solidFill>
                <a:srgbClr val="0000FF"/>
              </a:solidFill>
              <a:latin typeface="Arial" pitchFamily="34" charset="0"/>
              <a:cs typeface="Arial" pitchFamily="34" charset="0"/>
            </a:endParaRPr>
          </a:p>
        </p:txBody>
      </p:sp>
      <p:pic>
        <p:nvPicPr>
          <p:cNvPr id="10" name="Picture 9">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41387" y="21840"/>
            <a:ext cx="3337239" cy="4708196"/>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2448" y="996027"/>
            <a:ext cx="7421912"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5352" y="996027"/>
            <a:ext cx="7421912"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 below.</a:t>
            </a:r>
            <a:endParaRPr lang="en-US" sz="2800" b="1" dirty="0">
              <a:solidFill>
                <a:srgbClr val="000000"/>
              </a:solidFill>
              <a:latin typeface="Arial" pitchFamily="34" charset="0"/>
              <a:cs typeface="Arial" pitchFamily="34" charset="0"/>
            </a:endParaRPr>
          </a:p>
        </p:txBody>
      </p:sp>
      <p:grpSp>
        <p:nvGrpSpPr>
          <p:cNvPr id="11" name="Group 10"/>
          <p:cNvGrpSpPr/>
          <p:nvPr/>
        </p:nvGrpSpPr>
        <p:grpSpPr>
          <a:xfrm>
            <a:off x="3454956" y="1819683"/>
            <a:ext cx="2414192" cy="2855339"/>
            <a:chOff x="2832100" y="1155700"/>
            <a:chExt cx="2222501" cy="2641601"/>
          </a:xfrm>
        </p:grpSpPr>
        <p:grpSp>
          <p:nvGrpSpPr>
            <p:cNvPr id="6" name="Group 5"/>
            <p:cNvGrpSpPr/>
            <p:nvPr/>
          </p:nvGrpSpPr>
          <p:grpSpPr>
            <a:xfrm>
              <a:off x="2832100" y="1155700"/>
              <a:ext cx="2222501" cy="2641601"/>
              <a:chOff x="2832100" y="1155700"/>
              <a:chExt cx="2222501" cy="2641601"/>
            </a:xfrm>
          </p:grpSpPr>
          <p:sp>
            <p:nvSpPr>
              <p:cNvPr id="4" name="TextBox 3"/>
              <p:cNvSpPr txBox="1"/>
              <p:nvPr/>
            </p:nvSpPr>
            <p:spPr>
              <a:xfrm>
                <a:off x="3835400" y="1155700"/>
                <a:ext cx="6096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sp>
            <p:nvSpPr>
              <p:cNvPr id="5" name="Freeform 4"/>
              <p:cNvSpPr/>
              <p:nvPr/>
            </p:nvSpPr>
            <p:spPr>
              <a:xfrm>
                <a:off x="2832100" y="1574800"/>
                <a:ext cx="2222501" cy="2222501"/>
              </a:xfrm>
              <a:custGeom>
                <a:avLst/>
                <a:gdLst/>
                <a:ahLst/>
                <a:cxnLst/>
                <a:rect l="0" t="0" r="0" b="0"/>
                <a:pathLst>
                  <a:path w="2222501" h="2222501">
                    <a:moveTo>
                      <a:pt x="2222500" y="0"/>
                    </a:moveTo>
                    <a:lnTo>
                      <a:pt x="2222500" y="2222500"/>
                    </a:lnTo>
                    <a:lnTo>
                      <a:pt x="0" y="22225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6"/>
            <p:cNvSpPr/>
            <p:nvPr/>
          </p:nvSpPr>
          <p:spPr>
            <a:xfrm>
              <a:off x="2832100" y="3632200"/>
              <a:ext cx="165101" cy="165101"/>
            </a:xfrm>
            <a:custGeom>
              <a:avLst/>
              <a:gdLst/>
              <a:ahLst/>
              <a:cxnLst/>
              <a:rect l="0" t="0" r="0" b="0"/>
              <a:pathLst>
                <a:path w="165101" h="165101">
                  <a:moveTo>
                    <a:pt x="165100" y="0"/>
                  </a:moveTo>
                  <a:lnTo>
                    <a:pt x="165100" y="165100"/>
                  </a:lnTo>
                  <a:lnTo>
                    <a:pt x="0" y="1651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832100" y="1574800"/>
              <a:ext cx="165101" cy="165101"/>
            </a:xfrm>
            <a:custGeom>
              <a:avLst/>
              <a:gdLst/>
              <a:ahLst/>
              <a:cxnLst/>
              <a:rect l="0" t="0" r="0" b="0"/>
              <a:pathLst>
                <a:path w="165101" h="165101">
                  <a:moveTo>
                    <a:pt x="165100" y="0"/>
                  </a:moveTo>
                  <a:lnTo>
                    <a:pt x="165100" y="165100"/>
                  </a:lnTo>
                  <a:lnTo>
                    <a:pt x="0" y="1651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864100" y="1574800"/>
              <a:ext cx="165101" cy="165101"/>
            </a:xfrm>
            <a:custGeom>
              <a:avLst/>
              <a:gdLst/>
              <a:ahLst/>
              <a:cxnLst/>
              <a:rect l="0" t="0" r="0" b="0"/>
              <a:pathLst>
                <a:path w="165101" h="165101">
                  <a:moveTo>
                    <a:pt x="165100" y="0"/>
                  </a:moveTo>
                  <a:lnTo>
                    <a:pt x="165100" y="165100"/>
                  </a:lnTo>
                  <a:lnTo>
                    <a:pt x="0" y="1651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902200" y="3644900"/>
              <a:ext cx="152401" cy="152401"/>
            </a:xfrm>
            <a:custGeom>
              <a:avLst/>
              <a:gdLst/>
              <a:ahLst/>
              <a:cxnLst/>
              <a:rect l="0" t="0" r="0" b="0"/>
              <a:pathLst>
                <a:path w="152401" h="152401">
                  <a:moveTo>
                    <a:pt x="152400" y="0"/>
                  </a:moveTo>
                  <a:lnTo>
                    <a:pt x="152400" y="152400"/>
                  </a:lnTo>
                  <a:lnTo>
                    <a:pt x="0" y="1524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3609cc1a701c4b958c09d7e4bd0438c6.png"/>
          <p:cNvPicPr>
            <a:picLocks/>
          </p:cNvPicPr>
          <p:nvPr/>
        </p:nvPicPr>
        <p:blipFill>
          <a:blip r:embed="rId3" cstate="print"/>
          <a:stretch>
            <a:fillRect/>
          </a:stretch>
        </p:blipFill>
        <p:spPr>
          <a:xfrm>
            <a:off x="111495" y="872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8932" y="1028650"/>
            <a:ext cx="1060864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21835" y="1028648"/>
            <a:ext cx="10015442" cy="2685359"/>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The figure below represents a present you want </a:t>
            </a:r>
          </a:p>
          <a:p>
            <a:r>
              <a:rPr lang="en-US" sz="2800" b="1" dirty="0" smtClean="0">
                <a:solidFill>
                  <a:srgbClr val="000000"/>
                </a:solidFill>
                <a:latin typeface="Arial" pitchFamily="34" charset="0"/>
                <a:cs typeface="Arial" pitchFamily="34" charset="0"/>
              </a:rPr>
              <a:t>to wrap for your friend's birthday.  How many </a:t>
            </a:r>
          </a:p>
          <a:p>
            <a:r>
              <a:rPr lang="en-US" sz="2800" b="1" dirty="0" smtClean="0">
                <a:solidFill>
                  <a:srgbClr val="000000"/>
                </a:solidFill>
                <a:latin typeface="Arial" pitchFamily="34" charset="0"/>
                <a:cs typeface="Arial" pitchFamily="34" charset="0"/>
              </a:rPr>
              <a:t>square centimeters of wrapping paper will you </a:t>
            </a:r>
          </a:p>
          <a:p>
            <a:r>
              <a:rPr lang="en-US" sz="2800" b="1" dirty="0" smtClean="0">
                <a:solidFill>
                  <a:srgbClr val="000000"/>
                </a:solidFill>
                <a:latin typeface="Arial" pitchFamily="34" charset="0"/>
                <a:cs typeface="Arial" pitchFamily="34" charset="0"/>
              </a:rPr>
              <a:t>need?  Draw the net for the given figure and </a:t>
            </a:r>
          </a:p>
          <a:p>
            <a:r>
              <a:rPr lang="en-US" sz="2800" b="1" dirty="0" smtClean="0">
                <a:solidFill>
                  <a:srgbClr val="000000"/>
                </a:solidFill>
                <a:latin typeface="Arial" pitchFamily="34" charset="0"/>
                <a:cs typeface="Arial" pitchFamily="34" charset="0"/>
              </a:rPr>
              <a:t>calculate its surface area.</a:t>
            </a:r>
          </a:p>
          <a:p>
            <a:endParaRPr lang="en-US" sz="2800" b="1" dirty="0">
              <a:solidFill>
                <a:srgbClr val="000000"/>
              </a:solidFill>
              <a:latin typeface="Arial" pitchFamily="34" charset="0"/>
              <a:cs typeface="Arial" pitchFamily="34" charset="0"/>
            </a:endParaRPr>
          </a:p>
        </p:txBody>
      </p:sp>
      <p:grpSp>
        <p:nvGrpSpPr>
          <p:cNvPr id="23" name="Group 22"/>
          <p:cNvGrpSpPr/>
          <p:nvPr/>
        </p:nvGrpSpPr>
        <p:grpSpPr>
          <a:xfrm>
            <a:off x="1844848" y="3718138"/>
            <a:ext cx="4581209" cy="2192487"/>
            <a:chOff x="1053046" y="1967439"/>
            <a:chExt cx="4217454" cy="2028368"/>
          </a:xfrm>
        </p:grpSpPr>
        <p:grpSp>
          <p:nvGrpSpPr>
            <p:cNvPr id="19" name="Group 18"/>
            <p:cNvGrpSpPr/>
            <p:nvPr/>
          </p:nvGrpSpPr>
          <p:grpSpPr>
            <a:xfrm>
              <a:off x="1053046" y="1967439"/>
              <a:ext cx="2335881" cy="1583990"/>
              <a:chOff x="1053046" y="1967439"/>
              <a:chExt cx="2335881" cy="1583990"/>
            </a:xfrm>
          </p:grpSpPr>
          <p:sp>
            <p:nvSpPr>
              <p:cNvPr id="4" name="Freeform 3"/>
              <p:cNvSpPr/>
              <p:nvPr/>
            </p:nvSpPr>
            <p:spPr>
              <a:xfrm>
                <a:off x="1416938" y="1969261"/>
                <a:ext cx="1969898" cy="412370"/>
              </a:xfrm>
              <a:custGeom>
                <a:avLst/>
                <a:gdLst/>
                <a:ahLst/>
                <a:cxnLst/>
                <a:rect l="0" t="0" r="0" b="0"/>
                <a:pathLst>
                  <a:path w="1969898" h="412370">
                    <a:moveTo>
                      <a:pt x="1969897" y="1397"/>
                    </a:moveTo>
                    <a:lnTo>
                      <a:pt x="1607947" y="412369"/>
                    </a:lnTo>
                    <a:lnTo>
                      <a:pt x="0" y="412369"/>
                    </a:lnTo>
                    <a:lnTo>
                      <a:pt x="0" y="2033"/>
                    </a:lnTo>
                    <a:lnTo>
                      <a:pt x="2033" y="0"/>
                    </a:lnTo>
                    <a:lnTo>
                      <a:pt x="19698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024885" y="1970658"/>
                <a:ext cx="363730" cy="1170179"/>
              </a:xfrm>
              <a:custGeom>
                <a:avLst/>
                <a:gdLst/>
                <a:ahLst/>
                <a:cxnLst/>
                <a:rect l="0" t="0" r="0" b="0"/>
                <a:pathLst>
                  <a:path w="363730" h="1170179">
                    <a:moveTo>
                      <a:pt x="0" y="410972"/>
                    </a:moveTo>
                    <a:lnTo>
                      <a:pt x="362078" y="0"/>
                    </a:lnTo>
                    <a:lnTo>
                      <a:pt x="363729" y="1170178"/>
                    </a:lnTo>
                    <a:lnTo>
                      <a:pt x="0" y="1170178"/>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024885" y="3140836"/>
                <a:ext cx="363730" cy="410593"/>
              </a:xfrm>
              <a:custGeom>
                <a:avLst/>
                <a:gdLst/>
                <a:ahLst/>
                <a:cxnLst/>
                <a:rect l="0" t="0" r="0" b="0"/>
                <a:pathLst>
                  <a:path w="363730" h="410593">
                    <a:moveTo>
                      <a:pt x="0" y="410592"/>
                    </a:moveTo>
                    <a:lnTo>
                      <a:pt x="0" y="0"/>
                    </a:lnTo>
                    <a:lnTo>
                      <a:pt x="3637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53338" y="3140836"/>
                <a:ext cx="1971548" cy="410593"/>
              </a:xfrm>
              <a:custGeom>
                <a:avLst/>
                <a:gdLst/>
                <a:ahLst/>
                <a:cxnLst/>
                <a:rect l="0" t="0" r="0" b="0"/>
                <a:pathLst>
                  <a:path w="1971548" h="410593">
                    <a:moveTo>
                      <a:pt x="1971547" y="410592"/>
                    </a:moveTo>
                    <a:lnTo>
                      <a:pt x="0" y="410592"/>
                    </a:lnTo>
                    <a:lnTo>
                      <a:pt x="363600" y="0"/>
                    </a:lnTo>
                    <a:lnTo>
                      <a:pt x="197154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16938" y="2381630"/>
                <a:ext cx="1607948" cy="759207"/>
              </a:xfrm>
              <a:custGeom>
                <a:avLst/>
                <a:gdLst/>
                <a:ahLst/>
                <a:cxnLst/>
                <a:rect l="0" t="0" r="0" b="0"/>
                <a:pathLst>
                  <a:path w="1607948" h="759207">
                    <a:moveTo>
                      <a:pt x="1607947" y="759206"/>
                    </a:moveTo>
                    <a:lnTo>
                      <a:pt x="0" y="759206"/>
                    </a:lnTo>
                    <a:lnTo>
                      <a:pt x="0" y="0"/>
                    </a:lnTo>
                    <a:lnTo>
                      <a:pt x="160794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56894" y="1970658"/>
                <a:ext cx="360045" cy="410973"/>
              </a:xfrm>
              <a:custGeom>
                <a:avLst/>
                <a:gdLst/>
                <a:ahLst/>
                <a:cxnLst/>
                <a:rect l="0" t="0" r="0" b="0"/>
                <a:pathLst>
                  <a:path w="360045" h="410973">
                    <a:moveTo>
                      <a:pt x="360044" y="636"/>
                    </a:moveTo>
                    <a:lnTo>
                      <a:pt x="360044" y="410972"/>
                    </a:lnTo>
                    <a:lnTo>
                      <a:pt x="0" y="410972"/>
                    </a:lnTo>
                    <a:lnTo>
                      <a:pt x="0" y="407671"/>
                    </a:lnTo>
                    <a:lnTo>
                      <a:pt x="35839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053338" y="2381630"/>
                <a:ext cx="363601" cy="1169799"/>
              </a:xfrm>
              <a:custGeom>
                <a:avLst/>
                <a:gdLst/>
                <a:ahLst/>
                <a:cxnLst/>
                <a:rect l="0" t="0" r="0" b="0"/>
                <a:pathLst>
                  <a:path w="363601" h="1169799">
                    <a:moveTo>
                      <a:pt x="0" y="0"/>
                    </a:moveTo>
                    <a:lnTo>
                      <a:pt x="3556" y="0"/>
                    </a:lnTo>
                    <a:lnTo>
                      <a:pt x="363600" y="0"/>
                    </a:lnTo>
                    <a:lnTo>
                      <a:pt x="363600" y="759206"/>
                    </a:lnTo>
                    <a:lnTo>
                      <a:pt x="0" y="1169798"/>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25212" y="1970959"/>
                <a:ext cx="363715" cy="1580158"/>
              </a:xfrm>
              <a:custGeom>
                <a:avLst/>
                <a:gdLst/>
                <a:ahLst/>
                <a:cxnLst/>
                <a:rect l="0" t="0" r="0" b="0"/>
                <a:pathLst>
                  <a:path w="363715" h="1580158">
                    <a:moveTo>
                      <a:pt x="361948" y="0"/>
                    </a:moveTo>
                    <a:lnTo>
                      <a:pt x="363714" y="1170161"/>
                    </a:lnTo>
                    <a:lnTo>
                      <a:pt x="0" y="1580157"/>
                    </a:lnTo>
                  </a:path>
                </a:pathLst>
              </a:custGeom>
              <a:ln w="876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053046" y="2378318"/>
                <a:ext cx="1972168" cy="1172806"/>
              </a:xfrm>
              <a:custGeom>
                <a:avLst/>
                <a:gdLst/>
                <a:ahLst/>
                <a:cxnLst/>
                <a:rect l="0" t="0" r="0" b="0"/>
                <a:pathLst>
                  <a:path w="1972168" h="1172806">
                    <a:moveTo>
                      <a:pt x="1972167" y="3520"/>
                    </a:moveTo>
                    <a:lnTo>
                      <a:pt x="1972167" y="762807"/>
                    </a:lnTo>
                    <a:lnTo>
                      <a:pt x="1972167" y="1172805"/>
                    </a:lnTo>
                    <a:lnTo>
                      <a:pt x="0" y="1172805"/>
                    </a:lnTo>
                    <a:lnTo>
                      <a:pt x="0" y="3520"/>
                    </a:lnTo>
                    <a:lnTo>
                      <a:pt x="0" y="0"/>
                    </a:lnTo>
                    <a:lnTo>
                      <a:pt x="3531" y="0"/>
                    </a:lnTo>
                  </a:path>
                </a:pathLst>
              </a:custGeom>
              <a:ln w="876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053046" y="2378318"/>
                <a:ext cx="1972168" cy="3522"/>
              </a:xfrm>
              <a:custGeom>
                <a:avLst/>
                <a:gdLst/>
                <a:ahLst/>
                <a:cxnLst/>
                <a:rect l="0" t="0" r="0" b="0"/>
                <a:pathLst>
                  <a:path w="1972168" h="3522">
                    <a:moveTo>
                      <a:pt x="1972167" y="3521"/>
                    </a:moveTo>
                    <a:lnTo>
                      <a:pt x="363712" y="3521"/>
                    </a:lnTo>
                    <a:lnTo>
                      <a:pt x="3531" y="3521"/>
                    </a:lnTo>
                    <a:lnTo>
                      <a:pt x="0" y="3521"/>
                    </a:lnTo>
                    <a:lnTo>
                      <a:pt x="3531" y="0"/>
                    </a:lnTo>
                  </a:path>
                </a:pathLst>
              </a:custGeom>
              <a:ln w="876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416759" y="1967439"/>
                <a:ext cx="3532" cy="3519"/>
              </a:xfrm>
              <a:custGeom>
                <a:avLst/>
                <a:gdLst/>
                <a:ahLst/>
                <a:cxnLst/>
                <a:rect l="0" t="0" r="0" b="0"/>
                <a:pathLst>
                  <a:path w="3532" h="3519">
                    <a:moveTo>
                      <a:pt x="0" y="3518"/>
                    </a:moveTo>
                    <a:lnTo>
                      <a:pt x="0" y="1759"/>
                    </a:lnTo>
                    <a:lnTo>
                      <a:pt x="0" y="0"/>
                    </a:lnTo>
                    <a:lnTo>
                      <a:pt x="3531" y="0"/>
                    </a:lnTo>
                    <a:lnTo>
                      <a:pt x="2648" y="1759"/>
                    </a:lnTo>
                    <a:close/>
                  </a:path>
                </a:pathLst>
              </a:custGeom>
              <a:solidFill>
                <a:schemeClr val="accent1">
                  <a:alpha val="0"/>
                </a:schemeClr>
              </a:solidFill>
              <a:ln w="876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056579" y="1969200"/>
                <a:ext cx="2331467" cy="412638"/>
              </a:xfrm>
              <a:custGeom>
                <a:avLst/>
                <a:gdLst/>
                <a:ahLst/>
                <a:cxnLst/>
                <a:rect l="0" t="0" r="0" b="0"/>
                <a:pathLst>
                  <a:path w="2331467" h="412638">
                    <a:moveTo>
                      <a:pt x="0" y="409118"/>
                    </a:moveTo>
                    <a:lnTo>
                      <a:pt x="358415" y="1759"/>
                    </a:lnTo>
                    <a:lnTo>
                      <a:pt x="360181" y="0"/>
                    </a:lnTo>
                    <a:lnTo>
                      <a:pt x="360181" y="0"/>
                    </a:lnTo>
                    <a:lnTo>
                      <a:pt x="362829" y="0"/>
                    </a:lnTo>
                    <a:lnTo>
                      <a:pt x="2330583" y="0"/>
                    </a:lnTo>
                    <a:lnTo>
                      <a:pt x="2331466" y="0"/>
                    </a:lnTo>
                    <a:lnTo>
                      <a:pt x="2330583" y="1759"/>
                    </a:lnTo>
                    <a:lnTo>
                      <a:pt x="1968637" y="412637"/>
                    </a:lnTo>
                  </a:path>
                </a:pathLst>
              </a:custGeom>
              <a:ln w="876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416759" y="1970959"/>
                <a:ext cx="1" cy="1170166"/>
              </a:xfrm>
              <a:custGeom>
                <a:avLst/>
                <a:gdLst/>
                <a:ahLst/>
                <a:cxnLst/>
                <a:rect l="0" t="0" r="0" b="0"/>
                <a:pathLst>
                  <a:path w="1" h="1170166">
                    <a:moveTo>
                      <a:pt x="0" y="1170165"/>
                    </a:moveTo>
                    <a:lnTo>
                      <a:pt x="0" y="410877"/>
                    </a:lnTo>
                    <a:lnTo>
                      <a:pt x="0" y="0"/>
                    </a:lnTo>
                  </a:path>
                </a:pathLst>
              </a:custGeom>
              <a:ln w="8762"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V="1">
                <a:off x="1053338" y="3140836"/>
                <a:ext cx="363600" cy="410592"/>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416759" y="3141126"/>
                <a:ext cx="1972168" cy="1"/>
              </a:xfrm>
              <a:custGeom>
                <a:avLst/>
                <a:gdLst/>
                <a:ahLst/>
                <a:cxnLst/>
                <a:rect l="0" t="0" r="0" b="0"/>
                <a:pathLst>
                  <a:path w="1972168" h="1">
                    <a:moveTo>
                      <a:pt x="1972167" y="0"/>
                    </a:moveTo>
                    <a:lnTo>
                      <a:pt x="1608454" y="0"/>
                    </a:lnTo>
                    <a:lnTo>
                      <a:pt x="0" y="0"/>
                    </a:lnTo>
                  </a:path>
                </a:pathLst>
              </a:custGeom>
              <a:ln w="8762"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TextBox 19"/>
            <p:cNvSpPr txBox="1"/>
            <p:nvPr/>
          </p:nvSpPr>
          <p:spPr>
            <a:xfrm>
              <a:off x="3390900" y="2451100"/>
              <a:ext cx="1879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 cm</a:t>
              </a:r>
              <a:endParaRPr lang="en-US" sz="2400" b="1" dirty="0">
                <a:solidFill>
                  <a:srgbClr val="000000"/>
                </a:solidFill>
                <a:latin typeface="Arial" pitchFamily="34" charset="0"/>
                <a:cs typeface="Arial" pitchFamily="34" charset="0"/>
              </a:endParaRPr>
            </a:p>
          </p:txBody>
        </p:sp>
        <p:sp>
          <p:nvSpPr>
            <p:cNvPr id="21" name="TextBox 20"/>
            <p:cNvSpPr txBox="1"/>
            <p:nvPr/>
          </p:nvSpPr>
          <p:spPr>
            <a:xfrm>
              <a:off x="3187700" y="3289300"/>
              <a:ext cx="1879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 cm</a:t>
              </a:r>
              <a:endParaRPr lang="en-US" sz="2400" b="1" dirty="0">
                <a:solidFill>
                  <a:srgbClr val="000000"/>
                </a:solidFill>
                <a:latin typeface="Arial" pitchFamily="34" charset="0"/>
                <a:cs typeface="Arial" pitchFamily="34" charset="0"/>
              </a:endParaRPr>
            </a:p>
          </p:txBody>
        </p:sp>
        <p:sp>
          <p:nvSpPr>
            <p:cNvPr id="22" name="TextBox 21"/>
            <p:cNvSpPr txBox="1"/>
            <p:nvPr/>
          </p:nvSpPr>
          <p:spPr>
            <a:xfrm>
              <a:off x="1651000" y="3568700"/>
              <a:ext cx="1879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18 cm</a:t>
              </a:r>
              <a:endParaRPr lang="en-US" sz="2400" b="1" dirty="0">
                <a:solidFill>
                  <a:srgbClr val="000000"/>
                </a:solidFill>
                <a:latin typeface="Arial" pitchFamily="34" charset="0"/>
                <a:cs typeface="Arial" pitchFamily="34" charset="0"/>
              </a:endParaRPr>
            </a:p>
          </p:txBody>
        </p:sp>
      </p:grpSp>
      <p:pic>
        <p:nvPicPr>
          <p:cNvPr id="55" name="Picture 54" descr="d16515e19e1849b7b7318c00bc8b1146.png"/>
          <p:cNvPicPr>
            <a:picLocks/>
          </p:cNvPicPr>
          <p:nvPr/>
        </p:nvPicPr>
        <p:blipFill>
          <a:blip r:embed="rId3" cstate="print"/>
          <a:stretch>
            <a:fillRect/>
          </a:stretch>
        </p:blipFill>
        <p:spPr>
          <a:xfrm>
            <a:off x="110363"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6536" y="1036387"/>
            <a:ext cx="1060864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29438" y="1036387"/>
            <a:ext cx="9808512" cy="961810"/>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Draw the net for the given figure and calculate its surface area.</a:t>
            </a:r>
            <a:endParaRPr lang="en-US" sz="2800" b="1" dirty="0">
              <a:solidFill>
                <a:srgbClr val="000000"/>
              </a:solidFill>
              <a:latin typeface="Arial" pitchFamily="34" charset="0"/>
              <a:cs typeface="Arial" pitchFamily="34" charset="0"/>
            </a:endParaRPr>
          </a:p>
        </p:txBody>
      </p:sp>
      <p:grpSp>
        <p:nvGrpSpPr>
          <p:cNvPr id="20" name="Group 19"/>
          <p:cNvGrpSpPr/>
          <p:nvPr/>
        </p:nvGrpSpPr>
        <p:grpSpPr>
          <a:xfrm>
            <a:off x="2226072" y="2252530"/>
            <a:ext cx="2618776" cy="2451748"/>
            <a:chOff x="1587500" y="1206500"/>
            <a:chExt cx="2410841" cy="2268221"/>
          </a:xfrm>
        </p:grpSpPr>
        <p:grpSp>
          <p:nvGrpSpPr>
            <p:cNvPr id="13" name="Group 12"/>
            <p:cNvGrpSpPr/>
            <p:nvPr/>
          </p:nvGrpSpPr>
          <p:grpSpPr>
            <a:xfrm>
              <a:off x="1587500" y="1206500"/>
              <a:ext cx="2410841" cy="2268221"/>
              <a:chOff x="1587500" y="1206500"/>
              <a:chExt cx="2410841" cy="2268221"/>
            </a:xfrm>
          </p:grpSpPr>
          <p:sp>
            <p:nvSpPr>
              <p:cNvPr id="4" name="Freeform 3"/>
              <p:cNvSpPr/>
              <p:nvPr/>
            </p:nvSpPr>
            <p:spPr>
              <a:xfrm>
                <a:off x="1587880" y="2780792"/>
                <a:ext cx="1204723" cy="693548"/>
              </a:xfrm>
              <a:custGeom>
                <a:avLst/>
                <a:gdLst/>
                <a:ahLst/>
                <a:cxnLst/>
                <a:rect l="0" t="0" r="0" b="0"/>
                <a:pathLst>
                  <a:path w="1204723" h="693548">
                    <a:moveTo>
                      <a:pt x="889" y="0"/>
                    </a:moveTo>
                    <a:lnTo>
                      <a:pt x="1204722" y="0"/>
                    </a:lnTo>
                    <a:lnTo>
                      <a:pt x="1204722" y="692658"/>
                    </a:lnTo>
                    <a:lnTo>
                      <a:pt x="1204722" y="6935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588769" y="1206880"/>
                <a:ext cx="1203834" cy="1573913"/>
              </a:xfrm>
              <a:custGeom>
                <a:avLst/>
                <a:gdLst/>
                <a:ahLst/>
                <a:cxnLst/>
                <a:rect l="0" t="0" r="0" b="0"/>
                <a:pathLst>
                  <a:path w="1203834" h="1573913">
                    <a:moveTo>
                      <a:pt x="1203833" y="1573912"/>
                    </a:moveTo>
                    <a:lnTo>
                      <a:pt x="0" y="1573912"/>
                    </a:lnTo>
                    <a:lnTo>
                      <a:pt x="1203833"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792602" y="1206880"/>
                <a:ext cx="1205739" cy="1573913"/>
              </a:xfrm>
              <a:custGeom>
                <a:avLst/>
                <a:gdLst/>
                <a:ahLst/>
                <a:cxnLst/>
                <a:rect l="0" t="0" r="0" b="0"/>
                <a:pathLst>
                  <a:path w="1205739" h="1573913">
                    <a:moveTo>
                      <a:pt x="0" y="0"/>
                    </a:moveTo>
                    <a:lnTo>
                      <a:pt x="1205738" y="1572896"/>
                    </a:lnTo>
                    <a:lnTo>
                      <a:pt x="0" y="157391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792602" y="2779776"/>
                <a:ext cx="1205739" cy="693675"/>
              </a:xfrm>
              <a:custGeom>
                <a:avLst/>
                <a:gdLst/>
                <a:ahLst/>
                <a:cxnLst/>
                <a:rect l="0" t="0" r="0" b="0"/>
                <a:pathLst>
                  <a:path w="1205739" h="693675">
                    <a:moveTo>
                      <a:pt x="0" y="1016"/>
                    </a:moveTo>
                    <a:lnTo>
                      <a:pt x="1205738" y="0"/>
                    </a:lnTo>
                    <a:lnTo>
                      <a:pt x="0" y="69367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588769" y="2780029"/>
                <a:ext cx="2409192" cy="1272"/>
              </a:xfrm>
              <a:custGeom>
                <a:avLst/>
                <a:gdLst/>
                <a:ahLst/>
                <a:cxnLst/>
                <a:rect l="0" t="0" r="0" b="0"/>
                <a:pathLst>
                  <a:path w="2409192" h="1272">
                    <a:moveTo>
                      <a:pt x="0" y="1271"/>
                    </a:moveTo>
                    <a:lnTo>
                      <a:pt x="1203961" y="1271"/>
                    </a:lnTo>
                    <a:lnTo>
                      <a:pt x="2409191"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587500" y="2780029"/>
                <a:ext cx="2410461" cy="694692"/>
              </a:xfrm>
              <a:custGeom>
                <a:avLst/>
                <a:gdLst/>
                <a:ahLst/>
                <a:cxnLst/>
                <a:rect l="0" t="0" r="0" b="0"/>
                <a:pathLst>
                  <a:path w="2410461" h="694692">
                    <a:moveTo>
                      <a:pt x="2410460" y="0"/>
                    </a:moveTo>
                    <a:lnTo>
                      <a:pt x="1205230" y="693421"/>
                    </a:lnTo>
                    <a:lnTo>
                      <a:pt x="1205230" y="694691"/>
                    </a:lnTo>
                    <a:lnTo>
                      <a:pt x="0" y="1271"/>
                    </a:lnTo>
                    <a:lnTo>
                      <a:pt x="1269" y="127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87500" y="1206500"/>
                <a:ext cx="1205231" cy="1574801"/>
              </a:xfrm>
              <a:custGeom>
                <a:avLst/>
                <a:gdLst/>
                <a:ahLst/>
                <a:cxnLst/>
                <a:rect l="0" t="0" r="0" b="0"/>
                <a:pathLst>
                  <a:path w="1205231" h="1574801">
                    <a:moveTo>
                      <a:pt x="1205230" y="0"/>
                    </a:moveTo>
                    <a:lnTo>
                      <a:pt x="1269" y="1574800"/>
                    </a:lnTo>
                    <a:lnTo>
                      <a:pt x="0" y="157480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2792602" y="1206880"/>
                <a:ext cx="1205738" cy="1572896"/>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792730" y="1206500"/>
                <a:ext cx="1" cy="2266951"/>
              </a:xfrm>
              <a:custGeom>
                <a:avLst/>
                <a:gdLst/>
                <a:ahLst/>
                <a:cxnLst/>
                <a:rect l="0" t="0" r="0" b="0"/>
                <a:pathLst>
                  <a:path w="1" h="2266951">
                    <a:moveTo>
                      <a:pt x="0" y="2266950"/>
                    </a:moveTo>
                    <a:lnTo>
                      <a:pt x="0" y="157480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4" name="Straight Connector 13"/>
            <p:cNvCxnSpPr/>
            <p:nvPr/>
          </p:nvCxnSpPr>
          <p:spPr>
            <a:xfrm flipH="1">
              <a:off x="3311271" y="2047239"/>
              <a:ext cx="525652" cy="677418"/>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59532" y="2796032"/>
              <a:ext cx="0" cy="62865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880614" y="2795651"/>
              <a:ext cx="98172" cy="98172"/>
            </a:xfrm>
            <a:custGeom>
              <a:avLst/>
              <a:gdLst/>
              <a:ahLst/>
              <a:cxnLst/>
              <a:rect l="0" t="0" r="0" b="0"/>
              <a:pathLst>
                <a:path w="98172" h="98172">
                  <a:moveTo>
                    <a:pt x="98171" y="0"/>
                  </a:moveTo>
                  <a:lnTo>
                    <a:pt x="98171" y="98171"/>
                  </a:lnTo>
                  <a:lnTo>
                    <a:pt x="0" y="98171"/>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2109089" y="1216786"/>
              <a:ext cx="669162" cy="1804797"/>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386000">
              <a:off x="2131314" y="2967101"/>
              <a:ext cx="98172" cy="98172"/>
            </a:xfrm>
            <a:custGeom>
              <a:avLst/>
              <a:gdLst/>
              <a:ahLst/>
              <a:cxnLst/>
              <a:rect l="0" t="0" r="0" b="0"/>
              <a:pathLst>
                <a:path w="98172" h="98172">
                  <a:moveTo>
                    <a:pt x="98171" y="0"/>
                  </a:moveTo>
                  <a:lnTo>
                    <a:pt x="98171" y="98171"/>
                  </a:lnTo>
                  <a:lnTo>
                    <a:pt x="0" y="98171"/>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676400" y="1993900"/>
              <a:ext cx="533400" cy="3683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185015" y="4366578"/>
            <a:ext cx="2014125"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7 </a:t>
            </a:r>
            <a:r>
              <a:rPr lang="en-US" sz="2400" b="1" dirty="0" err="1" smtClean="0">
                <a:solidFill>
                  <a:srgbClr val="000000"/>
                </a:solidFill>
                <a:latin typeface="Arial" pitchFamily="34" charset="0"/>
                <a:cs typeface="Arial" pitchFamily="34" charset="0"/>
              </a:rPr>
              <a:t>ft</a:t>
            </a:r>
            <a:endParaRPr lang="en-US" sz="2400" b="1" dirty="0">
              <a:solidFill>
                <a:srgbClr val="000000"/>
              </a:solidFill>
              <a:latin typeface="Arial" pitchFamily="34" charset="0"/>
              <a:cs typeface="Arial" pitchFamily="34" charset="0"/>
            </a:endParaRPr>
          </a:p>
        </p:txBody>
      </p:sp>
      <p:sp>
        <p:nvSpPr>
          <p:cNvPr id="22" name="TextBox 21"/>
          <p:cNvSpPr txBox="1"/>
          <p:nvPr/>
        </p:nvSpPr>
        <p:spPr>
          <a:xfrm>
            <a:off x="2267459" y="4297940"/>
            <a:ext cx="2014125"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7 </a:t>
            </a:r>
            <a:r>
              <a:rPr lang="en-US" sz="2400" b="1" dirty="0" err="1" smtClean="0">
                <a:solidFill>
                  <a:srgbClr val="000000"/>
                </a:solidFill>
                <a:latin typeface="Arial" pitchFamily="34" charset="0"/>
                <a:cs typeface="Arial" pitchFamily="34" charset="0"/>
              </a:rPr>
              <a:t>ft</a:t>
            </a:r>
            <a:endParaRPr lang="en-US" sz="2400" b="1" dirty="0">
              <a:solidFill>
                <a:srgbClr val="000000"/>
              </a:solidFill>
              <a:latin typeface="Arial" pitchFamily="34" charset="0"/>
              <a:cs typeface="Arial" pitchFamily="34" charset="0"/>
            </a:endParaRPr>
          </a:p>
        </p:txBody>
      </p:sp>
      <p:sp>
        <p:nvSpPr>
          <p:cNvPr id="23" name="TextBox 22"/>
          <p:cNvSpPr txBox="1"/>
          <p:nvPr/>
        </p:nvSpPr>
        <p:spPr>
          <a:xfrm>
            <a:off x="4598876" y="2760450"/>
            <a:ext cx="2014125"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11 ft</a:t>
            </a:r>
            <a:endParaRPr lang="en-US" sz="2400" b="1">
              <a:solidFill>
                <a:srgbClr val="000000"/>
              </a:solidFill>
              <a:latin typeface="Arial" pitchFamily="34" charset="0"/>
              <a:cs typeface="Arial" pitchFamily="34" charset="0"/>
            </a:endParaRPr>
          </a:p>
        </p:txBody>
      </p:sp>
      <p:sp>
        <p:nvSpPr>
          <p:cNvPr id="24" name="TextBox 23"/>
          <p:cNvSpPr txBox="1"/>
          <p:nvPr/>
        </p:nvSpPr>
        <p:spPr>
          <a:xfrm>
            <a:off x="3578020" y="4078299"/>
            <a:ext cx="2014125"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4 </a:t>
            </a:r>
            <a:r>
              <a:rPr lang="en-US" sz="2400" b="1" dirty="0" err="1" smtClean="0">
                <a:solidFill>
                  <a:srgbClr val="000000"/>
                </a:solidFill>
                <a:latin typeface="Arial" pitchFamily="34" charset="0"/>
                <a:cs typeface="Arial" pitchFamily="34" charset="0"/>
              </a:rPr>
              <a:t>ft</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1757029" y="2691813"/>
            <a:ext cx="2014125"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12 </a:t>
            </a:r>
            <a:r>
              <a:rPr lang="en-US" sz="2400" b="1" dirty="0" err="1" smtClean="0">
                <a:solidFill>
                  <a:srgbClr val="000000"/>
                </a:solidFill>
                <a:latin typeface="Arial" pitchFamily="34" charset="0"/>
                <a:cs typeface="Arial" pitchFamily="34" charset="0"/>
              </a:rPr>
              <a:t>ft</a:t>
            </a:r>
            <a:endParaRPr lang="en-US" sz="2400" b="1" dirty="0">
              <a:solidFill>
                <a:srgbClr val="000000"/>
              </a:solidFill>
              <a:latin typeface="Arial" pitchFamily="34" charset="0"/>
              <a:cs typeface="Arial" pitchFamily="34" charset="0"/>
            </a:endParaRPr>
          </a:p>
        </p:txBody>
      </p:sp>
      <p:pic>
        <p:nvPicPr>
          <p:cNvPr id="68" name="Picture 67" descr="e17006ca53ac4cfdb462d0486f1ccebd.png"/>
          <p:cNvPicPr>
            <a:picLocks/>
          </p:cNvPicPr>
          <p:nvPr/>
        </p:nvPicPr>
        <p:blipFill>
          <a:blip r:embed="rId3" cstate="print"/>
          <a:stretch>
            <a:fillRect/>
          </a:stretch>
        </p:blipFill>
        <p:spPr>
          <a:xfrm>
            <a:off x="137954"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64708"/>
            <a:ext cx="11036299"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pitchFamily="34" charset="0"/>
                <a:cs typeface="Arial" pitchFamily="34" charset="0"/>
              </a:rPr>
              <a:t>Volume</a:t>
            </a:r>
            <a:endParaRPr lang="en-US" sz="4800" b="1" dirty="0">
              <a:solidFill>
                <a:srgbClr val="0000FF"/>
              </a:solidFill>
              <a:latin typeface="Arial" pitchFamily="34" charset="0"/>
              <a:cs typeface="Arial" pitchFamily="34" charset="0"/>
            </a:endParaRPr>
          </a:p>
        </p:txBody>
      </p:sp>
      <p:sp>
        <p:nvSpPr>
          <p:cNvPr id="5" name="TextBox 4">
            <a:hlinkClick r:id="rId3" action="ppaction://hlinksldjump"/>
          </p:cNvPr>
          <p:cNvSpPr txBox="1"/>
          <p:nvPr/>
        </p:nvSpPr>
        <p:spPr>
          <a:xfrm>
            <a:off x="7575550" y="3781409"/>
            <a:ext cx="1931353" cy="931032"/>
          </a:xfrm>
          <a:prstGeom prst="rect">
            <a:avLst/>
          </a:prstGeom>
          <a:noFill/>
        </p:spPr>
        <p:txBody>
          <a:bodyPr vert="horz" lIns="99068" tIns="49534" rIns="99068" bIns="49534" rtlCol="0">
            <a:spAutoFit/>
          </a:bodyPr>
          <a:lstStyle/>
          <a:p>
            <a:r>
              <a:rPr lang="en-US" sz="1800" b="1" i="1" dirty="0" smtClean="0">
                <a:solidFill>
                  <a:srgbClr val="0000FF"/>
                </a:solidFill>
                <a:latin typeface="Arial" pitchFamily="34" charset="0"/>
                <a:cs typeface="Arial" pitchFamily="34" charset="0"/>
              </a:rPr>
              <a:t>Return to</a:t>
            </a:r>
          </a:p>
          <a:p>
            <a:r>
              <a:rPr lang="en-US" sz="1800" b="1" i="1" dirty="0" smtClean="0">
                <a:solidFill>
                  <a:srgbClr val="0000FF"/>
                </a:solidFill>
                <a:latin typeface="Arial" pitchFamily="34" charset="0"/>
                <a:cs typeface="Arial" pitchFamily="34" charset="0"/>
              </a:rPr>
              <a:t>Table of</a:t>
            </a:r>
          </a:p>
          <a:p>
            <a:r>
              <a:rPr lang="en-US" sz="1800" b="1" i="1" dirty="0" smtClean="0">
                <a:solidFill>
                  <a:srgbClr val="0000FF"/>
                </a:solidFill>
                <a:latin typeface="Arial" pitchFamily="34" charset="0"/>
                <a:cs typeface="Arial" pitchFamily="34" charset="0"/>
              </a:rPr>
              <a:t>Contents</a:t>
            </a:r>
            <a:endParaRPr lang="en-US" sz="1800" b="1" i="1" dirty="0">
              <a:solidFill>
                <a:srgbClr val="0000FF"/>
              </a:solidFill>
              <a:latin typeface="Arial" pitchFamily="34" charset="0"/>
              <a:cs typeface="Arial" pitchFamily="34" charset="0"/>
            </a:endParaRPr>
          </a:p>
        </p:txBody>
      </p:sp>
      <p:sp>
        <p:nvSpPr>
          <p:cNvPr id="6" name="Freeform 5">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576560"/>
            <a:ext cx="11036299" cy="654033"/>
          </a:xfrm>
          <a:prstGeom prst="rect">
            <a:avLst/>
          </a:prstGeom>
          <a:noFill/>
        </p:spPr>
        <p:txBody>
          <a:bodyPr vert="horz" wrap="square" lIns="99068" tIns="49534" rIns="99068" bIns="49534" rtlCol="0">
            <a:spAutoFit/>
          </a:bodyPr>
          <a:lstStyle/>
          <a:p>
            <a:pPr algn="ctr"/>
            <a:r>
              <a:rPr lang="en-US" sz="3600" b="1" dirty="0" smtClean="0">
                <a:solidFill>
                  <a:srgbClr val="0000FF"/>
                </a:solidFill>
                <a:latin typeface="Arial" pitchFamily="34" charset="0"/>
                <a:cs typeface="Arial" pitchFamily="34" charset="0"/>
              </a:rPr>
              <a:t>Volume Activity</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831850" y="1812043"/>
            <a:ext cx="9711944" cy="3054690"/>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Take unit cubes and create a rectangular prism with dimensions of 4 x 2 x 1.</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happens to the volume if you add another layer and make it 4 x 2 x 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happens to the volume is you add another layer and make it 4 x 2 x 3?</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604015"/>
            <a:ext cx="11036300" cy="654033"/>
          </a:xfrm>
          <a:prstGeom prst="rect">
            <a:avLst/>
          </a:prstGeom>
          <a:noFill/>
        </p:spPr>
        <p:txBody>
          <a:bodyPr vert="horz" wrap="square" lIns="99068" tIns="49534" rIns="99068" bIns="49534" rtlCol="0">
            <a:spAutoFit/>
          </a:bodyPr>
          <a:lstStyle/>
          <a:p>
            <a:pPr algn="ctr"/>
            <a:r>
              <a:rPr lang="en-US" sz="3600" b="1" dirty="0" smtClean="0">
                <a:solidFill>
                  <a:srgbClr val="0000FF"/>
                </a:solidFill>
                <a:latin typeface="Arial" pitchFamily="34" charset="0"/>
                <a:cs typeface="Arial" pitchFamily="34" charset="0"/>
              </a:rPr>
              <a:t>Volume</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96569" y="1812041"/>
            <a:ext cx="11008709" cy="3793354"/>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Volume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 The amount of space occupied by or inside a 3-D Figure</a:t>
            </a:r>
          </a:p>
          <a:p>
            <a:r>
              <a:rPr lang="en-US" sz="2400" b="1" dirty="0" smtClean="0">
                <a:solidFill>
                  <a:srgbClr val="0000FF"/>
                </a:solidFill>
                <a:latin typeface="Arial" pitchFamily="34" charset="0"/>
                <a:cs typeface="Arial" pitchFamily="34" charset="0"/>
              </a:rPr>
              <a:t> - The number of cubic units needed to FILL a 3-D Figure (layering)</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Label</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Units</a:t>
            </a:r>
            <a:r>
              <a:rPr lang="en-US" sz="2400" b="1" baseline="30000" dirty="0" smtClean="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or cubic units</a:t>
            </a:r>
            <a:endParaRPr lang="en-US" sz="2400" b="1" baseline="70000" dirty="0">
              <a:solidFill>
                <a:srgbClr val="0000FF"/>
              </a:solidFill>
              <a:latin typeface="Arial" pitchFamily="34" charset="0"/>
              <a:cs typeface="Arial" pitchFamily="34" charset="0"/>
            </a:endParaRPr>
          </a:p>
        </p:txBody>
      </p:sp>
      <p:grpSp>
        <p:nvGrpSpPr>
          <p:cNvPr id="6" name="Group 5"/>
          <p:cNvGrpSpPr/>
          <p:nvPr/>
        </p:nvGrpSpPr>
        <p:grpSpPr>
          <a:xfrm>
            <a:off x="110363" y="2229479"/>
            <a:ext cx="10688244" cy="1859127"/>
            <a:chOff x="101600" y="2032000"/>
            <a:chExt cx="9839580" cy="1719961"/>
          </a:xfrm>
        </p:grpSpPr>
        <p:sp>
          <p:nvSpPr>
            <p:cNvPr id="4" name="Freeform 3"/>
            <p:cNvSpPr/>
            <p:nvPr/>
          </p:nvSpPr>
          <p:spPr>
            <a:xfrm>
              <a:off x="101600" y="2032000"/>
              <a:ext cx="9839580" cy="1719961"/>
            </a:xfrm>
            <a:custGeom>
              <a:avLst/>
              <a:gdLst/>
              <a:ahLst/>
              <a:cxnLst/>
              <a:rect l="0" t="0" r="0" b="0"/>
              <a:pathLst>
                <a:path w="9839580" h="1719961">
                  <a:moveTo>
                    <a:pt x="0" y="0"/>
                  </a:moveTo>
                  <a:lnTo>
                    <a:pt x="9839579" y="0"/>
                  </a:lnTo>
                  <a:lnTo>
                    <a:pt x="9839579" y="1719960"/>
                  </a:lnTo>
                  <a:lnTo>
                    <a:pt x="0" y="1719960"/>
                  </a:lnTo>
                  <a:close/>
                </a:path>
              </a:pathLst>
            </a:cu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TextBox 4"/>
            <p:cNvSpPr txBox="1"/>
            <p:nvPr/>
          </p:nvSpPr>
          <p:spPr>
            <a:xfrm>
              <a:off x="3873500" y="2679700"/>
              <a:ext cx="2463800" cy="427107"/>
            </a:xfrm>
            <a:prstGeom prst="rect">
              <a:avLst/>
            </a:prstGeom>
            <a:noFill/>
          </p:spPr>
          <p:txBody>
            <a:bodyPr vert="horz" rtlCol="0">
              <a:spAutoFit/>
            </a:bodyPr>
            <a:lstStyle/>
            <a:p>
              <a:r>
                <a:rPr lang="en-US" sz="2400" b="1" smtClean="0">
                  <a:solidFill>
                    <a:srgbClr val="FFFFFF"/>
                  </a:solidFill>
                  <a:latin typeface="Arial" pitchFamily="34" charset="0"/>
                  <a:cs typeface="Arial" pitchFamily="34" charset="0"/>
                </a:rPr>
                <a:t>click to reveal</a:t>
              </a:r>
              <a:endParaRPr lang="en-US" sz="2400" b="1">
                <a:solidFill>
                  <a:srgbClr val="FFFFFF"/>
                </a:solidFill>
                <a:latin typeface="Arial" pitchFamily="34" charset="0"/>
                <a:cs typeface="Arial" pitchFamily="34" charset="0"/>
              </a:endParaRPr>
            </a:p>
          </p:txBody>
        </p:sp>
      </p:grpSp>
      <p:grpSp>
        <p:nvGrpSpPr>
          <p:cNvPr id="9" name="Group 8"/>
          <p:cNvGrpSpPr/>
          <p:nvPr/>
        </p:nvGrpSpPr>
        <p:grpSpPr>
          <a:xfrm>
            <a:off x="96569" y="4986215"/>
            <a:ext cx="3793729" cy="713836"/>
            <a:chOff x="114300" y="4343400"/>
            <a:chExt cx="3492501" cy="660401"/>
          </a:xfrm>
        </p:grpSpPr>
        <p:sp>
          <p:nvSpPr>
            <p:cNvPr id="7" name="Freeform 6"/>
            <p:cNvSpPr/>
            <p:nvPr/>
          </p:nvSpPr>
          <p:spPr>
            <a:xfrm>
              <a:off x="114300" y="4343400"/>
              <a:ext cx="3492501" cy="660401"/>
            </a:xfrm>
            <a:custGeom>
              <a:avLst/>
              <a:gdLst/>
              <a:ahLst/>
              <a:cxnLst/>
              <a:rect l="0" t="0" r="0" b="0"/>
              <a:pathLst>
                <a:path w="3492501" h="660401">
                  <a:moveTo>
                    <a:pt x="0" y="0"/>
                  </a:moveTo>
                  <a:lnTo>
                    <a:pt x="3492500" y="0"/>
                  </a:lnTo>
                  <a:lnTo>
                    <a:pt x="3492500" y="660400"/>
                  </a:lnTo>
                  <a:lnTo>
                    <a:pt x="0" y="660400"/>
                  </a:lnTo>
                  <a:close/>
                </a:path>
              </a:pathLst>
            </a:cu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TextBox 7"/>
            <p:cNvSpPr txBox="1"/>
            <p:nvPr/>
          </p:nvSpPr>
          <p:spPr>
            <a:xfrm>
              <a:off x="698500" y="4521200"/>
              <a:ext cx="2463800" cy="427107"/>
            </a:xfrm>
            <a:prstGeom prst="rect">
              <a:avLst/>
            </a:prstGeom>
            <a:noFill/>
          </p:spPr>
          <p:txBody>
            <a:bodyPr vert="horz" rtlCol="0">
              <a:spAutoFit/>
            </a:bodyPr>
            <a:lstStyle/>
            <a:p>
              <a:r>
                <a:rPr lang="en-US" sz="2400" b="1" smtClean="0">
                  <a:solidFill>
                    <a:srgbClr val="FFFFFF"/>
                  </a:solidFill>
                  <a:latin typeface="Arial" pitchFamily="34" charset="0"/>
                  <a:cs typeface="Arial" pitchFamily="34" charset="0"/>
                </a:rPr>
                <a:t>click to reveal</a:t>
              </a:r>
              <a:endParaRPr lang="en-US" sz="2400" b="1">
                <a:solidFill>
                  <a:srgbClr val="FFFFFF"/>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31616" y="920780"/>
            <a:ext cx="4718018" cy="654033"/>
          </a:xfrm>
          <a:prstGeom prst="rect">
            <a:avLst/>
          </a:prstGeom>
          <a:noFill/>
        </p:spPr>
        <p:txBody>
          <a:bodyPr vert="horz" lIns="99068" tIns="49534" rIns="99068" bIns="49534" rtlCol="0">
            <a:spAutoFit/>
          </a:bodyPr>
          <a:lstStyle/>
          <a:p>
            <a:r>
              <a:rPr lang="en-US" sz="3600" b="1" dirty="0" smtClean="0">
                <a:solidFill>
                  <a:srgbClr val="0000FF"/>
                </a:solidFill>
                <a:latin typeface="Arial" pitchFamily="34" charset="0"/>
                <a:cs typeface="Arial" pitchFamily="34" charset="0"/>
              </a:rPr>
              <a:t>Volume Formulas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812800" y="1968556"/>
            <a:ext cx="11008709" cy="4901350"/>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Formula 1</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V=</a:t>
            </a:r>
            <a:r>
              <a:rPr lang="en-US" sz="2400" b="1" i="1" dirty="0" smtClean="0">
                <a:solidFill>
                  <a:srgbClr val="0000FF"/>
                </a:solidFill>
                <a:latin typeface="Arial" pitchFamily="34" charset="0"/>
                <a:cs typeface="Arial" pitchFamily="34" charset="0"/>
              </a:rPr>
              <a:t> </a:t>
            </a:r>
            <a:r>
              <a:rPr lang="en-US" sz="2400" b="1" i="1" dirty="0" err="1" smtClean="0">
                <a:solidFill>
                  <a:srgbClr val="0000FF"/>
                </a:solidFill>
                <a:latin typeface="Arial" pitchFamily="34" charset="0"/>
                <a:cs typeface="Arial" pitchFamily="34" charset="0"/>
              </a:rPr>
              <a:t>lwh</a:t>
            </a:r>
            <a:r>
              <a:rPr lang="en-US" sz="2400" b="1" i="1" dirty="0" smtClean="0">
                <a:solidFill>
                  <a:srgbClr val="0000FF"/>
                </a:solidFill>
                <a:latin typeface="Arial" pitchFamily="34" charset="0"/>
                <a:cs typeface="Arial" pitchFamily="34" charset="0"/>
              </a:rPr>
              <a:t>, where l = length, w = width, h = height</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Mu</a:t>
            </a:r>
            <a:r>
              <a:rPr lang="en-US" sz="2400" b="1" dirty="0" smtClean="0">
                <a:solidFill>
                  <a:srgbClr val="0000FF"/>
                </a:solidFill>
                <a:latin typeface="Arial" pitchFamily="34" charset="0"/>
                <a:cs typeface="Arial" pitchFamily="34" charset="0"/>
              </a:rPr>
              <a:t>ltiply the length, width, and height of the rectangular prism.</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Formula</a:t>
            </a:r>
            <a:r>
              <a:rPr lang="en-US" sz="2400" b="1" i="1" dirty="0" smtClean="0">
                <a:solidFill>
                  <a:srgbClr val="0000FF"/>
                </a:solidFill>
                <a:latin typeface="Arial" pitchFamily="34" charset="0"/>
                <a:cs typeface="Arial" pitchFamily="34" charset="0"/>
              </a:rPr>
              <a:t> 2</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V=</a:t>
            </a:r>
            <a:r>
              <a:rPr lang="en-US" sz="2400" b="1" i="1" dirty="0" err="1" smtClean="0">
                <a:solidFill>
                  <a:srgbClr val="0000FF"/>
                </a:solidFill>
                <a:latin typeface="Arial" pitchFamily="34" charset="0"/>
                <a:cs typeface="Arial" pitchFamily="34" charset="0"/>
              </a:rPr>
              <a:t>Bh</a:t>
            </a:r>
            <a:r>
              <a:rPr lang="en-US" sz="2400" b="1" dirty="0" smtClean="0">
                <a:solidFill>
                  <a:srgbClr val="0000FF"/>
                </a:solidFill>
                <a:latin typeface="Arial" pitchFamily="34" charset="0"/>
                <a:cs typeface="Arial" pitchFamily="34" charset="0"/>
              </a:rPr>
              <a:t>, where </a:t>
            </a:r>
            <a:r>
              <a:rPr lang="en-US" sz="2400" b="1" i="1" dirty="0" smtClean="0">
                <a:solidFill>
                  <a:srgbClr val="0000FF"/>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 area of base, </a:t>
            </a:r>
            <a:r>
              <a:rPr lang="en-US" sz="2400" b="1" i="1" dirty="0" smtClean="0">
                <a:solidFill>
                  <a:srgbClr val="0000FF"/>
                </a:solidFill>
                <a:latin typeface="Arial" pitchFamily="34" charset="0"/>
                <a:cs typeface="Arial" pitchFamily="34" charset="0"/>
              </a:rPr>
              <a:t>h</a:t>
            </a:r>
            <a:r>
              <a:rPr lang="en-US" sz="2400" b="1" dirty="0" smtClean="0">
                <a:solidFill>
                  <a:srgbClr val="0000FF"/>
                </a:solidFill>
                <a:latin typeface="Arial" pitchFamily="34" charset="0"/>
                <a:cs typeface="Arial" pitchFamily="34" charset="0"/>
              </a:rPr>
              <a:t> = height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rectangular prism's base and multiply it by the </a:t>
            </a:r>
          </a:p>
          <a:p>
            <a:r>
              <a:rPr lang="en-US" sz="2400" b="1" dirty="0" smtClean="0">
                <a:solidFill>
                  <a:srgbClr val="0000FF"/>
                </a:solidFill>
                <a:latin typeface="Arial" pitchFamily="34" charset="0"/>
                <a:cs typeface="Arial" pitchFamily="34" charset="0"/>
              </a:rPr>
              <a:t>height.</a:t>
            </a:r>
            <a:endParaRPr lang="en-US" sz="2400" b="1" dirty="0">
              <a:solidFill>
                <a:srgbClr val="0000FF"/>
              </a:solidFill>
              <a:latin typeface="Arial" pitchFamily="34" charset="0"/>
              <a:cs typeface="Arial" pitchFamily="34" charset="0"/>
            </a:endParaRPr>
          </a:p>
        </p:txBody>
      </p:sp>
      <p:sp>
        <p:nvSpPr>
          <p:cNvPr id="4" name="Rectangle 3"/>
          <p:cNvSpPr/>
          <p:nvPr/>
        </p:nvSpPr>
        <p:spPr>
          <a:xfrm>
            <a:off x="0" y="2564606"/>
            <a:ext cx="11036300" cy="759380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0656" y="1082379"/>
            <a:ext cx="3172936"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Find the Volume.</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976201" y="2306469"/>
            <a:ext cx="4179999" cy="4106237"/>
            <a:chOff x="304800" y="1488058"/>
            <a:chExt cx="3848100" cy="3798863"/>
          </a:xfrm>
        </p:grpSpPr>
        <p:grpSp>
          <p:nvGrpSpPr>
            <p:cNvPr id="18" name="Group 17"/>
            <p:cNvGrpSpPr/>
            <p:nvPr/>
          </p:nvGrpSpPr>
          <p:grpSpPr>
            <a:xfrm rot="16200000">
              <a:off x="228600" y="2025014"/>
              <a:ext cx="3360421" cy="2286509"/>
              <a:chOff x="228600" y="2025014"/>
              <a:chExt cx="3360421" cy="2286509"/>
            </a:xfrm>
          </p:grpSpPr>
          <p:sp>
            <p:nvSpPr>
              <p:cNvPr id="3" name="Freeform 2"/>
              <p:cNvSpPr/>
              <p:nvPr/>
            </p:nvSpPr>
            <p:spPr>
              <a:xfrm>
                <a:off x="752094" y="2027682"/>
                <a:ext cx="2834005" cy="595249"/>
              </a:xfrm>
              <a:custGeom>
                <a:avLst/>
                <a:gdLst/>
                <a:ahLst/>
                <a:cxnLst/>
                <a:rect l="0" t="0" r="0" b="0"/>
                <a:pathLst>
                  <a:path w="2834005" h="595249">
                    <a:moveTo>
                      <a:pt x="2834004" y="2032"/>
                    </a:moveTo>
                    <a:lnTo>
                      <a:pt x="2313178" y="595248"/>
                    </a:lnTo>
                    <a:lnTo>
                      <a:pt x="0" y="595248"/>
                    </a:lnTo>
                    <a:lnTo>
                      <a:pt x="0" y="2920"/>
                    </a:lnTo>
                    <a:lnTo>
                      <a:pt x="2921" y="0"/>
                    </a:lnTo>
                    <a:lnTo>
                      <a:pt x="2834004"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065272" y="2029714"/>
                <a:ext cx="523240" cy="1689101"/>
              </a:xfrm>
              <a:custGeom>
                <a:avLst/>
                <a:gdLst/>
                <a:ahLst/>
                <a:cxnLst/>
                <a:rect l="0" t="0" r="0" b="0"/>
                <a:pathLst>
                  <a:path w="523240" h="1689101">
                    <a:moveTo>
                      <a:pt x="0" y="593216"/>
                    </a:moveTo>
                    <a:lnTo>
                      <a:pt x="520826" y="0"/>
                    </a:lnTo>
                    <a:lnTo>
                      <a:pt x="523239" y="1689100"/>
                    </a:lnTo>
                    <a:lnTo>
                      <a:pt x="0" y="168910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065272" y="3718814"/>
                <a:ext cx="523240" cy="592709"/>
              </a:xfrm>
              <a:custGeom>
                <a:avLst/>
                <a:gdLst/>
                <a:ahLst/>
                <a:cxnLst/>
                <a:rect l="0" t="0" r="0" b="0"/>
                <a:pathLst>
                  <a:path w="523240" h="592709">
                    <a:moveTo>
                      <a:pt x="0" y="592708"/>
                    </a:moveTo>
                    <a:lnTo>
                      <a:pt x="0" y="0"/>
                    </a:lnTo>
                    <a:lnTo>
                      <a:pt x="523239"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8981" y="3718814"/>
                <a:ext cx="2836292" cy="592709"/>
              </a:xfrm>
              <a:custGeom>
                <a:avLst/>
                <a:gdLst/>
                <a:ahLst/>
                <a:cxnLst/>
                <a:rect l="0" t="0" r="0" b="0"/>
                <a:pathLst>
                  <a:path w="2836292" h="592709">
                    <a:moveTo>
                      <a:pt x="2836291" y="592708"/>
                    </a:moveTo>
                    <a:lnTo>
                      <a:pt x="0" y="592708"/>
                    </a:lnTo>
                    <a:lnTo>
                      <a:pt x="523113" y="0"/>
                    </a:lnTo>
                    <a:lnTo>
                      <a:pt x="2836291"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52094" y="2622930"/>
                <a:ext cx="2313179" cy="1095885"/>
              </a:xfrm>
              <a:custGeom>
                <a:avLst/>
                <a:gdLst/>
                <a:ahLst/>
                <a:cxnLst/>
                <a:rect l="0" t="0" r="0" b="0"/>
                <a:pathLst>
                  <a:path w="2313179" h="1095885">
                    <a:moveTo>
                      <a:pt x="2313178" y="1095884"/>
                    </a:moveTo>
                    <a:lnTo>
                      <a:pt x="0" y="1095884"/>
                    </a:lnTo>
                    <a:lnTo>
                      <a:pt x="0" y="0"/>
                    </a:lnTo>
                    <a:lnTo>
                      <a:pt x="2313178"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4188" y="2029714"/>
                <a:ext cx="517907" cy="593217"/>
              </a:xfrm>
              <a:custGeom>
                <a:avLst/>
                <a:gdLst/>
                <a:ahLst/>
                <a:cxnLst/>
                <a:rect l="0" t="0" r="0" b="0"/>
                <a:pathLst>
                  <a:path w="517907" h="593217">
                    <a:moveTo>
                      <a:pt x="517906" y="888"/>
                    </a:moveTo>
                    <a:lnTo>
                      <a:pt x="517906" y="593216"/>
                    </a:lnTo>
                    <a:lnTo>
                      <a:pt x="0" y="593216"/>
                    </a:lnTo>
                    <a:lnTo>
                      <a:pt x="0" y="588390"/>
                    </a:lnTo>
                    <a:lnTo>
                      <a:pt x="515492"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28981" y="2622930"/>
                <a:ext cx="523114" cy="1688593"/>
              </a:xfrm>
              <a:custGeom>
                <a:avLst/>
                <a:gdLst/>
                <a:ahLst/>
                <a:cxnLst/>
                <a:rect l="0" t="0" r="0" b="0"/>
                <a:pathLst>
                  <a:path w="523114" h="1688593">
                    <a:moveTo>
                      <a:pt x="0" y="0"/>
                    </a:moveTo>
                    <a:lnTo>
                      <a:pt x="5207" y="0"/>
                    </a:lnTo>
                    <a:lnTo>
                      <a:pt x="523113" y="0"/>
                    </a:lnTo>
                    <a:lnTo>
                      <a:pt x="523113" y="1095884"/>
                    </a:lnTo>
                    <a:lnTo>
                      <a:pt x="0" y="1688592"/>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065779" y="2030094"/>
                <a:ext cx="523242" cy="2280921"/>
              </a:xfrm>
              <a:custGeom>
                <a:avLst/>
                <a:gdLst/>
                <a:ahLst/>
                <a:cxnLst/>
                <a:rect l="0" t="0" r="0" b="0"/>
                <a:pathLst>
                  <a:path w="523242" h="2280921">
                    <a:moveTo>
                      <a:pt x="520700" y="0"/>
                    </a:moveTo>
                    <a:lnTo>
                      <a:pt x="523241" y="1689100"/>
                    </a:lnTo>
                    <a:lnTo>
                      <a:pt x="0" y="228092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28600" y="2618104"/>
                <a:ext cx="2837180" cy="1692911"/>
              </a:xfrm>
              <a:custGeom>
                <a:avLst/>
                <a:gdLst/>
                <a:ahLst/>
                <a:cxnLst/>
                <a:rect l="0" t="0" r="0" b="0"/>
                <a:pathLst>
                  <a:path w="2837180" h="1692911">
                    <a:moveTo>
                      <a:pt x="2837179" y="5081"/>
                    </a:moveTo>
                    <a:lnTo>
                      <a:pt x="2837179" y="1101090"/>
                    </a:lnTo>
                    <a:lnTo>
                      <a:pt x="2837179" y="1692910"/>
                    </a:lnTo>
                    <a:lnTo>
                      <a:pt x="0" y="1692910"/>
                    </a:lnTo>
                    <a:lnTo>
                      <a:pt x="0" y="5081"/>
                    </a:lnTo>
                    <a:lnTo>
                      <a:pt x="0" y="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28600" y="2618104"/>
                <a:ext cx="2837180" cy="5082"/>
              </a:xfrm>
              <a:custGeom>
                <a:avLst/>
                <a:gdLst/>
                <a:ahLst/>
                <a:cxnLst/>
                <a:rect l="0" t="0" r="0" b="0"/>
                <a:pathLst>
                  <a:path w="2837180" h="5082">
                    <a:moveTo>
                      <a:pt x="2837179" y="5081"/>
                    </a:moveTo>
                    <a:lnTo>
                      <a:pt x="523240" y="5081"/>
                    </a:lnTo>
                    <a:lnTo>
                      <a:pt x="5079" y="5081"/>
                    </a:lnTo>
                    <a:lnTo>
                      <a:pt x="0" y="5081"/>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51839" y="2025014"/>
                <a:ext cx="5081" cy="5081"/>
              </a:xfrm>
              <a:custGeom>
                <a:avLst/>
                <a:gdLst/>
                <a:ahLst/>
                <a:cxnLst/>
                <a:rect l="0" t="0" r="0" b="0"/>
                <a:pathLst>
                  <a:path w="5081" h="5081">
                    <a:moveTo>
                      <a:pt x="0" y="5080"/>
                    </a:moveTo>
                    <a:lnTo>
                      <a:pt x="0" y="2540"/>
                    </a:lnTo>
                    <a:lnTo>
                      <a:pt x="0" y="0"/>
                    </a:lnTo>
                    <a:lnTo>
                      <a:pt x="5080" y="0"/>
                    </a:lnTo>
                    <a:lnTo>
                      <a:pt x="3810" y="25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33680" y="2027554"/>
                <a:ext cx="3354071" cy="595632"/>
              </a:xfrm>
              <a:custGeom>
                <a:avLst/>
                <a:gdLst/>
                <a:ahLst/>
                <a:cxnLst/>
                <a:rect l="0" t="0" r="0" b="0"/>
                <a:pathLst>
                  <a:path w="3354071" h="595632">
                    <a:moveTo>
                      <a:pt x="0" y="590550"/>
                    </a:moveTo>
                    <a:lnTo>
                      <a:pt x="515620" y="2540"/>
                    </a:lnTo>
                    <a:lnTo>
                      <a:pt x="518160" y="0"/>
                    </a:lnTo>
                    <a:lnTo>
                      <a:pt x="518160" y="0"/>
                    </a:lnTo>
                    <a:lnTo>
                      <a:pt x="521970" y="0"/>
                    </a:lnTo>
                    <a:lnTo>
                      <a:pt x="3352799" y="0"/>
                    </a:lnTo>
                    <a:lnTo>
                      <a:pt x="3354070" y="0"/>
                    </a:lnTo>
                    <a:lnTo>
                      <a:pt x="3352799" y="2540"/>
                    </a:lnTo>
                    <a:lnTo>
                      <a:pt x="2832099" y="59563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51839" y="2030094"/>
                <a:ext cx="1" cy="1689101"/>
              </a:xfrm>
              <a:custGeom>
                <a:avLst/>
                <a:gdLst/>
                <a:ahLst/>
                <a:cxnLst/>
                <a:rect l="0" t="0" r="0" b="0"/>
                <a:pathLst>
                  <a:path w="1" h="1689101">
                    <a:moveTo>
                      <a:pt x="0" y="1689100"/>
                    </a:moveTo>
                    <a:lnTo>
                      <a:pt x="0" y="593091"/>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flipV="1">
                <a:off x="228981" y="3718814"/>
                <a:ext cx="523113" cy="592708"/>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51839" y="3719194"/>
                <a:ext cx="2837182" cy="1"/>
              </a:xfrm>
              <a:custGeom>
                <a:avLst/>
                <a:gdLst/>
                <a:ahLst/>
                <a:cxnLst/>
                <a:rect l="0" t="0" r="0" b="0"/>
                <a:pathLst>
                  <a:path w="2837182" h="1">
                    <a:moveTo>
                      <a:pt x="2837181"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TextBox 18"/>
            <p:cNvSpPr txBox="1"/>
            <p:nvPr/>
          </p:nvSpPr>
          <p:spPr>
            <a:xfrm>
              <a:off x="1892300" y="4902200"/>
              <a:ext cx="1041400" cy="384721"/>
            </a:xfrm>
            <a:prstGeom prst="rect">
              <a:avLst/>
            </a:prstGeom>
            <a:noFill/>
          </p:spPr>
          <p:txBody>
            <a:bodyPr vert="horz" rtlCol="0">
              <a:spAutoFit/>
            </a:bodyPr>
            <a:lstStyle/>
            <a:p>
              <a:r>
                <a:rPr lang="en-US" sz="2100" b="1" dirty="0" smtClean="0">
                  <a:solidFill>
                    <a:srgbClr val="0000FF"/>
                  </a:solidFill>
                  <a:latin typeface="Arial" pitchFamily="34" charset="0"/>
                  <a:cs typeface="Arial" pitchFamily="34" charset="0"/>
                </a:rPr>
                <a:t>5 m</a:t>
              </a:r>
              <a:endParaRPr lang="en-US" sz="2100" b="1" dirty="0">
                <a:solidFill>
                  <a:srgbClr val="0000FF"/>
                </a:solidFill>
                <a:latin typeface="Arial" pitchFamily="34" charset="0"/>
                <a:cs typeface="Arial" pitchFamily="34" charset="0"/>
              </a:endParaRPr>
            </a:p>
          </p:txBody>
        </p:sp>
        <p:sp>
          <p:nvSpPr>
            <p:cNvPr id="20" name="TextBox 19"/>
            <p:cNvSpPr txBox="1"/>
            <p:nvPr/>
          </p:nvSpPr>
          <p:spPr>
            <a:xfrm>
              <a:off x="3086100" y="3251200"/>
              <a:ext cx="1066800" cy="400110"/>
            </a:xfrm>
            <a:prstGeom prst="rect">
              <a:avLst/>
            </a:prstGeom>
            <a:noFill/>
          </p:spPr>
          <p:txBody>
            <a:bodyPr vert="horz" rtlCol="0">
              <a:spAutoFit/>
            </a:bodyPr>
            <a:lstStyle/>
            <a:p>
              <a:r>
                <a:rPr lang="en-US" sz="2200" b="1" dirty="0" smtClean="0">
                  <a:solidFill>
                    <a:srgbClr val="0000FF"/>
                  </a:solidFill>
                  <a:latin typeface="Arial" pitchFamily="34" charset="0"/>
                  <a:cs typeface="Arial" pitchFamily="34" charset="0"/>
                </a:rPr>
                <a:t>8 m</a:t>
              </a:r>
              <a:endParaRPr lang="en-US" sz="2200" b="1" dirty="0">
                <a:solidFill>
                  <a:srgbClr val="0000FF"/>
                </a:solidFill>
                <a:latin typeface="Arial" pitchFamily="34" charset="0"/>
                <a:cs typeface="Arial" pitchFamily="34" charset="0"/>
              </a:endParaRPr>
            </a:p>
          </p:txBody>
        </p:sp>
        <p:sp>
          <p:nvSpPr>
            <p:cNvPr id="21" name="TextBox 20"/>
            <p:cNvSpPr txBox="1"/>
            <p:nvPr/>
          </p:nvSpPr>
          <p:spPr>
            <a:xfrm>
              <a:off x="304800" y="4445000"/>
              <a:ext cx="1066800" cy="400110"/>
            </a:xfrm>
            <a:prstGeom prst="rect">
              <a:avLst/>
            </a:prstGeom>
            <a:noFill/>
          </p:spPr>
          <p:txBody>
            <a:bodyPr vert="horz" rtlCol="0">
              <a:spAutoFit/>
            </a:bodyPr>
            <a:lstStyle/>
            <a:p>
              <a:r>
                <a:rPr lang="en-US" sz="2200" b="1" dirty="0" smtClean="0">
                  <a:solidFill>
                    <a:srgbClr val="0000FF"/>
                  </a:solidFill>
                  <a:latin typeface="Arial" pitchFamily="34" charset="0"/>
                  <a:cs typeface="Arial" pitchFamily="34" charset="0"/>
                </a:rPr>
                <a:t>2 m</a:t>
              </a:r>
              <a:endParaRPr lang="en-US" sz="2200" b="1" dirty="0">
                <a:solidFill>
                  <a:srgbClr val="0000FF"/>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34" name="Group 833"/>
          <p:cNvGrpSpPr/>
          <p:nvPr/>
        </p:nvGrpSpPr>
        <p:grpSpPr>
          <a:xfrm>
            <a:off x="992441" y="1960173"/>
            <a:ext cx="2377757" cy="2668366"/>
            <a:chOff x="913638" y="1040643"/>
            <a:chExt cx="2188959" cy="2468624"/>
          </a:xfrm>
        </p:grpSpPr>
        <p:grpSp>
          <p:nvGrpSpPr>
            <p:cNvPr id="14" name="Group 13"/>
            <p:cNvGrpSpPr/>
            <p:nvPr/>
          </p:nvGrpSpPr>
          <p:grpSpPr>
            <a:xfrm>
              <a:off x="1165246" y="2409948"/>
              <a:ext cx="549255" cy="626114"/>
              <a:chOff x="1165246" y="2409948"/>
              <a:chExt cx="549255" cy="626114"/>
            </a:xfrm>
          </p:grpSpPr>
          <p:sp>
            <p:nvSpPr>
              <p:cNvPr id="2" name="Freeform 1"/>
              <p:cNvSpPr/>
              <p:nvPr/>
            </p:nvSpPr>
            <p:spPr>
              <a:xfrm>
                <a:off x="1166367" y="2411476"/>
                <a:ext cx="84584" cy="162433"/>
              </a:xfrm>
              <a:custGeom>
                <a:avLst/>
                <a:gdLst/>
                <a:ahLst/>
                <a:cxnLst/>
                <a:rect l="0" t="0" r="0" b="0"/>
                <a:pathLst>
                  <a:path w="84584" h="162433">
                    <a:moveTo>
                      <a:pt x="84583" y="253"/>
                    </a:moveTo>
                    <a:lnTo>
                      <a:pt x="84583" y="162432"/>
                    </a:lnTo>
                    <a:lnTo>
                      <a:pt x="0" y="162432"/>
                    </a:lnTo>
                    <a:lnTo>
                      <a:pt x="0" y="161035"/>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250950" y="2410967"/>
                <a:ext cx="463296" cy="162942"/>
              </a:xfrm>
              <a:custGeom>
                <a:avLst/>
                <a:gdLst/>
                <a:ahLst/>
                <a:cxnLst/>
                <a:rect l="0" t="0" r="0" b="0"/>
                <a:pathLst>
                  <a:path w="463296" h="162942">
                    <a:moveTo>
                      <a:pt x="380" y="0"/>
                    </a:moveTo>
                    <a:lnTo>
                      <a:pt x="463295" y="0"/>
                    </a:lnTo>
                    <a:lnTo>
                      <a:pt x="463295" y="509"/>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165478" y="2573908"/>
                <a:ext cx="85473" cy="462154"/>
              </a:xfrm>
              <a:custGeom>
                <a:avLst/>
                <a:gdLst/>
                <a:ahLst/>
                <a:cxnLst/>
                <a:rect l="0" t="0" r="0" b="0"/>
                <a:pathLst>
                  <a:path w="85473" h="462154">
                    <a:moveTo>
                      <a:pt x="255" y="0"/>
                    </a:moveTo>
                    <a:lnTo>
                      <a:pt x="889"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629029" y="2411476"/>
                <a:ext cx="85472" cy="462280"/>
              </a:xfrm>
              <a:custGeom>
                <a:avLst/>
                <a:gdLst/>
                <a:ahLst/>
                <a:cxnLst/>
                <a:rect l="0" t="0" r="0" b="0"/>
                <a:pathLst>
                  <a:path w="85472" h="462280">
                    <a:moveTo>
                      <a:pt x="253" y="162432"/>
                    </a:moveTo>
                    <a:lnTo>
                      <a:pt x="85216" y="0"/>
                    </a:lnTo>
                    <a:lnTo>
                      <a:pt x="85471" y="462279"/>
                    </a:lnTo>
                    <a:lnTo>
                      <a:pt x="0" y="462279"/>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250950" y="25739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629029" y="28737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165478" y="2873755"/>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251373" y="24099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165246" y="2572523"/>
                <a:ext cx="463533" cy="463536"/>
              </a:xfrm>
              <a:custGeom>
                <a:avLst/>
                <a:gdLst/>
                <a:ahLst/>
                <a:cxnLst/>
                <a:rect l="0" t="0" r="0" b="0"/>
                <a:pathLst>
                  <a:path w="463533" h="463536">
                    <a:moveTo>
                      <a:pt x="463532" y="968"/>
                    </a:moveTo>
                    <a:lnTo>
                      <a:pt x="463532" y="300959"/>
                    </a:lnTo>
                    <a:lnTo>
                      <a:pt x="463532"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166214" y="2572523"/>
                <a:ext cx="462565" cy="969"/>
              </a:xfrm>
              <a:custGeom>
                <a:avLst/>
                <a:gdLst/>
                <a:ahLst/>
                <a:cxnLst/>
                <a:rect l="0" t="0" r="0" b="0"/>
                <a:pathLst>
                  <a:path w="462565" h="969">
                    <a:moveTo>
                      <a:pt x="462564" y="968"/>
                    </a:moveTo>
                    <a:lnTo>
                      <a:pt x="85158"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628779" y="2410915"/>
                <a:ext cx="85160" cy="625142"/>
              </a:xfrm>
              <a:custGeom>
                <a:avLst/>
                <a:gdLst/>
                <a:ahLst/>
                <a:cxnLst/>
                <a:rect l="0" t="0" r="0" b="0"/>
                <a:pathLst>
                  <a:path w="85160" h="625142">
                    <a:moveTo>
                      <a:pt x="85159" y="0"/>
                    </a:moveTo>
                    <a:lnTo>
                      <a:pt x="85159" y="462566"/>
                    </a:lnTo>
                    <a:lnTo>
                      <a:pt x="0" y="62514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166214" y="2410915"/>
                <a:ext cx="547723" cy="163544"/>
              </a:xfrm>
              <a:custGeom>
                <a:avLst/>
                <a:gdLst/>
                <a:ahLst/>
                <a:cxnLst/>
                <a:rect l="0" t="0" r="0" b="0"/>
                <a:pathLst>
                  <a:path w="547723" h="163544">
                    <a:moveTo>
                      <a:pt x="0" y="161608"/>
                    </a:moveTo>
                    <a:lnTo>
                      <a:pt x="84190" y="0"/>
                    </a:lnTo>
                    <a:lnTo>
                      <a:pt x="85158" y="0"/>
                    </a:lnTo>
                    <a:lnTo>
                      <a:pt x="85158" y="0"/>
                    </a:lnTo>
                    <a:lnTo>
                      <a:pt x="547722" y="0"/>
                    </a:lnTo>
                    <a:lnTo>
                      <a:pt x="547722" y="0"/>
                    </a:lnTo>
                    <a:lnTo>
                      <a:pt x="547722" y="0"/>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1632204" y="2409948"/>
              <a:ext cx="549137" cy="626114"/>
              <a:chOff x="1632204" y="2409948"/>
              <a:chExt cx="549137" cy="626114"/>
            </a:xfrm>
          </p:grpSpPr>
          <p:sp>
            <p:nvSpPr>
              <p:cNvPr id="15" name="Freeform 14"/>
              <p:cNvSpPr/>
              <p:nvPr/>
            </p:nvSpPr>
            <p:spPr>
              <a:xfrm>
                <a:off x="1633092" y="2411348"/>
                <a:ext cx="84584" cy="162561"/>
              </a:xfrm>
              <a:custGeom>
                <a:avLst/>
                <a:gdLst/>
                <a:ahLst/>
                <a:cxnLst/>
                <a:rect l="0" t="0" r="0" b="0"/>
                <a:pathLst>
                  <a:path w="84584" h="162561">
                    <a:moveTo>
                      <a:pt x="84583" y="381"/>
                    </a:moveTo>
                    <a:lnTo>
                      <a:pt x="84583" y="162560"/>
                    </a:lnTo>
                    <a:lnTo>
                      <a:pt x="0" y="162560"/>
                    </a:lnTo>
                    <a:lnTo>
                      <a:pt x="0" y="161163"/>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717675" y="2410967"/>
                <a:ext cx="463424" cy="162942"/>
              </a:xfrm>
              <a:custGeom>
                <a:avLst/>
                <a:gdLst/>
                <a:ahLst/>
                <a:cxnLst/>
                <a:rect l="0" t="0" r="0" b="0"/>
                <a:pathLst>
                  <a:path w="463424" h="162942">
                    <a:moveTo>
                      <a:pt x="507" y="0"/>
                    </a:moveTo>
                    <a:lnTo>
                      <a:pt x="463423" y="0"/>
                    </a:lnTo>
                    <a:lnTo>
                      <a:pt x="463423" y="381"/>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32204" y="2573908"/>
                <a:ext cx="85472" cy="462154"/>
              </a:xfrm>
              <a:custGeom>
                <a:avLst/>
                <a:gdLst/>
                <a:ahLst/>
                <a:cxnLst/>
                <a:rect l="0" t="0" r="0" b="0"/>
                <a:pathLst>
                  <a:path w="85472" h="462154">
                    <a:moveTo>
                      <a:pt x="253" y="0"/>
                    </a:moveTo>
                    <a:lnTo>
                      <a:pt x="888"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095754" y="2411348"/>
                <a:ext cx="85472" cy="462408"/>
              </a:xfrm>
              <a:custGeom>
                <a:avLst/>
                <a:gdLst/>
                <a:ahLst/>
                <a:cxnLst/>
                <a:rect l="0" t="0" r="0" b="0"/>
                <a:pathLst>
                  <a:path w="85472" h="462408">
                    <a:moveTo>
                      <a:pt x="253" y="162560"/>
                    </a:moveTo>
                    <a:lnTo>
                      <a:pt x="85344" y="0"/>
                    </a:lnTo>
                    <a:lnTo>
                      <a:pt x="85471"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717675" y="25739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095754" y="28737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632204" y="2873755"/>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717808" y="2409948"/>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632650" y="25725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632650" y="2572523"/>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095213" y="2411884"/>
                <a:ext cx="86128" cy="624174"/>
              </a:xfrm>
              <a:custGeom>
                <a:avLst/>
                <a:gdLst/>
                <a:ahLst/>
                <a:cxnLst/>
                <a:rect l="0" t="0" r="0" b="0"/>
                <a:pathLst>
                  <a:path w="86128" h="624174">
                    <a:moveTo>
                      <a:pt x="86127" y="0"/>
                    </a:moveTo>
                    <a:lnTo>
                      <a:pt x="86127"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633618" y="2410915"/>
                <a:ext cx="547723" cy="163544"/>
              </a:xfrm>
              <a:custGeom>
                <a:avLst/>
                <a:gdLst/>
                <a:ahLst/>
                <a:cxnLst/>
                <a:rect l="0" t="0" r="0" b="0"/>
                <a:pathLst>
                  <a:path w="547723" h="163544">
                    <a:moveTo>
                      <a:pt x="0" y="161608"/>
                    </a:moveTo>
                    <a:lnTo>
                      <a:pt x="84190" y="968"/>
                    </a:lnTo>
                    <a:lnTo>
                      <a:pt x="84190" y="0"/>
                    </a:lnTo>
                    <a:lnTo>
                      <a:pt x="84190"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2092832" y="2409948"/>
              <a:ext cx="549138" cy="626114"/>
              <a:chOff x="2092832" y="2409948"/>
              <a:chExt cx="549138" cy="626114"/>
            </a:xfrm>
          </p:grpSpPr>
          <p:sp>
            <p:nvSpPr>
              <p:cNvPr id="28" name="Freeform 27"/>
              <p:cNvSpPr/>
              <p:nvPr/>
            </p:nvSpPr>
            <p:spPr>
              <a:xfrm>
                <a:off x="2093722" y="2411348"/>
                <a:ext cx="84583" cy="162561"/>
              </a:xfrm>
              <a:custGeom>
                <a:avLst/>
                <a:gdLst/>
                <a:ahLst/>
                <a:cxnLst/>
                <a:rect l="0" t="0" r="0" b="0"/>
                <a:pathLst>
                  <a:path w="84583" h="162561">
                    <a:moveTo>
                      <a:pt x="84582" y="381"/>
                    </a:moveTo>
                    <a:lnTo>
                      <a:pt x="84582" y="162560"/>
                    </a:lnTo>
                    <a:lnTo>
                      <a:pt x="0" y="162560"/>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178304" y="2410967"/>
                <a:ext cx="463423" cy="162942"/>
              </a:xfrm>
              <a:custGeom>
                <a:avLst/>
                <a:gdLst/>
                <a:ahLst/>
                <a:cxnLst/>
                <a:rect l="0" t="0" r="0" b="0"/>
                <a:pathLst>
                  <a:path w="463423" h="162942">
                    <a:moveTo>
                      <a:pt x="507" y="0"/>
                    </a:moveTo>
                    <a:lnTo>
                      <a:pt x="463422" y="0"/>
                    </a:lnTo>
                    <a:lnTo>
                      <a:pt x="463422" y="381"/>
                    </a:lnTo>
                    <a:lnTo>
                      <a:pt x="378332"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092832" y="2573908"/>
                <a:ext cx="85473" cy="462154"/>
              </a:xfrm>
              <a:custGeom>
                <a:avLst/>
                <a:gdLst/>
                <a:ahLst/>
                <a:cxnLst/>
                <a:rect l="0" t="0" r="0" b="0"/>
                <a:pathLst>
                  <a:path w="85473" h="462154">
                    <a:moveTo>
                      <a:pt x="254" y="0"/>
                    </a:moveTo>
                    <a:lnTo>
                      <a:pt x="890"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556382" y="2411348"/>
                <a:ext cx="85473" cy="462408"/>
              </a:xfrm>
              <a:custGeom>
                <a:avLst/>
                <a:gdLst/>
                <a:ahLst/>
                <a:cxnLst/>
                <a:rect l="0" t="0" r="0" b="0"/>
                <a:pathLst>
                  <a:path w="85473" h="462408">
                    <a:moveTo>
                      <a:pt x="254" y="162560"/>
                    </a:moveTo>
                    <a:lnTo>
                      <a:pt x="85344" y="0"/>
                    </a:lnTo>
                    <a:lnTo>
                      <a:pt x="85472"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78304" y="2573908"/>
                <a:ext cx="378079" cy="299848"/>
              </a:xfrm>
              <a:custGeom>
                <a:avLst/>
                <a:gdLst/>
                <a:ahLst/>
                <a:cxnLst/>
                <a:rect l="0" t="0" r="0" b="0"/>
                <a:pathLst>
                  <a:path w="378079" h="299848">
                    <a:moveTo>
                      <a:pt x="378078" y="0"/>
                    </a:moveTo>
                    <a:lnTo>
                      <a:pt x="378078"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556382" y="2873755"/>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092832" y="2873755"/>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178437" y="24099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093279" y="25725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93279" y="2572523"/>
                <a:ext cx="462564" cy="969"/>
              </a:xfrm>
              <a:custGeom>
                <a:avLst/>
                <a:gdLst/>
                <a:ahLst/>
                <a:cxnLst/>
                <a:rect l="0" t="0" r="0" b="0"/>
                <a:pathLst>
                  <a:path w="462564" h="969">
                    <a:moveTo>
                      <a:pt x="462563" y="968"/>
                    </a:moveTo>
                    <a:lnTo>
                      <a:pt x="85157" y="968"/>
                    </a:lnTo>
                    <a:lnTo>
                      <a:pt x="967" y="968"/>
                    </a:lnTo>
                    <a:lnTo>
                      <a:pt x="0" y="968"/>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555842" y="2411884"/>
                <a:ext cx="86128" cy="624174"/>
              </a:xfrm>
              <a:custGeom>
                <a:avLst/>
                <a:gdLst/>
                <a:ahLst/>
                <a:cxnLst/>
                <a:rect l="0" t="0" r="0" b="0"/>
                <a:pathLst>
                  <a:path w="86128" h="624174">
                    <a:moveTo>
                      <a:pt x="86127" y="0"/>
                    </a:moveTo>
                    <a:lnTo>
                      <a:pt x="86127"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094247" y="2410915"/>
                <a:ext cx="547723" cy="163544"/>
              </a:xfrm>
              <a:custGeom>
                <a:avLst/>
                <a:gdLst/>
                <a:ahLst/>
                <a:cxnLst/>
                <a:rect l="0" t="0" r="0" b="0"/>
                <a:pathLst>
                  <a:path w="547723" h="163544">
                    <a:moveTo>
                      <a:pt x="0" y="161608"/>
                    </a:moveTo>
                    <a:lnTo>
                      <a:pt x="84190" y="968"/>
                    </a:lnTo>
                    <a:lnTo>
                      <a:pt x="84190" y="0"/>
                    </a:lnTo>
                    <a:lnTo>
                      <a:pt x="84190"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2553461" y="2409948"/>
              <a:ext cx="549136" cy="626114"/>
              <a:chOff x="2553461" y="2409948"/>
              <a:chExt cx="549136" cy="626114"/>
            </a:xfrm>
          </p:grpSpPr>
          <p:sp>
            <p:nvSpPr>
              <p:cNvPr id="41" name="Freeform 40"/>
              <p:cNvSpPr/>
              <p:nvPr/>
            </p:nvSpPr>
            <p:spPr>
              <a:xfrm>
                <a:off x="2554351" y="2411348"/>
                <a:ext cx="84582" cy="162561"/>
              </a:xfrm>
              <a:custGeom>
                <a:avLst/>
                <a:gdLst/>
                <a:ahLst/>
                <a:cxnLst/>
                <a:rect l="0" t="0" r="0" b="0"/>
                <a:pathLst>
                  <a:path w="84582" h="162561">
                    <a:moveTo>
                      <a:pt x="84581" y="381"/>
                    </a:moveTo>
                    <a:lnTo>
                      <a:pt x="84581" y="162560"/>
                    </a:lnTo>
                    <a:lnTo>
                      <a:pt x="0" y="162560"/>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638932" y="2410967"/>
                <a:ext cx="463424" cy="162942"/>
              </a:xfrm>
              <a:custGeom>
                <a:avLst/>
                <a:gdLst/>
                <a:ahLst/>
                <a:cxnLst/>
                <a:rect l="0" t="0" r="0" b="0"/>
                <a:pathLst>
                  <a:path w="463424" h="162942">
                    <a:moveTo>
                      <a:pt x="509" y="0"/>
                    </a:moveTo>
                    <a:lnTo>
                      <a:pt x="463423" y="0"/>
                    </a:lnTo>
                    <a:lnTo>
                      <a:pt x="463423" y="381"/>
                    </a:lnTo>
                    <a:lnTo>
                      <a:pt x="378334"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553461" y="2573908"/>
                <a:ext cx="85472" cy="462154"/>
              </a:xfrm>
              <a:custGeom>
                <a:avLst/>
                <a:gdLst/>
                <a:ahLst/>
                <a:cxnLst/>
                <a:rect l="0" t="0" r="0" b="0"/>
                <a:pathLst>
                  <a:path w="85472" h="462154">
                    <a:moveTo>
                      <a:pt x="255" y="0"/>
                    </a:moveTo>
                    <a:lnTo>
                      <a:pt x="890"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017011" y="2411348"/>
                <a:ext cx="85472" cy="462408"/>
              </a:xfrm>
              <a:custGeom>
                <a:avLst/>
                <a:gdLst/>
                <a:ahLst/>
                <a:cxnLst/>
                <a:rect l="0" t="0" r="0" b="0"/>
                <a:pathLst>
                  <a:path w="85472" h="462408">
                    <a:moveTo>
                      <a:pt x="255" y="162560"/>
                    </a:moveTo>
                    <a:lnTo>
                      <a:pt x="85344" y="0"/>
                    </a:lnTo>
                    <a:lnTo>
                      <a:pt x="85471"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638932" y="25739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017011" y="28737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553461" y="2873755"/>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639066" y="24099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553908" y="25725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553908" y="2572523"/>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016470" y="2411884"/>
                <a:ext cx="86127" cy="624174"/>
              </a:xfrm>
              <a:custGeom>
                <a:avLst/>
                <a:gdLst/>
                <a:ahLst/>
                <a:cxnLst/>
                <a:rect l="0" t="0" r="0" b="0"/>
                <a:pathLst>
                  <a:path w="86127" h="624174">
                    <a:moveTo>
                      <a:pt x="86126" y="0"/>
                    </a:moveTo>
                    <a:lnTo>
                      <a:pt x="86126"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554876" y="2410915"/>
                <a:ext cx="547721" cy="163544"/>
              </a:xfrm>
              <a:custGeom>
                <a:avLst/>
                <a:gdLst/>
                <a:ahLst/>
                <a:cxnLst/>
                <a:rect l="0" t="0" r="0" b="0"/>
                <a:pathLst>
                  <a:path w="547721" h="163544">
                    <a:moveTo>
                      <a:pt x="0" y="161608"/>
                    </a:moveTo>
                    <a:lnTo>
                      <a:pt x="84190" y="968"/>
                    </a:lnTo>
                    <a:lnTo>
                      <a:pt x="84190" y="0"/>
                    </a:lnTo>
                    <a:lnTo>
                      <a:pt x="84190" y="0"/>
                    </a:lnTo>
                    <a:lnTo>
                      <a:pt x="547720" y="0"/>
                    </a:lnTo>
                    <a:lnTo>
                      <a:pt x="547720" y="0"/>
                    </a:lnTo>
                    <a:lnTo>
                      <a:pt x="547720" y="968"/>
                    </a:lnTo>
                    <a:lnTo>
                      <a:pt x="462562" y="163543"/>
                    </a:lnTo>
                    <a:lnTo>
                      <a:pt x="46159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1085596" y="2563813"/>
              <a:ext cx="549149" cy="626110"/>
              <a:chOff x="1085596" y="2563813"/>
              <a:chExt cx="549149" cy="626110"/>
            </a:xfrm>
          </p:grpSpPr>
          <p:sp>
            <p:nvSpPr>
              <p:cNvPr id="54" name="Freeform 53"/>
              <p:cNvSpPr/>
              <p:nvPr/>
            </p:nvSpPr>
            <p:spPr>
              <a:xfrm>
                <a:off x="1086611" y="2565019"/>
                <a:ext cx="84584" cy="162307"/>
              </a:xfrm>
              <a:custGeom>
                <a:avLst/>
                <a:gdLst/>
                <a:ahLst/>
                <a:cxnLst/>
                <a:rect l="0" t="0" r="0" b="0"/>
                <a:pathLst>
                  <a:path w="84584" h="162307">
                    <a:moveTo>
                      <a:pt x="84583" y="254"/>
                    </a:moveTo>
                    <a:lnTo>
                      <a:pt x="84583" y="162306"/>
                    </a:lnTo>
                    <a:lnTo>
                      <a:pt x="0" y="162306"/>
                    </a:lnTo>
                    <a:lnTo>
                      <a:pt x="0" y="161035"/>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71194" y="2564383"/>
                <a:ext cx="463296" cy="162943"/>
              </a:xfrm>
              <a:custGeom>
                <a:avLst/>
                <a:gdLst/>
                <a:ahLst/>
                <a:cxnLst/>
                <a:rect l="0" t="0" r="0" b="0"/>
                <a:pathLst>
                  <a:path w="463296" h="162943">
                    <a:moveTo>
                      <a:pt x="381" y="0"/>
                    </a:moveTo>
                    <a:lnTo>
                      <a:pt x="463295" y="0"/>
                    </a:lnTo>
                    <a:lnTo>
                      <a:pt x="463295" y="636"/>
                    </a:lnTo>
                    <a:lnTo>
                      <a:pt x="378206" y="162942"/>
                    </a:lnTo>
                    <a:lnTo>
                      <a:pt x="377952"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085596" y="2727325"/>
                <a:ext cx="85599" cy="462280"/>
              </a:xfrm>
              <a:custGeom>
                <a:avLst/>
                <a:gdLst/>
                <a:ahLst/>
                <a:cxnLst/>
                <a:rect l="0" t="0" r="0" b="0"/>
                <a:pathLst>
                  <a:path w="85599" h="462280">
                    <a:moveTo>
                      <a:pt x="254" y="0"/>
                    </a:moveTo>
                    <a:lnTo>
                      <a:pt x="1015" y="0"/>
                    </a:lnTo>
                    <a:lnTo>
                      <a:pt x="85598" y="0"/>
                    </a:lnTo>
                    <a:lnTo>
                      <a:pt x="85598"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1549146" y="2565019"/>
                <a:ext cx="85599" cy="462280"/>
              </a:xfrm>
              <a:custGeom>
                <a:avLst/>
                <a:gdLst/>
                <a:ahLst/>
                <a:cxnLst/>
                <a:rect l="0" t="0" r="0" b="0"/>
                <a:pathLst>
                  <a:path w="85599" h="462280">
                    <a:moveTo>
                      <a:pt x="254" y="162306"/>
                    </a:moveTo>
                    <a:lnTo>
                      <a:pt x="85343"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71194" y="2727325"/>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1549146" y="3027298"/>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085596" y="3027298"/>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171054" y="2563813"/>
                <a:ext cx="968" cy="968"/>
              </a:xfrm>
              <a:custGeom>
                <a:avLst/>
                <a:gdLst/>
                <a:ahLst/>
                <a:cxnLst/>
                <a:rect l="0" t="0" r="0" b="0"/>
                <a:pathLst>
                  <a:path w="968" h="968">
                    <a:moveTo>
                      <a:pt x="0" y="967"/>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085896" y="2726388"/>
                <a:ext cx="462564" cy="463535"/>
              </a:xfrm>
              <a:custGeom>
                <a:avLst/>
                <a:gdLst/>
                <a:ahLst/>
                <a:cxnLst/>
                <a:rect l="0" t="0" r="0" b="0"/>
                <a:pathLst>
                  <a:path w="462564" h="463535">
                    <a:moveTo>
                      <a:pt x="462563" y="968"/>
                    </a:moveTo>
                    <a:lnTo>
                      <a:pt x="462563" y="300958"/>
                    </a:lnTo>
                    <a:lnTo>
                      <a:pt x="462563"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085896" y="272638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548459" y="2564780"/>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086863" y="2564780"/>
                <a:ext cx="547724" cy="162575"/>
              </a:xfrm>
              <a:custGeom>
                <a:avLst/>
                <a:gdLst/>
                <a:ahLst/>
                <a:cxnLst/>
                <a:rect l="0" t="0" r="0" b="0"/>
                <a:pathLst>
                  <a:path w="547724" h="162575">
                    <a:moveTo>
                      <a:pt x="0" y="161607"/>
                    </a:moveTo>
                    <a:lnTo>
                      <a:pt x="84191" y="0"/>
                    </a:lnTo>
                    <a:lnTo>
                      <a:pt x="84191" y="0"/>
                    </a:lnTo>
                    <a:lnTo>
                      <a:pt x="85159" y="0"/>
                    </a:lnTo>
                    <a:lnTo>
                      <a:pt x="547723" y="0"/>
                    </a:lnTo>
                    <a:lnTo>
                      <a:pt x="547723" y="0"/>
                    </a:lnTo>
                    <a:lnTo>
                      <a:pt x="547723" y="0"/>
                    </a:lnTo>
                    <a:lnTo>
                      <a:pt x="462564" y="162574"/>
                    </a:lnTo>
                    <a:lnTo>
                      <a:pt x="461597"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Group 78"/>
            <p:cNvGrpSpPr/>
            <p:nvPr/>
          </p:nvGrpSpPr>
          <p:grpSpPr>
            <a:xfrm>
              <a:off x="1552329" y="2563813"/>
              <a:ext cx="549141" cy="626110"/>
              <a:chOff x="1552329" y="2563813"/>
              <a:chExt cx="549141" cy="626110"/>
            </a:xfrm>
          </p:grpSpPr>
          <p:sp>
            <p:nvSpPr>
              <p:cNvPr id="67" name="Freeform 66"/>
              <p:cNvSpPr/>
              <p:nvPr/>
            </p:nvSpPr>
            <p:spPr>
              <a:xfrm>
                <a:off x="1553336" y="2565019"/>
                <a:ext cx="84584" cy="162307"/>
              </a:xfrm>
              <a:custGeom>
                <a:avLst/>
                <a:gdLst/>
                <a:ahLst/>
                <a:cxnLst/>
                <a:rect l="0" t="0" r="0" b="0"/>
                <a:pathLst>
                  <a:path w="84584" h="162307">
                    <a:moveTo>
                      <a:pt x="84583" y="254"/>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1637919" y="2564383"/>
                <a:ext cx="463296" cy="162943"/>
              </a:xfrm>
              <a:custGeom>
                <a:avLst/>
                <a:gdLst/>
                <a:ahLst/>
                <a:cxnLst/>
                <a:rect l="0" t="0" r="0" b="0"/>
                <a:pathLst>
                  <a:path w="463296" h="162943">
                    <a:moveTo>
                      <a:pt x="381" y="0"/>
                    </a:moveTo>
                    <a:lnTo>
                      <a:pt x="463295" y="0"/>
                    </a:lnTo>
                    <a:lnTo>
                      <a:pt x="463295" y="636"/>
                    </a:lnTo>
                    <a:lnTo>
                      <a:pt x="378206" y="162942"/>
                    </a:lnTo>
                    <a:lnTo>
                      <a:pt x="378079"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552447" y="2727325"/>
                <a:ext cx="85473" cy="462280"/>
              </a:xfrm>
              <a:custGeom>
                <a:avLst/>
                <a:gdLst/>
                <a:ahLst/>
                <a:cxnLst/>
                <a:rect l="0" t="0" r="0" b="0"/>
                <a:pathLst>
                  <a:path w="85473" h="462280">
                    <a:moveTo>
                      <a:pt x="128" y="0"/>
                    </a:moveTo>
                    <a:lnTo>
                      <a:pt x="889"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2015998" y="2565019"/>
                <a:ext cx="85472" cy="462280"/>
              </a:xfrm>
              <a:custGeom>
                <a:avLst/>
                <a:gdLst/>
                <a:ahLst/>
                <a:cxnLst/>
                <a:rect l="0" t="0" r="0" b="0"/>
                <a:pathLst>
                  <a:path w="85472" h="462280">
                    <a:moveTo>
                      <a:pt x="127" y="162306"/>
                    </a:moveTo>
                    <a:lnTo>
                      <a:pt x="85216" y="0"/>
                    </a:lnTo>
                    <a:lnTo>
                      <a:pt x="85471"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637919" y="2727325"/>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015998" y="302729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552447" y="3027298"/>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637488" y="25638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1552329" y="272638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553297" y="272638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015861" y="2564780"/>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553297" y="2564780"/>
                <a:ext cx="547724" cy="162575"/>
              </a:xfrm>
              <a:custGeom>
                <a:avLst/>
                <a:gdLst/>
                <a:ahLst/>
                <a:cxnLst/>
                <a:rect l="0" t="0" r="0" b="0"/>
                <a:pathLst>
                  <a:path w="547724" h="162575">
                    <a:moveTo>
                      <a:pt x="0" y="161607"/>
                    </a:moveTo>
                    <a:lnTo>
                      <a:pt x="84191" y="0"/>
                    </a:lnTo>
                    <a:lnTo>
                      <a:pt x="84191" y="0"/>
                    </a:lnTo>
                    <a:lnTo>
                      <a:pt x="85158" y="0"/>
                    </a:lnTo>
                    <a:lnTo>
                      <a:pt x="547723" y="0"/>
                    </a:lnTo>
                    <a:lnTo>
                      <a:pt x="547723" y="0"/>
                    </a:lnTo>
                    <a:lnTo>
                      <a:pt x="547723" y="0"/>
                    </a:lnTo>
                    <a:lnTo>
                      <a:pt x="462565" y="162574"/>
                    </a:lnTo>
                    <a:lnTo>
                      <a:pt x="462565"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Group 91"/>
            <p:cNvGrpSpPr/>
            <p:nvPr/>
          </p:nvGrpSpPr>
          <p:grpSpPr>
            <a:xfrm>
              <a:off x="2012957" y="2563813"/>
              <a:ext cx="549142" cy="626110"/>
              <a:chOff x="2012957" y="2563813"/>
              <a:chExt cx="549142" cy="626110"/>
            </a:xfrm>
          </p:grpSpPr>
          <p:sp>
            <p:nvSpPr>
              <p:cNvPr id="80" name="Freeform 79"/>
              <p:cNvSpPr/>
              <p:nvPr/>
            </p:nvSpPr>
            <p:spPr>
              <a:xfrm>
                <a:off x="2013966" y="2565019"/>
                <a:ext cx="84583" cy="162307"/>
              </a:xfrm>
              <a:custGeom>
                <a:avLst/>
                <a:gdLst/>
                <a:ahLst/>
                <a:cxnLst/>
                <a:rect l="0" t="0" r="0" b="0"/>
                <a:pathLst>
                  <a:path w="84583" h="162307">
                    <a:moveTo>
                      <a:pt x="84582" y="254"/>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098548" y="2564383"/>
                <a:ext cx="463297" cy="162943"/>
              </a:xfrm>
              <a:custGeom>
                <a:avLst/>
                <a:gdLst/>
                <a:ahLst/>
                <a:cxnLst/>
                <a:rect l="0" t="0" r="0" b="0"/>
                <a:pathLst>
                  <a:path w="463297" h="162943">
                    <a:moveTo>
                      <a:pt x="381" y="0"/>
                    </a:moveTo>
                    <a:lnTo>
                      <a:pt x="463296" y="0"/>
                    </a:lnTo>
                    <a:lnTo>
                      <a:pt x="463296" y="636"/>
                    </a:lnTo>
                    <a:lnTo>
                      <a:pt x="378206" y="162942"/>
                    </a:lnTo>
                    <a:lnTo>
                      <a:pt x="378078"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013076" y="2727325"/>
                <a:ext cx="85473" cy="462280"/>
              </a:xfrm>
              <a:custGeom>
                <a:avLst/>
                <a:gdLst/>
                <a:ahLst/>
                <a:cxnLst/>
                <a:rect l="0" t="0" r="0" b="0"/>
                <a:pathLst>
                  <a:path w="85473" h="462280">
                    <a:moveTo>
                      <a:pt x="128" y="0"/>
                    </a:moveTo>
                    <a:lnTo>
                      <a:pt x="890"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476626" y="2565019"/>
                <a:ext cx="85473" cy="462280"/>
              </a:xfrm>
              <a:custGeom>
                <a:avLst/>
                <a:gdLst/>
                <a:ahLst/>
                <a:cxnLst/>
                <a:rect l="0" t="0" r="0" b="0"/>
                <a:pathLst>
                  <a:path w="85473" h="462280">
                    <a:moveTo>
                      <a:pt x="128" y="162306"/>
                    </a:moveTo>
                    <a:lnTo>
                      <a:pt x="85218"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098548" y="2727325"/>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476626" y="3027298"/>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2013076" y="3027298"/>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098116" y="25638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012957" y="272638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013925" y="272638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476489" y="2564780"/>
                <a:ext cx="85158" cy="625141"/>
              </a:xfrm>
              <a:custGeom>
                <a:avLst/>
                <a:gdLst/>
                <a:ahLst/>
                <a:cxnLst/>
                <a:rect l="0" t="0" r="0" b="0"/>
                <a:pathLst>
                  <a:path w="85158" h="625141">
                    <a:moveTo>
                      <a:pt x="85157" y="0"/>
                    </a:moveTo>
                    <a:lnTo>
                      <a:pt x="8515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013925" y="2564780"/>
                <a:ext cx="547723" cy="162575"/>
              </a:xfrm>
              <a:custGeom>
                <a:avLst/>
                <a:gdLst/>
                <a:ahLst/>
                <a:cxnLst/>
                <a:rect l="0" t="0" r="0" b="0"/>
                <a:pathLst>
                  <a:path w="547723" h="162575">
                    <a:moveTo>
                      <a:pt x="0" y="161607"/>
                    </a:moveTo>
                    <a:lnTo>
                      <a:pt x="84191" y="0"/>
                    </a:lnTo>
                    <a:lnTo>
                      <a:pt x="84191" y="0"/>
                    </a:lnTo>
                    <a:lnTo>
                      <a:pt x="85159"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2473585" y="2563813"/>
              <a:ext cx="549016" cy="626110"/>
              <a:chOff x="2473585" y="2563813"/>
              <a:chExt cx="549016" cy="626110"/>
            </a:xfrm>
          </p:grpSpPr>
          <p:sp>
            <p:nvSpPr>
              <p:cNvPr id="93" name="Freeform 92"/>
              <p:cNvSpPr/>
              <p:nvPr/>
            </p:nvSpPr>
            <p:spPr>
              <a:xfrm>
                <a:off x="2474595" y="2565019"/>
                <a:ext cx="84582" cy="162307"/>
              </a:xfrm>
              <a:custGeom>
                <a:avLst/>
                <a:gdLst/>
                <a:ahLst/>
                <a:cxnLst/>
                <a:rect l="0" t="0" r="0" b="0"/>
                <a:pathLst>
                  <a:path w="84582" h="162307">
                    <a:moveTo>
                      <a:pt x="84581" y="254"/>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2559176" y="2564383"/>
                <a:ext cx="463298" cy="162943"/>
              </a:xfrm>
              <a:custGeom>
                <a:avLst/>
                <a:gdLst/>
                <a:ahLst/>
                <a:cxnLst/>
                <a:rect l="0" t="0" r="0" b="0"/>
                <a:pathLst>
                  <a:path w="463298" h="162943">
                    <a:moveTo>
                      <a:pt x="381" y="0"/>
                    </a:moveTo>
                    <a:lnTo>
                      <a:pt x="463297" y="0"/>
                    </a:lnTo>
                    <a:lnTo>
                      <a:pt x="463297" y="636"/>
                    </a:lnTo>
                    <a:lnTo>
                      <a:pt x="378206" y="162942"/>
                    </a:lnTo>
                    <a:lnTo>
                      <a:pt x="378079"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2473705" y="2727325"/>
                <a:ext cx="85472" cy="462280"/>
              </a:xfrm>
              <a:custGeom>
                <a:avLst/>
                <a:gdLst/>
                <a:ahLst/>
                <a:cxnLst/>
                <a:rect l="0" t="0" r="0" b="0"/>
                <a:pathLst>
                  <a:path w="85472" h="462280">
                    <a:moveTo>
                      <a:pt x="127" y="0"/>
                    </a:moveTo>
                    <a:lnTo>
                      <a:pt x="890" y="0"/>
                    </a:lnTo>
                    <a:lnTo>
                      <a:pt x="85471" y="0"/>
                    </a:lnTo>
                    <a:lnTo>
                      <a:pt x="85471"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937255" y="2565019"/>
                <a:ext cx="85346" cy="462280"/>
              </a:xfrm>
              <a:custGeom>
                <a:avLst/>
                <a:gdLst/>
                <a:ahLst/>
                <a:cxnLst/>
                <a:rect l="0" t="0" r="0" b="0"/>
                <a:pathLst>
                  <a:path w="85346" h="462280">
                    <a:moveTo>
                      <a:pt x="127" y="162306"/>
                    </a:moveTo>
                    <a:lnTo>
                      <a:pt x="85218" y="0"/>
                    </a:lnTo>
                    <a:lnTo>
                      <a:pt x="85345"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2559176" y="2727325"/>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937255" y="3027298"/>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2473705" y="302729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2558742" y="25638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473585" y="272638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2474552" y="272638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2937116" y="2564780"/>
                <a:ext cx="85157" cy="625141"/>
              </a:xfrm>
              <a:custGeom>
                <a:avLst/>
                <a:gdLst/>
                <a:ahLst/>
                <a:cxnLst/>
                <a:rect l="0" t="0" r="0" b="0"/>
                <a:pathLst>
                  <a:path w="85157" h="625141">
                    <a:moveTo>
                      <a:pt x="85156" y="0"/>
                    </a:moveTo>
                    <a:lnTo>
                      <a:pt x="8515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2474552" y="2564780"/>
                <a:ext cx="547721" cy="162575"/>
              </a:xfrm>
              <a:custGeom>
                <a:avLst/>
                <a:gdLst/>
                <a:ahLst/>
                <a:cxnLst/>
                <a:rect l="0" t="0" r="0" b="0"/>
                <a:pathLst>
                  <a:path w="547721" h="162575">
                    <a:moveTo>
                      <a:pt x="0" y="161607"/>
                    </a:moveTo>
                    <a:lnTo>
                      <a:pt x="84190" y="0"/>
                    </a:lnTo>
                    <a:lnTo>
                      <a:pt x="84190" y="0"/>
                    </a:lnTo>
                    <a:lnTo>
                      <a:pt x="85158" y="0"/>
                    </a:lnTo>
                    <a:lnTo>
                      <a:pt x="547720" y="0"/>
                    </a:lnTo>
                    <a:lnTo>
                      <a:pt x="547720" y="0"/>
                    </a:lnTo>
                    <a:lnTo>
                      <a:pt x="547720" y="0"/>
                    </a:lnTo>
                    <a:lnTo>
                      <a:pt x="462562" y="162574"/>
                    </a:lnTo>
                    <a:lnTo>
                      <a:pt x="462562"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999616" y="2723485"/>
              <a:ext cx="549023" cy="626109"/>
              <a:chOff x="999616" y="2723485"/>
              <a:chExt cx="549023" cy="626109"/>
            </a:xfrm>
          </p:grpSpPr>
          <p:sp>
            <p:nvSpPr>
              <p:cNvPr id="106" name="Freeform 105"/>
              <p:cNvSpPr/>
              <p:nvPr/>
            </p:nvSpPr>
            <p:spPr>
              <a:xfrm>
                <a:off x="1000505" y="2724657"/>
                <a:ext cx="84584" cy="162435"/>
              </a:xfrm>
              <a:custGeom>
                <a:avLst/>
                <a:gdLst/>
                <a:ahLst/>
                <a:cxnLst/>
                <a:rect l="0" t="0" r="0" b="0"/>
                <a:pathLst>
                  <a:path w="84584" h="162435">
                    <a:moveTo>
                      <a:pt x="84583" y="254"/>
                    </a:moveTo>
                    <a:lnTo>
                      <a:pt x="84583"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1085088" y="2724150"/>
                <a:ext cx="463424" cy="162942"/>
              </a:xfrm>
              <a:custGeom>
                <a:avLst/>
                <a:gdLst/>
                <a:ahLst/>
                <a:cxnLst/>
                <a:rect l="0" t="0" r="0" b="0"/>
                <a:pathLst>
                  <a:path w="463424" h="162942">
                    <a:moveTo>
                      <a:pt x="381" y="0"/>
                    </a:moveTo>
                    <a:lnTo>
                      <a:pt x="463423" y="0"/>
                    </a:lnTo>
                    <a:lnTo>
                      <a:pt x="463423" y="507"/>
                    </a:lnTo>
                    <a:lnTo>
                      <a:pt x="378333"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999616" y="2887091"/>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1463166" y="2724657"/>
                <a:ext cx="85473" cy="462408"/>
              </a:xfrm>
              <a:custGeom>
                <a:avLst/>
                <a:gdLst/>
                <a:ahLst/>
                <a:cxnLst/>
                <a:rect l="0" t="0" r="0" b="0"/>
                <a:pathLst>
                  <a:path w="85473" h="462408">
                    <a:moveTo>
                      <a:pt x="255" y="162434"/>
                    </a:moveTo>
                    <a:lnTo>
                      <a:pt x="85345" y="0"/>
                    </a:lnTo>
                    <a:lnTo>
                      <a:pt x="85472"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085088" y="2887091"/>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463166" y="3187064"/>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999616" y="3187064"/>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1084929" y="2723485"/>
                <a:ext cx="968" cy="969"/>
              </a:xfrm>
              <a:custGeom>
                <a:avLst/>
                <a:gdLst/>
                <a:ahLst/>
                <a:cxnLst/>
                <a:rect l="0" t="0" r="0" b="0"/>
                <a:pathLst>
                  <a:path w="968" h="969">
                    <a:moveTo>
                      <a:pt x="0" y="968"/>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999769" y="2886061"/>
                <a:ext cx="462565" cy="463533"/>
              </a:xfrm>
              <a:custGeom>
                <a:avLst/>
                <a:gdLst/>
                <a:ahLst/>
                <a:cxnLst/>
                <a:rect l="0" t="0" r="0" b="0"/>
                <a:pathLst>
                  <a:path w="462565" h="463533">
                    <a:moveTo>
                      <a:pt x="462564" y="967"/>
                    </a:moveTo>
                    <a:lnTo>
                      <a:pt x="462564" y="300957"/>
                    </a:lnTo>
                    <a:lnTo>
                      <a:pt x="462564"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999769" y="2886061"/>
                <a:ext cx="462565" cy="968"/>
              </a:xfrm>
              <a:custGeom>
                <a:avLst/>
                <a:gdLst/>
                <a:ahLst/>
                <a:cxnLst/>
                <a:rect l="0" t="0" r="0" b="0"/>
                <a:pathLst>
                  <a:path w="462565" h="968">
                    <a:moveTo>
                      <a:pt x="462564"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1462333" y="2724452"/>
                <a:ext cx="86126" cy="625141"/>
              </a:xfrm>
              <a:custGeom>
                <a:avLst/>
                <a:gdLst/>
                <a:ahLst/>
                <a:cxnLst/>
                <a:rect l="0" t="0" r="0" b="0"/>
                <a:pathLst>
                  <a:path w="86126" h="625141">
                    <a:moveTo>
                      <a:pt x="86125" y="0"/>
                    </a:moveTo>
                    <a:lnTo>
                      <a:pt x="86125"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000736" y="2724452"/>
                <a:ext cx="547723" cy="162576"/>
              </a:xfrm>
              <a:custGeom>
                <a:avLst/>
                <a:gdLst/>
                <a:ahLst/>
                <a:cxnLst/>
                <a:rect l="0" t="0" r="0" b="0"/>
                <a:pathLst>
                  <a:path w="547723" h="162576">
                    <a:moveTo>
                      <a:pt x="0" y="161607"/>
                    </a:moveTo>
                    <a:lnTo>
                      <a:pt x="84190" y="0"/>
                    </a:lnTo>
                    <a:lnTo>
                      <a:pt x="84190" y="0"/>
                    </a:lnTo>
                    <a:lnTo>
                      <a:pt x="85158" y="0"/>
                    </a:lnTo>
                    <a:lnTo>
                      <a:pt x="547722" y="0"/>
                    </a:lnTo>
                    <a:lnTo>
                      <a:pt x="547722" y="0"/>
                    </a:lnTo>
                    <a:lnTo>
                      <a:pt x="547722" y="0"/>
                    </a:lnTo>
                    <a:lnTo>
                      <a:pt x="462564" y="162575"/>
                    </a:lnTo>
                    <a:lnTo>
                      <a:pt x="461596"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Group 130"/>
            <p:cNvGrpSpPr/>
            <p:nvPr/>
          </p:nvGrpSpPr>
          <p:grpSpPr>
            <a:xfrm>
              <a:off x="1466204" y="2723485"/>
              <a:ext cx="549660" cy="626109"/>
              <a:chOff x="1466204" y="2723485"/>
              <a:chExt cx="549660" cy="626109"/>
            </a:xfrm>
          </p:grpSpPr>
          <p:sp>
            <p:nvSpPr>
              <p:cNvPr id="119" name="Freeform 118"/>
              <p:cNvSpPr/>
              <p:nvPr/>
            </p:nvSpPr>
            <p:spPr>
              <a:xfrm>
                <a:off x="1467358" y="2724657"/>
                <a:ext cx="84582" cy="162435"/>
              </a:xfrm>
              <a:custGeom>
                <a:avLst/>
                <a:gdLst/>
                <a:ahLst/>
                <a:cxnLst/>
                <a:rect l="0" t="0" r="0" b="0"/>
                <a:pathLst>
                  <a:path w="84582" h="162435">
                    <a:moveTo>
                      <a:pt x="84581" y="254"/>
                    </a:moveTo>
                    <a:lnTo>
                      <a:pt x="84581"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551939" y="2724150"/>
                <a:ext cx="463297" cy="162942"/>
              </a:xfrm>
              <a:custGeom>
                <a:avLst/>
                <a:gdLst/>
                <a:ahLst/>
                <a:cxnLst/>
                <a:rect l="0" t="0" r="0" b="0"/>
                <a:pathLst>
                  <a:path w="463297" h="162942">
                    <a:moveTo>
                      <a:pt x="382" y="0"/>
                    </a:moveTo>
                    <a:lnTo>
                      <a:pt x="463296" y="0"/>
                    </a:lnTo>
                    <a:lnTo>
                      <a:pt x="463296" y="507"/>
                    </a:lnTo>
                    <a:lnTo>
                      <a:pt x="378334" y="162941"/>
                    </a:lnTo>
                    <a:lnTo>
                      <a:pt x="377953"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1466341" y="2887091"/>
                <a:ext cx="85599" cy="462154"/>
              </a:xfrm>
              <a:custGeom>
                <a:avLst/>
                <a:gdLst/>
                <a:ahLst/>
                <a:cxnLst/>
                <a:rect l="0" t="0" r="0" b="0"/>
                <a:pathLst>
                  <a:path w="85599" h="462154">
                    <a:moveTo>
                      <a:pt x="381" y="0"/>
                    </a:moveTo>
                    <a:lnTo>
                      <a:pt x="1017"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1929892" y="2724657"/>
                <a:ext cx="85598" cy="462408"/>
              </a:xfrm>
              <a:custGeom>
                <a:avLst/>
                <a:gdLst/>
                <a:ahLst/>
                <a:cxnLst/>
                <a:rect l="0" t="0" r="0" b="0"/>
                <a:pathLst>
                  <a:path w="85598" h="462408">
                    <a:moveTo>
                      <a:pt x="381" y="162434"/>
                    </a:moveTo>
                    <a:lnTo>
                      <a:pt x="85343" y="0"/>
                    </a:lnTo>
                    <a:lnTo>
                      <a:pt x="85597"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1551939" y="2887091"/>
                <a:ext cx="377954" cy="299974"/>
              </a:xfrm>
              <a:custGeom>
                <a:avLst/>
                <a:gdLst/>
                <a:ahLst/>
                <a:cxnLst/>
                <a:rect l="0" t="0" r="0" b="0"/>
                <a:pathLst>
                  <a:path w="377954" h="299974">
                    <a:moveTo>
                      <a:pt x="377953" y="0"/>
                    </a:moveTo>
                    <a:lnTo>
                      <a:pt x="377953"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1929892" y="3187064"/>
                <a:ext cx="85598" cy="162181"/>
              </a:xfrm>
              <a:custGeom>
                <a:avLst/>
                <a:gdLst/>
                <a:ahLst/>
                <a:cxnLst/>
                <a:rect l="0" t="0" r="0" b="0"/>
                <a:pathLst>
                  <a:path w="85598" h="162181">
                    <a:moveTo>
                      <a:pt x="0" y="162180"/>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1466341" y="3187064"/>
                <a:ext cx="463552" cy="162181"/>
              </a:xfrm>
              <a:custGeom>
                <a:avLst/>
                <a:gdLst/>
                <a:ahLst/>
                <a:cxnLst/>
                <a:rect l="0" t="0" r="0" b="0"/>
                <a:pathLst>
                  <a:path w="463552" h="162181">
                    <a:moveTo>
                      <a:pt x="463551" y="162180"/>
                    </a:moveTo>
                    <a:lnTo>
                      <a:pt x="0" y="162180"/>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1551364" y="2723485"/>
                <a:ext cx="1936" cy="969"/>
              </a:xfrm>
              <a:custGeom>
                <a:avLst/>
                <a:gdLst/>
                <a:ahLst/>
                <a:cxnLst/>
                <a:rect l="0" t="0" r="0" b="0"/>
                <a:pathLst>
                  <a:path w="1936" h="969">
                    <a:moveTo>
                      <a:pt x="0" y="968"/>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1466204" y="2886061"/>
                <a:ext cx="463533" cy="463533"/>
              </a:xfrm>
              <a:custGeom>
                <a:avLst/>
                <a:gdLst/>
                <a:ahLst/>
                <a:cxnLst/>
                <a:rect l="0" t="0" r="0" b="0"/>
                <a:pathLst>
                  <a:path w="463533" h="463533">
                    <a:moveTo>
                      <a:pt x="463532" y="967"/>
                    </a:moveTo>
                    <a:lnTo>
                      <a:pt x="463532" y="300957"/>
                    </a:lnTo>
                    <a:lnTo>
                      <a:pt x="463532"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1467172" y="2886061"/>
                <a:ext cx="462566" cy="968"/>
              </a:xfrm>
              <a:custGeom>
                <a:avLst/>
                <a:gdLst/>
                <a:ahLst/>
                <a:cxnLst/>
                <a:rect l="0" t="0" r="0" b="0"/>
                <a:pathLst>
                  <a:path w="462566" h="968">
                    <a:moveTo>
                      <a:pt x="462565"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1929737" y="2724452"/>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1467172" y="2724452"/>
                <a:ext cx="548690" cy="162576"/>
              </a:xfrm>
              <a:custGeom>
                <a:avLst/>
                <a:gdLst/>
                <a:ahLst/>
                <a:cxnLst/>
                <a:rect l="0" t="0" r="0" b="0"/>
                <a:pathLst>
                  <a:path w="548690" h="162576">
                    <a:moveTo>
                      <a:pt x="0" y="161607"/>
                    </a:moveTo>
                    <a:lnTo>
                      <a:pt x="84190" y="0"/>
                    </a:lnTo>
                    <a:lnTo>
                      <a:pt x="84190" y="0"/>
                    </a:lnTo>
                    <a:lnTo>
                      <a:pt x="85158" y="0"/>
                    </a:lnTo>
                    <a:lnTo>
                      <a:pt x="548689" y="0"/>
                    </a:lnTo>
                    <a:lnTo>
                      <a:pt x="548689" y="0"/>
                    </a:lnTo>
                    <a:lnTo>
                      <a:pt x="548689" y="0"/>
                    </a:lnTo>
                    <a:lnTo>
                      <a:pt x="462563" y="162575"/>
                    </a:lnTo>
                    <a:lnTo>
                      <a:pt x="462563"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Group 143"/>
            <p:cNvGrpSpPr/>
            <p:nvPr/>
          </p:nvGrpSpPr>
          <p:grpSpPr>
            <a:xfrm>
              <a:off x="1926832" y="2723485"/>
              <a:ext cx="549660" cy="626109"/>
              <a:chOff x="1926832" y="2723485"/>
              <a:chExt cx="549660" cy="626109"/>
            </a:xfrm>
          </p:grpSpPr>
          <p:sp>
            <p:nvSpPr>
              <p:cNvPr id="132" name="Freeform 131"/>
              <p:cNvSpPr/>
              <p:nvPr/>
            </p:nvSpPr>
            <p:spPr>
              <a:xfrm>
                <a:off x="1927986" y="2724657"/>
                <a:ext cx="84584" cy="162435"/>
              </a:xfrm>
              <a:custGeom>
                <a:avLst/>
                <a:gdLst/>
                <a:ahLst/>
                <a:cxnLst/>
                <a:rect l="0" t="0" r="0" b="0"/>
                <a:pathLst>
                  <a:path w="84584" h="162435">
                    <a:moveTo>
                      <a:pt x="84583" y="254"/>
                    </a:moveTo>
                    <a:lnTo>
                      <a:pt x="84583"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2012569" y="2724150"/>
                <a:ext cx="463296" cy="162942"/>
              </a:xfrm>
              <a:custGeom>
                <a:avLst/>
                <a:gdLst/>
                <a:ahLst/>
                <a:cxnLst/>
                <a:rect l="0" t="0" r="0" b="0"/>
                <a:pathLst>
                  <a:path w="463296" h="162942">
                    <a:moveTo>
                      <a:pt x="381" y="0"/>
                    </a:moveTo>
                    <a:lnTo>
                      <a:pt x="463295" y="0"/>
                    </a:lnTo>
                    <a:lnTo>
                      <a:pt x="463295" y="507"/>
                    </a:lnTo>
                    <a:lnTo>
                      <a:pt x="378332" y="162941"/>
                    </a:lnTo>
                    <a:lnTo>
                      <a:pt x="377951"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1926970" y="2887091"/>
                <a:ext cx="85600" cy="462154"/>
              </a:xfrm>
              <a:custGeom>
                <a:avLst/>
                <a:gdLst/>
                <a:ahLst/>
                <a:cxnLst/>
                <a:rect l="0" t="0" r="0" b="0"/>
                <a:pathLst>
                  <a:path w="85600" h="462154">
                    <a:moveTo>
                      <a:pt x="381" y="0"/>
                    </a:moveTo>
                    <a:lnTo>
                      <a:pt x="1016" y="0"/>
                    </a:lnTo>
                    <a:lnTo>
                      <a:pt x="85599" y="0"/>
                    </a:lnTo>
                    <a:lnTo>
                      <a:pt x="85599"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2390520" y="2724657"/>
                <a:ext cx="85600" cy="462408"/>
              </a:xfrm>
              <a:custGeom>
                <a:avLst/>
                <a:gdLst/>
                <a:ahLst/>
                <a:cxnLst/>
                <a:rect l="0" t="0" r="0" b="0"/>
                <a:pathLst>
                  <a:path w="85600" h="462408">
                    <a:moveTo>
                      <a:pt x="381" y="162434"/>
                    </a:moveTo>
                    <a:lnTo>
                      <a:pt x="85344" y="0"/>
                    </a:lnTo>
                    <a:lnTo>
                      <a:pt x="85599"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2012569" y="2887091"/>
                <a:ext cx="377952" cy="299974"/>
              </a:xfrm>
              <a:custGeom>
                <a:avLst/>
                <a:gdLst/>
                <a:ahLst/>
                <a:cxnLst/>
                <a:rect l="0" t="0" r="0" b="0"/>
                <a:pathLst>
                  <a:path w="377952" h="299974">
                    <a:moveTo>
                      <a:pt x="377951" y="0"/>
                    </a:moveTo>
                    <a:lnTo>
                      <a:pt x="377951"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2390520" y="3187064"/>
                <a:ext cx="85600" cy="162181"/>
              </a:xfrm>
              <a:custGeom>
                <a:avLst/>
                <a:gdLst/>
                <a:ahLst/>
                <a:cxnLst/>
                <a:rect l="0" t="0" r="0" b="0"/>
                <a:pathLst>
                  <a:path w="85600" h="162181">
                    <a:moveTo>
                      <a:pt x="0" y="162180"/>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1926970" y="3187064"/>
                <a:ext cx="463551" cy="162181"/>
              </a:xfrm>
              <a:custGeom>
                <a:avLst/>
                <a:gdLst/>
                <a:ahLst/>
                <a:cxnLst/>
                <a:rect l="0" t="0" r="0" b="0"/>
                <a:pathLst>
                  <a:path w="463551" h="162181">
                    <a:moveTo>
                      <a:pt x="463550" y="162180"/>
                    </a:moveTo>
                    <a:lnTo>
                      <a:pt x="0" y="162180"/>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2011992" y="2723485"/>
                <a:ext cx="1936" cy="969"/>
              </a:xfrm>
              <a:custGeom>
                <a:avLst/>
                <a:gdLst/>
                <a:ahLst/>
                <a:cxnLst/>
                <a:rect l="0" t="0" r="0" b="0"/>
                <a:pathLst>
                  <a:path w="1936" h="969">
                    <a:moveTo>
                      <a:pt x="0" y="968"/>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1926832" y="2886061"/>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1927800" y="2886061"/>
                <a:ext cx="462564" cy="968"/>
              </a:xfrm>
              <a:custGeom>
                <a:avLst/>
                <a:gdLst/>
                <a:ahLst/>
                <a:cxnLst/>
                <a:rect l="0" t="0" r="0" b="0"/>
                <a:pathLst>
                  <a:path w="462564" h="968">
                    <a:moveTo>
                      <a:pt x="462563"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2390364" y="2724452"/>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1927800" y="2724452"/>
                <a:ext cx="548692" cy="162576"/>
              </a:xfrm>
              <a:custGeom>
                <a:avLst/>
                <a:gdLst/>
                <a:ahLst/>
                <a:cxnLst/>
                <a:rect l="0" t="0" r="0" b="0"/>
                <a:pathLst>
                  <a:path w="548692" h="162576">
                    <a:moveTo>
                      <a:pt x="0" y="161607"/>
                    </a:moveTo>
                    <a:lnTo>
                      <a:pt x="84191" y="0"/>
                    </a:lnTo>
                    <a:lnTo>
                      <a:pt x="84191" y="0"/>
                    </a:lnTo>
                    <a:lnTo>
                      <a:pt x="85158" y="0"/>
                    </a:lnTo>
                    <a:lnTo>
                      <a:pt x="548691" y="0"/>
                    </a:lnTo>
                    <a:lnTo>
                      <a:pt x="548691" y="0"/>
                    </a:lnTo>
                    <a:lnTo>
                      <a:pt x="548691" y="0"/>
                    </a:lnTo>
                    <a:lnTo>
                      <a:pt x="462565" y="162575"/>
                    </a:lnTo>
                    <a:lnTo>
                      <a:pt x="462565"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Group 156"/>
            <p:cNvGrpSpPr/>
            <p:nvPr/>
          </p:nvGrpSpPr>
          <p:grpSpPr>
            <a:xfrm>
              <a:off x="2387461" y="2723485"/>
              <a:ext cx="549660" cy="626109"/>
              <a:chOff x="2387461" y="2723485"/>
              <a:chExt cx="549660" cy="626109"/>
            </a:xfrm>
          </p:grpSpPr>
          <p:sp>
            <p:nvSpPr>
              <p:cNvPr id="145" name="Freeform 144"/>
              <p:cNvSpPr/>
              <p:nvPr/>
            </p:nvSpPr>
            <p:spPr>
              <a:xfrm>
                <a:off x="2388616" y="2724657"/>
                <a:ext cx="84583" cy="162435"/>
              </a:xfrm>
              <a:custGeom>
                <a:avLst/>
                <a:gdLst/>
                <a:ahLst/>
                <a:cxnLst/>
                <a:rect l="0" t="0" r="0" b="0"/>
                <a:pathLst>
                  <a:path w="84583" h="162435">
                    <a:moveTo>
                      <a:pt x="84582" y="254"/>
                    </a:moveTo>
                    <a:lnTo>
                      <a:pt x="84582"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2473198" y="2724150"/>
                <a:ext cx="463297" cy="162942"/>
              </a:xfrm>
              <a:custGeom>
                <a:avLst/>
                <a:gdLst/>
                <a:ahLst/>
                <a:cxnLst/>
                <a:rect l="0" t="0" r="0" b="0"/>
                <a:pathLst>
                  <a:path w="463297" h="162942">
                    <a:moveTo>
                      <a:pt x="381" y="0"/>
                    </a:moveTo>
                    <a:lnTo>
                      <a:pt x="463296" y="0"/>
                    </a:lnTo>
                    <a:lnTo>
                      <a:pt x="463296" y="507"/>
                    </a:lnTo>
                    <a:lnTo>
                      <a:pt x="378332"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2387600" y="2887091"/>
                <a:ext cx="85599" cy="462154"/>
              </a:xfrm>
              <a:custGeom>
                <a:avLst/>
                <a:gdLst/>
                <a:ahLst/>
                <a:cxnLst/>
                <a:rect l="0" t="0" r="0" b="0"/>
                <a:pathLst>
                  <a:path w="85599" h="462154">
                    <a:moveTo>
                      <a:pt x="380" y="0"/>
                    </a:moveTo>
                    <a:lnTo>
                      <a:pt x="1016"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2851150" y="2724657"/>
                <a:ext cx="85599" cy="462408"/>
              </a:xfrm>
              <a:custGeom>
                <a:avLst/>
                <a:gdLst/>
                <a:ahLst/>
                <a:cxnLst/>
                <a:rect l="0" t="0" r="0" b="0"/>
                <a:pathLst>
                  <a:path w="85599" h="462408">
                    <a:moveTo>
                      <a:pt x="380" y="162434"/>
                    </a:moveTo>
                    <a:lnTo>
                      <a:pt x="85344" y="0"/>
                    </a:lnTo>
                    <a:lnTo>
                      <a:pt x="85598"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2473198" y="2887091"/>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2851150" y="3187064"/>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2387600" y="3187064"/>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2472618" y="2723485"/>
                <a:ext cx="1936" cy="969"/>
              </a:xfrm>
              <a:custGeom>
                <a:avLst/>
                <a:gdLst/>
                <a:ahLst/>
                <a:cxnLst/>
                <a:rect l="0" t="0" r="0" b="0"/>
                <a:pathLst>
                  <a:path w="1936" h="969">
                    <a:moveTo>
                      <a:pt x="0" y="968"/>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387461" y="2886061"/>
                <a:ext cx="463534" cy="463533"/>
              </a:xfrm>
              <a:custGeom>
                <a:avLst/>
                <a:gdLst/>
                <a:ahLst/>
                <a:cxnLst/>
                <a:rect l="0" t="0" r="0" b="0"/>
                <a:pathLst>
                  <a:path w="463534" h="463533">
                    <a:moveTo>
                      <a:pt x="463533" y="967"/>
                    </a:moveTo>
                    <a:lnTo>
                      <a:pt x="463533" y="300957"/>
                    </a:lnTo>
                    <a:lnTo>
                      <a:pt x="463533" y="463532"/>
                    </a:lnTo>
                    <a:lnTo>
                      <a:pt x="0" y="463532"/>
                    </a:lnTo>
                    <a:lnTo>
                      <a:pt x="0" y="967"/>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2388428" y="2886061"/>
                <a:ext cx="462566" cy="968"/>
              </a:xfrm>
              <a:custGeom>
                <a:avLst/>
                <a:gdLst/>
                <a:ahLst/>
                <a:cxnLst/>
                <a:rect l="0" t="0" r="0" b="0"/>
                <a:pathLst>
                  <a:path w="462566" h="968">
                    <a:moveTo>
                      <a:pt x="462565" y="967"/>
                    </a:moveTo>
                    <a:lnTo>
                      <a:pt x="84191"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2850993" y="2724452"/>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2389396" y="2724452"/>
                <a:ext cx="547725" cy="162576"/>
              </a:xfrm>
              <a:custGeom>
                <a:avLst/>
                <a:gdLst/>
                <a:ahLst/>
                <a:cxnLst/>
                <a:rect l="0" t="0" r="0" b="0"/>
                <a:pathLst>
                  <a:path w="547725" h="162576">
                    <a:moveTo>
                      <a:pt x="0" y="161607"/>
                    </a:moveTo>
                    <a:lnTo>
                      <a:pt x="83224" y="0"/>
                    </a:lnTo>
                    <a:lnTo>
                      <a:pt x="83224" y="0"/>
                    </a:lnTo>
                    <a:lnTo>
                      <a:pt x="84191" y="0"/>
                    </a:lnTo>
                    <a:lnTo>
                      <a:pt x="547724" y="0"/>
                    </a:lnTo>
                    <a:lnTo>
                      <a:pt x="547724" y="0"/>
                    </a:lnTo>
                    <a:lnTo>
                      <a:pt x="547724" y="0"/>
                    </a:lnTo>
                    <a:lnTo>
                      <a:pt x="461598" y="162575"/>
                    </a:lnTo>
                    <a:lnTo>
                      <a:pt x="461598"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0" name="Group 169"/>
            <p:cNvGrpSpPr/>
            <p:nvPr/>
          </p:nvGrpSpPr>
          <p:grpSpPr>
            <a:xfrm>
              <a:off x="913638" y="2883157"/>
              <a:ext cx="549021" cy="626110"/>
              <a:chOff x="913638" y="2883157"/>
              <a:chExt cx="549021" cy="626110"/>
            </a:xfrm>
          </p:grpSpPr>
          <p:sp>
            <p:nvSpPr>
              <p:cNvPr id="158" name="Freeform 157"/>
              <p:cNvSpPr/>
              <p:nvPr/>
            </p:nvSpPr>
            <p:spPr>
              <a:xfrm>
                <a:off x="914653" y="2884297"/>
                <a:ext cx="84456" cy="162561"/>
              </a:xfrm>
              <a:custGeom>
                <a:avLst/>
                <a:gdLst/>
                <a:ahLst/>
                <a:cxnLst/>
                <a:rect l="0" t="0" r="0" b="0"/>
                <a:pathLst>
                  <a:path w="84456" h="162561">
                    <a:moveTo>
                      <a:pt x="84455" y="254"/>
                    </a:moveTo>
                    <a:lnTo>
                      <a:pt x="84455" y="162560"/>
                    </a:lnTo>
                    <a:lnTo>
                      <a:pt x="0" y="162560"/>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999108" y="2883789"/>
                <a:ext cx="463298" cy="163069"/>
              </a:xfrm>
              <a:custGeom>
                <a:avLst/>
                <a:gdLst/>
                <a:ahLst/>
                <a:cxnLst/>
                <a:rect l="0" t="0" r="0" b="0"/>
                <a:pathLst>
                  <a:path w="463298" h="163069">
                    <a:moveTo>
                      <a:pt x="508" y="0"/>
                    </a:moveTo>
                    <a:lnTo>
                      <a:pt x="463297" y="0"/>
                    </a:lnTo>
                    <a:lnTo>
                      <a:pt x="463297" y="508"/>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913638" y="3046857"/>
                <a:ext cx="85471" cy="462153"/>
              </a:xfrm>
              <a:custGeom>
                <a:avLst/>
                <a:gdLst/>
                <a:ahLst/>
                <a:cxnLst/>
                <a:rect l="0" t="0" r="0" b="0"/>
                <a:pathLst>
                  <a:path w="85471" h="462153">
                    <a:moveTo>
                      <a:pt x="253" y="0"/>
                    </a:moveTo>
                    <a:lnTo>
                      <a:pt x="1015" y="0"/>
                    </a:lnTo>
                    <a:lnTo>
                      <a:pt x="85470" y="0"/>
                    </a:lnTo>
                    <a:lnTo>
                      <a:pt x="85470"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1377188" y="2884297"/>
                <a:ext cx="85471" cy="462407"/>
              </a:xfrm>
              <a:custGeom>
                <a:avLst/>
                <a:gdLst/>
                <a:ahLst/>
                <a:cxnLst/>
                <a:rect l="0" t="0" r="0" b="0"/>
                <a:pathLst>
                  <a:path w="85471" h="462407">
                    <a:moveTo>
                      <a:pt x="126" y="162560"/>
                    </a:moveTo>
                    <a:lnTo>
                      <a:pt x="85217" y="0"/>
                    </a:lnTo>
                    <a:lnTo>
                      <a:pt x="85470"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999108" y="3046857"/>
                <a:ext cx="378081" cy="299847"/>
              </a:xfrm>
              <a:custGeom>
                <a:avLst/>
                <a:gdLst/>
                <a:ahLst/>
                <a:cxnLst/>
                <a:rect l="0" t="0" r="0" b="0"/>
                <a:pathLst>
                  <a:path w="378081" h="299847">
                    <a:moveTo>
                      <a:pt x="378080" y="0"/>
                    </a:moveTo>
                    <a:lnTo>
                      <a:pt x="378080"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1377188" y="3346703"/>
                <a:ext cx="85471" cy="162307"/>
              </a:xfrm>
              <a:custGeom>
                <a:avLst/>
                <a:gdLst/>
                <a:ahLst/>
                <a:cxnLst/>
                <a:rect l="0" t="0" r="0" b="0"/>
                <a:pathLst>
                  <a:path w="85471" h="162307">
                    <a:moveTo>
                      <a:pt x="0" y="162306"/>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913638" y="3346703"/>
                <a:ext cx="463551" cy="162307"/>
              </a:xfrm>
              <a:custGeom>
                <a:avLst/>
                <a:gdLst/>
                <a:ahLst/>
                <a:cxnLst/>
                <a:rect l="0" t="0" r="0" b="0"/>
                <a:pathLst>
                  <a:path w="463551" h="162307">
                    <a:moveTo>
                      <a:pt x="463550" y="162306"/>
                    </a:moveTo>
                    <a:lnTo>
                      <a:pt x="0" y="162306"/>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998803" y="2883157"/>
                <a:ext cx="968" cy="968"/>
              </a:xfrm>
              <a:custGeom>
                <a:avLst/>
                <a:gdLst/>
                <a:ahLst/>
                <a:cxnLst/>
                <a:rect l="0" t="0" r="0" b="0"/>
                <a:pathLst>
                  <a:path w="968" h="968">
                    <a:moveTo>
                      <a:pt x="0" y="967"/>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913643" y="30457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914611" y="3045732"/>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1377176" y="2884124"/>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914611" y="2884124"/>
                <a:ext cx="547723" cy="162575"/>
              </a:xfrm>
              <a:custGeom>
                <a:avLst/>
                <a:gdLst/>
                <a:ahLst/>
                <a:cxnLst/>
                <a:rect l="0" t="0" r="0" b="0"/>
                <a:pathLst>
                  <a:path w="547723" h="162575">
                    <a:moveTo>
                      <a:pt x="0" y="161607"/>
                    </a:moveTo>
                    <a:lnTo>
                      <a:pt x="84190" y="0"/>
                    </a:lnTo>
                    <a:lnTo>
                      <a:pt x="84190" y="0"/>
                    </a:lnTo>
                    <a:lnTo>
                      <a:pt x="85158"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3" name="Group 182"/>
            <p:cNvGrpSpPr/>
            <p:nvPr/>
          </p:nvGrpSpPr>
          <p:grpSpPr>
            <a:xfrm>
              <a:off x="1374266" y="2883157"/>
              <a:ext cx="549023" cy="626110"/>
              <a:chOff x="1374266" y="2883157"/>
              <a:chExt cx="549023" cy="626110"/>
            </a:xfrm>
          </p:grpSpPr>
          <p:sp>
            <p:nvSpPr>
              <p:cNvPr id="171" name="Freeform 170"/>
              <p:cNvSpPr/>
              <p:nvPr/>
            </p:nvSpPr>
            <p:spPr>
              <a:xfrm>
                <a:off x="1375283" y="2884297"/>
                <a:ext cx="84582" cy="162561"/>
              </a:xfrm>
              <a:custGeom>
                <a:avLst/>
                <a:gdLst/>
                <a:ahLst/>
                <a:cxnLst/>
                <a:rect l="0" t="0" r="0" b="0"/>
                <a:pathLst>
                  <a:path w="84582" h="162561">
                    <a:moveTo>
                      <a:pt x="84581" y="254"/>
                    </a:moveTo>
                    <a:lnTo>
                      <a:pt x="84581" y="162560"/>
                    </a:lnTo>
                    <a:lnTo>
                      <a:pt x="0" y="162560"/>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1459864" y="2883789"/>
                <a:ext cx="463297" cy="163069"/>
              </a:xfrm>
              <a:custGeom>
                <a:avLst/>
                <a:gdLst/>
                <a:ahLst/>
                <a:cxnLst/>
                <a:rect l="0" t="0" r="0" b="0"/>
                <a:pathLst>
                  <a:path w="463297" h="163069">
                    <a:moveTo>
                      <a:pt x="382" y="0"/>
                    </a:moveTo>
                    <a:lnTo>
                      <a:pt x="463296" y="0"/>
                    </a:lnTo>
                    <a:lnTo>
                      <a:pt x="463296" y="508"/>
                    </a:lnTo>
                    <a:lnTo>
                      <a:pt x="378206" y="163068"/>
                    </a:lnTo>
                    <a:lnTo>
                      <a:pt x="377953"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374266" y="3046857"/>
                <a:ext cx="85599" cy="462153"/>
              </a:xfrm>
              <a:custGeom>
                <a:avLst/>
                <a:gdLst/>
                <a:ahLst/>
                <a:cxnLst/>
                <a:rect l="0" t="0" r="0" b="0"/>
                <a:pathLst>
                  <a:path w="85599" h="462153">
                    <a:moveTo>
                      <a:pt x="255" y="0"/>
                    </a:moveTo>
                    <a:lnTo>
                      <a:pt x="1017" y="0"/>
                    </a:lnTo>
                    <a:lnTo>
                      <a:pt x="85598" y="0"/>
                    </a:lnTo>
                    <a:lnTo>
                      <a:pt x="85598"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1837817" y="2884297"/>
                <a:ext cx="85472" cy="462407"/>
              </a:xfrm>
              <a:custGeom>
                <a:avLst/>
                <a:gdLst/>
                <a:ahLst/>
                <a:cxnLst/>
                <a:rect l="0" t="0" r="0" b="0"/>
                <a:pathLst>
                  <a:path w="85472" h="462407">
                    <a:moveTo>
                      <a:pt x="253" y="162560"/>
                    </a:moveTo>
                    <a:lnTo>
                      <a:pt x="85343" y="0"/>
                    </a:lnTo>
                    <a:lnTo>
                      <a:pt x="85471"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1459864" y="3046857"/>
                <a:ext cx="377954" cy="299847"/>
              </a:xfrm>
              <a:custGeom>
                <a:avLst/>
                <a:gdLst/>
                <a:ahLst/>
                <a:cxnLst/>
                <a:rect l="0" t="0" r="0" b="0"/>
                <a:pathLst>
                  <a:path w="377954" h="299847">
                    <a:moveTo>
                      <a:pt x="377953" y="0"/>
                    </a:moveTo>
                    <a:lnTo>
                      <a:pt x="377953"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1837817" y="3346703"/>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1374266" y="3346703"/>
                <a:ext cx="463552" cy="162307"/>
              </a:xfrm>
              <a:custGeom>
                <a:avLst/>
                <a:gdLst/>
                <a:ahLst/>
                <a:cxnLst/>
                <a:rect l="0" t="0" r="0" b="0"/>
                <a:pathLst>
                  <a:path w="463552" h="162307">
                    <a:moveTo>
                      <a:pt x="463551" y="162306"/>
                    </a:moveTo>
                    <a:lnTo>
                      <a:pt x="0" y="162306"/>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1459430" y="2883157"/>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374271" y="30457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1375239" y="3045732"/>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1837802" y="2884124"/>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1375239" y="2884124"/>
                <a:ext cx="547723" cy="162575"/>
              </a:xfrm>
              <a:custGeom>
                <a:avLst/>
                <a:gdLst/>
                <a:ahLst/>
                <a:cxnLst/>
                <a:rect l="0" t="0" r="0" b="0"/>
                <a:pathLst>
                  <a:path w="547723" h="162575">
                    <a:moveTo>
                      <a:pt x="0" y="161607"/>
                    </a:moveTo>
                    <a:lnTo>
                      <a:pt x="84191" y="0"/>
                    </a:lnTo>
                    <a:lnTo>
                      <a:pt x="84191" y="0"/>
                    </a:lnTo>
                    <a:lnTo>
                      <a:pt x="85158"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6" name="Group 195"/>
            <p:cNvGrpSpPr/>
            <p:nvPr/>
          </p:nvGrpSpPr>
          <p:grpSpPr>
            <a:xfrm>
              <a:off x="1840706" y="2883157"/>
              <a:ext cx="549659" cy="626110"/>
              <a:chOff x="1840706" y="2883157"/>
              <a:chExt cx="549659" cy="626110"/>
            </a:xfrm>
          </p:grpSpPr>
          <p:sp>
            <p:nvSpPr>
              <p:cNvPr id="184" name="Freeform 183"/>
              <p:cNvSpPr/>
              <p:nvPr/>
            </p:nvSpPr>
            <p:spPr>
              <a:xfrm>
                <a:off x="1842007" y="2884297"/>
                <a:ext cx="84583" cy="162561"/>
              </a:xfrm>
              <a:custGeom>
                <a:avLst/>
                <a:gdLst/>
                <a:ahLst/>
                <a:cxnLst/>
                <a:rect l="0" t="0" r="0" b="0"/>
                <a:pathLst>
                  <a:path w="84583" h="162561">
                    <a:moveTo>
                      <a:pt x="84582" y="254"/>
                    </a:moveTo>
                    <a:lnTo>
                      <a:pt x="84582" y="162560"/>
                    </a:lnTo>
                    <a:lnTo>
                      <a:pt x="0" y="162560"/>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1926589" y="2883789"/>
                <a:ext cx="463297" cy="163069"/>
              </a:xfrm>
              <a:custGeom>
                <a:avLst/>
                <a:gdLst/>
                <a:ahLst/>
                <a:cxnLst/>
                <a:rect l="0" t="0" r="0" b="0"/>
                <a:pathLst>
                  <a:path w="463297" h="163069">
                    <a:moveTo>
                      <a:pt x="381" y="0"/>
                    </a:moveTo>
                    <a:lnTo>
                      <a:pt x="463296" y="0"/>
                    </a:lnTo>
                    <a:lnTo>
                      <a:pt x="463296" y="508"/>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1841119" y="3046857"/>
                <a:ext cx="85471" cy="462153"/>
              </a:xfrm>
              <a:custGeom>
                <a:avLst/>
                <a:gdLst/>
                <a:ahLst/>
                <a:cxnLst/>
                <a:rect l="0" t="0" r="0" b="0"/>
                <a:pathLst>
                  <a:path w="85471" h="462153">
                    <a:moveTo>
                      <a:pt x="126" y="0"/>
                    </a:moveTo>
                    <a:lnTo>
                      <a:pt x="888" y="0"/>
                    </a:lnTo>
                    <a:lnTo>
                      <a:pt x="85470" y="0"/>
                    </a:lnTo>
                    <a:lnTo>
                      <a:pt x="85470"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2304669" y="2884297"/>
                <a:ext cx="85345" cy="462407"/>
              </a:xfrm>
              <a:custGeom>
                <a:avLst/>
                <a:gdLst/>
                <a:ahLst/>
                <a:cxnLst/>
                <a:rect l="0" t="0" r="0" b="0"/>
                <a:pathLst>
                  <a:path w="85345" h="462407">
                    <a:moveTo>
                      <a:pt x="126" y="162560"/>
                    </a:moveTo>
                    <a:lnTo>
                      <a:pt x="85216" y="0"/>
                    </a:lnTo>
                    <a:lnTo>
                      <a:pt x="85344"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1926589" y="3046857"/>
                <a:ext cx="378081" cy="299847"/>
              </a:xfrm>
              <a:custGeom>
                <a:avLst/>
                <a:gdLst/>
                <a:ahLst/>
                <a:cxnLst/>
                <a:rect l="0" t="0" r="0" b="0"/>
                <a:pathLst>
                  <a:path w="378081" h="299847">
                    <a:moveTo>
                      <a:pt x="378080" y="0"/>
                    </a:moveTo>
                    <a:lnTo>
                      <a:pt x="378080"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304669" y="3346703"/>
                <a:ext cx="85345" cy="162307"/>
              </a:xfrm>
              <a:custGeom>
                <a:avLst/>
                <a:gdLst/>
                <a:ahLst/>
                <a:cxnLst/>
                <a:rect l="0" t="0" r="0" b="0"/>
                <a:pathLst>
                  <a:path w="85345" h="162307">
                    <a:moveTo>
                      <a:pt x="0" y="162306"/>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1841119" y="3346703"/>
                <a:ext cx="463551" cy="162307"/>
              </a:xfrm>
              <a:custGeom>
                <a:avLst/>
                <a:gdLst/>
                <a:ahLst/>
                <a:cxnLst/>
                <a:rect l="0" t="0" r="0" b="0"/>
                <a:pathLst>
                  <a:path w="463551" h="162307">
                    <a:moveTo>
                      <a:pt x="463550" y="162306"/>
                    </a:moveTo>
                    <a:lnTo>
                      <a:pt x="0" y="162306"/>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1926833" y="2883157"/>
                <a:ext cx="969" cy="968"/>
              </a:xfrm>
              <a:custGeom>
                <a:avLst/>
                <a:gdLst/>
                <a:ahLst/>
                <a:cxnLst/>
                <a:rect l="0" t="0" r="0" b="0"/>
                <a:pathLst>
                  <a:path w="969" h="968">
                    <a:moveTo>
                      <a:pt x="0" y="967"/>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1840706" y="30457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1841674" y="304573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2304237" y="2884124"/>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1842643" y="2884124"/>
                <a:ext cx="547722" cy="162575"/>
              </a:xfrm>
              <a:custGeom>
                <a:avLst/>
                <a:gdLst/>
                <a:ahLst/>
                <a:cxnLst/>
                <a:rect l="0" t="0" r="0" b="0"/>
                <a:pathLst>
                  <a:path w="547722" h="162575">
                    <a:moveTo>
                      <a:pt x="0" y="161607"/>
                    </a:moveTo>
                    <a:lnTo>
                      <a:pt x="84190" y="0"/>
                    </a:lnTo>
                    <a:lnTo>
                      <a:pt x="84190" y="0"/>
                    </a:lnTo>
                    <a:lnTo>
                      <a:pt x="84190" y="0"/>
                    </a:lnTo>
                    <a:lnTo>
                      <a:pt x="547721" y="0"/>
                    </a:lnTo>
                    <a:lnTo>
                      <a:pt x="547721" y="0"/>
                    </a:lnTo>
                    <a:lnTo>
                      <a:pt x="547721" y="0"/>
                    </a:lnTo>
                    <a:lnTo>
                      <a:pt x="462563" y="162574"/>
                    </a:lnTo>
                    <a:lnTo>
                      <a:pt x="461595"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Group 208"/>
            <p:cNvGrpSpPr/>
            <p:nvPr/>
          </p:nvGrpSpPr>
          <p:grpSpPr>
            <a:xfrm>
              <a:off x="2301335" y="2883157"/>
              <a:ext cx="549660" cy="626110"/>
              <a:chOff x="2301335" y="2883157"/>
              <a:chExt cx="549660" cy="626110"/>
            </a:xfrm>
          </p:grpSpPr>
          <p:sp>
            <p:nvSpPr>
              <p:cNvPr id="197" name="Freeform 196"/>
              <p:cNvSpPr/>
              <p:nvPr/>
            </p:nvSpPr>
            <p:spPr>
              <a:xfrm>
                <a:off x="2302636" y="2884297"/>
                <a:ext cx="84584" cy="162561"/>
              </a:xfrm>
              <a:custGeom>
                <a:avLst/>
                <a:gdLst/>
                <a:ahLst/>
                <a:cxnLst/>
                <a:rect l="0" t="0" r="0" b="0"/>
                <a:pathLst>
                  <a:path w="84584" h="162561">
                    <a:moveTo>
                      <a:pt x="84583" y="254"/>
                    </a:moveTo>
                    <a:lnTo>
                      <a:pt x="84583" y="162560"/>
                    </a:lnTo>
                    <a:lnTo>
                      <a:pt x="0" y="162560"/>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387219" y="2883789"/>
                <a:ext cx="463296" cy="163069"/>
              </a:xfrm>
              <a:custGeom>
                <a:avLst/>
                <a:gdLst/>
                <a:ahLst/>
                <a:cxnLst/>
                <a:rect l="0" t="0" r="0" b="0"/>
                <a:pathLst>
                  <a:path w="463296" h="163069">
                    <a:moveTo>
                      <a:pt x="381" y="0"/>
                    </a:moveTo>
                    <a:lnTo>
                      <a:pt x="463295" y="0"/>
                    </a:lnTo>
                    <a:lnTo>
                      <a:pt x="463295" y="508"/>
                    </a:lnTo>
                    <a:lnTo>
                      <a:pt x="378206" y="163068"/>
                    </a:lnTo>
                    <a:lnTo>
                      <a:pt x="378079"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301748" y="3046857"/>
                <a:ext cx="85472" cy="462153"/>
              </a:xfrm>
              <a:custGeom>
                <a:avLst/>
                <a:gdLst/>
                <a:ahLst/>
                <a:cxnLst/>
                <a:rect l="0" t="0" r="0" b="0"/>
                <a:pathLst>
                  <a:path w="85472" h="462153">
                    <a:moveTo>
                      <a:pt x="127" y="0"/>
                    </a:moveTo>
                    <a:lnTo>
                      <a:pt x="888" y="0"/>
                    </a:lnTo>
                    <a:lnTo>
                      <a:pt x="85471" y="0"/>
                    </a:lnTo>
                    <a:lnTo>
                      <a:pt x="85471"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765298" y="2884297"/>
                <a:ext cx="85345" cy="462407"/>
              </a:xfrm>
              <a:custGeom>
                <a:avLst/>
                <a:gdLst/>
                <a:ahLst/>
                <a:cxnLst/>
                <a:rect l="0" t="0" r="0" b="0"/>
                <a:pathLst>
                  <a:path w="85345" h="462407">
                    <a:moveTo>
                      <a:pt x="127" y="162560"/>
                    </a:moveTo>
                    <a:lnTo>
                      <a:pt x="85216" y="0"/>
                    </a:lnTo>
                    <a:lnTo>
                      <a:pt x="85344"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2387219" y="3046857"/>
                <a:ext cx="378080" cy="299847"/>
              </a:xfrm>
              <a:custGeom>
                <a:avLst/>
                <a:gdLst/>
                <a:ahLst/>
                <a:cxnLst/>
                <a:rect l="0" t="0" r="0" b="0"/>
                <a:pathLst>
                  <a:path w="378080" h="299847">
                    <a:moveTo>
                      <a:pt x="378079" y="0"/>
                    </a:moveTo>
                    <a:lnTo>
                      <a:pt x="378079"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2765298" y="3346703"/>
                <a:ext cx="85345" cy="162307"/>
              </a:xfrm>
              <a:custGeom>
                <a:avLst/>
                <a:gdLst/>
                <a:ahLst/>
                <a:cxnLst/>
                <a:rect l="0" t="0" r="0" b="0"/>
                <a:pathLst>
                  <a:path w="85345" h="162307">
                    <a:moveTo>
                      <a:pt x="0" y="162306"/>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2301748" y="3346703"/>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2387462" y="2883157"/>
                <a:ext cx="968" cy="968"/>
              </a:xfrm>
              <a:custGeom>
                <a:avLst/>
                <a:gdLst/>
                <a:ahLst/>
                <a:cxnLst/>
                <a:rect l="0" t="0" r="0" b="0"/>
                <a:pathLst>
                  <a:path w="968" h="968">
                    <a:moveTo>
                      <a:pt x="0" y="967"/>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2301335" y="3045732"/>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2302302" y="3045732"/>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2764868" y="2884124"/>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2303271" y="2884124"/>
                <a:ext cx="547724" cy="162575"/>
              </a:xfrm>
              <a:custGeom>
                <a:avLst/>
                <a:gdLst/>
                <a:ahLst/>
                <a:cxnLst/>
                <a:rect l="0" t="0" r="0" b="0"/>
                <a:pathLst>
                  <a:path w="547724" h="162575">
                    <a:moveTo>
                      <a:pt x="0" y="161607"/>
                    </a:moveTo>
                    <a:lnTo>
                      <a:pt x="84191" y="0"/>
                    </a:lnTo>
                    <a:lnTo>
                      <a:pt x="84191" y="0"/>
                    </a:lnTo>
                    <a:lnTo>
                      <a:pt x="84191" y="0"/>
                    </a:lnTo>
                    <a:lnTo>
                      <a:pt x="547723" y="0"/>
                    </a:lnTo>
                    <a:lnTo>
                      <a:pt x="547723" y="0"/>
                    </a:lnTo>
                    <a:lnTo>
                      <a:pt x="547723" y="0"/>
                    </a:lnTo>
                    <a:lnTo>
                      <a:pt x="462564" y="162574"/>
                    </a:lnTo>
                    <a:lnTo>
                      <a:pt x="461597"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Group 221"/>
            <p:cNvGrpSpPr/>
            <p:nvPr/>
          </p:nvGrpSpPr>
          <p:grpSpPr>
            <a:xfrm>
              <a:off x="1165246" y="1956094"/>
              <a:ext cx="549660" cy="625436"/>
              <a:chOff x="1165246" y="1956094"/>
              <a:chExt cx="549660" cy="625436"/>
            </a:xfrm>
          </p:grpSpPr>
          <p:sp>
            <p:nvSpPr>
              <p:cNvPr id="210" name="Freeform 209"/>
              <p:cNvSpPr/>
              <p:nvPr/>
            </p:nvSpPr>
            <p:spPr>
              <a:xfrm>
                <a:off x="1166367" y="1956942"/>
                <a:ext cx="84584" cy="162435"/>
              </a:xfrm>
              <a:custGeom>
                <a:avLst/>
                <a:gdLst/>
                <a:ahLst/>
                <a:cxnLst/>
                <a:rect l="0" t="0" r="0" b="0"/>
                <a:pathLst>
                  <a:path w="84584" h="162435">
                    <a:moveTo>
                      <a:pt x="84583" y="255"/>
                    </a:moveTo>
                    <a:lnTo>
                      <a:pt x="84583" y="162434"/>
                    </a:lnTo>
                    <a:lnTo>
                      <a:pt x="0" y="162434"/>
                    </a:lnTo>
                    <a:lnTo>
                      <a:pt x="0" y="161163"/>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1250950" y="1956435"/>
                <a:ext cx="463424" cy="162942"/>
              </a:xfrm>
              <a:custGeom>
                <a:avLst/>
                <a:gdLst/>
                <a:ahLst/>
                <a:cxnLst/>
                <a:rect l="0" t="0" r="0" b="0"/>
                <a:pathLst>
                  <a:path w="463424" h="162942">
                    <a:moveTo>
                      <a:pt x="380" y="0"/>
                    </a:moveTo>
                    <a:lnTo>
                      <a:pt x="463423" y="0"/>
                    </a:lnTo>
                    <a:lnTo>
                      <a:pt x="463423" y="507"/>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1165478" y="2119376"/>
                <a:ext cx="85473" cy="462154"/>
              </a:xfrm>
              <a:custGeom>
                <a:avLst/>
                <a:gdLst/>
                <a:ahLst/>
                <a:cxnLst/>
                <a:rect l="0" t="0" r="0" b="0"/>
                <a:pathLst>
                  <a:path w="85473" h="462154">
                    <a:moveTo>
                      <a:pt x="255" y="0"/>
                    </a:moveTo>
                    <a:lnTo>
                      <a:pt x="889" y="0"/>
                    </a:lnTo>
                    <a:lnTo>
                      <a:pt x="85472" y="0"/>
                    </a:lnTo>
                    <a:lnTo>
                      <a:pt x="85472"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1629029" y="1956942"/>
                <a:ext cx="85472" cy="462409"/>
              </a:xfrm>
              <a:custGeom>
                <a:avLst/>
                <a:gdLst/>
                <a:ahLst/>
                <a:cxnLst/>
                <a:rect l="0" t="0" r="0" b="0"/>
                <a:pathLst>
                  <a:path w="85472" h="462409">
                    <a:moveTo>
                      <a:pt x="253"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1250950" y="21193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1629029" y="24193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1165478" y="2419350"/>
                <a:ext cx="463552" cy="162180"/>
              </a:xfrm>
              <a:custGeom>
                <a:avLst/>
                <a:gdLst/>
                <a:ahLst/>
                <a:cxnLst/>
                <a:rect l="0" t="0" r="0" b="0"/>
                <a:pathLst>
                  <a:path w="463552" h="162180">
                    <a:moveTo>
                      <a:pt x="463551" y="162179"/>
                    </a:moveTo>
                    <a:lnTo>
                      <a:pt x="0" y="162179"/>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1250406" y="1956094"/>
                <a:ext cx="1936" cy="968"/>
              </a:xfrm>
              <a:custGeom>
                <a:avLst/>
                <a:gdLst/>
                <a:ahLst/>
                <a:cxnLst/>
                <a:rect l="0" t="0" r="0" b="0"/>
                <a:pathLst>
                  <a:path w="1936" h="968">
                    <a:moveTo>
                      <a:pt x="0" y="967"/>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1165246" y="2117702"/>
                <a:ext cx="463533" cy="463532"/>
              </a:xfrm>
              <a:custGeom>
                <a:avLst/>
                <a:gdLst/>
                <a:ahLst/>
                <a:cxnLst/>
                <a:rect l="0" t="0" r="0" b="0"/>
                <a:pathLst>
                  <a:path w="463533" h="463532">
                    <a:moveTo>
                      <a:pt x="463532" y="968"/>
                    </a:moveTo>
                    <a:lnTo>
                      <a:pt x="463532" y="300956"/>
                    </a:lnTo>
                    <a:lnTo>
                      <a:pt x="463532"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1166214" y="2117702"/>
                <a:ext cx="462566" cy="969"/>
              </a:xfrm>
              <a:custGeom>
                <a:avLst/>
                <a:gdLst/>
                <a:ahLst/>
                <a:cxnLst/>
                <a:rect l="0" t="0" r="0" b="0"/>
                <a:pathLst>
                  <a:path w="462566" h="969">
                    <a:moveTo>
                      <a:pt x="462565"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1628779" y="1957062"/>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1166214" y="1956094"/>
                <a:ext cx="548690" cy="163543"/>
              </a:xfrm>
              <a:custGeom>
                <a:avLst/>
                <a:gdLst/>
                <a:ahLst/>
                <a:cxnLst/>
                <a:rect l="0" t="0" r="0" b="0"/>
                <a:pathLst>
                  <a:path w="548690" h="163543">
                    <a:moveTo>
                      <a:pt x="0" y="161607"/>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5" name="Group 234"/>
            <p:cNvGrpSpPr/>
            <p:nvPr/>
          </p:nvGrpSpPr>
          <p:grpSpPr>
            <a:xfrm>
              <a:off x="1632204" y="1956094"/>
              <a:ext cx="549137" cy="625436"/>
              <a:chOff x="1632204" y="1956094"/>
              <a:chExt cx="549137" cy="625436"/>
            </a:xfrm>
          </p:grpSpPr>
          <p:sp>
            <p:nvSpPr>
              <p:cNvPr id="223" name="Freeform 222"/>
              <p:cNvSpPr/>
              <p:nvPr/>
            </p:nvSpPr>
            <p:spPr>
              <a:xfrm>
                <a:off x="1633092" y="1956942"/>
                <a:ext cx="84584" cy="162435"/>
              </a:xfrm>
              <a:custGeom>
                <a:avLst/>
                <a:gdLst/>
                <a:ahLst/>
                <a:cxnLst/>
                <a:rect l="0" t="0" r="0" b="0"/>
                <a:pathLst>
                  <a:path w="84584" h="162435">
                    <a:moveTo>
                      <a:pt x="84583" y="255"/>
                    </a:moveTo>
                    <a:lnTo>
                      <a:pt x="84583" y="162434"/>
                    </a:lnTo>
                    <a:lnTo>
                      <a:pt x="0" y="162434"/>
                    </a:lnTo>
                    <a:lnTo>
                      <a:pt x="0" y="161163"/>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1717675" y="1956435"/>
                <a:ext cx="463424" cy="162942"/>
              </a:xfrm>
              <a:custGeom>
                <a:avLst/>
                <a:gdLst/>
                <a:ahLst/>
                <a:cxnLst/>
                <a:rect l="0" t="0" r="0" b="0"/>
                <a:pathLst>
                  <a:path w="463424" h="162942">
                    <a:moveTo>
                      <a:pt x="507" y="0"/>
                    </a:moveTo>
                    <a:lnTo>
                      <a:pt x="463423" y="0"/>
                    </a:lnTo>
                    <a:lnTo>
                      <a:pt x="463423" y="507"/>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1632204" y="2119376"/>
                <a:ext cx="85472" cy="462154"/>
              </a:xfrm>
              <a:custGeom>
                <a:avLst/>
                <a:gdLst/>
                <a:ahLst/>
                <a:cxnLst/>
                <a:rect l="0" t="0" r="0" b="0"/>
                <a:pathLst>
                  <a:path w="85472" h="462154">
                    <a:moveTo>
                      <a:pt x="253" y="0"/>
                    </a:moveTo>
                    <a:lnTo>
                      <a:pt x="888"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2095754" y="1956942"/>
                <a:ext cx="85472" cy="462409"/>
              </a:xfrm>
              <a:custGeom>
                <a:avLst/>
                <a:gdLst/>
                <a:ahLst/>
                <a:cxnLst/>
                <a:rect l="0" t="0" r="0" b="0"/>
                <a:pathLst>
                  <a:path w="85472" h="462409">
                    <a:moveTo>
                      <a:pt x="253"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1717675" y="21193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2095754" y="24193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1632204" y="2419350"/>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1717808" y="1956094"/>
                <a:ext cx="969" cy="968"/>
              </a:xfrm>
              <a:custGeom>
                <a:avLst/>
                <a:gdLst/>
                <a:ahLst/>
                <a:cxnLst/>
                <a:rect l="0" t="0" r="0" b="0"/>
                <a:pathLst>
                  <a:path w="969" h="968">
                    <a:moveTo>
                      <a:pt x="0" y="967"/>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1632650" y="21177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1632650" y="211770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2095213" y="1957062"/>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1633618" y="1956094"/>
                <a:ext cx="547723" cy="163543"/>
              </a:xfrm>
              <a:custGeom>
                <a:avLst/>
                <a:gdLst/>
                <a:ahLst/>
                <a:cxnLst/>
                <a:rect l="0" t="0" r="0" b="0"/>
                <a:pathLst>
                  <a:path w="547723" h="163543">
                    <a:moveTo>
                      <a:pt x="0" y="161607"/>
                    </a:moveTo>
                    <a:lnTo>
                      <a:pt x="84190" y="968"/>
                    </a:lnTo>
                    <a:lnTo>
                      <a:pt x="84190" y="0"/>
                    </a:lnTo>
                    <a:lnTo>
                      <a:pt x="84190"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2092832" y="1956094"/>
              <a:ext cx="549138" cy="625436"/>
              <a:chOff x="2092832" y="1956094"/>
              <a:chExt cx="549138" cy="625436"/>
            </a:xfrm>
          </p:grpSpPr>
          <p:sp>
            <p:nvSpPr>
              <p:cNvPr id="236" name="Freeform 235"/>
              <p:cNvSpPr/>
              <p:nvPr/>
            </p:nvSpPr>
            <p:spPr>
              <a:xfrm>
                <a:off x="2093722" y="1956942"/>
                <a:ext cx="84583" cy="162435"/>
              </a:xfrm>
              <a:custGeom>
                <a:avLst/>
                <a:gdLst/>
                <a:ahLst/>
                <a:cxnLst/>
                <a:rect l="0" t="0" r="0" b="0"/>
                <a:pathLst>
                  <a:path w="84583" h="162435">
                    <a:moveTo>
                      <a:pt x="84582" y="255"/>
                    </a:moveTo>
                    <a:lnTo>
                      <a:pt x="84582" y="162434"/>
                    </a:lnTo>
                    <a:lnTo>
                      <a:pt x="0" y="162434"/>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2178304" y="1956435"/>
                <a:ext cx="463423" cy="162942"/>
              </a:xfrm>
              <a:custGeom>
                <a:avLst/>
                <a:gdLst/>
                <a:ahLst/>
                <a:cxnLst/>
                <a:rect l="0" t="0" r="0" b="0"/>
                <a:pathLst>
                  <a:path w="463423" h="162942">
                    <a:moveTo>
                      <a:pt x="507" y="0"/>
                    </a:moveTo>
                    <a:lnTo>
                      <a:pt x="463422" y="0"/>
                    </a:lnTo>
                    <a:lnTo>
                      <a:pt x="463422" y="507"/>
                    </a:lnTo>
                    <a:lnTo>
                      <a:pt x="378332"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2092832" y="2119376"/>
                <a:ext cx="85473" cy="462154"/>
              </a:xfrm>
              <a:custGeom>
                <a:avLst/>
                <a:gdLst/>
                <a:ahLst/>
                <a:cxnLst/>
                <a:rect l="0" t="0" r="0" b="0"/>
                <a:pathLst>
                  <a:path w="85473" h="462154">
                    <a:moveTo>
                      <a:pt x="254" y="0"/>
                    </a:moveTo>
                    <a:lnTo>
                      <a:pt x="890" y="0"/>
                    </a:lnTo>
                    <a:lnTo>
                      <a:pt x="85472" y="0"/>
                    </a:lnTo>
                    <a:lnTo>
                      <a:pt x="85472"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2556382" y="1956942"/>
                <a:ext cx="85473" cy="462409"/>
              </a:xfrm>
              <a:custGeom>
                <a:avLst/>
                <a:gdLst/>
                <a:ahLst/>
                <a:cxnLst/>
                <a:rect l="0" t="0" r="0" b="0"/>
                <a:pathLst>
                  <a:path w="85473" h="462409">
                    <a:moveTo>
                      <a:pt x="254" y="162434"/>
                    </a:moveTo>
                    <a:lnTo>
                      <a:pt x="85344" y="0"/>
                    </a:lnTo>
                    <a:lnTo>
                      <a:pt x="85472"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2178304" y="2119376"/>
                <a:ext cx="378079" cy="299975"/>
              </a:xfrm>
              <a:custGeom>
                <a:avLst/>
                <a:gdLst/>
                <a:ahLst/>
                <a:cxnLst/>
                <a:rect l="0" t="0" r="0" b="0"/>
                <a:pathLst>
                  <a:path w="378079" h="299975">
                    <a:moveTo>
                      <a:pt x="378078" y="0"/>
                    </a:moveTo>
                    <a:lnTo>
                      <a:pt x="378078"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2556382" y="2419350"/>
                <a:ext cx="85473" cy="162180"/>
              </a:xfrm>
              <a:custGeom>
                <a:avLst/>
                <a:gdLst/>
                <a:ahLst/>
                <a:cxnLst/>
                <a:rect l="0" t="0" r="0" b="0"/>
                <a:pathLst>
                  <a:path w="85473" h="162180">
                    <a:moveTo>
                      <a:pt x="0" y="162179"/>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2092832" y="2419350"/>
                <a:ext cx="463551" cy="162180"/>
              </a:xfrm>
              <a:custGeom>
                <a:avLst/>
                <a:gdLst/>
                <a:ahLst/>
                <a:cxnLst/>
                <a:rect l="0" t="0" r="0" b="0"/>
                <a:pathLst>
                  <a:path w="463551" h="162180">
                    <a:moveTo>
                      <a:pt x="463550" y="162179"/>
                    </a:moveTo>
                    <a:lnTo>
                      <a:pt x="0" y="162179"/>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2178437" y="1956094"/>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2093279" y="21177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2093279" y="2117702"/>
                <a:ext cx="462564" cy="969"/>
              </a:xfrm>
              <a:custGeom>
                <a:avLst/>
                <a:gdLst/>
                <a:ahLst/>
                <a:cxnLst/>
                <a:rect l="0" t="0" r="0" b="0"/>
                <a:pathLst>
                  <a:path w="462564" h="969">
                    <a:moveTo>
                      <a:pt x="462563" y="968"/>
                    </a:moveTo>
                    <a:lnTo>
                      <a:pt x="85157" y="968"/>
                    </a:lnTo>
                    <a:lnTo>
                      <a:pt x="967" y="968"/>
                    </a:lnTo>
                    <a:lnTo>
                      <a:pt x="0" y="968"/>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2555842" y="1957062"/>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2094247" y="1956094"/>
                <a:ext cx="547723" cy="163543"/>
              </a:xfrm>
              <a:custGeom>
                <a:avLst/>
                <a:gdLst/>
                <a:ahLst/>
                <a:cxnLst/>
                <a:rect l="0" t="0" r="0" b="0"/>
                <a:pathLst>
                  <a:path w="547723" h="163543">
                    <a:moveTo>
                      <a:pt x="0" y="161607"/>
                    </a:moveTo>
                    <a:lnTo>
                      <a:pt x="84190" y="968"/>
                    </a:lnTo>
                    <a:lnTo>
                      <a:pt x="84190" y="0"/>
                    </a:lnTo>
                    <a:lnTo>
                      <a:pt x="84190"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Group 260"/>
            <p:cNvGrpSpPr/>
            <p:nvPr/>
          </p:nvGrpSpPr>
          <p:grpSpPr>
            <a:xfrm>
              <a:off x="2553461" y="1956094"/>
              <a:ext cx="549136" cy="625436"/>
              <a:chOff x="2553461" y="1956094"/>
              <a:chExt cx="549136" cy="625436"/>
            </a:xfrm>
          </p:grpSpPr>
          <p:sp>
            <p:nvSpPr>
              <p:cNvPr id="249" name="Freeform 248"/>
              <p:cNvSpPr/>
              <p:nvPr/>
            </p:nvSpPr>
            <p:spPr>
              <a:xfrm>
                <a:off x="2554351" y="1956942"/>
                <a:ext cx="84582" cy="162435"/>
              </a:xfrm>
              <a:custGeom>
                <a:avLst/>
                <a:gdLst/>
                <a:ahLst/>
                <a:cxnLst/>
                <a:rect l="0" t="0" r="0" b="0"/>
                <a:pathLst>
                  <a:path w="84582" h="162435">
                    <a:moveTo>
                      <a:pt x="84581" y="255"/>
                    </a:moveTo>
                    <a:lnTo>
                      <a:pt x="84581" y="162434"/>
                    </a:lnTo>
                    <a:lnTo>
                      <a:pt x="0" y="162434"/>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2638932" y="1956435"/>
                <a:ext cx="463424" cy="162942"/>
              </a:xfrm>
              <a:custGeom>
                <a:avLst/>
                <a:gdLst/>
                <a:ahLst/>
                <a:cxnLst/>
                <a:rect l="0" t="0" r="0" b="0"/>
                <a:pathLst>
                  <a:path w="463424" h="162942">
                    <a:moveTo>
                      <a:pt x="509" y="0"/>
                    </a:moveTo>
                    <a:lnTo>
                      <a:pt x="463423" y="0"/>
                    </a:lnTo>
                    <a:lnTo>
                      <a:pt x="463423" y="507"/>
                    </a:lnTo>
                    <a:lnTo>
                      <a:pt x="378334"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2553461" y="2119376"/>
                <a:ext cx="85472" cy="462154"/>
              </a:xfrm>
              <a:custGeom>
                <a:avLst/>
                <a:gdLst/>
                <a:ahLst/>
                <a:cxnLst/>
                <a:rect l="0" t="0" r="0" b="0"/>
                <a:pathLst>
                  <a:path w="85472" h="462154">
                    <a:moveTo>
                      <a:pt x="255" y="0"/>
                    </a:moveTo>
                    <a:lnTo>
                      <a:pt x="890"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017011" y="1956942"/>
                <a:ext cx="85472" cy="462409"/>
              </a:xfrm>
              <a:custGeom>
                <a:avLst/>
                <a:gdLst/>
                <a:ahLst/>
                <a:cxnLst/>
                <a:rect l="0" t="0" r="0" b="0"/>
                <a:pathLst>
                  <a:path w="85472" h="462409">
                    <a:moveTo>
                      <a:pt x="255"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2638932" y="21193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017011" y="24193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2553461" y="2419350"/>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2639066" y="1956094"/>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2553908" y="21177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2553908" y="211770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3016470" y="1957062"/>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Freeform 259"/>
              <p:cNvSpPr/>
              <p:nvPr/>
            </p:nvSpPr>
            <p:spPr>
              <a:xfrm>
                <a:off x="2554876" y="1956094"/>
                <a:ext cx="547721" cy="163543"/>
              </a:xfrm>
              <a:custGeom>
                <a:avLst/>
                <a:gdLst/>
                <a:ahLst/>
                <a:cxnLst/>
                <a:rect l="0" t="0" r="0" b="0"/>
                <a:pathLst>
                  <a:path w="547721" h="163543">
                    <a:moveTo>
                      <a:pt x="0" y="161607"/>
                    </a:moveTo>
                    <a:lnTo>
                      <a:pt x="84190" y="968"/>
                    </a:lnTo>
                    <a:lnTo>
                      <a:pt x="84190" y="0"/>
                    </a:lnTo>
                    <a:lnTo>
                      <a:pt x="84190" y="0"/>
                    </a:lnTo>
                    <a:lnTo>
                      <a:pt x="547720" y="0"/>
                    </a:lnTo>
                    <a:lnTo>
                      <a:pt x="547720" y="0"/>
                    </a:lnTo>
                    <a:lnTo>
                      <a:pt x="547720" y="968"/>
                    </a:lnTo>
                    <a:lnTo>
                      <a:pt x="462562" y="163542"/>
                    </a:lnTo>
                    <a:lnTo>
                      <a:pt x="46159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4" name="Group 273"/>
            <p:cNvGrpSpPr/>
            <p:nvPr/>
          </p:nvGrpSpPr>
          <p:grpSpPr>
            <a:xfrm>
              <a:off x="1085596" y="2108992"/>
              <a:ext cx="549149" cy="626111"/>
              <a:chOff x="1085596" y="2108992"/>
              <a:chExt cx="549149" cy="626111"/>
            </a:xfrm>
          </p:grpSpPr>
          <p:sp>
            <p:nvSpPr>
              <p:cNvPr id="262" name="Freeform 261"/>
              <p:cNvSpPr/>
              <p:nvPr/>
            </p:nvSpPr>
            <p:spPr>
              <a:xfrm>
                <a:off x="1086611" y="2110485"/>
                <a:ext cx="84584" cy="162435"/>
              </a:xfrm>
              <a:custGeom>
                <a:avLst/>
                <a:gdLst/>
                <a:ahLst/>
                <a:cxnLst/>
                <a:rect l="0" t="0" r="0" b="0"/>
                <a:pathLst>
                  <a:path w="84584" h="162435">
                    <a:moveTo>
                      <a:pt x="84583" y="254"/>
                    </a:moveTo>
                    <a:lnTo>
                      <a:pt x="84583" y="162434"/>
                    </a:lnTo>
                    <a:lnTo>
                      <a:pt x="0" y="162434"/>
                    </a:lnTo>
                    <a:lnTo>
                      <a:pt x="0" y="161037"/>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1171194" y="2109977"/>
                <a:ext cx="463296" cy="162943"/>
              </a:xfrm>
              <a:custGeom>
                <a:avLst/>
                <a:gdLst/>
                <a:ahLst/>
                <a:cxnLst/>
                <a:rect l="0" t="0" r="0" b="0"/>
                <a:pathLst>
                  <a:path w="463296" h="162943">
                    <a:moveTo>
                      <a:pt x="381" y="0"/>
                    </a:moveTo>
                    <a:lnTo>
                      <a:pt x="463295" y="0"/>
                    </a:lnTo>
                    <a:lnTo>
                      <a:pt x="463295" y="508"/>
                    </a:lnTo>
                    <a:lnTo>
                      <a:pt x="378206" y="162942"/>
                    </a:lnTo>
                    <a:lnTo>
                      <a:pt x="377952"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1085596" y="2272919"/>
                <a:ext cx="85599" cy="462154"/>
              </a:xfrm>
              <a:custGeom>
                <a:avLst/>
                <a:gdLst/>
                <a:ahLst/>
                <a:cxnLst/>
                <a:rect l="0" t="0" r="0" b="0"/>
                <a:pathLst>
                  <a:path w="85599" h="462154">
                    <a:moveTo>
                      <a:pt x="254" y="0"/>
                    </a:moveTo>
                    <a:lnTo>
                      <a:pt x="1015" y="0"/>
                    </a:lnTo>
                    <a:lnTo>
                      <a:pt x="85598" y="0"/>
                    </a:lnTo>
                    <a:lnTo>
                      <a:pt x="85598"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1549146" y="2110485"/>
                <a:ext cx="85599" cy="462282"/>
              </a:xfrm>
              <a:custGeom>
                <a:avLst/>
                <a:gdLst/>
                <a:ahLst/>
                <a:cxnLst/>
                <a:rect l="0" t="0" r="0" b="0"/>
                <a:pathLst>
                  <a:path w="85599" h="462282">
                    <a:moveTo>
                      <a:pt x="254" y="162434"/>
                    </a:moveTo>
                    <a:lnTo>
                      <a:pt x="85343" y="0"/>
                    </a:lnTo>
                    <a:lnTo>
                      <a:pt x="85598"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1171194" y="2272919"/>
                <a:ext cx="377953" cy="299848"/>
              </a:xfrm>
              <a:custGeom>
                <a:avLst/>
                <a:gdLst/>
                <a:ahLst/>
                <a:cxnLst/>
                <a:rect l="0" t="0" r="0" b="0"/>
                <a:pathLst>
                  <a:path w="377953" h="299848">
                    <a:moveTo>
                      <a:pt x="377952" y="0"/>
                    </a:moveTo>
                    <a:lnTo>
                      <a:pt x="377952"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1549146" y="2572766"/>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1085596" y="2572766"/>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1171054" y="2108992"/>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1085896" y="2271568"/>
                <a:ext cx="462564" cy="463535"/>
              </a:xfrm>
              <a:custGeom>
                <a:avLst/>
                <a:gdLst/>
                <a:ahLst/>
                <a:cxnLst/>
                <a:rect l="0" t="0" r="0" b="0"/>
                <a:pathLst>
                  <a:path w="462564" h="463535">
                    <a:moveTo>
                      <a:pt x="462563" y="968"/>
                    </a:moveTo>
                    <a:lnTo>
                      <a:pt x="462563" y="300958"/>
                    </a:lnTo>
                    <a:lnTo>
                      <a:pt x="462563"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1085896" y="227156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1548459" y="2110929"/>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Freeform 272"/>
              <p:cNvSpPr/>
              <p:nvPr/>
            </p:nvSpPr>
            <p:spPr>
              <a:xfrm>
                <a:off x="1086863" y="2109960"/>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7" name="Group 286"/>
            <p:cNvGrpSpPr/>
            <p:nvPr/>
          </p:nvGrpSpPr>
          <p:grpSpPr>
            <a:xfrm>
              <a:off x="1552329" y="2108992"/>
              <a:ext cx="549141" cy="626111"/>
              <a:chOff x="1552329" y="2108992"/>
              <a:chExt cx="549141" cy="626111"/>
            </a:xfrm>
          </p:grpSpPr>
          <p:sp>
            <p:nvSpPr>
              <p:cNvPr id="275" name="Freeform 274"/>
              <p:cNvSpPr/>
              <p:nvPr/>
            </p:nvSpPr>
            <p:spPr>
              <a:xfrm>
                <a:off x="1553336" y="2110485"/>
                <a:ext cx="84584" cy="162435"/>
              </a:xfrm>
              <a:custGeom>
                <a:avLst/>
                <a:gdLst/>
                <a:ahLst/>
                <a:cxnLst/>
                <a:rect l="0" t="0" r="0" b="0"/>
                <a:pathLst>
                  <a:path w="84584" h="162435">
                    <a:moveTo>
                      <a:pt x="84583" y="254"/>
                    </a:moveTo>
                    <a:lnTo>
                      <a:pt x="84583"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1637919" y="2109977"/>
                <a:ext cx="463296" cy="162943"/>
              </a:xfrm>
              <a:custGeom>
                <a:avLst/>
                <a:gdLst/>
                <a:ahLst/>
                <a:cxnLst/>
                <a:rect l="0" t="0" r="0" b="0"/>
                <a:pathLst>
                  <a:path w="463296" h="162943">
                    <a:moveTo>
                      <a:pt x="381" y="0"/>
                    </a:moveTo>
                    <a:lnTo>
                      <a:pt x="463295" y="0"/>
                    </a:lnTo>
                    <a:lnTo>
                      <a:pt x="463295" y="508"/>
                    </a:lnTo>
                    <a:lnTo>
                      <a:pt x="378206"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1552447" y="2272919"/>
                <a:ext cx="85473" cy="462154"/>
              </a:xfrm>
              <a:custGeom>
                <a:avLst/>
                <a:gdLst/>
                <a:ahLst/>
                <a:cxnLst/>
                <a:rect l="0" t="0" r="0" b="0"/>
                <a:pathLst>
                  <a:path w="85473" h="462154">
                    <a:moveTo>
                      <a:pt x="128" y="0"/>
                    </a:moveTo>
                    <a:lnTo>
                      <a:pt x="889"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2015998" y="2110485"/>
                <a:ext cx="85472" cy="462282"/>
              </a:xfrm>
              <a:custGeom>
                <a:avLst/>
                <a:gdLst/>
                <a:ahLst/>
                <a:cxnLst/>
                <a:rect l="0" t="0" r="0" b="0"/>
                <a:pathLst>
                  <a:path w="85472" h="462282">
                    <a:moveTo>
                      <a:pt x="127" y="162434"/>
                    </a:moveTo>
                    <a:lnTo>
                      <a:pt x="85216" y="0"/>
                    </a:lnTo>
                    <a:lnTo>
                      <a:pt x="85471"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1637919" y="2272919"/>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2015998" y="2572766"/>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1552447" y="2572766"/>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1637488" y="21089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1552329" y="227156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1553297" y="227156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Freeform 284"/>
              <p:cNvSpPr/>
              <p:nvPr/>
            </p:nvSpPr>
            <p:spPr>
              <a:xfrm>
                <a:off x="2015861" y="211092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Freeform 285"/>
              <p:cNvSpPr/>
              <p:nvPr/>
            </p:nvSpPr>
            <p:spPr>
              <a:xfrm>
                <a:off x="1553297" y="2109960"/>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0" name="Group 299"/>
            <p:cNvGrpSpPr/>
            <p:nvPr/>
          </p:nvGrpSpPr>
          <p:grpSpPr>
            <a:xfrm>
              <a:off x="2012957" y="2108992"/>
              <a:ext cx="549142" cy="626111"/>
              <a:chOff x="2012957" y="2108992"/>
              <a:chExt cx="549142" cy="626111"/>
            </a:xfrm>
          </p:grpSpPr>
          <p:sp>
            <p:nvSpPr>
              <p:cNvPr id="288" name="Freeform 287"/>
              <p:cNvSpPr/>
              <p:nvPr/>
            </p:nvSpPr>
            <p:spPr>
              <a:xfrm>
                <a:off x="2013966" y="2110485"/>
                <a:ext cx="84583" cy="162435"/>
              </a:xfrm>
              <a:custGeom>
                <a:avLst/>
                <a:gdLst/>
                <a:ahLst/>
                <a:cxnLst/>
                <a:rect l="0" t="0" r="0" b="0"/>
                <a:pathLst>
                  <a:path w="84583" h="162435">
                    <a:moveTo>
                      <a:pt x="84582" y="254"/>
                    </a:moveTo>
                    <a:lnTo>
                      <a:pt x="84582"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2098548" y="2109977"/>
                <a:ext cx="463297" cy="162943"/>
              </a:xfrm>
              <a:custGeom>
                <a:avLst/>
                <a:gdLst/>
                <a:ahLst/>
                <a:cxnLst/>
                <a:rect l="0" t="0" r="0" b="0"/>
                <a:pathLst>
                  <a:path w="463297" h="162943">
                    <a:moveTo>
                      <a:pt x="381" y="0"/>
                    </a:moveTo>
                    <a:lnTo>
                      <a:pt x="463296" y="0"/>
                    </a:lnTo>
                    <a:lnTo>
                      <a:pt x="463296" y="508"/>
                    </a:lnTo>
                    <a:lnTo>
                      <a:pt x="378206" y="162942"/>
                    </a:lnTo>
                    <a:lnTo>
                      <a:pt x="378078"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2013076" y="2272919"/>
                <a:ext cx="85473" cy="462154"/>
              </a:xfrm>
              <a:custGeom>
                <a:avLst/>
                <a:gdLst/>
                <a:ahLst/>
                <a:cxnLst/>
                <a:rect l="0" t="0" r="0" b="0"/>
                <a:pathLst>
                  <a:path w="85473" h="462154">
                    <a:moveTo>
                      <a:pt x="128" y="0"/>
                    </a:moveTo>
                    <a:lnTo>
                      <a:pt x="890"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2476626" y="2110485"/>
                <a:ext cx="85473" cy="462282"/>
              </a:xfrm>
              <a:custGeom>
                <a:avLst/>
                <a:gdLst/>
                <a:ahLst/>
                <a:cxnLst/>
                <a:rect l="0" t="0" r="0" b="0"/>
                <a:pathLst>
                  <a:path w="85473" h="462282">
                    <a:moveTo>
                      <a:pt x="128" y="162434"/>
                    </a:moveTo>
                    <a:lnTo>
                      <a:pt x="85218" y="0"/>
                    </a:lnTo>
                    <a:lnTo>
                      <a:pt x="85472"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2098548" y="2272919"/>
                <a:ext cx="378079" cy="299848"/>
              </a:xfrm>
              <a:custGeom>
                <a:avLst/>
                <a:gdLst/>
                <a:ahLst/>
                <a:cxnLst/>
                <a:rect l="0" t="0" r="0" b="0"/>
                <a:pathLst>
                  <a:path w="378079" h="299848">
                    <a:moveTo>
                      <a:pt x="378078" y="0"/>
                    </a:moveTo>
                    <a:lnTo>
                      <a:pt x="378078"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2476626" y="2572766"/>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2013076" y="2572766"/>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2098116" y="21089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2012957" y="227156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Freeform 296"/>
              <p:cNvSpPr/>
              <p:nvPr/>
            </p:nvSpPr>
            <p:spPr>
              <a:xfrm>
                <a:off x="2013925" y="227156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Freeform 297"/>
              <p:cNvSpPr/>
              <p:nvPr/>
            </p:nvSpPr>
            <p:spPr>
              <a:xfrm>
                <a:off x="2476489" y="2110929"/>
                <a:ext cx="85158" cy="624173"/>
              </a:xfrm>
              <a:custGeom>
                <a:avLst/>
                <a:gdLst/>
                <a:ahLst/>
                <a:cxnLst/>
                <a:rect l="0" t="0" r="0" b="0"/>
                <a:pathLst>
                  <a:path w="85158" h="624173">
                    <a:moveTo>
                      <a:pt x="85157" y="0"/>
                    </a:moveTo>
                    <a:lnTo>
                      <a:pt x="8515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298"/>
              <p:cNvSpPr/>
              <p:nvPr/>
            </p:nvSpPr>
            <p:spPr>
              <a:xfrm>
                <a:off x="2013925" y="2109960"/>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3" name="Group 312"/>
            <p:cNvGrpSpPr/>
            <p:nvPr/>
          </p:nvGrpSpPr>
          <p:grpSpPr>
            <a:xfrm>
              <a:off x="2473585" y="2108992"/>
              <a:ext cx="549016" cy="626111"/>
              <a:chOff x="2473585" y="2108992"/>
              <a:chExt cx="549016" cy="626111"/>
            </a:xfrm>
          </p:grpSpPr>
          <p:sp>
            <p:nvSpPr>
              <p:cNvPr id="301" name="Freeform 300"/>
              <p:cNvSpPr/>
              <p:nvPr/>
            </p:nvSpPr>
            <p:spPr>
              <a:xfrm>
                <a:off x="2474595" y="2110485"/>
                <a:ext cx="84582" cy="162435"/>
              </a:xfrm>
              <a:custGeom>
                <a:avLst/>
                <a:gdLst/>
                <a:ahLst/>
                <a:cxnLst/>
                <a:rect l="0" t="0" r="0" b="0"/>
                <a:pathLst>
                  <a:path w="84582" h="162435">
                    <a:moveTo>
                      <a:pt x="84581" y="254"/>
                    </a:moveTo>
                    <a:lnTo>
                      <a:pt x="84581"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2559176" y="2109977"/>
                <a:ext cx="463298" cy="162943"/>
              </a:xfrm>
              <a:custGeom>
                <a:avLst/>
                <a:gdLst/>
                <a:ahLst/>
                <a:cxnLst/>
                <a:rect l="0" t="0" r="0" b="0"/>
                <a:pathLst>
                  <a:path w="463298" h="162943">
                    <a:moveTo>
                      <a:pt x="381" y="0"/>
                    </a:moveTo>
                    <a:lnTo>
                      <a:pt x="463297" y="0"/>
                    </a:lnTo>
                    <a:lnTo>
                      <a:pt x="463297" y="508"/>
                    </a:lnTo>
                    <a:lnTo>
                      <a:pt x="378206"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2473705" y="2272919"/>
                <a:ext cx="85472" cy="462154"/>
              </a:xfrm>
              <a:custGeom>
                <a:avLst/>
                <a:gdLst/>
                <a:ahLst/>
                <a:cxnLst/>
                <a:rect l="0" t="0" r="0" b="0"/>
                <a:pathLst>
                  <a:path w="85472" h="462154">
                    <a:moveTo>
                      <a:pt x="127" y="0"/>
                    </a:moveTo>
                    <a:lnTo>
                      <a:pt x="890"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2937255" y="2110485"/>
                <a:ext cx="85346" cy="462282"/>
              </a:xfrm>
              <a:custGeom>
                <a:avLst/>
                <a:gdLst/>
                <a:ahLst/>
                <a:cxnLst/>
                <a:rect l="0" t="0" r="0" b="0"/>
                <a:pathLst>
                  <a:path w="85346" h="462282">
                    <a:moveTo>
                      <a:pt x="127" y="162434"/>
                    </a:moveTo>
                    <a:lnTo>
                      <a:pt x="85218" y="0"/>
                    </a:lnTo>
                    <a:lnTo>
                      <a:pt x="85345"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2559176" y="2272919"/>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2937255" y="2572766"/>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2473705" y="2572766"/>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p:cNvSpPr/>
              <p:nvPr/>
            </p:nvSpPr>
            <p:spPr>
              <a:xfrm>
                <a:off x="2558742" y="21089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2473585" y="227156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Freeform 309"/>
              <p:cNvSpPr/>
              <p:nvPr/>
            </p:nvSpPr>
            <p:spPr>
              <a:xfrm>
                <a:off x="2474552" y="227156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2937116" y="2110929"/>
                <a:ext cx="85157" cy="624173"/>
              </a:xfrm>
              <a:custGeom>
                <a:avLst/>
                <a:gdLst/>
                <a:ahLst/>
                <a:cxnLst/>
                <a:rect l="0" t="0" r="0" b="0"/>
                <a:pathLst>
                  <a:path w="85157" h="624173">
                    <a:moveTo>
                      <a:pt x="85156" y="0"/>
                    </a:moveTo>
                    <a:lnTo>
                      <a:pt x="8515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a:off x="2474552" y="2109960"/>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Group 325"/>
            <p:cNvGrpSpPr/>
            <p:nvPr/>
          </p:nvGrpSpPr>
          <p:grpSpPr>
            <a:xfrm>
              <a:off x="999616" y="2268663"/>
              <a:ext cx="549023" cy="626110"/>
              <a:chOff x="999616" y="2268663"/>
              <a:chExt cx="549023" cy="626110"/>
            </a:xfrm>
          </p:grpSpPr>
          <p:sp>
            <p:nvSpPr>
              <p:cNvPr id="314" name="Freeform 313"/>
              <p:cNvSpPr/>
              <p:nvPr/>
            </p:nvSpPr>
            <p:spPr>
              <a:xfrm>
                <a:off x="1000505" y="2270251"/>
                <a:ext cx="84584" cy="162307"/>
              </a:xfrm>
              <a:custGeom>
                <a:avLst/>
                <a:gdLst/>
                <a:ahLst/>
                <a:cxnLst/>
                <a:rect l="0" t="0" r="0" b="0"/>
                <a:pathLst>
                  <a:path w="84584" h="162307">
                    <a:moveTo>
                      <a:pt x="84583" y="128"/>
                    </a:moveTo>
                    <a:lnTo>
                      <a:pt x="84583"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1085088" y="2269617"/>
                <a:ext cx="463424" cy="162941"/>
              </a:xfrm>
              <a:custGeom>
                <a:avLst/>
                <a:gdLst/>
                <a:ahLst/>
                <a:cxnLst/>
                <a:rect l="0" t="0" r="0" b="0"/>
                <a:pathLst>
                  <a:path w="463424" h="162941">
                    <a:moveTo>
                      <a:pt x="381" y="0"/>
                    </a:moveTo>
                    <a:lnTo>
                      <a:pt x="463423" y="0"/>
                    </a:lnTo>
                    <a:lnTo>
                      <a:pt x="463423" y="634"/>
                    </a:lnTo>
                    <a:lnTo>
                      <a:pt x="378333" y="162940"/>
                    </a:lnTo>
                    <a:lnTo>
                      <a:pt x="378078"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999616" y="2432557"/>
                <a:ext cx="85473" cy="462154"/>
              </a:xfrm>
              <a:custGeom>
                <a:avLst/>
                <a:gdLst/>
                <a:ahLst/>
                <a:cxnLst/>
                <a:rect l="0" t="0" r="0" b="0"/>
                <a:pathLst>
                  <a:path w="85473" h="462154">
                    <a:moveTo>
                      <a:pt x="255" y="0"/>
                    </a:moveTo>
                    <a:lnTo>
                      <a:pt x="889" y="0"/>
                    </a:lnTo>
                    <a:lnTo>
                      <a:pt x="85472" y="0"/>
                    </a:lnTo>
                    <a:lnTo>
                      <a:pt x="85472"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1463166" y="2270251"/>
                <a:ext cx="85473" cy="462282"/>
              </a:xfrm>
              <a:custGeom>
                <a:avLst/>
                <a:gdLst/>
                <a:ahLst/>
                <a:cxnLst/>
                <a:rect l="0" t="0" r="0" b="0"/>
                <a:pathLst>
                  <a:path w="85473" h="462282">
                    <a:moveTo>
                      <a:pt x="255" y="162306"/>
                    </a:moveTo>
                    <a:lnTo>
                      <a:pt x="85345" y="0"/>
                    </a:lnTo>
                    <a:lnTo>
                      <a:pt x="85472"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1085088" y="2432557"/>
                <a:ext cx="378079" cy="299976"/>
              </a:xfrm>
              <a:custGeom>
                <a:avLst/>
                <a:gdLst/>
                <a:ahLst/>
                <a:cxnLst/>
                <a:rect l="0" t="0" r="0" b="0"/>
                <a:pathLst>
                  <a:path w="378079" h="299976">
                    <a:moveTo>
                      <a:pt x="378078" y="0"/>
                    </a:moveTo>
                    <a:lnTo>
                      <a:pt x="378078"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1463166" y="2732532"/>
                <a:ext cx="85473" cy="162179"/>
              </a:xfrm>
              <a:custGeom>
                <a:avLst/>
                <a:gdLst/>
                <a:ahLst/>
                <a:cxnLst/>
                <a:rect l="0" t="0" r="0" b="0"/>
                <a:pathLst>
                  <a:path w="85473" h="162179">
                    <a:moveTo>
                      <a:pt x="0" y="162178"/>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999616" y="2732532"/>
                <a:ext cx="463551" cy="162179"/>
              </a:xfrm>
              <a:custGeom>
                <a:avLst/>
                <a:gdLst/>
                <a:ahLst/>
                <a:cxnLst/>
                <a:rect l="0" t="0" r="0" b="0"/>
                <a:pathLst>
                  <a:path w="463551" h="162179">
                    <a:moveTo>
                      <a:pt x="463550" y="162178"/>
                    </a:moveTo>
                    <a:lnTo>
                      <a:pt x="0" y="162178"/>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1084929" y="2268663"/>
                <a:ext cx="968" cy="1936"/>
              </a:xfrm>
              <a:custGeom>
                <a:avLst/>
                <a:gdLst/>
                <a:ahLst/>
                <a:cxnLst/>
                <a:rect l="0" t="0" r="0" b="0"/>
                <a:pathLst>
                  <a:path w="968" h="1936">
                    <a:moveTo>
                      <a:pt x="0" y="1935"/>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999769" y="2431238"/>
                <a:ext cx="462565" cy="463535"/>
              </a:xfrm>
              <a:custGeom>
                <a:avLst/>
                <a:gdLst/>
                <a:ahLst/>
                <a:cxnLst/>
                <a:rect l="0" t="0" r="0" b="0"/>
                <a:pathLst>
                  <a:path w="462565" h="463535">
                    <a:moveTo>
                      <a:pt x="462564" y="968"/>
                    </a:moveTo>
                    <a:lnTo>
                      <a:pt x="462564" y="300958"/>
                    </a:lnTo>
                    <a:lnTo>
                      <a:pt x="462564"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Freeform 322"/>
              <p:cNvSpPr/>
              <p:nvPr/>
            </p:nvSpPr>
            <p:spPr>
              <a:xfrm>
                <a:off x="999769" y="2431238"/>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a:off x="1462333" y="2270599"/>
                <a:ext cx="86126" cy="624174"/>
              </a:xfrm>
              <a:custGeom>
                <a:avLst/>
                <a:gdLst/>
                <a:ahLst/>
                <a:cxnLst/>
                <a:rect l="0" t="0" r="0" b="0"/>
                <a:pathLst>
                  <a:path w="86126" h="624174">
                    <a:moveTo>
                      <a:pt x="86125" y="0"/>
                    </a:moveTo>
                    <a:lnTo>
                      <a:pt x="86125"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1000736" y="2269631"/>
                <a:ext cx="547723" cy="163543"/>
              </a:xfrm>
              <a:custGeom>
                <a:avLst/>
                <a:gdLst/>
                <a:ahLst/>
                <a:cxnLst/>
                <a:rect l="0" t="0" r="0" b="0"/>
                <a:pathLst>
                  <a:path w="547723" h="163543">
                    <a:moveTo>
                      <a:pt x="0" y="161607"/>
                    </a:moveTo>
                    <a:lnTo>
                      <a:pt x="84190" y="968"/>
                    </a:lnTo>
                    <a:lnTo>
                      <a:pt x="84190" y="0"/>
                    </a:lnTo>
                    <a:lnTo>
                      <a:pt x="85158"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Group 338"/>
            <p:cNvGrpSpPr/>
            <p:nvPr/>
          </p:nvGrpSpPr>
          <p:grpSpPr>
            <a:xfrm>
              <a:off x="1466204" y="2268663"/>
              <a:ext cx="549660" cy="626110"/>
              <a:chOff x="1466204" y="2268663"/>
              <a:chExt cx="549660" cy="626110"/>
            </a:xfrm>
          </p:grpSpPr>
          <p:sp>
            <p:nvSpPr>
              <p:cNvPr id="327" name="Freeform 326"/>
              <p:cNvSpPr/>
              <p:nvPr/>
            </p:nvSpPr>
            <p:spPr>
              <a:xfrm>
                <a:off x="1467358" y="2270251"/>
                <a:ext cx="84582" cy="162307"/>
              </a:xfrm>
              <a:custGeom>
                <a:avLst/>
                <a:gdLst/>
                <a:ahLst/>
                <a:cxnLst/>
                <a:rect l="0" t="0" r="0" b="0"/>
                <a:pathLst>
                  <a:path w="84582" h="162307">
                    <a:moveTo>
                      <a:pt x="84581" y="128"/>
                    </a:moveTo>
                    <a:lnTo>
                      <a:pt x="84581"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1551939" y="2269617"/>
                <a:ext cx="463297" cy="162941"/>
              </a:xfrm>
              <a:custGeom>
                <a:avLst/>
                <a:gdLst/>
                <a:ahLst/>
                <a:cxnLst/>
                <a:rect l="0" t="0" r="0" b="0"/>
                <a:pathLst>
                  <a:path w="463297" h="162941">
                    <a:moveTo>
                      <a:pt x="382" y="0"/>
                    </a:moveTo>
                    <a:lnTo>
                      <a:pt x="463296" y="0"/>
                    </a:lnTo>
                    <a:lnTo>
                      <a:pt x="463296" y="634"/>
                    </a:lnTo>
                    <a:lnTo>
                      <a:pt x="378334" y="162940"/>
                    </a:lnTo>
                    <a:lnTo>
                      <a:pt x="377953"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1466341" y="2432557"/>
                <a:ext cx="85599" cy="462154"/>
              </a:xfrm>
              <a:custGeom>
                <a:avLst/>
                <a:gdLst/>
                <a:ahLst/>
                <a:cxnLst/>
                <a:rect l="0" t="0" r="0" b="0"/>
                <a:pathLst>
                  <a:path w="85599" h="462154">
                    <a:moveTo>
                      <a:pt x="381" y="0"/>
                    </a:moveTo>
                    <a:lnTo>
                      <a:pt x="1017"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1929892" y="2270251"/>
                <a:ext cx="85598" cy="462282"/>
              </a:xfrm>
              <a:custGeom>
                <a:avLst/>
                <a:gdLst/>
                <a:ahLst/>
                <a:cxnLst/>
                <a:rect l="0" t="0" r="0" b="0"/>
                <a:pathLst>
                  <a:path w="85598" h="462282">
                    <a:moveTo>
                      <a:pt x="381" y="162306"/>
                    </a:moveTo>
                    <a:lnTo>
                      <a:pt x="85343" y="0"/>
                    </a:lnTo>
                    <a:lnTo>
                      <a:pt x="85597"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1551939" y="2432557"/>
                <a:ext cx="377954" cy="299976"/>
              </a:xfrm>
              <a:custGeom>
                <a:avLst/>
                <a:gdLst/>
                <a:ahLst/>
                <a:cxnLst/>
                <a:rect l="0" t="0" r="0" b="0"/>
                <a:pathLst>
                  <a:path w="377954" h="299976">
                    <a:moveTo>
                      <a:pt x="377953" y="0"/>
                    </a:moveTo>
                    <a:lnTo>
                      <a:pt x="377953"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1929892" y="2732532"/>
                <a:ext cx="85598" cy="162179"/>
              </a:xfrm>
              <a:custGeom>
                <a:avLst/>
                <a:gdLst/>
                <a:ahLst/>
                <a:cxnLst/>
                <a:rect l="0" t="0" r="0" b="0"/>
                <a:pathLst>
                  <a:path w="85598" h="162179">
                    <a:moveTo>
                      <a:pt x="0" y="162178"/>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1466341" y="2732532"/>
                <a:ext cx="463552" cy="162179"/>
              </a:xfrm>
              <a:custGeom>
                <a:avLst/>
                <a:gdLst/>
                <a:ahLst/>
                <a:cxnLst/>
                <a:rect l="0" t="0" r="0" b="0"/>
                <a:pathLst>
                  <a:path w="463552" h="162179">
                    <a:moveTo>
                      <a:pt x="463551" y="162178"/>
                    </a:moveTo>
                    <a:lnTo>
                      <a:pt x="0" y="162178"/>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1551364" y="2268663"/>
                <a:ext cx="1936" cy="1936"/>
              </a:xfrm>
              <a:custGeom>
                <a:avLst/>
                <a:gdLst/>
                <a:ahLst/>
                <a:cxnLst/>
                <a:rect l="0" t="0" r="0" b="0"/>
                <a:pathLst>
                  <a:path w="1936" h="1936">
                    <a:moveTo>
                      <a:pt x="0" y="1935"/>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1466204" y="243123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Freeform 335"/>
              <p:cNvSpPr/>
              <p:nvPr/>
            </p:nvSpPr>
            <p:spPr>
              <a:xfrm>
                <a:off x="1467172" y="2431238"/>
                <a:ext cx="462566" cy="969"/>
              </a:xfrm>
              <a:custGeom>
                <a:avLst/>
                <a:gdLst/>
                <a:ahLst/>
                <a:cxnLst/>
                <a:rect l="0" t="0" r="0" b="0"/>
                <a:pathLst>
                  <a:path w="462566" h="969">
                    <a:moveTo>
                      <a:pt x="462565"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Freeform 336"/>
              <p:cNvSpPr/>
              <p:nvPr/>
            </p:nvSpPr>
            <p:spPr>
              <a:xfrm>
                <a:off x="1929737" y="2270599"/>
                <a:ext cx="86127" cy="624174"/>
              </a:xfrm>
              <a:custGeom>
                <a:avLst/>
                <a:gdLst/>
                <a:ahLst/>
                <a:cxnLst/>
                <a:rect l="0" t="0" r="0" b="0"/>
                <a:pathLst>
                  <a:path w="86127" h="624174">
                    <a:moveTo>
                      <a:pt x="86126" y="0"/>
                    </a:moveTo>
                    <a:lnTo>
                      <a:pt x="86126"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1467172" y="2269631"/>
                <a:ext cx="548690" cy="163543"/>
              </a:xfrm>
              <a:custGeom>
                <a:avLst/>
                <a:gdLst/>
                <a:ahLst/>
                <a:cxnLst/>
                <a:rect l="0" t="0" r="0" b="0"/>
                <a:pathLst>
                  <a:path w="548690" h="163543">
                    <a:moveTo>
                      <a:pt x="0" y="161607"/>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 name="Group 351"/>
            <p:cNvGrpSpPr/>
            <p:nvPr/>
          </p:nvGrpSpPr>
          <p:grpSpPr>
            <a:xfrm>
              <a:off x="1926832" y="2268663"/>
              <a:ext cx="549660" cy="626110"/>
              <a:chOff x="1926832" y="2268663"/>
              <a:chExt cx="549660" cy="626110"/>
            </a:xfrm>
          </p:grpSpPr>
          <p:sp>
            <p:nvSpPr>
              <p:cNvPr id="340" name="Freeform 339"/>
              <p:cNvSpPr/>
              <p:nvPr/>
            </p:nvSpPr>
            <p:spPr>
              <a:xfrm>
                <a:off x="1927986" y="2270251"/>
                <a:ext cx="84584" cy="162307"/>
              </a:xfrm>
              <a:custGeom>
                <a:avLst/>
                <a:gdLst/>
                <a:ahLst/>
                <a:cxnLst/>
                <a:rect l="0" t="0" r="0" b="0"/>
                <a:pathLst>
                  <a:path w="84584" h="162307">
                    <a:moveTo>
                      <a:pt x="84583" y="128"/>
                    </a:moveTo>
                    <a:lnTo>
                      <a:pt x="84583"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2012569" y="2269617"/>
                <a:ext cx="463296" cy="162941"/>
              </a:xfrm>
              <a:custGeom>
                <a:avLst/>
                <a:gdLst/>
                <a:ahLst/>
                <a:cxnLst/>
                <a:rect l="0" t="0" r="0" b="0"/>
                <a:pathLst>
                  <a:path w="463296" h="162941">
                    <a:moveTo>
                      <a:pt x="381" y="0"/>
                    </a:moveTo>
                    <a:lnTo>
                      <a:pt x="463295" y="0"/>
                    </a:lnTo>
                    <a:lnTo>
                      <a:pt x="463295" y="634"/>
                    </a:lnTo>
                    <a:lnTo>
                      <a:pt x="378332" y="162940"/>
                    </a:lnTo>
                    <a:lnTo>
                      <a:pt x="377951"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1926970" y="2432557"/>
                <a:ext cx="85600" cy="462154"/>
              </a:xfrm>
              <a:custGeom>
                <a:avLst/>
                <a:gdLst/>
                <a:ahLst/>
                <a:cxnLst/>
                <a:rect l="0" t="0" r="0" b="0"/>
                <a:pathLst>
                  <a:path w="85600" h="462154">
                    <a:moveTo>
                      <a:pt x="381" y="0"/>
                    </a:moveTo>
                    <a:lnTo>
                      <a:pt x="1016" y="0"/>
                    </a:lnTo>
                    <a:lnTo>
                      <a:pt x="85599" y="0"/>
                    </a:lnTo>
                    <a:lnTo>
                      <a:pt x="85599"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2390520" y="2270251"/>
                <a:ext cx="85600" cy="462282"/>
              </a:xfrm>
              <a:custGeom>
                <a:avLst/>
                <a:gdLst/>
                <a:ahLst/>
                <a:cxnLst/>
                <a:rect l="0" t="0" r="0" b="0"/>
                <a:pathLst>
                  <a:path w="85600" h="462282">
                    <a:moveTo>
                      <a:pt x="381" y="162306"/>
                    </a:moveTo>
                    <a:lnTo>
                      <a:pt x="85344" y="0"/>
                    </a:lnTo>
                    <a:lnTo>
                      <a:pt x="85599"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2012569" y="2432557"/>
                <a:ext cx="377952" cy="299976"/>
              </a:xfrm>
              <a:custGeom>
                <a:avLst/>
                <a:gdLst/>
                <a:ahLst/>
                <a:cxnLst/>
                <a:rect l="0" t="0" r="0" b="0"/>
                <a:pathLst>
                  <a:path w="377952" h="299976">
                    <a:moveTo>
                      <a:pt x="377951" y="0"/>
                    </a:moveTo>
                    <a:lnTo>
                      <a:pt x="377951"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2390520" y="2732532"/>
                <a:ext cx="85600" cy="162179"/>
              </a:xfrm>
              <a:custGeom>
                <a:avLst/>
                <a:gdLst/>
                <a:ahLst/>
                <a:cxnLst/>
                <a:rect l="0" t="0" r="0" b="0"/>
                <a:pathLst>
                  <a:path w="85600" h="162179">
                    <a:moveTo>
                      <a:pt x="0" y="162178"/>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1926970" y="2732532"/>
                <a:ext cx="463551" cy="162179"/>
              </a:xfrm>
              <a:custGeom>
                <a:avLst/>
                <a:gdLst/>
                <a:ahLst/>
                <a:cxnLst/>
                <a:rect l="0" t="0" r="0" b="0"/>
                <a:pathLst>
                  <a:path w="463551" h="162179">
                    <a:moveTo>
                      <a:pt x="463550" y="162178"/>
                    </a:moveTo>
                    <a:lnTo>
                      <a:pt x="0" y="162178"/>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2011992" y="2268663"/>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1926832" y="243123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Freeform 348"/>
              <p:cNvSpPr/>
              <p:nvPr/>
            </p:nvSpPr>
            <p:spPr>
              <a:xfrm>
                <a:off x="1927800" y="2431238"/>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2390364" y="2270599"/>
                <a:ext cx="86128" cy="624174"/>
              </a:xfrm>
              <a:custGeom>
                <a:avLst/>
                <a:gdLst/>
                <a:ahLst/>
                <a:cxnLst/>
                <a:rect l="0" t="0" r="0" b="0"/>
                <a:pathLst>
                  <a:path w="86128" h="624174">
                    <a:moveTo>
                      <a:pt x="86127" y="0"/>
                    </a:moveTo>
                    <a:lnTo>
                      <a:pt x="86127"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1927800" y="2269631"/>
                <a:ext cx="548692" cy="163543"/>
              </a:xfrm>
              <a:custGeom>
                <a:avLst/>
                <a:gdLst/>
                <a:ahLst/>
                <a:cxnLst/>
                <a:rect l="0" t="0" r="0" b="0"/>
                <a:pathLst>
                  <a:path w="548692" h="163543">
                    <a:moveTo>
                      <a:pt x="0" y="161607"/>
                    </a:moveTo>
                    <a:lnTo>
                      <a:pt x="84191" y="968"/>
                    </a:lnTo>
                    <a:lnTo>
                      <a:pt x="84191" y="0"/>
                    </a:lnTo>
                    <a:lnTo>
                      <a:pt x="85158" y="0"/>
                    </a:lnTo>
                    <a:lnTo>
                      <a:pt x="548691" y="0"/>
                    </a:lnTo>
                    <a:lnTo>
                      <a:pt x="548691" y="0"/>
                    </a:lnTo>
                    <a:lnTo>
                      <a:pt x="548691" y="968"/>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Group 364"/>
            <p:cNvGrpSpPr/>
            <p:nvPr/>
          </p:nvGrpSpPr>
          <p:grpSpPr>
            <a:xfrm>
              <a:off x="2387461" y="2268663"/>
              <a:ext cx="549660" cy="626110"/>
              <a:chOff x="2387461" y="2268663"/>
              <a:chExt cx="549660" cy="626110"/>
            </a:xfrm>
          </p:grpSpPr>
          <p:sp>
            <p:nvSpPr>
              <p:cNvPr id="353" name="Freeform 352"/>
              <p:cNvSpPr/>
              <p:nvPr/>
            </p:nvSpPr>
            <p:spPr>
              <a:xfrm>
                <a:off x="2388616" y="2270251"/>
                <a:ext cx="84583" cy="162307"/>
              </a:xfrm>
              <a:custGeom>
                <a:avLst/>
                <a:gdLst/>
                <a:ahLst/>
                <a:cxnLst/>
                <a:rect l="0" t="0" r="0" b="0"/>
                <a:pathLst>
                  <a:path w="84583" h="162307">
                    <a:moveTo>
                      <a:pt x="84582" y="128"/>
                    </a:moveTo>
                    <a:lnTo>
                      <a:pt x="84582"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2473198" y="2269617"/>
                <a:ext cx="463297" cy="162941"/>
              </a:xfrm>
              <a:custGeom>
                <a:avLst/>
                <a:gdLst/>
                <a:ahLst/>
                <a:cxnLst/>
                <a:rect l="0" t="0" r="0" b="0"/>
                <a:pathLst>
                  <a:path w="463297" h="162941">
                    <a:moveTo>
                      <a:pt x="381" y="0"/>
                    </a:moveTo>
                    <a:lnTo>
                      <a:pt x="463296" y="0"/>
                    </a:lnTo>
                    <a:lnTo>
                      <a:pt x="463296" y="634"/>
                    </a:lnTo>
                    <a:lnTo>
                      <a:pt x="378332" y="162940"/>
                    </a:lnTo>
                    <a:lnTo>
                      <a:pt x="377952"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2387600" y="2432557"/>
                <a:ext cx="85599" cy="462154"/>
              </a:xfrm>
              <a:custGeom>
                <a:avLst/>
                <a:gdLst/>
                <a:ahLst/>
                <a:cxnLst/>
                <a:rect l="0" t="0" r="0" b="0"/>
                <a:pathLst>
                  <a:path w="85599" h="462154">
                    <a:moveTo>
                      <a:pt x="380" y="0"/>
                    </a:moveTo>
                    <a:lnTo>
                      <a:pt x="1016"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2851150" y="2270251"/>
                <a:ext cx="85599" cy="462282"/>
              </a:xfrm>
              <a:custGeom>
                <a:avLst/>
                <a:gdLst/>
                <a:ahLst/>
                <a:cxnLst/>
                <a:rect l="0" t="0" r="0" b="0"/>
                <a:pathLst>
                  <a:path w="85599" h="462282">
                    <a:moveTo>
                      <a:pt x="380" y="162306"/>
                    </a:moveTo>
                    <a:lnTo>
                      <a:pt x="85344" y="0"/>
                    </a:lnTo>
                    <a:lnTo>
                      <a:pt x="85598"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2473198" y="2432557"/>
                <a:ext cx="377953" cy="299976"/>
              </a:xfrm>
              <a:custGeom>
                <a:avLst/>
                <a:gdLst/>
                <a:ahLst/>
                <a:cxnLst/>
                <a:rect l="0" t="0" r="0" b="0"/>
                <a:pathLst>
                  <a:path w="377953" h="299976">
                    <a:moveTo>
                      <a:pt x="377952" y="0"/>
                    </a:moveTo>
                    <a:lnTo>
                      <a:pt x="377952"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2851150" y="2732532"/>
                <a:ext cx="85599" cy="162179"/>
              </a:xfrm>
              <a:custGeom>
                <a:avLst/>
                <a:gdLst/>
                <a:ahLst/>
                <a:cxnLst/>
                <a:rect l="0" t="0" r="0" b="0"/>
                <a:pathLst>
                  <a:path w="85599" h="162179">
                    <a:moveTo>
                      <a:pt x="0" y="162178"/>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2387600" y="2732532"/>
                <a:ext cx="463551" cy="162179"/>
              </a:xfrm>
              <a:custGeom>
                <a:avLst/>
                <a:gdLst/>
                <a:ahLst/>
                <a:cxnLst/>
                <a:rect l="0" t="0" r="0" b="0"/>
                <a:pathLst>
                  <a:path w="463551" h="162179">
                    <a:moveTo>
                      <a:pt x="463550" y="162178"/>
                    </a:moveTo>
                    <a:lnTo>
                      <a:pt x="0" y="162178"/>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2472618" y="2268663"/>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2387461" y="2431238"/>
                <a:ext cx="463534" cy="463535"/>
              </a:xfrm>
              <a:custGeom>
                <a:avLst/>
                <a:gdLst/>
                <a:ahLst/>
                <a:cxnLst/>
                <a:rect l="0" t="0" r="0" b="0"/>
                <a:pathLst>
                  <a:path w="463534" h="463535">
                    <a:moveTo>
                      <a:pt x="463533" y="968"/>
                    </a:moveTo>
                    <a:lnTo>
                      <a:pt x="463533" y="300958"/>
                    </a:lnTo>
                    <a:lnTo>
                      <a:pt x="463533" y="463534"/>
                    </a:lnTo>
                    <a:lnTo>
                      <a:pt x="0" y="463534"/>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2388428" y="2431238"/>
                <a:ext cx="462566" cy="969"/>
              </a:xfrm>
              <a:custGeom>
                <a:avLst/>
                <a:gdLst/>
                <a:ahLst/>
                <a:cxnLst/>
                <a:rect l="0" t="0" r="0" b="0"/>
                <a:pathLst>
                  <a:path w="462566" h="969">
                    <a:moveTo>
                      <a:pt x="462565" y="968"/>
                    </a:moveTo>
                    <a:lnTo>
                      <a:pt x="84191"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2850993" y="2270599"/>
                <a:ext cx="86128" cy="624174"/>
              </a:xfrm>
              <a:custGeom>
                <a:avLst/>
                <a:gdLst/>
                <a:ahLst/>
                <a:cxnLst/>
                <a:rect l="0" t="0" r="0" b="0"/>
                <a:pathLst>
                  <a:path w="86128" h="624174">
                    <a:moveTo>
                      <a:pt x="86127" y="0"/>
                    </a:moveTo>
                    <a:lnTo>
                      <a:pt x="86127"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2389396" y="2269631"/>
                <a:ext cx="547725" cy="163543"/>
              </a:xfrm>
              <a:custGeom>
                <a:avLst/>
                <a:gdLst/>
                <a:ahLst/>
                <a:cxnLst/>
                <a:rect l="0" t="0" r="0" b="0"/>
                <a:pathLst>
                  <a:path w="547725" h="163543">
                    <a:moveTo>
                      <a:pt x="0" y="161607"/>
                    </a:moveTo>
                    <a:lnTo>
                      <a:pt x="83224" y="968"/>
                    </a:lnTo>
                    <a:lnTo>
                      <a:pt x="83224" y="0"/>
                    </a:lnTo>
                    <a:lnTo>
                      <a:pt x="84191" y="0"/>
                    </a:lnTo>
                    <a:lnTo>
                      <a:pt x="547724" y="0"/>
                    </a:lnTo>
                    <a:lnTo>
                      <a:pt x="547724" y="0"/>
                    </a:lnTo>
                    <a:lnTo>
                      <a:pt x="547724" y="968"/>
                    </a:lnTo>
                    <a:lnTo>
                      <a:pt x="461598" y="163542"/>
                    </a:lnTo>
                    <a:lnTo>
                      <a:pt x="461598"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8" name="Group 377"/>
            <p:cNvGrpSpPr/>
            <p:nvPr/>
          </p:nvGrpSpPr>
          <p:grpSpPr>
            <a:xfrm>
              <a:off x="913638" y="2428335"/>
              <a:ext cx="549021" cy="626142"/>
              <a:chOff x="913638" y="2428335"/>
              <a:chExt cx="549021" cy="626142"/>
            </a:xfrm>
          </p:grpSpPr>
          <p:sp>
            <p:nvSpPr>
              <p:cNvPr id="366" name="Freeform 365"/>
              <p:cNvSpPr/>
              <p:nvPr/>
            </p:nvSpPr>
            <p:spPr>
              <a:xfrm>
                <a:off x="914653" y="2429891"/>
                <a:ext cx="84456" cy="162433"/>
              </a:xfrm>
              <a:custGeom>
                <a:avLst/>
                <a:gdLst/>
                <a:ahLst/>
                <a:cxnLst/>
                <a:rect l="0" t="0" r="0" b="0"/>
                <a:pathLst>
                  <a:path w="84456" h="162433">
                    <a:moveTo>
                      <a:pt x="84455" y="126"/>
                    </a:moveTo>
                    <a:lnTo>
                      <a:pt x="84455" y="162432"/>
                    </a:lnTo>
                    <a:lnTo>
                      <a:pt x="0" y="162432"/>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999108" y="2429255"/>
                <a:ext cx="463298" cy="163069"/>
              </a:xfrm>
              <a:custGeom>
                <a:avLst/>
                <a:gdLst/>
                <a:ahLst/>
                <a:cxnLst/>
                <a:rect l="0" t="0" r="0" b="0"/>
                <a:pathLst>
                  <a:path w="463298" h="163069">
                    <a:moveTo>
                      <a:pt x="508" y="0"/>
                    </a:moveTo>
                    <a:lnTo>
                      <a:pt x="463297" y="0"/>
                    </a:lnTo>
                    <a:lnTo>
                      <a:pt x="463297" y="636"/>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913638" y="2592323"/>
                <a:ext cx="85471" cy="462154"/>
              </a:xfrm>
              <a:custGeom>
                <a:avLst/>
                <a:gdLst/>
                <a:ahLst/>
                <a:cxnLst/>
                <a:rect l="0" t="0" r="0" b="0"/>
                <a:pathLst>
                  <a:path w="85471" h="462154">
                    <a:moveTo>
                      <a:pt x="253" y="0"/>
                    </a:moveTo>
                    <a:lnTo>
                      <a:pt x="1015" y="0"/>
                    </a:lnTo>
                    <a:lnTo>
                      <a:pt x="85470" y="0"/>
                    </a:lnTo>
                    <a:lnTo>
                      <a:pt x="85470"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1377188" y="2429891"/>
                <a:ext cx="85471" cy="462408"/>
              </a:xfrm>
              <a:custGeom>
                <a:avLst/>
                <a:gdLst/>
                <a:ahLst/>
                <a:cxnLst/>
                <a:rect l="0" t="0" r="0" b="0"/>
                <a:pathLst>
                  <a:path w="85471" h="462408">
                    <a:moveTo>
                      <a:pt x="126" y="162432"/>
                    </a:moveTo>
                    <a:lnTo>
                      <a:pt x="85217" y="0"/>
                    </a:lnTo>
                    <a:lnTo>
                      <a:pt x="85470"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999108" y="2592323"/>
                <a:ext cx="378081" cy="299976"/>
              </a:xfrm>
              <a:custGeom>
                <a:avLst/>
                <a:gdLst/>
                <a:ahLst/>
                <a:cxnLst/>
                <a:rect l="0" t="0" r="0" b="0"/>
                <a:pathLst>
                  <a:path w="378081" h="299976">
                    <a:moveTo>
                      <a:pt x="378080" y="0"/>
                    </a:moveTo>
                    <a:lnTo>
                      <a:pt x="378080"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1377188" y="2892298"/>
                <a:ext cx="85471" cy="162179"/>
              </a:xfrm>
              <a:custGeom>
                <a:avLst/>
                <a:gdLst/>
                <a:ahLst/>
                <a:cxnLst/>
                <a:rect l="0" t="0" r="0" b="0"/>
                <a:pathLst>
                  <a:path w="85471" h="162179">
                    <a:moveTo>
                      <a:pt x="0" y="162178"/>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913638" y="2892298"/>
                <a:ext cx="463551" cy="162179"/>
              </a:xfrm>
              <a:custGeom>
                <a:avLst/>
                <a:gdLst/>
                <a:ahLst/>
                <a:cxnLst/>
                <a:rect l="0" t="0" r="0" b="0"/>
                <a:pathLst>
                  <a:path w="463551" h="162179">
                    <a:moveTo>
                      <a:pt x="463550" y="162178"/>
                    </a:moveTo>
                    <a:lnTo>
                      <a:pt x="0" y="162178"/>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998803" y="2428335"/>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913643" y="25909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914611" y="259090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a:off x="1377176" y="2430271"/>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a:off x="914611" y="2429302"/>
                <a:ext cx="547723" cy="163544"/>
              </a:xfrm>
              <a:custGeom>
                <a:avLst/>
                <a:gdLst/>
                <a:ahLst/>
                <a:cxnLst/>
                <a:rect l="0" t="0" r="0" b="0"/>
                <a:pathLst>
                  <a:path w="547723" h="163544">
                    <a:moveTo>
                      <a:pt x="0" y="161608"/>
                    </a:moveTo>
                    <a:lnTo>
                      <a:pt x="84190" y="968"/>
                    </a:lnTo>
                    <a:lnTo>
                      <a:pt x="84190"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1" name="Group 390"/>
            <p:cNvGrpSpPr/>
            <p:nvPr/>
          </p:nvGrpSpPr>
          <p:grpSpPr>
            <a:xfrm>
              <a:off x="1374266" y="2428335"/>
              <a:ext cx="549023" cy="626142"/>
              <a:chOff x="1374266" y="2428335"/>
              <a:chExt cx="549023" cy="626142"/>
            </a:xfrm>
          </p:grpSpPr>
          <p:sp>
            <p:nvSpPr>
              <p:cNvPr id="379" name="Freeform 378"/>
              <p:cNvSpPr/>
              <p:nvPr/>
            </p:nvSpPr>
            <p:spPr>
              <a:xfrm>
                <a:off x="1375283" y="2429891"/>
                <a:ext cx="84582" cy="162433"/>
              </a:xfrm>
              <a:custGeom>
                <a:avLst/>
                <a:gdLst/>
                <a:ahLst/>
                <a:cxnLst/>
                <a:rect l="0" t="0" r="0" b="0"/>
                <a:pathLst>
                  <a:path w="84582" h="162433">
                    <a:moveTo>
                      <a:pt x="84581" y="126"/>
                    </a:moveTo>
                    <a:lnTo>
                      <a:pt x="84581" y="162432"/>
                    </a:lnTo>
                    <a:lnTo>
                      <a:pt x="0" y="162432"/>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1459864" y="2429255"/>
                <a:ext cx="463297" cy="163069"/>
              </a:xfrm>
              <a:custGeom>
                <a:avLst/>
                <a:gdLst/>
                <a:ahLst/>
                <a:cxnLst/>
                <a:rect l="0" t="0" r="0" b="0"/>
                <a:pathLst>
                  <a:path w="463297" h="163069">
                    <a:moveTo>
                      <a:pt x="382" y="0"/>
                    </a:moveTo>
                    <a:lnTo>
                      <a:pt x="463296" y="0"/>
                    </a:lnTo>
                    <a:lnTo>
                      <a:pt x="463296" y="636"/>
                    </a:lnTo>
                    <a:lnTo>
                      <a:pt x="378206" y="163068"/>
                    </a:lnTo>
                    <a:lnTo>
                      <a:pt x="377953"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1374266" y="2592323"/>
                <a:ext cx="85599" cy="462154"/>
              </a:xfrm>
              <a:custGeom>
                <a:avLst/>
                <a:gdLst/>
                <a:ahLst/>
                <a:cxnLst/>
                <a:rect l="0" t="0" r="0" b="0"/>
                <a:pathLst>
                  <a:path w="85599" h="462154">
                    <a:moveTo>
                      <a:pt x="255" y="0"/>
                    </a:moveTo>
                    <a:lnTo>
                      <a:pt x="1017"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1837817" y="2429891"/>
                <a:ext cx="85472" cy="462408"/>
              </a:xfrm>
              <a:custGeom>
                <a:avLst/>
                <a:gdLst/>
                <a:ahLst/>
                <a:cxnLst/>
                <a:rect l="0" t="0" r="0" b="0"/>
                <a:pathLst>
                  <a:path w="85472" h="462408">
                    <a:moveTo>
                      <a:pt x="253" y="162432"/>
                    </a:moveTo>
                    <a:lnTo>
                      <a:pt x="85343" y="0"/>
                    </a:lnTo>
                    <a:lnTo>
                      <a:pt x="85471"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1459864" y="2592323"/>
                <a:ext cx="377954" cy="299976"/>
              </a:xfrm>
              <a:custGeom>
                <a:avLst/>
                <a:gdLst/>
                <a:ahLst/>
                <a:cxnLst/>
                <a:rect l="0" t="0" r="0" b="0"/>
                <a:pathLst>
                  <a:path w="377954" h="299976">
                    <a:moveTo>
                      <a:pt x="377953" y="0"/>
                    </a:moveTo>
                    <a:lnTo>
                      <a:pt x="377953"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1837817" y="2892298"/>
                <a:ext cx="85472" cy="162179"/>
              </a:xfrm>
              <a:custGeom>
                <a:avLst/>
                <a:gdLst/>
                <a:ahLst/>
                <a:cxnLst/>
                <a:rect l="0" t="0" r="0" b="0"/>
                <a:pathLst>
                  <a:path w="85472" h="162179">
                    <a:moveTo>
                      <a:pt x="0" y="162178"/>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1374266" y="2892298"/>
                <a:ext cx="463552" cy="162179"/>
              </a:xfrm>
              <a:custGeom>
                <a:avLst/>
                <a:gdLst/>
                <a:ahLst/>
                <a:cxnLst/>
                <a:rect l="0" t="0" r="0" b="0"/>
                <a:pathLst>
                  <a:path w="463552" h="162179">
                    <a:moveTo>
                      <a:pt x="463551" y="162178"/>
                    </a:moveTo>
                    <a:lnTo>
                      <a:pt x="0" y="162178"/>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1459430" y="2428335"/>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1374271" y="25909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Freeform 387"/>
              <p:cNvSpPr/>
              <p:nvPr/>
            </p:nvSpPr>
            <p:spPr>
              <a:xfrm>
                <a:off x="1375239" y="2590908"/>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Freeform 388"/>
              <p:cNvSpPr/>
              <p:nvPr/>
            </p:nvSpPr>
            <p:spPr>
              <a:xfrm>
                <a:off x="1837802" y="2430271"/>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Freeform 389"/>
              <p:cNvSpPr/>
              <p:nvPr/>
            </p:nvSpPr>
            <p:spPr>
              <a:xfrm>
                <a:off x="1375239" y="2429302"/>
                <a:ext cx="547723" cy="163544"/>
              </a:xfrm>
              <a:custGeom>
                <a:avLst/>
                <a:gdLst/>
                <a:ahLst/>
                <a:cxnLst/>
                <a:rect l="0" t="0" r="0" b="0"/>
                <a:pathLst>
                  <a:path w="547723" h="163544">
                    <a:moveTo>
                      <a:pt x="0" y="161608"/>
                    </a:moveTo>
                    <a:lnTo>
                      <a:pt x="84191" y="968"/>
                    </a:lnTo>
                    <a:lnTo>
                      <a:pt x="84191"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4" name="Group 403"/>
            <p:cNvGrpSpPr/>
            <p:nvPr/>
          </p:nvGrpSpPr>
          <p:grpSpPr>
            <a:xfrm>
              <a:off x="1840706" y="2428335"/>
              <a:ext cx="549659" cy="626142"/>
              <a:chOff x="1840706" y="2428335"/>
              <a:chExt cx="549659" cy="626142"/>
            </a:xfrm>
          </p:grpSpPr>
          <p:sp>
            <p:nvSpPr>
              <p:cNvPr id="392" name="Freeform 391"/>
              <p:cNvSpPr/>
              <p:nvPr/>
            </p:nvSpPr>
            <p:spPr>
              <a:xfrm>
                <a:off x="1842007" y="2429891"/>
                <a:ext cx="84583" cy="162433"/>
              </a:xfrm>
              <a:custGeom>
                <a:avLst/>
                <a:gdLst/>
                <a:ahLst/>
                <a:cxnLst/>
                <a:rect l="0" t="0" r="0" b="0"/>
                <a:pathLst>
                  <a:path w="84583" h="162433">
                    <a:moveTo>
                      <a:pt x="84582" y="126"/>
                    </a:moveTo>
                    <a:lnTo>
                      <a:pt x="84582" y="162432"/>
                    </a:lnTo>
                    <a:lnTo>
                      <a:pt x="0" y="162432"/>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1926589" y="2429255"/>
                <a:ext cx="463297" cy="163069"/>
              </a:xfrm>
              <a:custGeom>
                <a:avLst/>
                <a:gdLst/>
                <a:ahLst/>
                <a:cxnLst/>
                <a:rect l="0" t="0" r="0" b="0"/>
                <a:pathLst>
                  <a:path w="463297" h="163069">
                    <a:moveTo>
                      <a:pt x="381" y="0"/>
                    </a:moveTo>
                    <a:lnTo>
                      <a:pt x="463296" y="0"/>
                    </a:lnTo>
                    <a:lnTo>
                      <a:pt x="463296" y="636"/>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1841119" y="2592323"/>
                <a:ext cx="85471" cy="462154"/>
              </a:xfrm>
              <a:custGeom>
                <a:avLst/>
                <a:gdLst/>
                <a:ahLst/>
                <a:cxnLst/>
                <a:rect l="0" t="0" r="0" b="0"/>
                <a:pathLst>
                  <a:path w="85471" h="462154">
                    <a:moveTo>
                      <a:pt x="126" y="0"/>
                    </a:moveTo>
                    <a:lnTo>
                      <a:pt x="888" y="0"/>
                    </a:lnTo>
                    <a:lnTo>
                      <a:pt x="85470" y="0"/>
                    </a:lnTo>
                    <a:lnTo>
                      <a:pt x="85470"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2304669" y="2429891"/>
                <a:ext cx="85345" cy="462408"/>
              </a:xfrm>
              <a:custGeom>
                <a:avLst/>
                <a:gdLst/>
                <a:ahLst/>
                <a:cxnLst/>
                <a:rect l="0" t="0" r="0" b="0"/>
                <a:pathLst>
                  <a:path w="85345" h="462408">
                    <a:moveTo>
                      <a:pt x="126" y="162432"/>
                    </a:moveTo>
                    <a:lnTo>
                      <a:pt x="85216" y="0"/>
                    </a:lnTo>
                    <a:lnTo>
                      <a:pt x="85344"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1926589" y="2592323"/>
                <a:ext cx="378081" cy="299976"/>
              </a:xfrm>
              <a:custGeom>
                <a:avLst/>
                <a:gdLst/>
                <a:ahLst/>
                <a:cxnLst/>
                <a:rect l="0" t="0" r="0" b="0"/>
                <a:pathLst>
                  <a:path w="378081" h="299976">
                    <a:moveTo>
                      <a:pt x="378080" y="0"/>
                    </a:moveTo>
                    <a:lnTo>
                      <a:pt x="378080"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2304669" y="2892298"/>
                <a:ext cx="85345" cy="162179"/>
              </a:xfrm>
              <a:custGeom>
                <a:avLst/>
                <a:gdLst/>
                <a:ahLst/>
                <a:cxnLst/>
                <a:rect l="0" t="0" r="0" b="0"/>
                <a:pathLst>
                  <a:path w="85345" h="162179">
                    <a:moveTo>
                      <a:pt x="0" y="162178"/>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1841119" y="2892298"/>
                <a:ext cx="463551" cy="162179"/>
              </a:xfrm>
              <a:custGeom>
                <a:avLst/>
                <a:gdLst/>
                <a:ahLst/>
                <a:cxnLst/>
                <a:rect l="0" t="0" r="0" b="0"/>
                <a:pathLst>
                  <a:path w="463551" h="162179">
                    <a:moveTo>
                      <a:pt x="463550" y="162178"/>
                    </a:moveTo>
                    <a:lnTo>
                      <a:pt x="0" y="162178"/>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1926833" y="2428335"/>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1840706" y="25909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Freeform 400"/>
              <p:cNvSpPr/>
              <p:nvPr/>
            </p:nvSpPr>
            <p:spPr>
              <a:xfrm>
                <a:off x="1841674" y="259090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Freeform 401"/>
              <p:cNvSpPr/>
              <p:nvPr/>
            </p:nvSpPr>
            <p:spPr>
              <a:xfrm>
                <a:off x="2304237" y="2430271"/>
                <a:ext cx="86128" cy="624171"/>
              </a:xfrm>
              <a:custGeom>
                <a:avLst/>
                <a:gdLst/>
                <a:ahLst/>
                <a:cxnLst/>
                <a:rect l="0" t="0" r="0" b="0"/>
                <a:pathLst>
                  <a:path w="86128" h="624171">
                    <a:moveTo>
                      <a:pt x="86127" y="0"/>
                    </a:moveTo>
                    <a:lnTo>
                      <a:pt x="86127"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Freeform 402"/>
              <p:cNvSpPr/>
              <p:nvPr/>
            </p:nvSpPr>
            <p:spPr>
              <a:xfrm>
                <a:off x="1842643" y="2429302"/>
                <a:ext cx="547722" cy="163544"/>
              </a:xfrm>
              <a:custGeom>
                <a:avLst/>
                <a:gdLst/>
                <a:ahLst/>
                <a:cxnLst/>
                <a:rect l="0" t="0" r="0" b="0"/>
                <a:pathLst>
                  <a:path w="547722" h="163544">
                    <a:moveTo>
                      <a:pt x="0" y="161608"/>
                    </a:moveTo>
                    <a:lnTo>
                      <a:pt x="84190" y="968"/>
                    </a:lnTo>
                    <a:lnTo>
                      <a:pt x="84190" y="0"/>
                    </a:lnTo>
                    <a:lnTo>
                      <a:pt x="84190" y="0"/>
                    </a:lnTo>
                    <a:lnTo>
                      <a:pt x="547721" y="0"/>
                    </a:lnTo>
                    <a:lnTo>
                      <a:pt x="547721" y="0"/>
                    </a:lnTo>
                    <a:lnTo>
                      <a:pt x="547721" y="968"/>
                    </a:lnTo>
                    <a:lnTo>
                      <a:pt x="462563" y="163543"/>
                    </a:lnTo>
                    <a:lnTo>
                      <a:pt x="46159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7" name="Group 416"/>
            <p:cNvGrpSpPr/>
            <p:nvPr/>
          </p:nvGrpSpPr>
          <p:grpSpPr>
            <a:xfrm>
              <a:off x="2301335" y="2428335"/>
              <a:ext cx="549660" cy="626142"/>
              <a:chOff x="2301335" y="2428335"/>
              <a:chExt cx="549660" cy="626142"/>
            </a:xfrm>
          </p:grpSpPr>
          <p:sp>
            <p:nvSpPr>
              <p:cNvPr id="405" name="Freeform 404"/>
              <p:cNvSpPr/>
              <p:nvPr/>
            </p:nvSpPr>
            <p:spPr>
              <a:xfrm>
                <a:off x="2302636" y="2429891"/>
                <a:ext cx="84584" cy="162433"/>
              </a:xfrm>
              <a:custGeom>
                <a:avLst/>
                <a:gdLst/>
                <a:ahLst/>
                <a:cxnLst/>
                <a:rect l="0" t="0" r="0" b="0"/>
                <a:pathLst>
                  <a:path w="84584" h="162433">
                    <a:moveTo>
                      <a:pt x="84583" y="126"/>
                    </a:moveTo>
                    <a:lnTo>
                      <a:pt x="84583" y="162432"/>
                    </a:lnTo>
                    <a:lnTo>
                      <a:pt x="0" y="162432"/>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2387219" y="2429255"/>
                <a:ext cx="463296" cy="163069"/>
              </a:xfrm>
              <a:custGeom>
                <a:avLst/>
                <a:gdLst/>
                <a:ahLst/>
                <a:cxnLst/>
                <a:rect l="0" t="0" r="0" b="0"/>
                <a:pathLst>
                  <a:path w="463296" h="163069">
                    <a:moveTo>
                      <a:pt x="381" y="0"/>
                    </a:moveTo>
                    <a:lnTo>
                      <a:pt x="463295" y="0"/>
                    </a:lnTo>
                    <a:lnTo>
                      <a:pt x="463295" y="636"/>
                    </a:lnTo>
                    <a:lnTo>
                      <a:pt x="378206" y="163068"/>
                    </a:lnTo>
                    <a:lnTo>
                      <a:pt x="378079"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2301748" y="2592323"/>
                <a:ext cx="85472" cy="462154"/>
              </a:xfrm>
              <a:custGeom>
                <a:avLst/>
                <a:gdLst/>
                <a:ahLst/>
                <a:cxnLst/>
                <a:rect l="0" t="0" r="0" b="0"/>
                <a:pathLst>
                  <a:path w="85472" h="462154">
                    <a:moveTo>
                      <a:pt x="127" y="0"/>
                    </a:moveTo>
                    <a:lnTo>
                      <a:pt x="888" y="0"/>
                    </a:lnTo>
                    <a:lnTo>
                      <a:pt x="85471" y="0"/>
                    </a:lnTo>
                    <a:lnTo>
                      <a:pt x="85471"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2765298" y="2429891"/>
                <a:ext cx="85345" cy="462408"/>
              </a:xfrm>
              <a:custGeom>
                <a:avLst/>
                <a:gdLst/>
                <a:ahLst/>
                <a:cxnLst/>
                <a:rect l="0" t="0" r="0" b="0"/>
                <a:pathLst>
                  <a:path w="85345" h="462408">
                    <a:moveTo>
                      <a:pt x="127" y="162432"/>
                    </a:moveTo>
                    <a:lnTo>
                      <a:pt x="85216" y="0"/>
                    </a:lnTo>
                    <a:lnTo>
                      <a:pt x="85344"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2387219" y="259232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2765298" y="2892298"/>
                <a:ext cx="85345" cy="162179"/>
              </a:xfrm>
              <a:custGeom>
                <a:avLst/>
                <a:gdLst/>
                <a:ahLst/>
                <a:cxnLst/>
                <a:rect l="0" t="0" r="0" b="0"/>
                <a:pathLst>
                  <a:path w="85345" h="162179">
                    <a:moveTo>
                      <a:pt x="0" y="162178"/>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2301748" y="2892298"/>
                <a:ext cx="463551" cy="162179"/>
              </a:xfrm>
              <a:custGeom>
                <a:avLst/>
                <a:gdLst/>
                <a:ahLst/>
                <a:cxnLst/>
                <a:rect l="0" t="0" r="0" b="0"/>
                <a:pathLst>
                  <a:path w="463551" h="162179">
                    <a:moveTo>
                      <a:pt x="463550" y="162178"/>
                    </a:moveTo>
                    <a:lnTo>
                      <a:pt x="0" y="162178"/>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2387462" y="2428335"/>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2301335" y="2590908"/>
                <a:ext cx="463533" cy="463531"/>
              </a:xfrm>
              <a:custGeom>
                <a:avLst/>
                <a:gdLst/>
                <a:ahLst/>
                <a:cxnLst/>
                <a:rect l="0" t="0" r="0" b="0"/>
                <a:pathLst>
                  <a:path w="463533" h="463531">
                    <a:moveTo>
                      <a:pt x="463532" y="968"/>
                    </a:moveTo>
                    <a:lnTo>
                      <a:pt x="463532" y="300956"/>
                    </a:lnTo>
                    <a:lnTo>
                      <a:pt x="463532" y="463530"/>
                    </a:lnTo>
                    <a:lnTo>
                      <a:pt x="0" y="463530"/>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Freeform 413"/>
              <p:cNvSpPr/>
              <p:nvPr/>
            </p:nvSpPr>
            <p:spPr>
              <a:xfrm>
                <a:off x="2302302" y="2590908"/>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Freeform 414"/>
              <p:cNvSpPr/>
              <p:nvPr/>
            </p:nvSpPr>
            <p:spPr>
              <a:xfrm>
                <a:off x="2764868" y="2430271"/>
                <a:ext cx="86127" cy="624171"/>
              </a:xfrm>
              <a:custGeom>
                <a:avLst/>
                <a:gdLst/>
                <a:ahLst/>
                <a:cxnLst/>
                <a:rect l="0" t="0" r="0" b="0"/>
                <a:pathLst>
                  <a:path w="86127" h="624171">
                    <a:moveTo>
                      <a:pt x="86126" y="0"/>
                    </a:moveTo>
                    <a:lnTo>
                      <a:pt x="86126"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Freeform 415"/>
              <p:cNvSpPr/>
              <p:nvPr/>
            </p:nvSpPr>
            <p:spPr>
              <a:xfrm>
                <a:off x="2303271" y="2429302"/>
                <a:ext cx="547724" cy="163544"/>
              </a:xfrm>
              <a:custGeom>
                <a:avLst/>
                <a:gdLst/>
                <a:ahLst/>
                <a:cxnLst/>
                <a:rect l="0" t="0" r="0" b="0"/>
                <a:pathLst>
                  <a:path w="547724" h="163544">
                    <a:moveTo>
                      <a:pt x="0" y="161608"/>
                    </a:moveTo>
                    <a:lnTo>
                      <a:pt x="84191" y="968"/>
                    </a:lnTo>
                    <a:lnTo>
                      <a:pt x="84191" y="0"/>
                    </a:lnTo>
                    <a:lnTo>
                      <a:pt x="84191" y="0"/>
                    </a:lnTo>
                    <a:lnTo>
                      <a:pt x="547723" y="0"/>
                    </a:lnTo>
                    <a:lnTo>
                      <a:pt x="547723" y="0"/>
                    </a:lnTo>
                    <a:lnTo>
                      <a:pt x="547723" y="968"/>
                    </a:lnTo>
                    <a:lnTo>
                      <a:pt x="462564" y="163543"/>
                    </a:lnTo>
                    <a:lnTo>
                      <a:pt x="461597"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0" name="Group 429"/>
            <p:cNvGrpSpPr/>
            <p:nvPr/>
          </p:nvGrpSpPr>
          <p:grpSpPr>
            <a:xfrm>
              <a:off x="1165246" y="1495466"/>
              <a:ext cx="549660" cy="625435"/>
              <a:chOff x="1165246" y="1495466"/>
              <a:chExt cx="549660" cy="625435"/>
            </a:xfrm>
          </p:grpSpPr>
          <p:sp>
            <p:nvSpPr>
              <p:cNvPr id="418" name="Freeform 417"/>
              <p:cNvSpPr/>
              <p:nvPr/>
            </p:nvSpPr>
            <p:spPr>
              <a:xfrm>
                <a:off x="1166367" y="1496313"/>
                <a:ext cx="84584" cy="162435"/>
              </a:xfrm>
              <a:custGeom>
                <a:avLst/>
                <a:gdLst/>
                <a:ahLst/>
                <a:cxnLst/>
                <a:rect l="0" t="0" r="0" b="0"/>
                <a:pathLst>
                  <a:path w="84584" h="162435">
                    <a:moveTo>
                      <a:pt x="84583" y="254"/>
                    </a:moveTo>
                    <a:lnTo>
                      <a:pt x="84583" y="162434"/>
                    </a:lnTo>
                    <a:lnTo>
                      <a:pt x="0" y="162434"/>
                    </a:lnTo>
                    <a:lnTo>
                      <a:pt x="0" y="161037"/>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1250950" y="1495805"/>
                <a:ext cx="463424" cy="162943"/>
              </a:xfrm>
              <a:custGeom>
                <a:avLst/>
                <a:gdLst/>
                <a:ahLst/>
                <a:cxnLst/>
                <a:rect l="0" t="0" r="0" b="0"/>
                <a:pathLst>
                  <a:path w="463424" h="162943">
                    <a:moveTo>
                      <a:pt x="380" y="0"/>
                    </a:moveTo>
                    <a:lnTo>
                      <a:pt x="463423" y="0"/>
                    </a:lnTo>
                    <a:lnTo>
                      <a:pt x="463423" y="508"/>
                    </a:lnTo>
                    <a:lnTo>
                      <a:pt x="378332"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1165478" y="1658747"/>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1629029" y="1496313"/>
                <a:ext cx="85472" cy="462408"/>
              </a:xfrm>
              <a:custGeom>
                <a:avLst/>
                <a:gdLst/>
                <a:ahLst/>
                <a:cxnLst/>
                <a:rect l="0" t="0" r="0" b="0"/>
                <a:pathLst>
                  <a:path w="85472" h="462408">
                    <a:moveTo>
                      <a:pt x="253"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1250950" y="16587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1629029" y="19587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1165478" y="1958720"/>
                <a:ext cx="463552" cy="162181"/>
              </a:xfrm>
              <a:custGeom>
                <a:avLst/>
                <a:gdLst/>
                <a:ahLst/>
                <a:cxnLst/>
                <a:rect l="0" t="0" r="0" b="0"/>
                <a:pathLst>
                  <a:path w="463552" h="162181">
                    <a:moveTo>
                      <a:pt x="463551" y="162180"/>
                    </a:moveTo>
                    <a:lnTo>
                      <a:pt x="0" y="162180"/>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1250406" y="1495466"/>
                <a:ext cx="1936" cy="968"/>
              </a:xfrm>
              <a:custGeom>
                <a:avLst/>
                <a:gdLst/>
                <a:ahLst/>
                <a:cxnLst/>
                <a:rect l="0" t="0" r="0" b="0"/>
                <a:pathLst>
                  <a:path w="1936" h="968">
                    <a:moveTo>
                      <a:pt x="0" y="967"/>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1165246" y="1657074"/>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Freeform 426"/>
              <p:cNvSpPr/>
              <p:nvPr/>
            </p:nvSpPr>
            <p:spPr>
              <a:xfrm>
                <a:off x="1166214" y="1657074"/>
                <a:ext cx="462566" cy="968"/>
              </a:xfrm>
              <a:custGeom>
                <a:avLst/>
                <a:gdLst/>
                <a:ahLst/>
                <a:cxnLst/>
                <a:rect l="0" t="0" r="0" b="0"/>
                <a:pathLst>
                  <a:path w="462566" h="968">
                    <a:moveTo>
                      <a:pt x="462565"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Freeform 427"/>
              <p:cNvSpPr/>
              <p:nvPr/>
            </p:nvSpPr>
            <p:spPr>
              <a:xfrm>
                <a:off x="1628779" y="1496433"/>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Freeform 428"/>
              <p:cNvSpPr/>
              <p:nvPr/>
            </p:nvSpPr>
            <p:spPr>
              <a:xfrm>
                <a:off x="1166214" y="1495466"/>
                <a:ext cx="548690" cy="163543"/>
              </a:xfrm>
              <a:custGeom>
                <a:avLst/>
                <a:gdLst/>
                <a:ahLst/>
                <a:cxnLst/>
                <a:rect l="0" t="0" r="0" b="0"/>
                <a:pathLst>
                  <a:path w="548690" h="163543">
                    <a:moveTo>
                      <a:pt x="0" y="161607"/>
                    </a:moveTo>
                    <a:lnTo>
                      <a:pt x="84190" y="967"/>
                    </a:lnTo>
                    <a:lnTo>
                      <a:pt x="84190" y="0"/>
                    </a:lnTo>
                    <a:lnTo>
                      <a:pt x="85158" y="0"/>
                    </a:lnTo>
                    <a:lnTo>
                      <a:pt x="548689" y="0"/>
                    </a:lnTo>
                    <a:lnTo>
                      <a:pt x="548689" y="0"/>
                    </a:lnTo>
                    <a:lnTo>
                      <a:pt x="548689" y="967"/>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3" name="Group 442"/>
            <p:cNvGrpSpPr/>
            <p:nvPr/>
          </p:nvGrpSpPr>
          <p:grpSpPr>
            <a:xfrm>
              <a:off x="1632204" y="1495466"/>
              <a:ext cx="549137" cy="625435"/>
              <a:chOff x="1632204" y="1495466"/>
              <a:chExt cx="549137" cy="625435"/>
            </a:xfrm>
          </p:grpSpPr>
          <p:sp>
            <p:nvSpPr>
              <p:cNvPr id="431" name="Freeform 430"/>
              <p:cNvSpPr/>
              <p:nvPr/>
            </p:nvSpPr>
            <p:spPr>
              <a:xfrm>
                <a:off x="1633092" y="1496313"/>
                <a:ext cx="84584" cy="162435"/>
              </a:xfrm>
              <a:custGeom>
                <a:avLst/>
                <a:gdLst/>
                <a:ahLst/>
                <a:cxnLst/>
                <a:rect l="0" t="0" r="0" b="0"/>
                <a:pathLst>
                  <a:path w="84584" h="162435">
                    <a:moveTo>
                      <a:pt x="84583" y="254"/>
                    </a:moveTo>
                    <a:lnTo>
                      <a:pt x="84583" y="162434"/>
                    </a:lnTo>
                    <a:lnTo>
                      <a:pt x="0" y="162434"/>
                    </a:lnTo>
                    <a:lnTo>
                      <a:pt x="0" y="161037"/>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431"/>
              <p:cNvSpPr/>
              <p:nvPr/>
            </p:nvSpPr>
            <p:spPr>
              <a:xfrm>
                <a:off x="1717675" y="1495805"/>
                <a:ext cx="463424" cy="162943"/>
              </a:xfrm>
              <a:custGeom>
                <a:avLst/>
                <a:gdLst/>
                <a:ahLst/>
                <a:cxnLst/>
                <a:rect l="0" t="0" r="0" b="0"/>
                <a:pathLst>
                  <a:path w="463424" h="162943">
                    <a:moveTo>
                      <a:pt x="507" y="0"/>
                    </a:moveTo>
                    <a:lnTo>
                      <a:pt x="463423" y="0"/>
                    </a:lnTo>
                    <a:lnTo>
                      <a:pt x="463423" y="508"/>
                    </a:lnTo>
                    <a:lnTo>
                      <a:pt x="378332"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432"/>
              <p:cNvSpPr/>
              <p:nvPr/>
            </p:nvSpPr>
            <p:spPr>
              <a:xfrm>
                <a:off x="1632204" y="1658747"/>
                <a:ext cx="85472" cy="462154"/>
              </a:xfrm>
              <a:custGeom>
                <a:avLst/>
                <a:gdLst/>
                <a:ahLst/>
                <a:cxnLst/>
                <a:rect l="0" t="0" r="0" b="0"/>
                <a:pathLst>
                  <a:path w="85472" h="462154">
                    <a:moveTo>
                      <a:pt x="253" y="0"/>
                    </a:moveTo>
                    <a:lnTo>
                      <a:pt x="888"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433"/>
              <p:cNvSpPr/>
              <p:nvPr/>
            </p:nvSpPr>
            <p:spPr>
              <a:xfrm>
                <a:off x="2095754" y="1496313"/>
                <a:ext cx="85472" cy="462408"/>
              </a:xfrm>
              <a:custGeom>
                <a:avLst/>
                <a:gdLst/>
                <a:ahLst/>
                <a:cxnLst/>
                <a:rect l="0" t="0" r="0" b="0"/>
                <a:pathLst>
                  <a:path w="85472" h="462408">
                    <a:moveTo>
                      <a:pt x="253"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434"/>
              <p:cNvSpPr/>
              <p:nvPr/>
            </p:nvSpPr>
            <p:spPr>
              <a:xfrm>
                <a:off x="1717675" y="16587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435"/>
              <p:cNvSpPr/>
              <p:nvPr/>
            </p:nvSpPr>
            <p:spPr>
              <a:xfrm>
                <a:off x="2095754" y="19587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436"/>
              <p:cNvSpPr/>
              <p:nvPr/>
            </p:nvSpPr>
            <p:spPr>
              <a:xfrm>
                <a:off x="1632204" y="195872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437"/>
              <p:cNvSpPr/>
              <p:nvPr/>
            </p:nvSpPr>
            <p:spPr>
              <a:xfrm>
                <a:off x="1717808" y="1495466"/>
                <a:ext cx="969" cy="968"/>
              </a:xfrm>
              <a:custGeom>
                <a:avLst/>
                <a:gdLst/>
                <a:ahLst/>
                <a:cxnLst/>
                <a:rect l="0" t="0" r="0" b="0"/>
                <a:pathLst>
                  <a:path w="969" h="968">
                    <a:moveTo>
                      <a:pt x="0" y="967"/>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438"/>
              <p:cNvSpPr/>
              <p:nvPr/>
            </p:nvSpPr>
            <p:spPr>
              <a:xfrm>
                <a:off x="1632650" y="16570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Freeform 439"/>
              <p:cNvSpPr/>
              <p:nvPr/>
            </p:nvSpPr>
            <p:spPr>
              <a:xfrm>
                <a:off x="1632650" y="1657074"/>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Freeform 440"/>
              <p:cNvSpPr/>
              <p:nvPr/>
            </p:nvSpPr>
            <p:spPr>
              <a:xfrm>
                <a:off x="2095213" y="1496433"/>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Freeform 441"/>
              <p:cNvSpPr/>
              <p:nvPr/>
            </p:nvSpPr>
            <p:spPr>
              <a:xfrm>
                <a:off x="1633618" y="1495466"/>
                <a:ext cx="547723" cy="163543"/>
              </a:xfrm>
              <a:custGeom>
                <a:avLst/>
                <a:gdLst/>
                <a:ahLst/>
                <a:cxnLst/>
                <a:rect l="0" t="0" r="0" b="0"/>
                <a:pathLst>
                  <a:path w="547723" h="163543">
                    <a:moveTo>
                      <a:pt x="0" y="161607"/>
                    </a:moveTo>
                    <a:lnTo>
                      <a:pt x="84190" y="967"/>
                    </a:lnTo>
                    <a:lnTo>
                      <a:pt x="84190" y="0"/>
                    </a:lnTo>
                    <a:lnTo>
                      <a:pt x="84190" y="0"/>
                    </a:lnTo>
                    <a:lnTo>
                      <a:pt x="547722" y="0"/>
                    </a:lnTo>
                    <a:lnTo>
                      <a:pt x="547722" y="0"/>
                    </a:lnTo>
                    <a:lnTo>
                      <a:pt x="547722" y="967"/>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6" name="Group 455"/>
            <p:cNvGrpSpPr/>
            <p:nvPr/>
          </p:nvGrpSpPr>
          <p:grpSpPr>
            <a:xfrm>
              <a:off x="2092832" y="1495466"/>
              <a:ext cx="549138" cy="625435"/>
              <a:chOff x="2092832" y="1495466"/>
              <a:chExt cx="549138" cy="625435"/>
            </a:xfrm>
          </p:grpSpPr>
          <p:sp>
            <p:nvSpPr>
              <p:cNvPr id="444" name="Freeform 443"/>
              <p:cNvSpPr/>
              <p:nvPr/>
            </p:nvSpPr>
            <p:spPr>
              <a:xfrm>
                <a:off x="2093722" y="1496313"/>
                <a:ext cx="84583" cy="162435"/>
              </a:xfrm>
              <a:custGeom>
                <a:avLst/>
                <a:gdLst/>
                <a:ahLst/>
                <a:cxnLst/>
                <a:rect l="0" t="0" r="0" b="0"/>
                <a:pathLst>
                  <a:path w="84583" h="162435">
                    <a:moveTo>
                      <a:pt x="84582" y="254"/>
                    </a:moveTo>
                    <a:lnTo>
                      <a:pt x="84582" y="162434"/>
                    </a:lnTo>
                    <a:lnTo>
                      <a:pt x="0" y="162434"/>
                    </a:lnTo>
                    <a:lnTo>
                      <a:pt x="0" y="161037"/>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444"/>
              <p:cNvSpPr/>
              <p:nvPr/>
            </p:nvSpPr>
            <p:spPr>
              <a:xfrm>
                <a:off x="2178304" y="1495805"/>
                <a:ext cx="463423" cy="162943"/>
              </a:xfrm>
              <a:custGeom>
                <a:avLst/>
                <a:gdLst/>
                <a:ahLst/>
                <a:cxnLst/>
                <a:rect l="0" t="0" r="0" b="0"/>
                <a:pathLst>
                  <a:path w="463423" h="162943">
                    <a:moveTo>
                      <a:pt x="507" y="0"/>
                    </a:moveTo>
                    <a:lnTo>
                      <a:pt x="463422" y="0"/>
                    </a:lnTo>
                    <a:lnTo>
                      <a:pt x="463422" y="508"/>
                    </a:lnTo>
                    <a:lnTo>
                      <a:pt x="378332" y="162942"/>
                    </a:lnTo>
                    <a:lnTo>
                      <a:pt x="378078"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445"/>
              <p:cNvSpPr/>
              <p:nvPr/>
            </p:nvSpPr>
            <p:spPr>
              <a:xfrm>
                <a:off x="2092832" y="1658747"/>
                <a:ext cx="85473" cy="462154"/>
              </a:xfrm>
              <a:custGeom>
                <a:avLst/>
                <a:gdLst/>
                <a:ahLst/>
                <a:cxnLst/>
                <a:rect l="0" t="0" r="0" b="0"/>
                <a:pathLst>
                  <a:path w="85473" h="462154">
                    <a:moveTo>
                      <a:pt x="254" y="0"/>
                    </a:moveTo>
                    <a:lnTo>
                      <a:pt x="890"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446"/>
              <p:cNvSpPr/>
              <p:nvPr/>
            </p:nvSpPr>
            <p:spPr>
              <a:xfrm>
                <a:off x="2556382" y="1496313"/>
                <a:ext cx="85473" cy="462408"/>
              </a:xfrm>
              <a:custGeom>
                <a:avLst/>
                <a:gdLst/>
                <a:ahLst/>
                <a:cxnLst/>
                <a:rect l="0" t="0" r="0" b="0"/>
                <a:pathLst>
                  <a:path w="85473" h="462408">
                    <a:moveTo>
                      <a:pt x="254" y="162434"/>
                    </a:moveTo>
                    <a:lnTo>
                      <a:pt x="85344" y="0"/>
                    </a:lnTo>
                    <a:lnTo>
                      <a:pt x="85472"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447"/>
              <p:cNvSpPr/>
              <p:nvPr/>
            </p:nvSpPr>
            <p:spPr>
              <a:xfrm>
                <a:off x="2178304" y="1658747"/>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48"/>
              <p:cNvSpPr/>
              <p:nvPr/>
            </p:nvSpPr>
            <p:spPr>
              <a:xfrm>
                <a:off x="2556382" y="1958720"/>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449"/>
              <p:cNvSpPr/>
              <p:nvPr/>
            </p:nvSpPr>
            <p:spPr>
              <a:xfrm>
                <a:off x="2092832" y="1958720"/>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450"/>
              <p:cNvSpPr/>
              <p:nvPr/>
            </p:nvSpPr>
            <p:spPr>
              <a:xfrm>
                <a:off x="2178437" y="1495466"/>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451"/>
              <p:cNvSpPr/>
              <p:nvPr/>
            </p:nvSpPr>
            <p:spPr>
              <a:xfrm>
                <a:off x="2093279" y="16570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Freeform 452"/>
              <p:cNvSpPr/>
              <p:nvPr/>
            </p:nvSpPr>
            <p:spPr>
              <a:xfrm>
                <a:off x="2093279" y="1657074"/>
                <a:ext cx="462564" cy="968"/>
              </a:xfrm>
              <a:custGeom>
                <a:avLst/>
                <a:gdLst/>
                <a:ahLst/>
                <a:cxnLst/>
                <a:rect l="0" t="0" r="0" b="0"/>
                <a:pathLst>
                  <a:path w="462564" h="968">
                    <a:moveTo>
                      <a:pt x="462563" y="967"/>
                    </a:moveTo>
                    <a:lnTo>
                      <a:pt x="85157" y="967"/>
                    </a:lnTo>
                    <a:lnTo>
                      <a:pt x="967" y="967"/>
                    </a:lnTo>
                    <a:lnTo>
                      <a:pt x="0" y="967"/>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Freeform 453"/>
              <p:cNvSpPr/>
              <p:nvPr/>
            </p:nvSpPr>
            <p:spPr>
              <a:xfrm>
                <a:off x="2555842" y="1496433"/>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a:off x="2094247" y="1495466"/>
                <a:ext cx="547723" cy="163543"/>
              </a:xfrm>
              <a:custGeom>
                <a:avLst/>
                <a:gdLst/>
                <a:ahLst/>
                <a:cxnLst/>
                <a:rect l="0" t="0" r="0" b="0"/>
                <a:pathLst>
                  <a:path w="547723" h="163543">
                    <a:moveTo>
                      <a:pt x="0" y="161607"/>
                    </a:moveTo>
                    <a:lnTo>
                      <a:pt x="84190" y="967"/>
                    </a:lnTo>
                    <a:lnTo>
                      <a:pt x="84190" y="0"/>
                    </a:lnTo>
                    <a:lnTo>
                      <a:pt x="84190" y="0"/>
                    </a:lnTo>
                    <a:lnTo>
                      <a:pt x="547722" y="0"/>
                    </a:lnTo>
                    <a:lnTo>
                      <a:pt x="547722" y="0"/>
                    </a:lnTo>
                    <a:lnTo>
                      <a:pt x="547722" y="967"/>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9" name="Group 468"/>
            <p:cNvGrpSpPr/>
            <p:nvPr/>
          </p:nvGrpSpPr>
          <p:grpSpPr>
            <a:xfrm>
              <a:off x="2553461" y="1495466"/>
              <a:ext cx="549136" cy="625435"/>
              <a:chOff x="2553461" y="1495466"/>
              <a:chExt cx="549136" cy="625435"/>
            </a:xfrm>
          </p:grpSpPr>
          <p:sp>
            <p:nvSpPr>
              <p:cNvPr id="457" name="Freeform 456"/>
              <p:cNvSpPr/>
              <p:nvPr/>
            </p:nvSpPr>
            <p:spPr>
              <a:xfrm>
                <a:off x="2554351" y="1496313"/>
                <a:ext cx="84582" cy="162435"/>
              </a:xfrm>
              <a:custGeom>
                <a:avLst/>
                <a:gdLst/>
                <a:ahLst/>
                <a:cxnLst/>
                <a:rect l="0" t="0" r="0" b="0"/>
                <a:pathLst>
                  <a:path w="84582" h="162435">
                    <a:moveTo>
                      <a:pt x="84581" y="254"/>
                    </a:moveTo>
                    <a:lnTo>
                      <a:pt x="84581" y="162434"/>
                    </a:lnTo>
                    <a:lnTo>
                      <a:pt x="0" y="162434"/>
                    </a:lnTo>
                    <a:lnTo>
                      <a:pt x="0" y="161037"/>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457"/>
              <p:cNvSpPr/>
              <p:nvPr/>
            </p:nvSpPr>
            <p:spPr>
              <a:xfrm>
                <a:off x="2638932" y="1495805"/>
                <a:ext cx="463424" cy="162943"/>
              </a:xfrm>
              <a:custGeom>
                <a:avLst/>
                <a:gdLst/>
                <a:ahLst/>
                <a:cxnLst/>
                <a:rect l="0" t="0" r="0" b="0"/>
                <a:pathLst>
                  <a:path w="463424" h="162943">
                    <a:moveTo>
                      <a:pt x="509" y="0"/>
                    </a:moveTo>
                    <a:lnTo>
                      <a:pt x="463423" y="0"/>
                    </a:lnTo>
                    <a:lnTo>
                      <a:pt x="463423" y="508"/>
                    </a:lnTo>
                    <a:lnTo>
                      <a:pt x="378334"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458"/>
              <p:cNvSpPr/>
              <p:nvPr/>
            </p:nvSpPr>
            <p:spPr>
              <a:xfrm>
                <a:off x="2553461" y="1658747"/>
                <a:ext cx="85472" cy="462154"/>
              </a:xfrm>
              <a:custGeom>
                <a:avLst/>
                <a:gdLst/>
                <a:ahLst/>
                <a:cxnLst/>
                <a:rect l="0" t="0" r="0" b="0"/>
                <a:pathLst>
                  <a:path w="85472" h="462154">
                    <a:moveTo>
                      <a:pt x="255" y="0"/>
                    </a:moveTo>
                    <a:lnTo>
                      <a:pt x="890"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459"/>
              <p:cNvSpPr/>
              <p:nvPr/>
            </p:nvSpPr>
            <p:spPr>
              <a:xfrm>
                <a:off x="3017011" y="1496313"/>
                <a:ext cx="85472" cy="462408"/>
              </a:xfrm>
              <a:custGeom>
                <a:avLst/>
                <a:gdLst/>
                <a:ahLst/>
                <a:cxnLst/>
                <a:rect l="0" t="0" r="0" b="0"/>
                <a:pathLst>
                  <a:path w="85472" h="462408">
                    <a:moveTo>
                      <a:pt x="255"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2638932" y="16587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461"/>
              <p:cNvSpPr/>
              <p:nvPr/>
            </p:nvSpPr>
            <p:spPr>
              <a:xfrm>
                <a:off x="3017011" y="19587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462"/>
              <p:cNvSpPr/>
              <p:nvPr/>
            </p:nvSpPr>
            <p:spPr>
              <a:xfrm>
                <a:off x="2553461" y="195872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463"/>
              <p:cNvSpPr/>
              <p:nvPr/>
            </p:nvSpPr>
            <p:spPr>
              <a:xfrm>
                <a:off x="2639066" y="1495466"/>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464"/>
              <p:cNvSpPr/>
              <p:nvPr/>
            </p:nvSpPr>
            <p:spPr>
              <a:xfrm>
                <a:off x="2553908" y="16570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Freeform 465"/>
              <p:cNvSpPr/>
              <p:nvPr/>
            </p:nvSpPr>
            <p:spPr>
              <a:xfrm>
                <a:off x="2553908" y="1657074"/>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Freeform 466"/>
              <p:cNvSpPr/>
              <p:nvPr/>
            </p:nvSpPr>
            <p:spPr>
              <a:xfrm>
                <a:off x="3016470" y="1496433"/>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Freeform 467"/>
              <p:cNvSpPr/>
              <p:nvPr/>
            </p:nvSpPr>
            <p:spPr>
              <a:xfrm>
                <a:off x="2554876" y="1495466"/>
                <a:ext cx="547721" cy="163543"/>
              </a:xfrm>
              <a:custGeom>
                <a:avLst/>
                <a:gdLst/>
                <a:ahLst/>
                <a:cxnLst/>
                <a:rect l="0" t="0" r="0" b="0"/>
                <a:pathLst>
                  <a:path w="547721" h="163543">
                    <a:moveTo>
                      <a:pt x="0" y="161607"/>
                    </a:moveTo>
                    <a:lnTo>
                      <a:pt x="84190" y="967"/>
                    </a:lnTo>
                    <a:lnTo>
                      <a:pt x="84190" y="0"/>
                    </a:lnTo>
                    <a:lnTo>
                      <a:pt x="84190" y="0"/>
                    </a:lnTo>
                    <a:lnTo>
                      <a:pt x="547720" y="0"/>
                    </a:lnTo>
                    <a:lnTo>
                      <a:pt x="547720" y="0"/>
                    </a:lnTo>
                    <a:lnTo>
                      <a:pt x="547720" y="967"/>
                    </a:lnTo>
                    <a:lnTo>
                      <a:pt x="462562" y="163542"/>
                    </a:lnTo>
                    <a:lnTo>
                      <a:pt x="46159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Group 481"/>
            <p:cNvGrpSpPr/>
            <p:nvPr/>
          </p:nvGrpSpPr>
          <p:grpSpPr>
            <a:xfrm>
              <a:off x="1085596" y="1648363"/>
              <a:ext cx="549149" cy="626108"/>
              <a:chOff x="1085596" y="1648363"/>
              <a:chExt cx="549149" cy="626108"/>
            </a:xfrm>
          </p:grpSpPr>
          <p:sp>
            <p:nvSpPr>
              <p:cNvPr id="470" name="Freeform 469"/>
              <p:cNvSpPr/>
              <p:nvPr/>
            </p:nvSpPr>
            <p:spPr>
              <a:xfrm>
                <a:off x="1086611" y="1649857"/>
                <a:ext cx="84584" cy="162307"/>
              </a:xfrm>
              <a:custGeom>
                <a:avLst/>
                <a:gdLst/>
                <a:ahLst/>
                <a:cxnLst/>
                <a:rect l="0" t="0" r="0" b="0"/>
                <a:pathLst>
                  <a:path w="84584" h="162307">
                    <a:moveTo>
                      <a:pt x="84583" y="253"/>
                    </a:moveTo>
                    <a:lnTo>
                      <a:pt x="84583" y="162306"/>
                    </a:lnTo>
                    <a:lnTo>
                      <a:pt x="0" y="162306"/>
                    </a:lnTo>
                    <a:lnTo>
                      <a:pt x="0" y="161035"/>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470"/>
              <p:cNvSpPr/>
              <p:nvPr/>
            </p:nvSpPr>
            <p:spPr>
              <a:xfrm>
                <a:off x="1171194" y="1649348"/>
                <a:ext cx="463296" cy="162816"/>
              </a:xfrm>
              <a:custGeom>
                <a:avLst/>
                <a:gdLst/>
                <a:ahLst/>
                <a:cxnLst/>
                <a:rect l="0" t="0" r="0" b="0"/>
                <a:pathLst>
                  <a:path w="463296" h="162816">
                    <a:moveTo>
                      <a:pt x="381" y="0"/>
                    </a:moveTo>
                    <a:lnTo>
                      <a:pt x="463295" y="0"/>
                    </a:lnTo>
                    <a:lnTo>
                      <a:pt x="463295" y="509"/>
                    </a:lnTo>
                    <a:lnTo>
                      <a:pt x="378206" y="162815"/>
                    </a:lnTo>
                    <a:lnTo>
                      <a:pt x="377952"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471"/>
              <p:cNvSpPr/>
              <p:nvPr/>
            </p:nvSpPr>
            <p:spPr>
              <a:xfrm>
                <a:off x="1085596" y="1812163"/>
                <a:ext cx="85599" cy="462280"/>
              </a:xfrm>
              <a:custGeom>
                <a:avLst/>
                <a:gdLst/>
                <a:ahLst/>
                <a:cxnLst/>
                <a:rect l="0" t="0" r="0" b="0"/>
                <a:pathLst>
                  <a:path w="85599" h="462280">
                    <a:moveTo>
                      <a:pt x="254" y="0"/>
                    </a:moveTo>
                    <a:lnTo>
                      <a:pt x="1015" y="0"/>
                    </a:lnTo>
                    <a:lnTo>
                      <a:pt x="85598" y="0"/>
                    </a:lnTo>
                    <a:lnTo>
                      <a:pt x="85598"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472"/>
              <p:cNvSpPr/>
              <p:nvPr/>
            </p:nvSpPr>
            <p:spPr>
              <a:xfrm>
                <a:off x="1549146" y="1649857"/>
                <a:ext cx="85599" cy="462280"/>
              </a:xfrm>
              <a:custGeom>
                <a:avLst/>
                <a:gdLst/>
                <a:ahLst/>
                <a:cxnLst/>
                <a:rect l="0" t="0" r="0" b="0"/>
                <a:pathLst>
                  <a:path w="85599" h="462280">
                    <a:moveTo>
                      <a:pt x="254" y="162306"/>
                    </a:moveTo>
                    <a:lnTo>
                      <a:pt x="85343"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473"/>
              <p:cNvSpPr/>
              <p:nvPr/>
            </p:nvSpPr>
            <p:spPr>
              <a:xfrm>
                <a:off x="1171194" y="1812163"/>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474"/>
              <p:cNvSpPr/>
              <p:nvPr/>
            </p:nvSpPr>
            <p:spPr>
              <a:xfrm>
                <a:off x="1549146" y="2112136"/>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475"/>
              <p:cNvSpPr/>
              <p:nvPr/>
            </p:nvSpPr>
            <p:spPr>
              <a:xfrm>
                <a:off x="1085596" y="2112136"/>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476"/>
              <p:cNvSpPr/>
              <p:nvPr/>
            </p:nvSpPr>
            <p:spPr>
              <a:xfrm>
                <a:off x="1171054" y="1648363"/>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477"/>
              <p:cNvSpPr/>
              <p:nvPr/>
            </p:nvSpPr>
            <p:spPr>
              <a:xfrm>
                <a:off x="1085896" y="1810938"/>
                <a:ext cx="462564" cy="463533"/>
              </a:xfrm>
              <a:custGeom>
                <a:avLst/>
                <a:gdLst/>
                <a:ahLst/>
                <a:cxnLst/>
                <a:rect l="0" t="0" r="0" b="0"/>
                <a:pathLst>
                  <a:path w="462564" h="463533">
                    <a:moveTo>
                      <a:pt x="462563" y="967"/>
                    </a:moveTo>
                    <a:lnTo>
                      <a:pt x="462563" y="300957"/>
                    </a:lnTo>
                    <a:lnTo>
                      <a:pt x="462563"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Freeform 478"/>
              <p:cNvSpPr/>
              <p:nvPr/>
            </p:nvSpPr>
            <p:spPr>
              <a:xfrm>
                <a:off x="1085896" y="181093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Freeform 479"/>
              <p:cNvSpPr/>
              <p:nvPr/>
            </p:nvSpPr>
            <p:spPr>
              <a:xfrm>
                <a:off x="1548459" y="1650300"/>
                <a:ext cx="86127" cy="624171"/>
              </a:xfrm>
              <a:custGeom>
                <a:avLst/>
                <a:gdLst/>
                <a:ahLst/>
                <a:cxnLst/>
                <a:rect l="0" t="0" r="0" b="0"/>
                <a:pathLst>
                  <a:path w="86127" h="624171">
                    <a:moveTo>
                      <a:pt x="86126" y="0"/>
                    </a:moveTo>
                    <a:lnTo>
                      <a:pt x="86126"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Freeform 480"/>
              <p:cNvSpPr/>
              <p:nvPr/>
            </p:nvSpPr>
            <p:spPr>
              <a:xfrm>
                <a:off x="1086863" y="1649331"/>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5" name="Group 494"/>
            <p:cNvGrpSpPr/>
            <p:nvPr/>
          </p:nvGrpSpPr>
          <p:grpSpPr>
            <a:xfrm>
              <a:off x="1552329" y="1648363"/>
              <a:ext cx="549141" cy="626108"/>
              <a:chOff x="1552329" y="1648363"/>
              <a:chExt cx="549141" cy="626108"/>
            </a:xfrm>
          </p:grpSpPr>
          <p:sp>
            <p:nvSpPr>
              <p:cNvPr id="483" name="Freeform 482"/>
              <p:cNvSpPr/>
              <p:nvPr/>
            </p:nvSpPr>
            <p:spPr>
              <a:xfrm>
                <a:off x="1553336" y="1649857"/>
                <a:ext cx="84584" cy="162307"/>
              </a:xfrm>
              <a:custGeom>
                <a:avLst/>
                <a:gdLst/>
                <a:ahLst/>
                <a:cxnLst/>
                <a:rect l="0" t="0" r="0" b="0"/>
                <a:pathLst>
                  <a:path w="84584" h="162307">
                    <a:moveTo>
                      <a:pt x="84583" y="253"/>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483"/>
              <p:cNvSpPr/>
              <p:nvPr/>
            </p:nvSpPr>
            <p:spPr>
              <a:xfrm>
                <a:off x="1637919" y="1649348"/>
                <a:ext cx="463296" cy="162816"/>
              </a:xfrm>
              <a:custGeom>
                <a:avLst/>
                <a:gdLst/>
                <a:ahLst/>
                <a:cxnLst/>
                <a:rect l="0" t="0" r="0" b="0"/>
                <a:pathLst>
                  <a:path w="463296" h="162816">
                    <a:moveTo>
                      <a:pt x="381" y="0"/>
                    </a:moveTo>
                    <a:lnTo>
                      <a:pt x="463295" y="0"/>
                    </a:lnTo>
                    <a:lnTo>
                      <a:pt x="463295" y="509"/>
                    </a:lnTo>
                    <a:lnTo>
                      <a:pt x="378206" y="162815"/>
                    </a:lnTo>
                    <a:lnTo>
                      <a:pt x="378079"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484"/>
              <p:cNvSpPr/>
              <p:nvPr/>
            </p:nvSpPr>
            <p:spPr>
              <a:xfrm>
                <a:off x="1552447" y="1812163"/>
                <a:ext cx="85473" cy="462280"/>
              </a:xfrm>
              <a:custGeom>
                <a:avLst/>
                <a:gdLst/>
                <a:ahLst/>
                <a:cxnLst/>
                <a:rect l="0" t="0" r="0" b="0"/>
                <a:pathLst>
                  <a:path w="85473" h="462280">
                    <a:moveTo>
                      <a:pt x="128" y="0"/>
                    </a:moveTo>
                    <a:lnTo>
                      <a:pt x="889"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485"/>
              <p:cNvSpPr/>
              <p:nvPr/>
            </p:nvSpPr>
            <p:spPr>
              <a:xfrm>
                <a:off x="2015998" y="1649857"/>
                <a:ext cx="85472" cy="462280"/>
              </a:xfrm>
              <a:custGeom>
                <a:avLst/>
                <a:gdLst/>
                <a:ahLst/>
                <a:cxnLst/>
                <a:rect l="0" t="0" r="0" b="0"/>
                <a:pathLst>
                  <a:path w="85472" h="462280">
                    <a:moveTo>
                      <a:pt x="127" y="162306"/>
                    </a:moveTo>
                    <a:lnTo>
                      <a:pt x="85216" y="0"/>
                    </a:lnTo>
                    <a:lnTo>
                      <a:pt x="85471"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486"/>
              <p:cNvSpPr/>
              <p:nvPr/>
            </p:nvSpPr>
            <p:spPr>
              <a:xfrm>
                <a:off x="1637919" y="1812163"/>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487"/>
              <p:cNvSpPr/>
              <p:nvPr/>
            </p:nvSpPr>
            <p:spPr>
              <a:xfrm>
                <a:off x="2015998" y="2112136"/>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488"/>
              <p:cNvSpPr/>
              <p:nvPr/>
            </p:nvSpPr>
            <p:spPr>
              <a:xfrm>
                <a:off x="1552447" y="2112136"/>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489"/>
              <p:cNvSpPr/>
              <p:nvPr/>
            </p:nvSpPr>
            <p:spPr>
              <a:xfrm>
                <a:off x="1637488" y="16483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490"/>
              <p:cNvSpPr/>
              <p:nvPr/>
            </p:nvSpPr>
            <p:spPr>
              <a:xfrm>
                <a:off x="1552329" y="1810938"/>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Freeform 491"/>
              <p:cNvSpPr/>
              <p:nvPr/>
            </p:nvSpPr>
            <p:spPr>
              <a:xfrm>
                <a:off x="1553297" y="1810938"/>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Freeform 492"/>
              <p:cNvSpPr/>
              <p:nvPr/>
            </p:nvSpPr>
            <p:spPr>
              <a:xfrm>
                <a:off x="2015861" y="1650300"/>
                <a:ext cx="85159" cy="624171"/>
              </a:xfrm>
              <a:custGeom>
                <a:avLst/>
                <a:gdLst/>
                <a:ahLst/>
                <a:cxnLst/>
                <a:rect l="0" t="0" r="0" b="0"/>
                <a:pathLst>
                  <a:path w="85159" h="624171">
                    <a:moveTo>
                      <a:pt x="85158" y="0"/>
                    </a:moveTo>
                    <a:lnTo>
                      <a:pt x="85158"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Freeform 493"/>
              <p:cNvSpPr/>
              <p:nvPr/>
            </p:nvSpPr>
            <p:spPr>
              <a:xfrm>
                <a:off x="1553297" y="1649331"/>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8" name="Group 507"/>
            <p:cNvGrpSpPr/>
            <p:nvPr/>
          </p:nvGrpSpPr>
          <p:grpSpPr>
            <a:xfrm>
              <a:off x="2012957" y="1648363"/>
              <a:ext cx="549142" cy="626108"/>
              <a:chOff x="2012957" y="1648363"/>
              <a:chExt cx="549142" cy="626108"/>
            </a:xfrm>
          </p:grpSpPr>
          <p:sp>
            <p:nvSpPr>
              <p:cNvPr id="496" name="Freeform 495"/>
              <p:cNvSpPr/>
              <p:nvPr/>
            </p:nvSpPr>
            <p:spPr>
              <a:xfrm>
                <a:off x="2013966" y="1649857"/>
                <a:ext cx="84583" cy="162307"/>
              </a:xfrm>
              <a:custGeom>
                <a:avLst/>
                <a:gdLst/>
                <a:ahLst/>
                <a:cxnLst/>
                <a:rect l="0" t="0" r="0" b="0"/>
                <a:pathLst>
                  <a:path w="84583" h="162307">
                    <a:moveTo>
                      <a:pt x="84582" y="253"/>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496"/>
              <p:cNvSpPr/>
              <p:nvPr/>
            </p:nvSpPr>
            <p:spPr>
              <a:xfrm>
                <a:off x="2098548" y="1649348"/>
                <a:ext cx="463297" cy="162816"/>
              </a:xfrm>
              <a:custGeom>
                <a:avLst/>
                <a:gdLst/>
                <a:ahLst/>
                <a:cxnLst/>
                <a:rect l="0" t="0" r="0" b="0"/>
                <a:pathLst>
                  <a:path w="463297" h="162816">
                    <a:moveTo>
                      <a:pt x="381" y="0"/>
                    </a:moveTo>
                    <a:lnTo>
                      <a:pt x="463296" y="0"/>
                    </a:lnTo>
                    <a:lnTo>
                      <a:pt x="463296" y="509"/>
                    </a:lnTo>
                    <a:lnTo>
                      <a:pt x="378206" y="162815"/>
                    </a:lnTo>
                    <a:lnTo>
                      <a:pt x="378078"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497"/>
              <p:cNvSpPr/>
              <p:nvPr/>
            </p:nvSpPr>
            <p:spPr>
              <a:xfrm>
                <a:off x="2013076" y="1812163"/>
                <a:ext cx="85473" cy="462280"/>
              </a:xfrm>
              <a:custGeom>
                <a:avLst/>
                <a:gdLst/>
                <a:ahLst/>
                <a:cxnLst/>
                <a:rect l="0" t="0" r="0" b="0"/>
                <a:pathLst>
                  <a:path w="85473" h="462280">
                    <a:moveTo>
                      <a:pt x="128" y="0"/>
                    </a:moveTo>
                    <a:lnTo>
                      <a:pt x="890"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498"/>
              <p:cNvSpPr/>
              <p:nvPr/>
            </p:nvSpPr>
            <p:spPr>
              <a:xfrm>
                <a:off x="2476626" y="1649857"/>
                <a:ext cx="85473" cy="462280"/>
              </a:xfrm>
              <a:custGeom>
                <a:avLst/>
                <a:gdLst/>
                <a:ahLst/>
                <a:cxnLst/>
                <a:rect l="0" t="0" r="0" b="0"/>
                <a:pathLst>
                  <a:path w="85473" h="462280">
                    <a:moveTo>
                      <a:pt x="128" y="162306"/>
                    </a:moveTo>
                    <a:lnTo>
                      <a:pt x="85218"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499"/>
              <p:cNvSpPr/>
              <p:nvPr/>
            </p:nvSpPr>
            <p:spPr>
              <a:xfrm>
                <a:off x="2098548" y="1812163"/>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500"/>
              <p:cNvSpPr/>
              <p:nvPr/>
            </p:nvSpPr>
            <p:spPr>
              <a:xfrm>
                <a:off x="2476626" y="2112136"/>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501"/>
              <p:cNvSpPr/>
              <p:nvPr/>
            </p:nvSpPr>
            <p:spPr>
              <a:xfrm>
                <a:off x="2013076" y="2112136"/>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502"/>
              <p:cNvSpPr/>
              <p:nvPr/>
            </p:nvSpPr>
            <p:spPr>
              <a:xfrm>
                <a:off x="2098116" y="16483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503"/>
              <p:cNvSpPr/>
              <p:nvPr/>
            </p:nvSpPr>
            <p:spPr>
              <a:xfrm>
                <a:off x="2012957" y="1810938"/>
                <a:ext cx="463533" cy="463533"/>
              </a:xfrm>
              <a:custGeom>
                <a:avLst/>
                <a:gdLst/>
                <a:ahLst/>
                <a:cxnLst/>
                <a:rect l="0" t="0" r="0" b="0"/>
                <a:pathLst>
                  <a:path w="463533" h="463533">
                    <a:moveTo>
                      <a:pt x="463532" y="967"/>
                    </a:moveTo>
                    <a:lnTo>
                      <a:pt x="463532" y="300957"/>
                    </a:lnTo>
                    <a:lnTo>
                      <a:pt x="463532"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Freeform 504"/>
              <p:cNvSpPr/>
              <p:nvPr/>
            </p:nvSpPr>
            <p:spPr>
              <a:xfrm>
                <a:off x="2013925" y="1810938"/>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Freeform 505"/>
              <p:cNvSpPr/>
              <p:nvPr/>
            </p:nvSpPr>
            <p:spPr>
              <a:xfrm>
                <a:off x="2476489" y="1650300"/>
                <a:ext cx="85158" cy="624171"/>
              </a:xfrm>
              <a:custGeom>
                <a:avLst/>
                <a:gdLst/>
                <a:ahLst/>
                <a:cxnLst/>
                <a:rect l="0" t="0" r="0" b="0"/>
                <a:pathLst>
                  <a:path w="85158" h="624171">
                    <a:moveTo>
                      <a:pt x="85157" y="0"/>
                    </a:moveTo>
                    <a:lnTo>
                      <a:pt x="85157"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Freeform 506"/>
              <p:cNvSpPr/>
              <p:nvPr/>
            </p:nvSpPr>
            <p:spPr>
              <a:xfrm>
                <a:off x="2013925" y="1649331"/>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1" name="Group 520"/>
            <p:cNvGrpSpPr/>
            <p:nvPr/>
          </p:nvGrpSpPr>
          <p:grpSpPr>
            <a:xfrm>
              <a:off x="2473585" y="1648363"/>
              <a:ext cx="549016" cy="626108"/>
              <a:chOff x="2473585" y="1648363"/>
              <a:chExt cx="549016" cy="626108"/>
            </a:xfrm>
          </p:grpSpPr>
          <p:sp>
            <p:nvSpPr>
              <p:cNvPr id="509" name="Freeform 508"/>
              <p:cNvSpPr/>
              <p:nvPr/>
            </p:nvSpPr>
            <p:spPr>
              <a:xfrm>
                <a:off x="2474595" y="1649857"/>
                <a:ext cx="84582" cy="162307"/>
              </a:xfrm>
              <a:custGeom>
                <a:avLst/>
                <a:gdLst/>
                <a:ahLst/>
                <a:cxnLst/>
                <a:rect l="0" t="0" r="0" b="0"/>
                <a:pathLst>
                  <a:path w="84582" h="162307">
                    <a:moveTo>
                      <a:pt x="84581" y="253"/>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509"/>
              <p:cNvSpPr/>
              <p:nvPr/>
            </p:nvSpPr>
            <p:spPr>
              <a:xfrm>
                <a:off x="2559176" y="1649348"/>
                <a:ext cx="463298" cy="162816"/>
              </a:xfrm>
              <a:custGeom>
                <a:avLst/>
                <a:gdLst/>
                <a:ahLst/>
                <a:cxnLst/>
                <a:rect l="0" t="0" r="0" b="0"/>
                <a:pathLst>
                  <a:path w="463298" h="162816">
                    <a:moveTo>
                      <a:pt x="381" y="0"/>
                    </a:moveTo>
                    <a:lnTo>
                      <a:pt x="463297" y="0"/>
                    </a:lnTo>
                    <a:lnTo>
                      <a:pt x="463297" y="509"/>
                    </a:lnTo>
                    <a:lnTo>
                      <a:pt x="378206" y="162815"/>
                    </a:lnTo>
                    <a:lnTo>
                      <a:pt x="378079"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510"/>
              <p:cNvSpPr/>
              <p:nvPr/>
            </p:nvSpPr>
            <p:spPr>
              <a:xfrm>
                <a:off x="2473705" y="1812163"/>
                <a:ext cx="85472" cy="462280"/>
              </a:xfrm>
              <a:custGeom>
                <a:avLst/>
                <a:gdLst/>
                <a:ahLst/>
                <a:cxnLst/>
                <a:rect l="0" t="0" r="0" b="0"/>
                <a:pathLst>
                  <a:path w="85472" h="462280">
                    <a:moveTo>
                      <a:pt x="127" y="0"/>
                    </a:moveTo>
                    <a:lnTo>
                      <a:pt x="890" y="0"/>
                    </a:lnTo>
                    <a:lnTo>
                      <a:pt x="85471" y="0"/>
                    </a:lnTo>
                    <a:lnTo>
                      <a:pt x="85471"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511"/>
              <p:cNvSpPr/>
              <p:nvPr/>
            </p:nvSpPr>
            <p:spPr>
              <a:xfrm>
                <a:off x="2937255" y="1649857"/>
                <a:ext cx="85346" cy="462280"/>
              </a:xfrm>
              <a:custGeom>
                <a:avLst/>
                <a:gdLst/>
                <a:ahLst/>
                <a:cxnLst/>
                <a:rect l="0" t="0" r="0" b="0"/>
                <a:pathLst>
                  <a:path w="85346" h="462280">
                    <a:moveTo>
                      <a:pt x="127" y="162306"/>
                    </a:moveTo>
                    <a:lnTo>
                      <a:pt x="85218" y="0"/>
                    </a:lnTo>
                    <a:lnTo>
                      <a:pt x="85345"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512"/>
              <p:cNvSpPr/>
              <p:nvPr/>
            </p:nvSpPr>
            <p:spPr>
              <a:xfrm>
                <a:off x="2559176" y="1812163"/>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a:off x="2937255" y="2112136"/>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514"/>
              <p:cNvSpPr/>
              <p:nvPr/>
            </p:nvSpPr>
            <p:spPr>
              <a:xfrm>
                <a:off x="2473705" y="2112136"/>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a:off x="2558742" y="16483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516"/>
              <p:cNvSpPr/>
              <p:nvPr/>
            </p:nvSpPr>
            <p:spPr>
              <a:xfrm>
                <a:off x="2473585" y="1810938"/>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Freeform 517"/>
              <p:cNvSpPr/>
              <p:nvPr/>
            </p:nvSpPr>
            <p:spPr>
              <a:xfrm>
                <a:off x="2474552" y="1810938"/>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a:off x="2937116" y="1650300"/>
                <a:ext cx="85157" cy="624171"/>
              </a:xfrm>
              <a:custGeom>
                <a:avLst/>
                <a:gdLst/>
                <a:ahLst/>
                <a:cxnLst/>
                <a:rect l="0" t="0" r="0" b="0"/>
                <a:pathLst>
                  <a:path w="85157" h="624171">
                    <a:moveTo>
                      <a:pt x="85156" y="0"/>
                    </a:moveTo>
                    <a:lnTo>
                      <a:pt x="85156"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Freeform 519"/>
              <p:cNvSpPr/>
              <p:nvPr/>
            </p:nvSpPr>
            <p:spPr>
              <a:xfrm>
                <a:off x="2474552" y="1649331"/>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4" name="Group 533"/>
            <p:cNvGrpSpPr/>
            <p:nvPr/>
          </p:nvGrpSpPr>
          <p:grpSpPr>
            <a:xfrm>
              <a:off x="999616" y="1808034"/>
              <a:ext cx="549023" cy="626109"/>
              <a:chOff x="999616" y="1808034"/>
              <a:chExt cx="549023" cy="626109"/>
            </a:xfrm>
          </p:grpSpPr>
          <p:sp>
            <p:nvSpPr>
              <p:cNvPr id="522" name="Freeform 521"/>
              <p:cNvSpPr/>
              <p:nvPr/>
            </p:nvSpPr>
            <p:spPr>
              <a:xfrm>
                <a:off x="1000505" y="1809623"/>
                <a:ext cx="84584" cy="162307"/>
              </a:xfrm>
              <a:custGeom>
                <a:avLst/>
                <a:gdLst/>
                <a:ahLst/>
                <a:cxnLst/>
                <a:rect l="0" t="0" r="0" b="0"/>
                <a:pathLst>
                  <a:path w="84584" h="162307">
                    <a:moveTo>
                      <a:pt x="84583" y="127"/>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522"/>
              <p:cNvSpPr/>
              <p:nvPr/>
            </p:nvSpPr>
            <p:spPr>
              <a:xfrm>
                <a:off x="1085088" y="1808988"/>
                <a:ext cx="463424" cy="162942"/>
              </a:xfrm>
              <a:custGeom>
                <a:avLst/>
                <a:gdLst/>
                <a:ahLst/>
                <a:cxnLst/>
                <a:rect l="0" t="0" r="0" b="0"/>
                <a:pathLst>
                  <a:path w="463424" h="162942">
                    <a:moveTo>
                      <a:pt x="381" y="0"/>
                    </a:moveTo>
                    <a:lnTo>
                      <a:pt x="463423" y="0"/>
                    </a:lnTo>
                    <a:lnTo>
                      <a:pt x="463423" y="635"/>
                    </a:lnTo>
                    <a:lnTo>
                      <a:pt x="378333"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523"/>
              <p:cNvSpPr/>
              <p:nvPr/>
            </p:nvSpPr>
            <p:spPr>
              <a:xfrm>
                <a:off x="999616" y="1971929"/>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524"/>
              <p:cNvSpPr/>
              <p:nvPr/>
            </p:nvSpPr>
            <p:spPr>
              <a:xfrm>
                <a:off x="1463166" y="1809623"/>
                <a:ext cx="85473" cy="462280"/>
              </a:xfrm>
              <a:custGeom>
                <a:avLst/>
                <a:gdLst/>
                <a:ahLst/>
                <a:cxnLst/>
                <a:rect l="0" t="0" r="0" b="0"/>
                <a:pathLst>
                  <a:path w="85473" h="462280">
                    <a:moveTo>
                      <a:pt x="255" y="162306"/>
                    </a:moveTo>
                    <a:lnTo>
                      <a:pt x="85345"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525"/>
              <p:cNvSpPr/>
              <p:nvPr/>
            </p:nvSpPr>
            <p:spPr>
              <a:xfrm>
                <a:off x="1085088" y="1971929"/>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526"/>
              <p:cNvSpPr/>
              <p:nvPr/>
            </p:nvSpPr>
            <p:spPr>
              <a:xfrm>
                <a:off x="1463166" y="2271902"/>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527"/>
              <p:cNvSpPr/>
              <p:nvPr/>
            </p:nvSpPr>
            <p:spPr>
              <a:xfrm>
                <a:off x="999616" y="2271902"/>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528"/>
              <p:cNvSpPr/>
              <p:nvPr/>
            </p:nvSpPr>
            <p:spPr>
              <a:xfrm>
                <a:off x="1084929" y="1808034"/>
                <a:ext cx="968" cy="1936"/>
              </a:xfrm>
              <a:custGeom>
                <a:avLst/>
                <a:gdLst/>
                <a:ahLst/>
                <a:cxnLst/>
                <a:rect l="0" t="0" r="0" b="0"/>
                <a:pathLst>
                  <a:path w="968" h="1936">
                    <a:moveTo>
                      <a:pt x="0" y="1935"/>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529"/>
              <p:cNvSpPr/>
              <p:nvPr/>
            </p:nvSpPr>
            <p:spPr>
              <a:xfrm>
                <a:off x="999769" y="1970609"/>
                <a:ext cx="462565" cy="463534"/>
              </a:xfrm>
              <a:custGeom>
                <a:avLst/>
                <a:gdLst/>
                <a:ahLst/>
                <a:cxnLst/>
                <a:rect l="0" t="0" r="0" b="0"/>
                <a:pathLst>
                  <a:path w="462565" h="463534">
                    <a:moveTo>
                      <a:pt x="462564" y="968"/>
                    </a:moveTo>
                    <a:lnTo>
                      <a:pt x="462564" y="300958"/>
                    </a:lnTo>
                    <a:lnTo>
                      <a:pt x="462564"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Freeform 530"/>
              <p:cNvSpPr/>
              <p:nvPr/>
            </p:nvSpPr>
            <p:spPr>
              <a:xfrm>
                <a:off x="999769" y="1970609"/>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Freeform 531"/>
              <p:cNvSpPr/>
              <p:nvPr/>
            </p:nvSpPr>
            <p:spPr>
              <a:xfrm>
                <a:off x="1462333" y="1809971"/>
                <a:ext cx="86126" cy="624172"/>
              </a:xfrm>
              <a:custGeom>
                <a:avLst/>
                <a:gdLst/>
                <a:ahLst/>
                <a:cxnLst/>
                <a:rect l="0" t="0" r="0" b="0"/>
                <a:pathLst>
                  <a:path w="86126" h="624172">
                    <a:moveTo>
                      <a:pt x="86125" y="0"/>
                    </a:moveTo>
                    <a:lnTo>
                      <a:pt x="86125"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Freeform 532"/>
              <p:cNvSpPr/>
              <p:nvPr/>
            </p:nvSpPr>
            <p:spPr>
              <a:xfrm>
                <a:off x="1000736" y="1809002"/>
                <a:ext cx="547723" cy="163543"/>
              </a:xfrm>
              <a:custGeom>
                <a:avLst/>
                <a:gdLst/>
                <a:ahLst/>
                <a:cxnLst/>
                <a:rect l="0" t="0" r="0" b="0"/>
                <a:pathLst>
                  <a:path w="547723" h="163543">
                    <a:moveTo>
                      <a:pt x="0" y="161606"/>
                    </a:moveTo>
                    <a:lnTo>
                      <a:pt x="84190" y="968"/>
                    </a:lnTo>
                    <a:lnTo>
                      <a:pt x="84190" y="0"/>
                    </a:lnTo>
                    <a:lnTo>
                      <a:pt x="85158"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7" name="Group 546"/>
            <p:cNvGrpSpPr/>
            <p:nvPr/>
          </p:nvGrpSpPr>
          <p:grpSpPr>
            <a:xfrm>
              <a:off x="1466204" y="1808034"/>
              <a:ext cx="549660" cy="626109"/>
              <a:chOff x="1466204" y="1808034"/>
              <a:chExt cx="549660" cy="626109"/>
            </a:xfrm>
          </p:grpSpPr>
          <p:sp>
            <p:nvSpPr>
              <p:cNvPr id="535" name="Freeform 534"/>
              <p:cNvSpPr/>
              <p:nvPr/>
            </p:nvSpPr>
            <p:spPr>
              <a:xfrm>
                <a:off x="1467358" y="1809623"/>
                <a:ext cx="84582" cy="162307"/>
              </a:xfrm>
              <a:custGeom>
                <a:avLst/>
                <a:gdLst/>
                <a:ahLst/>
                <a:cxnLst/>
                <a:rect l="0" t="0" r="0" b="0"/>
                <a:pathLst>
                  <a:path w="84582" h="162307">
                    <a:moveTo>
                      <a:pt x="84581" y="127"/>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535"/>
              <p:cNvSpPr/>
              <p:nvPr/>
            </p:nvSpPr>
            <p:spPr>
              <a:xfrm>
                <a:off x="1551939" y="1808988"/>
                <a:ext cx="463297" cy="162942"/>
              </a:xfrm>
              <a:custGeom>
                <a:avLst/>
                <a:gdLst/>
                <a:ahLst/>
                <a:cxnLst/>
                <a:rect l="0" t="0" r="0" b="0"/>
                <a:pathLst>
                  <a:path w="463297" h="162942">
                    <a:moveTo>
                      <a:pt x="382" y="0"/>
                    </a:moveTo>
                    <a:lnTo>
                      <a:pt x="463296" y="0"/>
                    </a:lnTo>
                    <a:lnTo>
                      <a:pt x="463296" y="635"/>
                    </a:lnTo>
                    <a:lnTo>
                      <a:pt x="378334" y="162941"/>
                    </a:lnTo>
                    <a:lnTo>
                      <a:pt x="377953"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p:cNvSpPr/>
              <p:nvPr/>
            </p:nvSpPr>
            <p:spPr>
              <a:xfrm>
                <a:off x="1466341" y="1971929"/>
                <a:ext cx="85599" cy="462154"/>
              </a:xfrm>
              <a:custGeom>
                <a:avLst/>
                <a:gdLst/>
                <a:ahLst/>
                <a:cxnLst/>
                <a:rect l="0" t="0" r="0" b="0"/>
                <a:pathLst>
                  <a:path w="85599" h="462154">
                    <a:moveTo>
                      <a:pt x="381" y="0"/>
                    </a:moveTo>
                    <a:lnTo>
                      <a:pt x="1017"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p:cNvSpPr/>
              <p:nvPr/>
            </p:nvSpPr>
            <p:spPr>
              <a:xfrm>
                <a:off x="1929892" y="1809623"/>
                <a:ext cx="85598" cy="462280"/>
              </a:xfrm>
              <a:custGeom>
                <a:avLst/>
                <a:gdLst/>
                <a:ahLst/>
                <a:cxnLst/>
                <a:rect l="0" t="0" r="0" b="0"/>
                <a:pathLst>
                  <a:path w="85598" h="462280">
                    <a:moveTo>
                      <a:pt x="381" y="162306"/>
                    </a:moveTo>
                    <a:lnTo>
                      <a:pt x="85343" y="0"/>
                    </a:lnTo>
                    <a:lnTo>
                      <a:pt x="85597"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p:cNvSpPr/>
              <p:nvPr/>
            </p:nvSpPr>
            <p:spPr>
              <a:xfrm>
                <a:off x="1551939" y="1971929"/>
                <a:ext cx="377954" cy="299974"/>
              </a:xfrm>
              <a:custGeom>
                <a:avLst/>
                <a:gdLst/>
                <a:ahLst/>
                <a:cxnLst/>
                <a:rect l="0" t="0" r="0" b="0"/>
                <a:pathLst>
                  <a:path w="377954" h="299974">
                    <a:moveTo>
                      <a:pt x="377953" y="0"/>
                    </a:moveTo>
                    <a:lnTo>
                      <a:pt x="377953"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p:cNvSpPr/>
              <p:nvPr/>
            </p:nvSpPr>
            <p:spPr>
              <a:xfrm>
                <a:off x="1929892" y="2271902"/>
                <a:ext cx="85598" cy="162181"/>
              </a:xfrm>
              <a:custGeom>
                <a:avLst/>
                <a:gdLst/>
                <a:ahLst/>
                <a:cxnLst/>
                <a:rect l="0" t="0" r="0" b="0"/>
                <a:pathLst>
                  <a:path w="85598" h="162181">
                    <a:moveTo>
                      <a:pt x="0" y="162180"/>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540"/>
              <p:cNvSpPr/>
              <p:nvPr/>
            </p:nvSpPr>
            <p:spPr>
              <a:xfrm>
                <a:off x="1466341" y="2271902"/>
                <a:ext cx="463552" cy="162181"/>
              </a:xfrm>
              <a:custGeom>
                <a:avLst/>
                <a:gdLst/>
                <a:ahLst/>
                <a:cxnLst/>
                <a:rect l="0" t="0" r="0" b="0"/>
                <a:pathLst>
                  <a:path w="463552" h="162181">
                    <a:moveTo>
                      <a:pt x="463551" y="162180"/>
                    </a:moveTo>
                    <a:lnTo>
                      <a:pt x="0" y="162180"/>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541"/>
              <p:cNvSpPr/>
              <p:nvPr/>
            </p:nvSpPr>
            <p:spPr>
              <a:xfrm>
                <a:off x="1551364" y="1808034"/>
                <a:ext cx="1936" cy="1936"/>
              </a:xfrm>
              <a:custGeom>
                <a:avLst/>
                <a:gdLst/>
                <a:ahLst/>
                <a:cxnLst/>
                <a:rect l="0" t="0" r="0" b="0"/>
                <a:pathLst>
                  <a:path w="1936" h="1936">
                    <a:moveTo>
                      <a:pt x="0" y="1935"/>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542"/>
              <p:cNvSpPr/>
              <p:nvPr/>
            </p:nvSpPr>
            <p:spPr>
              <a:xfrm>
                <a:off x="1466204" y="1970609"/>
                <a:ext cx="463533" cy="463534"/>
              </a:xfrm>
              <a:custGeom>
                <a:avLst/>
                <a:gdLst/>
                <a:ahLst/>
                <a:cxnLst/>
                <a:rect l="0" t="0" r="0" b="0"/>
                <a:pathLst>
                  <a:path w="463533" h="463534">
                    <a:moveTo>
                      <a:pt x="463532" y="968"/>
                    </a:moveTo>
                    <a:lnTo>
                      <a:pt x="463532" y="300958"/>
                    </a:lnTo>
                    <a:lnTo>
                      <a:pt x="463532"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a:off x="1467172" y="1970609"/>
                <a:ext cx="462566" cy="969"/>
              </a:xfrm>
              <a:custGeom>
                <a:avLst/>
                <a:gdLst/>
                <a:ahLst/>
                <a:cxnLst/>
                <a:rect l="0" t="0" r="0" b="0"/>
                <a:pathLst>
                  <a:path w="462566" h="969">
                    <a:moveTo>
                      <a:pt x="462565"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Freeform 544"/>
              <p:cNvSpPr/>
              <p:nvPr/>
            </p:nvSpPr>
            <p:spPr>
              <a:xfrm>
                <a:off x="1929737" y="1809971"/>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Freeform 545"/>
              <p:cNvSpPr/>
              <p:nvPr/>
            </p:nvSpPr>
            <p:spPr>
              <a:xfrm>
                <a:off x="1467172" y="1809002"/>
                <a:ext cx="548690" cy="163543"/>
              </a:xfrm>
              <a:custGeom>
                <a:avLst/>
                <a:gdLst/>
                <a:ahLst/>
                <a:cxnLst/>
                <a:rect l="0" t="0" r="0" b="0"/>
                <a:pathLst>
                  <a:path w="548690" h="163543">
                    <a:moveTo>
                      <a:pt x="0" y="161606"/>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0" name="Group 559"/>
            <p:cNvGrpSpPr/>
            <p:nvPr/>
          </p:nvGrpSpPr>
          <p:grpSpPr>
            <a:xfrm>
              <a:off x="1926832" y="1808034"/>
              <a:ext cx="549660" cy="626109"/>
              <a:chOff x="1926832" y="1808034"/>
              <a:chExt cx="549660" cy="626109"/>
            </a:xfrm>
          </p:grpSpPr>
          <p:sp>
            <p:nvSpPr>
              <p:cNvPr id="548" name="Freeform 547"/>
              <p:cNvSpPr/>
              <p:nvPr/>
            </p:nvSpPr>
            <p:spPr>
              <a:xfrm>
                <a:off x="1927986" y="1809623"/>
                <a:ext cx="84584" cy="162307"/>
              </a:xfrm>
              <a:custGeom>
                <a:avLst/>
                <a:gdLst/>
                <a:ahLst/>
                <a:cxnLst/>
                <a:rect l="0" t="0" r="0" b="0"/>
                <a:pathLst>
                  <a:path w="84584" h="162307">
                    <a:moveTo>
                      <a:pt x="84583" y="127"/>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548"/>
              <p:cNvSpPr/>
              <p:nvPr/>
            </p:nvSpPr>
            <p:spPr>
              <a:xfrm>
                <a:off x="2012569" y="1808988"/>
                <a:ext cx="463296" cy="162942"/>
              </a:xfrm>
              <a:custGeom>
                <a:avLst/>
                <a:gdLst/>
                <a:ahLst/>
                <a:cxnLst/>
                <a:rect l="0" t="0" r="0" b="0"/>
                <a:pathLst>
                  <a:path w="463296" h="162942">
                    <a:moveTo>
                      <a:pt x="381" y="0"/>
                    </a:moveTo>
                    <a:lnTo>
                      <a:pt x="463295" y="0"/>
                    </a:lnTo>
                    <a:lnTo>
                      <a:pt x="463295" y="635"/>
                    </a:lnTo>
                    <a:lnTo>
                      <a:pt x="378332" y="162941"/>
                    </a:lnTo>
                    <a:lnTo>
                      <a:pt x="377951"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549"/>
              <p:cNvSpPr/>
              <p:nvPr/>
            </p:nvSpPr>
            <p:spPr>
              <a:xfrm>
                <a:off x="1926970" y="1971929"/>
                <a:ext cx="85600" cy="462154"/>
              </a:xfrm>
              <a:custGeom>
                <a:avLst/>
                <a:gdLst/>
                <a:ahLst/>
                <a:cxnLst/>
                <a:rect l="0" t="0" r="0" b="0"/>
                <a:pathLst>
                  <a:path w="85600" h="462154">
                    <a:moveTo>
                      <a:pt x="381" y="0"/>
                    </a:moveTo>
                    <a:lnTo>
                      <a:pt x="1016" y="0"/>
                    </a:lnTo>
                    <a:lnTo>
                      <a:pt x="85599" y="0"/>
                    </a:lnTo>
                    <a:lnTo>
                      <a:pt x="85599"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550"/>
              <p:cNvSpPr/>
              <p:nvPr/>
            </p:nvSpPr>
            <p:spPr>
              <a:xfrm>
                <a:off x="2390520" y="1809623"/>
                <a:ext cx="85600" cy="462280"/>
              </a:xfrm>
              <a:custGeom>
                <a:avLst/>
                <a:gdLst/>
                <a:ahLst/>
                <a:cxnLst/>
                <a:rect l="0" t="0" r="0" b="0"/>
                <a:pathLst>
                  <a:path w="85600" h="462280">
                    <a:moveTo>
                      <a:pt x="381" y="162306"/>
                    </a:moveTo>
                    <a:lnTo>
                      <a:pt x="85344" y="0"/>
                    </a:lnTo>
                    <a:lnTo>
                      <a:pt x="85599"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551"/>
              <p:cNvSpPr/>
              <p:nvPr/>
            </p:nvSpPr>
            <p:spPr>
              <a:xfrm>
                <a:off x="2012569" y="1971929"/>
                <a:ext cx="377952" cy="299974"/>
              </a:xfrm>
              <a:custGeom>
                <a:avLst/>
                <a:gdLst/>
                <a:ahLst/>
                <a:cxnLst/>
                <a:rect l="0" t="0" r="0" b="0"/>
                <a:pathLst>
                  <a:path w="377952" h="299974">
                    <a:moveTo>
                      <a:pt x="377951" y="0"/>
                    </a:moveTo>
                    <a:lnTo>
                      <a:pt x="377951"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reeform 552"/>
              <p:cNvSpPr/>
              <p:nvPr/>
            </p:nvSpPr>
            <p:spPr>
              <a:xfrm>
                <a:off x="2390520" y="2271902"/>
                <a:ext cx="85600" cy="162181"/>
              </a:xfrm>
              <a:custGeom>
                <a:avLst/>
                <a:gdLst/>
                <a:ahLst/>
                <a:cxnLst/>
                <a:rect l="0" t="0" r="0" b="0"/>
                <a:pathLst>
                  <a:path w="85600" h="162181">
                    <a:moveTo>
                      <a:pt x="0" y="162180"/>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Freeform 553"/>
              <p:cNvSpPr/>
              <p:nvPr/>
            </p:nvSpPr>
            <p:spPr>
              <a:xfrm>
                <a:off x="1926970" y="2271902"/>
                <a:ext cx="463551" cy="162181"/>
              </a:xfrm>
              <a:custGeom>
                <a:avLst/>
                <a:gdLst/>
                <a:ahLst/>
                <a:cxnLst/>
                <a:rect l="0" t="0" r="0" b="0"/>
                <a:pathLst>
                  <a:path w="463551" h="162181">
                    <a:moveTo>
                      <a:pt x="463550" y="162180"/>
                    </a:moveTo>
                    <a:lnTo>
                      <a:pt x="0" y="162180"/>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reeform 554"/>
              <p:cNvSpPr/>
              <p:nvPr/>
            </p:nvSpPr>
            <p:spPr>
              <a:xfrm>
                <a:off x="2011992" y="1808034"/>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Freeform 555"/>
              <p:cNvSpPr/>
              <p:nvPr/>
            </p:nvSpPr>
            <p:spPr>
              <a:xfrm>
                <a:off x="1926832" y="1970609"/>
                <a:ext cx="463532" cy="463534"/>
              </a:xfrm>
              <a:custGeom>
                <a:avLst/>
                <a:gdLst/>
                <a:ahLst/>
                <a:cxnLst/>
                <a:rect l="0" t="0" r="0" b="0"/>
                <a:pathLst>
                  <a:path w="463532" h="463534">
                    <a:moveTo>
                      <a:pt x="463531" y="968"/>
                    </a:moveTo>
                    <a:lnTo>
                      <a:pt x="463531" y="300958"/>
                    </a:lnTo>
                    <a:lnTo>
                      <a:pt x="463531"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Freeform 556"/>
              <p:cNvSpPr/>
              <p:nvPr/>
            </p:nvSpPr>
            <p:spPr>
              <a:xfrm>
                <a:off x="1927800" y="1970609"/>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Freeform 557"/>
              <p:cNvSpPr/>
              <p:nvPr/>
            </p:nvSpPr>
            <p:spPr>
              <a:xfrm>
                <a:off x="2390364" y="1809971"/>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Freeform 558"/>
              <p:cNvSpPr/>
              <p:nvPr/>
            </p:nvSpPr>
            <p:spPr>
              <a:xfrm>
                <a:off x="1927800" y="1809002"/>
                <a:ext cx="548692" cy="163543"/>
              </a:xfrm>
              <a:custGeom>
                <a:avLst/>
                <a:gdLst/>
                <a:ahLst/>
                <a:cxnLst/>
                <a:rect l="0" t="0" r="0" b="0"/>
                <a:pathLst>
                  <a:path w="548692" h="163543">
                    <a:moveTo>
                      <a:pt x="0" y="161606"/>
                    </a:moveTo>
                    <a:lnTo>
                      <a:pt x="84191" y="968"/>
                    </a:lnTo>
                    <a:lnTo>
                      <a:pt x="84191" y="0"/>
                    </a:lnTo>
                    <a:lnTo>
                      <a:pt x="85158" y="0"/>
                    </a:lnTo>
                    <a:lnTo>
                      <a:pt x="548691" y="0"/>
                    </a:lnTo>
                    <a:lnTo>
                      <a:pt x="548691" y="0"/>
                    </a:lnTo>
                    <a:lnTo>
                      <a:pt x="548691" y="968"/>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3" name="Group 572"/>
            <p:cNvGrpSpPr/>
            <p:nvPr/>
          </p:nvGrpSpPr>
          <p:grpSpPr>
            <a:xfrm>
              <a:off x="2387461" y="1808034"/>
              <a:ext cx="549660" cy="626109"/>
              <a:chOff x="2387461" y="1808034"/>
              <a:chExt cx="549660" cy="626109"/>
            </a:xfrm>
          </p:grpSpPr>
          <p:sp>
            <p:nvSpPr>
              <p:cNvPr id="561" name="Freeform 560"/>
              <p:cNvSpPr/>
              <p:nvPr/>
            </p:nvSpPr>
            <p:spPr>
              <a:xfrm>
                <a:off x="2388616" y="1809623"/>
                <a:ext cx="84583" cy="162307"/>
              </a:xfrm>
              <a:custGeom>
                <a:avLst/>
                <a:gdLst/>
                <a:ahLst/>
                <a:cxnLst/>
                <a:rect l="0" t="0" r="0" b="0"/>
                <a:pathLst>
                  <a:path w="84583" h="162307">
                    <a:moveTo>
                      <a:pt x="84582" y="127"/>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Freeform 561"/>
              <p:cNvSpPr/>
              <p:nvPr/>
            </p:nvSpPr>
            <p:spPr>
              <a:xfrm>
                <a:off x="2473198" y="1808988"/>
                <a:ext cx="463297" cy="162942"/>
              </a:xfrm>
              <a:custGeom>
                <a:avLst/>
                <a:gdLst/>
                <a:ahLst/>
                <a:cxnLst/>
                <a:rect l="0" t="0" r="0" b="0"/>
                <a:pathLst>
                  <a:path w="463297" h="162942">
                    <a:moveTo>
                      <a:pt x="381" y="0"/>
                    </a:moveTo>
                    <a:lnTo>
                      <a:pt x="463296" y="0"/>
                    </a:lnTo>
                    <a:lnTo>
                      <a:pt x="463296" y="635"/>
                    </a:lnTo>
                    <a:lnTo>
                      <a:pt x="378332" y="162941"/>
                    </a:lnTo>
                    <a:lnTo>
                      <a:pt x="377952"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Freeform 562"/>
              <p:cNvSpPr/>
              <p:nvPr/>
            </p:nvSpPr>
            <p:spPr>
              <a:xfrm>
                <a:off x="2387600" y="1971929"/>
                <a:ext cx="85599" cy="462154"/>
              </a:xfrm>
              <a:custGeom>
                <a:avLst/>
                <a:gdLst/>
                <a:ahLst/>
                <a:cxnLst/>
                <a:rect l="0" t="0" r="0" b="0"/>
                <a:pathLst>
                  <a:path w="85599" h="462154">
                    <a:moveTo>
                      <a:pt x="380" y="0"/>
                    </a:moveTo>
                    <a:lnTo>
                      <a:pt x="1016"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Freeform 563"/>
              <p:cNvSpPr/>
              <p:nvPr/>
            </p:nvSpPr>
            <p:spPr>
              <a:xfrm>
                <a:off x="2851150" y="1809623"/>
                <a:ext cx="85599" cy="462280"/>
              </a:xfrm>
              <a:custGeom>
                <a:avLst/>
                <a:gdLst/>
                <a:ahLst/>
                <a:cxnLst/>
                <a:rect l="0" t="0" r="0" b="0"/>
                <a:pathLst>
                  <a:path w="85599" h="462280">
                    <a:moveTo>
                      <a:pt x="380" y="162306"/>
                    </a:moveTo>
                    <a:lnTo>
                      <a:pt x="85344"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Freeform 564"/>
              <p:cNvSpPr/>
              <p:nvPr/>
            </p:nvSpPr>
            <p:spPr>
              <a:xfrm>
                <a:off x="2473198" y="1971929"/>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Freeform 565"/>
              <p:cNvSpPr/>
              <p:nvPr/>
            </p:nvSpPr>
            <p:spPr>
              <a:xfrm>
                <a:off x="2851150" y="2271902"/>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reeform 566"/>
              <p:cNvSpPr/>
              <p:nvPr/>
            </p:nvSpPr>
            <p:spPr>
              <a:xfrm>
                <a:off x="2387600" y="2271902"/>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Freeform 567"/>
              <p:cNvSpPr/>
              <p:nvPr/>
            </p:nvSpPr>
            <p:spPr>
              <a:xfrm>
                <a:off x="2472618" y="1808034"/>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Freeform 568"/>
              <p:cNvSpPr/>
              <p:nvPr/>
            </p:nvSpPr>
            <p:spPr>
              <a:xfrm>
                <a:off x="2387461" y="1970609"/>
                <a:ext cx="463534" cy="463534"/>
              </a:xfrm>
              <a:custGeom>
                <a:avLst/>
                <a:gdLst/>
                <a:ahLst/>
                <a:cxnLst/>
                <a:rect l="0" t="0" r="0" b="0"/>
                <a:pathLst>
                  <a:path w="463534" h="463534">
                    <a:moveTo>
                      <a:pt x="463533" y="968"/>
                    </a:moveTo>
                    <a:lnTo>
                      <a:pt x="463533" y="300958"/>
                    </a:lnTo>
                    <a:lnTo>
                      <a:pt x="463533" y="463533"/>
                    </a:lnTo>
                    <a:lnTo>
                      <a:pt x="0" y="463533"/>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Freeform 569"/>
              <p:cNvSpPr/>
              <p:nvPr/>
            </p:nvSpPr>
            <p:spPr>
              <a:xfrm>
                <a:off x="2388428" y="1970609"/>
                <a:ext cx="462566" cy="969"/>
              </a:xfrm>
              <a:custGeom>
                <a:avLst/>
                <a:gdLst/>
                <a:ahLst/>
                <a:cxnLst/>
                <a:rect l="0" t="0" r="0" b="0"/>
                <a:pathLst>
                  <a:path w="462566" h="969">
                    <a:moveTo>
                      <a:pt x="462565" y="968"/>
                    </a:moveTo>
                    <a:lnTo>
                      <a:pt x="84191"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Freeform 570"/>
              <p:cNvSpPr/>
              <p:nvPr/>
            </p:nvSpPr>
            <p:spPr>
              <a:xfrm>
                <a:off x="2850993" y="1809971"/>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Freeform 571"/>
              <p:cNvSpPr/>
              <p:nvPr/>
            </p:nvSpPr>
            <p:spPr>
              <a:xfrm>
                <a:off x="2389396" y="1809002"/>
                <a:ext cx="547725" cy="163543"/>
              </a:xfrm>
              <a:custGeom>
                <a:avLst/>
                <a:gdLst/>
                <a:ahLst/>
                <a:cxnLst/>
                <a:rect l="0" t="0" r="0" b="0"/>
                <a:pathLst>
                  <a:path w="547725" h="163543">
                    <a:moveTo>
                      <a:pt x="0" y="161606"/>
                    </a:moveTo>
                    <a:lnTo>
                      <a:pt x="83224" y="968"/>
                    </a:lnTo>
                    <a:lnTo>
                      <a:pt x="83224" y="0"/>
                    </a:lnTo>
                    <a:lnTo>
                      <a:pt x="84191" y="0"/>
                    </a:lnTo>
                    <a:lnTo>
                      <a:pt x="547724" y="0"/>
                    </a:lnTo>
                    <a:lnTo>
                      <a:pt x="547724" y="0"/>
                    </a:lnTo>
                    <a:lnTo>
                      <a:pt x="547724" y="968"/>
                    </a:lnTo>
                    <a:lnTo>
                      <a:pt x="461598" y="163542"/>
                    </a:lnTo>
                    <a:lnTo>
                      <a:pt x="461598"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6" name="Group 585"/>
            <p:cNvGrpSpPr/>
            <p:nvPr/>
          </p:nvGrpSpPr>
          <p:grpSpPr>
            <a:xfrm>
              <a:off x="913638" y="1967706"/>
              <a:ext cx="549021" cy="626143"/>
              <a:chOff x="913638" y="1967706"/>
              <a:chExt cx="549021" cy="626143"/>
            </a:xfrm>
          </p:grpSpPr>
          <p:sp>
            <p:nvSpPr>
              <p:cNvPr id="574" name="Freeform 573"/>
              <p:cNvSpPr/>
              <p:nvPr/>
            </p:nvSpPr>
            <p:spPr>
              <a:xfrm>
                <a:off x="914653" y="1969261"/>
                <a:ext cx="84456" cy="162435"/>
              </a:xfrm>
              <a:custGeom>
                <a:avLst/>
                <a:gdLst/>
                <a:ahLst/>
                <a:cxnLst/>
                <a:rect l="0" t="0" r="0" b="0"/>
                <a:pathLst>
                  <a:path w="84456" h="162435">
                    <a:moveTo>
                      <a:pt x="84455" y="128"/>
                    </a:moveTo>
                    <a:lnTo>
                      <a:pt x="84455" y="162434"/>
                    </a:lnTo>
                    <a:lnTo>
                      <a:pt x="0" y="162434"/>
                    </a:lnTo>
                    <a:lnTo>
                      <a:pt x="0" y="161037"/>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Freeform 574"/>
              <p:cNvSpPr/>
              <p:nvPr/>
            </p:nvSpPr>
            <p:spPr>
              <a:xfrm>
                <a:off x="999108" y="1968626"/>
                <a:ext cx="463298" cy="163070"/>
              </a:xfrm>
              <a:custGeom>
                <a:avLst/>
                <a:gdLst/>
                <a:ahLst/>
                <a:cxnLst/>
                <a:rect l="0" t="0" r="0" b="0"/>
                <a:pathLst>
                  <a:path w="463298" h="163070">
                    <a:moveTo>
                      <a:pt x="508" y="0"/>
                    </a:moveTo>
                    <a:lnTo>
                      <a:pt x="463297" y="0"/>
                    </a:lnTo>
                    <a:lnTo>
                      <a:pt x="463297" y="635"/>
                    </a:lnTo>
                    <a:lnTo>
                      <a:pt x="378206" y="163069"/>
                    </a:lnTo>
                    <a:lnTo>
                      <a:pt x="378080"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Freeform 575"/>
              <p:cNvSpPr/>
              <p:nvPr/>
            </p:nvSpPr>
            <p:spPr>
              <a:xfrm>
                <a:off x="913638" y="2131695"/>
                <a:ext cx="85471" cy="462154"/>
              </a:xfrm>
              <a:custGeom>
                <a:avLst/>
                <a:gdLst/>
                <a:ahLst/>
                <a:cxnLst/>
                <a:rect l="0" t="0" r="0" b="0"/>
                <a:pathLst>
                  <a:path w="85471" h="462154">
                    <a:moveTo>
                      <a:pt x="253" y="0"/>
                    </a:moveTo>
                    <a:lnTo>
                      <a:pt x="1015" y="0"/>
                    </a:lnTo>
                    <a:lnTo>
                      <a:pt x="85470" y="0"/>
                    </a:lnTo>
                    <a:lnTo>
                      <a:pt x="85470"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Freeform 576"/>
              <p:cNvSpPr/>
              <p:nvPr/>
            </p:nvSpPr>
            <p:spPr>
              <a:xfrm>
                <a:off x="1377188" y="1969261"/>
                <a:ext cx="85471" cy="462409"/>
              </a:xfrm>
              <a:custGeom>
                <a:avLst/>
                <a:gdLst/>
                <a:ahLst/>
                <a:cxnLst/>
                <a:rect l="0" t="0" r="0" b="0"/>
                <a:pathLst>
                  <a:path w="85471" h="462409">
                    <a:moveTo>
                      <a:pt x="126" y="162434"/>
                    </a:moveTo>
                    <a:lnTo>
                      <a:pt x="85217" y="0"/>
                    </a:lnTo>
                    <a:lnTo>
                      <a:pt x="85470"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Freeform 577"/>
              <p:cNvSpPr/>
              <p:nvPr/>
            </p:nvSpPr>
            <p:spPr>
              <a:xfrm>
                <a:off x="999108" y="2131695"/>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reeform 578"/>
              <p:cNvSpPr/>
              <p:nvPr/>
            </p:nvSpPr>
            <p:spPr>
              <a:xfrm>
                <a:off x="1377188" y="2431669"/>
                <a:ext cx="85471" cy="162180"/>
              </a:xfrm>
              <a:custGeom>
                <a:avLst/>
                <a:gdLst/>
                <a:ahLst/>
                <a:cxnLst/>
                <a:rect l="0" t="0" r="0" b="0"/>
                <a:pathLst>
                  <a:path w="85471" h="162180">
                    <a:moveTo>
                      <a:pt x="0" y="162179"/>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579"/>
              <p:cNvSpPr/>
              <p:nvPr/>
            </p:nvSpPr>
            <p:spPr>
              <a:xfrm>
                <a:off x="913638" y="2431669"/>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Freeform 580"/>
              <p:cNvSpPr/>
              <p:nvPr/>
            </p:nvSpPr>
            <p:spPr>
              <a:xfrm>
                <a:off x="998803" y="1967706"/>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reeform 581"/>
              <p:cNvSpPr/>
              <p:nvPr/>
            </p:nvSpPr>
            <p:spPr>
              <a:xfrm>
                <a:off x="913643" y="21302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Freeform 582"/>
              <p:cNvSpPr/>
              <p:nvPr/>
            </p:nvSpPr>
            <p:spPr>
              <a:xfrm>
                <a:off x="914611" y="2130281"/>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Freeform 583"/>
              <p:cNvSpPr/>
              <p:nvPr/>
            </p:nvSpPr>
            <p:spPr>
              <a:xfrm>
                <a:off x="1377176" y="1969643"/>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Freeform 584"/>
              <p:cNvSpPr/>
              <p:nvPr/>
            </p:nvSpPr>
            <p:spPr>
              <a:xfrm>
                <a:off x="914611" y="1968674"/>
                <a:ext cx="547723" cy="163543"/>
              </a:xfrm>
              <a:custGeom>
                <a:avLst/>
                <a:gdLst/>
                <a:ahLst/>
                <a:cxnLst/>
                <a:rect l="0" t="0" r="0" b="0"/>
                <a:pathLst>
                  <a:path w="547723" h="163543">
                    <a:moveTo>
                      <a:pt x="0" y="161606"/>
                    </a:moveTo>
                    <a:lnTo>
                      <a:pt x="84190" y="967"/>
                    </a:lnTo>
                    <a:lnTo>
                      <a:pt x="84190" y="0"/>
                    </a:lnTo>
                    <a:lnTo>
                      <a:pt x="85158"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9" name="Group 598"/>
            <p:cNvGrpSpPr/>
            <p:nvPr/>
          </p:nvGrpSpPr>
          <p:grpSpPr>
            <a:xfrm>
              <a:off x="1374266" y="1967706"/>
              <a:ext cx="549023" cy="626143"/>
              <a:chOff x="1374266" y="1967706"/>
              <a:chExt cx="549023" cy="626143"/>
            </a:xfrm>
          </p:grpSpPr>
          <p:sp>
            <p:nvSpPr>
              <p:cNvPr id="587" name="Freeform 586"/>
              <p:cNvSpPr/>
              <p:nvPr/>
            </p:nvSpPr>
            <p:spPr>
              <a:xfrm>
                <a:off x="1375283" y="1969261"/>
                <a:ext cx="84582" cy="162435"/>
              </a:xfrm>
              <a:custGeom>
                <a:avLst/>
                <a:gdLst/>
                <a:ahLst/>
                <a:cxnLst/>
                <a:rect l="0" t="0" r="0" b="0"/>
                <a:pathLst>
                  <a:path w="84582" h="162435">
                    <a:moveTo>
                      <a:pt x="84581" y="128"/>
                    </a:moveTo>
                    <a:lnTo>
                      <a:pt x="84581" y="162434"/>
                    </a:lnTo>
                    <a:lnTo>
                      <a:pt x="0" y="162434"/>
                    </a:lnTo>
                    <a:lnTo>
                      <a:pt x="0" y="161037"/>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eeform 587"/>
              <p:cNvSpPr/>
              <p:nvPr/>
            </p:nvSpPr>
            <p:spPr>
              <a:xfrm>
                <a:off x="1459864" y="1968626"/>
                <a:ext cx="463297" cy="163070"/>
              </a:xfrm>
              <a:custGeom>
                <a:avLst/>
                <a:gdLst/>
                <a:ahLst/>
                <a:cxnLst/>
                <a:rect l="0" t="0" r="0" b="0"/>
                <a:pathLst>
                  <a:path w="463297" h="163070">
                    <a:moveTo>
                      <a:pt x="382" y="0"/>
                    </a:moveTo>
                    <a:lnTo>
                      <a:pt x="463296" y="0"/>
                    </a:lnTo>
                    <a:lnTo>
                      <a:pt x="463296" y="635"/>
                    </a:lnTo>
                    <a:lnTo>
                      <a:pt x="378206" y="163069"/>
                    </a:lnTo>
                    <a:lnTo>
                      <a:pt x="377953"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Freeform 588"/>
              <p:cNvSpPr/>
              <p:nvPr/>
            </p:nvSpPr>
            <p:spPr>
              <a:xfrm>
                <a:off x="1374266" y="2131695"/>
                <a:ext cx="85599" cy="462154"/>
              </a:xfrm>
              <a:custGeom>
                <a:avLst/>
                <a:gdLst/>
                <a:ahLst/>
                <a:cxnLst/>
                <a:rect l="0" t="0" r="0" b="0"/>
                <a:pathLst>
                  <a:path w="85599" h="462154">
                    <a:moveTo>
                      <a:pt x="255" y="0"/>
                    </a:moveTo>
                    <a:lnTo>
                      <a:pt x="1017" y="0"/>
                    </a:lnTo>
                    <a:lnTo>
                      <a:pt x="85598" y="0"/>
                    </a:lnTo>
                    <a:lnTo>
                      <a:pt x="85598"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Freeform 589"/>
              <p:cNvSpPr/>
              <p:nvPr/>
            </p:nvSpPr>
            <p:spPr>
              <a:xfrm>
                <a:off x="1837817" y="1969261"/>
                <a:ext cx="85472" cy="462409"/>
              </a:xfrm>
              <a:custGeom>
                <a:avLst/>
                <a:gdLst/>
                <a:ahLst/>
                <a:cxnLst/>
                <a:rect l="0" t="0" r="0" b="0"/>
                <a:pathLst>
                  <a:path w="85472" h="462409">
                    <a:moveTo>
                      <a:pt x="253" y="162434"/>
                    </a:moveTo>
                    <a:lnTo>
                      <a:pt x="85343"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reeform 590"/>
              <p:cNvSpPr/>
              <p:nvPr/>
            </p:nvSpPr>
            <p:spPr>
              <a:xfrm>
                <a:off x="1459864" y="2131695"/>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Freeform 591"/>
              <p:cNvSpPr/>
              <p:nvPr/>
            </p:nvSpPr>
            <p:spPr>
              <a:xfrm>
                <a:off x="1837817" y="2431669"/>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Freeform 592"/>
              <p:cNvSpPr/>
              <p:nvPr/>
            </p:nvSpPr>
            <p:spPr>
              <a:xfrm>
                <a:off x="1374266" y="2431669"/>
                <a:ext cx="463552" cy="162180"/>
              </a:xfrm>
              <a:custGeom>
                <a:avLst/>
                <a:gdLst/>
                <a:ahLst/>
                <a:cxnLst/>
                <a:rect l="0" t="0" r="0" b="0"/>
                <a:pathLst>
                  <a:path w="463552" h="162180">
                    <a:moveTo>
                      <a:pt x="463551" y="162179"/>
                    </a:moveTo>
                    <a:lnTo>
                      <a:pt x="0" y="162179"/>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eeform 593"/>
              <p:cNvSpPr/>
              <p:nvPr/>
            </p:nvSpPr>
            <p:spPr>
              <a:xfrm>
                <a:off x="1459430" y="1967706"/>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reeform 594"/>
              <p:cNvSpPr/>
              <p:nvPr/>
            </p:nvSpPr>
            <p:spPr>
              <a:xfrm>
                <a:off x="1374271" y="21302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Freeform 595"/>
              <p:cNvSpPr/>
              <p:nvPr/>
            </p:nvSpPr>
            <p:spPr>
              <a:xfrm>
                <a:off x="1375239" y="2130281"/>
                <a:ext cx="462564" cy="968"/>
              </a:xfrm>
              <a:custGeom>
                <a:avLst/>
                <a:gdLst/>
                <a:ahLst/>
                <a:cxnLst/>
                <a:rect l="0" t="0" r="0" b="0"/>
                <a:pathLst>
                  <a:path w="462564" h="968">
                    <a:moveTo>
                      <a:pt x="462563"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7" name="Freeform 596"/>
              <p:cNvSpPr/>
              <p:nvPr/>
            </p:nvSpPr>
            <p:spPr>
              <a:xfrm>
                <a:off x="1837802" y="1969643"/>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Freeform 597"/>
              <p:cNvSpPr/>
              <p:nvPr/>
            </p:nvSpPr>
            <p:spPr>
              <a:xfrm>
                <a:off x="1375239" y="1968674"/>
                <a:ext cx="547723" cy="163543"/>
              </a:xfrm>
              <a:custGeom>
                <a:avLst/>
                <a:gdLst/>
                <a:ahLst/>
                <a:cxnLst/>
                <a:rect l="0" t="0" r="0" b="0"/>
                <a:pathLst>
                  <a:path w="547723" h="163543">
                    <a:moveTo>
                      <a:pt x="0" y="161606"/>
                    </a:moveTo>
                    <a:lnTo>
                      <a:pt x="84191" y="967"/>
                    </a:lnTo>
                    <a:lnTo>
                      <a:pt x="84191" y="0"/>
                    </a:lnTo>
                    <a:lnTo>
                      <a:pt x="85158"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2" name="Group 611"/>
            <p:cNvGrpSpPr/>
            <p:nvPr/>
          </p:nvGrpSpPr>
          <p:grpSpPr>
            <a:xfrm>
              <a:off x="1840706" y="1967706"/>
              <a:ext cx="549659" cy="626143"/>
              <a:chOff x="1840706" y="1967706"/>
              <a:chExt cx="549659" cy="626143"/>
            </a:xfrm>
          </p:grpSpPr>
          <p:sp>
            <p:nvSpPr>
              <p:cNvPr id="600" name="Freeform 599"/>
              <p:cNvSpPr/>
              <p:nvPr/>
            </p:nvSpPr>
            <p:spPr>
              <a:xfrm>
                <a:off x="1842007" y="1969261"/>
                <a:ext cx="84583" cy="162435"/>
              </a:xfrm>
              <a:custGeom>
                <a:avLst/>
                <a:gdLst/>
                <a:ahLst/>
                <a:cxnLst/>
                <a:rect l="0" t="0" r="0" b="0"/>
                <a:pathLst>
                  <a:path w="84583" h="162435">
                    <a:moveTo>
                      <a:pt x="84582" y="128"/>
                    </a:moveTo>
                    <a:lnTo>
                      <a:pt x="84582"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Freeform 600"/>
              <p:cNvSpPr/>
              <p:nvPr/>
            </p:nvSpPr>
            <p:spPr>
              <a:xfrm>
                <a:off x="1926589" y="1968626"/>
                <a:ext cx="463297" cy="163070"/>
              </a:xfrm>
              <a:custGeom>
                <a:avLst/>
                <a:gdLst/>
                <a:ahLst/>
                <a:cxnLst/>
                <a:rect l="0" t="0" r="0" b="0"/>
                <a:pathLst>
                  <a:path w="463297" h="163070">
                    <a:moveTo>
                      <a:pt x="381" y="0"/>
                    </a:moveTo>
                    <a:lnTo>
                      <a:pt x="463296" y="0"/>
                    </a:lnTo>
                    <a:lnTo>
                      <a:pt x="463296" y="635"/>
                    </a:lnTo>
                    <a:lnTo>
                      <a:pt x="378206" y="163069"/>
                    </a:lnTo>
                    <a:lnTo>
                      <a:pt x="378080"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Freeform 601"/>
              <p:cNvSpPr/>
              <p:nvPr/>
            </p:nvSpPr>
            <p:spPr>
              <a:xfrm>
                <a:off x="1841119" y="2131695"/>
                <a:ext cx="85471" cy="462154"/>
              </a:xfrm>
              <a:custGeom>
                <a:avLst/>
                <a:gdLst/>
                <a:ahLst/>
                <a:cxnLst/>
                <a:rect l="0" t="0" r="0" b="0"/>
                <a:pathLst>
                  <a:path w="85471" h="462154">
                    <a:moveTo>
                      <a:pt x="126" y="0"/>
                    </a:moveTo>
                    <a:lnTo>
                      <a:pt x="888" y="0"/>
                    </a:lnTo>
                    <a:lnTo>
                      <a:pt x="85470" y="0"/>
                    </a:lnTo>
                    <a:lnTo>
                      <a:pt x="85470"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reeform 602"/>
              <p:cNvSpPr/>
              <p:nvPr/>
            </p:nvSpPr>
            <p:spPr>
              <a:xfrm>
                <a:off x="2304669" y="1969261"/>
                <a:ext cx="85345" cy="462409"/>
              </a:xfrm>
              <a:custGeom>
                <a:avLst/>
                <a:gdLst/>
                <a:ahLst/>
                <a:cxnLst/>
                <a:rect l="0" t="0" r="0" b="0"/>
                <a:pathLst>
                  <a:path w="85345" h="462409">
                    <a:moveTo>
                      <a:pt x="126" y="162434"/>
                    </a:moveTo>
                    <a:lnTo>
                      <a:pt x="85216" y="0"/>
                    </a:lnTo>
                    <a:lnTo>
                      <a:pt x="85344"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Freeform 603"/>
              <p:cNvSpPr/>
              <p:nvPr/>
            </p:nvSpPr>
            <p:spPr>
              <a:xfrm>
                <a:off x="1926589" y="2131695"/>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Freeform 604"/>
              <p:cNvSpPr/>
              <p:nvPr/>
            </p:nvSpPr>
            <p:spPr>
              <a:xfrm>
                <a:off x="2304669" y="2431669"/>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reeform 605"/>
              <p:cNvSpPr/>
              <p:nvPr/>
            </p:nvSpPr>
            <p:spPr>
              <a:xfrm>
                <a:off x="1841119" y="2431669"/>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a:off x="1926833" y="1967706"/>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a:off x="1840706" y="21302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Freeform 608"/>
              <p:cNvSpPr/>
              <p:nvPr/>
            </p:nvSpPr>
            <p:spPr>
              <a:xfrm>
                <a:off x="1841674" y="2130281"/>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Freeform 609"/>
              <p:cNvSpPr/>
              <p:nvPr/>
            </p:nvSpPr>
            <p:spPr>
              <a:xfrm>
                <a:off x="2304237" y="1969643"/>
                <a:ext cx="86128" cy="624171"/>
              </a:xfrm>
              <a:custGeom>
                <a:avLst/>
                <a:gdLst/>
                <a:ahLst/>
                <a:cxnLst/>
                <a:rect l="0" t="0" r="0" b="0"/>
                <a:pathLst>
                  <a:path w="86128" h="624171">
                    <a:moveTo>
                      <a:pt x="86127" y="0"/>
                    </a:moveTo>
                    <a:lnTo>
                      <a:pt x="86127"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Freeform 610"/>
              <p:cNvSpPr/>
              <p:nvPr/>
            </p:nvSpPr>
            <p:spPr>
              <a:xfrm>
                <a:off x="1842643" y="1968674"/>
                <a:ext cx="547722" cy="163543"/>
              </a:xfrm>
              <a:custGeom>
                <a:avLst/>
                <a:gdLst/>
                <a:ahLst/>
                <a:cxnLst/>
                <a:rect l="0" t="0" r="0" b="0"/>
                <a:pathLst>
                  <a:path w="547722" h="163543">
                    <a:moveTo>
                      <a:pt x="0" y="161606"/>
                    </a:moveTo>
                    <a:lnTo>
                      <a:pt x="84190" y="967"/>
                    </a:lnTo>
                    <a:lnTo>
                      <a:pt x="84190" y="0"/>
                    </a:lnTo>
                    <a:lnTo>
                      <a:pt x="84190" y="0"/>
                    </a:lnTo>
                    <a:lnTo>
                      <a:pt x="547721" y="0"/>
                    </a:lnTo>
                    <a:lnTo>
                      <a:pt x="547721" y="0"/>
                    </a:lnTo>
                    <a:lnTo>
                      <a:pt x="547721" y="967"/>
                    </a:lnTo>
                    <a:lnTo>
                      <a:pt x="462563" y="163542"/>
                    </a:lnTo>
                    <a:lnTo>
                      <a:pt x="46159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5" name="Group 624"/>
            <p:cNvGrpSpPr/>
            <p:nvPr/>
          </p:nvGrpSpPr>
          <p:grpSpPr>
            <a:xfrm>
              <a:off x="2301335" y="1967706"/>
              <a:ext cx="549660" cy="626143"/>
              <a:chOff x="2301335" y="1967706"/>
              <a:chExt cx="549660" cy="626143"/>
            </a:xfrm>
          </p:grpSpPr>
          <p:sp>
            <p:nvSpPr>
              <p:cNvPr id="613" name="Freeform 612"/>
              <p:cNvSpPr/>
              <p:nvPr/>
            </p:nvSpPr>
            <p:spPr>
              <a:xfrm>
                <a:off x="2302636" y="1969261"/>
                <a:ext cx="84584" cy="162435"/>
              </a:xfrm>
              <a:custGeom>
                <a:avLst/>
                <a:gdLst/>
                <a:ahLst/>
                <a:cxnLst/>
                <a:rect l="0" t="0" r="0" b="0"/>
                <a:pathLst>
                  <a:path w="84584" h="162435">
                    <a:moveTo>
                      <a:pt x="84583" y="128"/>
                    </a:moveTo>
                    <a:lnTo>
                      <a:pt x="84583"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Freeform 613"/>
              <p:cNvSpPr/>
              <p:nvPr/>
            </p:nvSpPr>
            <p:spPr>
              <a:xfrm>
                <a:off x="2387219" y="1968626"/>
                <a:ext cx="463296" cy="163070"/>
              </a:xfrm>
              <a:custGeom>
                <a:avLst/>
                <a:gdLst/>
                <a:ahLst/>
                <a:cxnLst/>
                <a:rect l="0" t="0" r="0" b="0"/>
                <a:pathLst>
                  <a:path w="463296" h="163070">
                    <a:moveTo>
                      <a:pt x="381" y="0"/>
                    </a:moveTo>
                    <a:lnTo>
                      <a:pt x="463295" y="0"/>
                    </a:lnTo>
                    <a:lnTo>
                      <a:pt x="463295" y="635"/>
                    </a:lnTo>
                    <a:lnTo>
                      <a:pt x="378206" y="163069"/>
                    </a:lnTo>
                    <a:lnTo>
                      <a:pt x="378079"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reeform 614"/>
              <p:cNvSpPr/>
              <p:nvPr/>
            </p:nvSpPr>
            <p:spPr>
              <a:xfrm>
                <a:off x="2301748" y="2131695"/>
                <a:ext cx="85472" cy="462154"/>
              </a:xfrm>
              <a:custGeom>
                <a:avLst/>
                <a:gdLst/>
                <a:ahLst/>
                <a:cxnLst/>
                <a:rect l="0" t="0" r="0" b="0"/>
                <a:pathLst>
                  <a:path w="85472" h="462154">
                    <a:moveTo>
                      <a:pt x="127" y="0"/>
                    </a:moveTo>
                    <a:lnTo>
                      <a:pt x="888"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Freeform 615"/>
              <p:cNvSpPr/>
              <p:nvPr/>
            </p:nvSpPr>
            <p:spPr>
              <a:xfrm>
                <a:off x="2765298" y="1969261"/>
                <a:ext cx="85345" cy="462409"/>
              </a:xfrm>
              <a:custGeom>
                <a:avLst/>
                <a:gdLst/>
                <a:ahLst/>
                <a:cxnLst/>
                <a:rect l="0" t="0" r="0" b="0"/>
                <a:pathLst>
                  <a:path w="85345" h="462409">
                    <a:moveTo>
                      <a:pt x="127" y="162434"/>
                    </a:moveTo>
                    <a:lnTo>
                      <a:pt x="85216" y="0"/>
                    </a:lnTo>
                    <a:lnTo>
                      <a:pt x="85344"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reeform 616"/>
              <p:cNvSpPr/>
              <p:nvPr/>
            </p:nvSpPr>
            <p:spPr>
              <a:xfrm>
                <a:off x="2387219" y="2131695"/>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Freeform 617"/>
              <p:cNvSpPr/>
              <p:nvPr/>
            </p:nvSpPr>
            <p:spPr>
              <a:xfrm>
                <a:off x="2765298" y="2431669"/>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Freeform 618"/>
              <p:cNvSpPr/>
              <p:nvPr/>
            </p:nvSpPr>
            <p:spPr>
              <a:xfrm>
                <a:off x="2301748" y="2431669"/>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Freeform 619"/>
              <p:cNvSpPr/>
              <p:nvPr/>
            </p:nvSpPr>
            <p:spPr>
              <a:xfrm>
                <a:off x="2387462" y="1967706"/>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Freeform 620"/>
              <p:cNvSpPr/>
              <p:nvPr/>
            </p:nvSpPr>
            <p:spPr>
              <a:xfrm>
                <a:off x="2301335" y="2130281"/>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Freeform 621"/>
              <p:cNvSpPr/>
              <p:nvPr/>
            </p:nvSpPr>
            <p:spPr>
              <a:xfrm>
                <a:off x="2302302" y="2130281"/>
                <a:ext cx="462565" cy="968"/>
              </a:xfrm>
              <a:custGeom>
                <a:avLst/>
                <a:gdLst/>
                <a:ahLst/>
                <a:cxnLst/>
                <a:rect l="0" t="0" r="0" b="0"/>
                <a:pathLst>
                  <a:path w="462565" h="968">
                    <a:moveTo>
                      <a:pt x="462564"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Freeform 622"/>
              <p:cNvSpPr/>
              <p:nvPr/>
            </p:nvSpPr>
            <p:spPr>
              <a:xfrm>
                <a:off x="2764868" y="1969643"/>
                <a:ext cx="86127" cy="624171"/>
              </a:xfrm>
              <a:custGeom>
                <a:avLst/>
                <a:gdLst/>
                <a:ahLst/>
                <a:cxnLst/>
                <a:rect l="0" t="0" r="0" b="0"/>
                <a:pathLst>
                  <a:path w="86127" h="624171">
                    <a:moveTo>
                      <a:pt x="86126" y="0"/>
                    </a:moveTo>
                    <a:lnTo>
                      <a:pt x="86126"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Freeform 623"/>
              <p:cNvSpPr/>
              <p:nvPr/>
            </p:nvSpPr>
            <p:spPr>
              <a:xfrm>
                <a:off x="2303271" y="1968674"/>
                <a:ext cx="547724" cy="163543"/>
              </a:xfrm>
              <a:custGeom>
                <a:avLst/>
                <a:gdLst/>
                <a:ahLst/>
                <a:cxnLst/>
                <a:rect l="0" t="0" r="0" b="0"/>
                <a:pathLst>
                  <a:path w="547724" h="163543">
                    <a:moveTo>
                      <a:pt x="0" y="161606"/>
                    </a:moveTo>
                    <a:lnTo>
                      <a:pt x="84191" y="967"/>
                    </a:lnTo>
                    <a:lnTo>
                      <a:pt x="84191" y="0"/>
                    </a:lnTo>
                    <a:lnTo>
                      <a:pt x="84191"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8" name="Group 637"/>
            <p:cNvGrpSpPr/>
            <p:nvPr/>
          </p:nvGrpSpPr>
          <p:grpSpPr>
            <a:xfrm>
              <a:off x="1165246" y="1040643"/>
              <a:ext cx="549660" cy="626108"/>
              <a:chOff x="1165246" y="1040643"/>
              <a:chExt cx="549660" cy="626108"/>
            </a:xfrm>
          </p:grpSpPr>
          <p:sp>
            <p:nvSpPr>
              <p:cNvPr id="626" name="Freeform 625"/>
              <p:cNvSpPr/>
              <p:nvPr/>
            </p:nvSpPr>
            <p:spPr>
              <a:xfrm>
                <a:off x="1166367" y="1041780"/>
                <a:ext cx="84584" cy="162434"/>
              </a:xfrm>
              <a:custGeom>
                <a:avLst/>
                <a:gdLst/>
                <a:ahLst/>
                <a:cxnLst/>
                <a:rect l="0" t="0" r="0" b="0"/>
                <a:pathLst>
                  <a:path w="84584" h="162434">
                    <a:moveTo>
                      <a:pt x="84583" y="255"/>
                    </a:moveTo>
                    <a:lnTo>
                      <a:pt x="84583" y="162433"/>
                    </a:lnTo>
                    <a:lnTo>
                      <a:pt x="0" y="162433"/>
                    </a:lnTo>
                    <a:lnTo>
                      <a:pt x="0" y="161164"/>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reeform 626"/>
              <p:cNvSpPr/>
              <p:nvPr/>
            </p:nvSpPr>
            <p:spPr>
              <a:xfrm>
                <a:off x="1250950" y="1041272"/>
                <a:ext cx="463424" cy="162942"/>
              </a:xfrm>
              <a:custGeom>
                <a:avLst/>
                <a:gdLst/>
                <a:ahLst/>
                <a:cxnLst/>
                <a:rect l="0" t="0" r="0" b="0"/>
                <a:pathLst>
                  <a:path w="463424" h="162942">
                    <a:moveTo>
                      <a:pt x="380" y="0"/>
                    </a:moveTo>
                    <a:lnTo>
                      <a:pt x="463423" y="0"/>
                    </a:lnTo>
                    <a:lnTo>
                      <a:pt x="463423" y="508"/>
                    </a:lnTo>
                    <a:lnTo>
                      <a:pt x="378332"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reeform 627"/>
              <p:cNvSpPr/>
              <p:nvPr/>
            </p:nvSpPr>
            <p:spPr>
              <a:xfrm>
                <a:off x="1165478" y="1204213"/>
                <a:ext cx="85473" cy="462282"/>
              </a:xfrm>
              <a:custGeom>
                <a:avLst/>
                <a:gdLst/>
                <a:ahLst/>
                <a:cxnLst/>
                <a:rect l="0" t="0" r="0" b="0"/>
                <a:pathLst>
                  <a:path w="85473" h="462282">
                    <a:moveTo>
                      <a:pt x="255" y="0"/>
                    </a:moveTo>
                    <a:lnTo>
                      <a:pt x="889" y="0"/>
                    </a:lnTo>
                    <a:lnTo>
                      <a:pt x="85472" y="0"/>
                    </a:lnTo>
                    <a:lnTo>
                      <a:pt x="85472"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Freeform 628"/>
              <p:cNvSpPr/>
              <p:nvPr/>
            </p:nvSpPr>
            <p:spPr>
              <a:xfrm>
                <a:off x="1629029" y="1041780"/>
                <a:ext cx="85472" cy="462409"/>
              </a:xfrm>
              <a:custGeom>
                <a:avLst/>
                <a:gdLst/>
                <a:ahLst/>
                <a:cxnLst/>
                <a:rect l="0" t="0" r="0" b="0"/>
                <a:pathLst>
                  <a:path w="85472" h="462409">
                    <a:moveTo>
                      <a:pt x="253"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Freeform 629"/>
              <p:cNvSpPr/>
              <p:nvPr/>
            </p:nvSpPr>
            <p:spPr>
              <a:xfrm>
                <a:off x="1250950" y="12042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reeform 630"/>
              <p:cNvSpPr/>
              <p:nvPr/>
            </p:nvSpPr>
            <p:spPr>
              <a:xfrm>
                <a:off x="1629029" y="15041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Freeform 631"/>
              <p:cNvSpPr/>
              <p:nvPr/>
            </p:nvSpPr>
            <p:spPr>
              <a:xfrm>
                <a:off x="1165478" y="1504188"/>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Freeform 632"/>
              <p:cNvSpPr/>
              <p:nvPr/>
            </p:nvSpPr>
            <p:spPr>
              <a:xfrm>
                <a:off x="1250406" y="1040643"/>
                <a:ext cx="1936" cy="969"/>
              </a:xfrm>
              <a:custGeom>
                <a:avLst/>
                <a:gdLst/>
                <a:ahLst/>
                <a:cxnLst/>
                <a:rect l="0" t="0" r="0" b="0"/>
                <a:pathLst>
                  <a:path w="1936" h="969">
                    <a:moveTo>
                      <a:pt x="0" y="968"/>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Freeform 633"/>
              <p:cNvSpPr/>
              <p:nvPr/>
            </p:nvSpPr>
            <p:spPr>
              <a:xfrm>
                <a:off x="1165246" y="1203218"/>
                <a:ext cx="463533" cy="463532"/>
              </a:xfrm>
              <a:custGeom>
                <a:avLst/>
                <a:gdLst/>
                <a:ahLst/>
                <a:cxnLst/>
                <a:rect l="0" t="0" r="0" b="0"/>
                <a:pathLst>
                  <a:path w="463533" h="463532">
                    <a:moveTo>
                      <a:pt x="463532" y="968"/>
                    </a:moveTo>
                    <a:lnTo>
                      <a:pt x="463532" y="300956"/>
                    </a:lnTo>
                    <a:lnTo>
                      <a:pt x="463532"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Freeform 634"/>
              <p:cNvSpPr/>
              <p:nvPr/>
            </p:nvSpPr>
            <p:spPr>
              <a:xfrm>
                <a:off x="1166214" y="1203218"/>
                <a:ext cx="462566" cy="968"/>
              </a:xfrm>
              <a:custGeom>
                <a:avLst/>
                <a:gdLst/>
                <a:ahLst/>
                <a:cxnLst/>
                <a:rect l="0" t="0" r="0" b="0"/>
                <a:pathLst>
                  <a:path w="462566" h="968">
                    <a:moveTo>
                      <a:pt x="462565"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Freeform 635"/>
              <p:cNvSpPr/>
              <p:nvPr/>
            </p:nvSpPr>
            <p:spPr>
              <a:xfrm>
                <a:off x="1628779" y="1041611"/>
                <a:ext cx="86127" cy="625140"/>
              </a:xfrm>
              <a:custGeom>
                <a:avLst/>
                <a:gdLst/>
                <a:ahLst/>
                <a:cxnLst/>
                <a:rect l="0" t="0" r="0" b="0"/>
                <a:pathLst>
                  <a:path w="86127" h="625140">
                    <a:moveTo>
                      <a:pt x="86126" y="0"/>
                    </a:moveTo>
                    <a:lnTo>
                      <a:pt x="86126"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Freeform 636"/>
              <p:cNvSpPr/>
              <p:nvPr/>
            </p:nvSpPr>
            <p:spPr>
              <a:xfrm>
                <a:off x="1166214" y="1041611"/>
                <a:ext cx="548690" cy="162575"/>
              </a:xfrm>
              <a:custGeom>
                <a:avLst/>
                <a:gdLst/>
                <a:ahLst/>
                <a:cxnLst/>
                <a:rect l="0" t="0" r="0" b="0"/>
                <a:pathLst>
                  <a:path w="548690" h="162575">
                    <a:moveTo>
                      <a:pt x="0" y="161606"/>
                    </a:moveTo>
                    <a:lnTo>
                      <a:pt x="84190" y="0"/>
                    </a:lnTo>
                    <a:lnTo>
                      <a:pt x="84190" y="0"/>
                    </a:lnTo>
                    <a:lnTo>
                      <a:pt x="85158" y="0"/>
                    </a:lnTo>
                    <a:lnTo>
                      <a:pt x="548689" y="0"/>
                    </a:lnTo>
                    <a:lnTo>
                      <a:pt x="548689" y="0"/>
                    </a:lnTo>
                    <a:lnTo>
                      <a:pt x="548689" y="0"/>
                    </a:lnTo>
                    <a:lnTo>
                      <a:pt x="462563" y="162574"/>
                    </a:lnTo>
                    <a:lnTo>
                      <a:pt x="462563"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1" name="Group 650"/>
            <p:cNvGrpSpPr/>
            <p:nvPr/>
          </p:nvGrpSpPr>
          <p:grpSpPr>
            <a:xfrm>
              <a:off x="1632204" y="1040643"/>
              <a:ext cx="549137" cy="626108"/>
              <a:chOff x="1632204" y="1040643"/>
              <a:chExt cx="549137" cy="626108"/>
            </a:xfrm>
          </p:grpSpPr>
          <p:sp>
            <p:nvSpPr>
              <p:cNvPr id="639" name="Freeform 638"/>
              <p:cNvSpPr/>
              <p:nvPr/>
            </p:nvSpPr>
            <p:spPr>
              <a:xfrm>
                <a:off x="1633092" y="1041780"/>
                <a:ext cx="84584" cy="162434"/>
              </a:xfrm>
              <a:custGeom>
                <a:avLst/>
                <a:gdLst/>
                <a:ahLst/>
                <a:cxnLst/>
                <a:rect l="0" t="0" r="0" b="0"/>
                <a:pathLst>
                  <a:path w="84584" h="162434">
                    <a:moveTo>
                      <a:pt x="84583" y="255"/>
                    </a:moveTo>
                    <a:lnTo>
                      <a:pt x="84583" y="162433"/>
                    </a:lnTo>
                    <a:lnTo>
                      <a:pt x="0" y="162433"/>
                    </a:lnTo>
                    <a:lnTo>
                      <a:pt x="0" y="161164"/>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Freeform 639"/>
              <p:cNvSpPr/>
              <p:nvPr/>
            </p:nvSpPr>
            <p:spPr>
              <a:xfrm>
                <a:off x="1717675" y="1041272"/>
                <a:ext cx="463424" cy="162942"/>
              </a:xfrm>
              <a:custGeom>
                <a:avLst/>
                <a:gdLst/>
                <a:ahLst/>
                <a:cxnLst/>
                <a:rect l="0" t="0" r="0" b="0"/>
                <a:pathLst>
                  <a:path w="463424" h="162942">
                    <a:moveTo>
                      <a:pt x="507" y="0"/>
                    </a:moveTo>
                    <a:lnTo>
                      <a:pt x="463423" y="0"/>
                    </a:lnTo>
                    <a:lnTo>
                      <a:pt x="463423" y="508"/>
                    </a:lnTo>
                    <a:lnTo>
                      <a:pt x="378332"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Freeform 640"/>
              <p:cNvSpPr/>
              <p:nvPr/>
            </p:nvSpPr>
            <p:spPr>
              <a:xfrm>
                <a:off x="1632204" y="1204213"/>
                <a:ext cx="85472" cy="462282"/>
              </a:xfrm>
              <a:custGeom>
                <a:avLst/>
                <a:gdLst/>
                <a:ahLst/>
                <a:cxnLst/>
                <a:rect l="0" t="0" r="0" b="0"/>
                <a:pathLst>
                  <a:path w="85472" h="462282">
                    <a:moveTo>
                      <a:pt x="253" y="0"/>
                    </a:moveTo>
                    <a:lnTo>
                      <a:pt x="888" y="0"/>
                    </a:lnTo>
                    <a:lnTo>
                      <a:pt x="85471" y="0"/>
                    </a:lnTo>
                    <a:lnTo>
                      <a:pt x="85471"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641"/>
              <p:cNvSpPr/>
              <p:nvPr/>
            </p:nvSpPr>
            <p:spPr>
              <a:xfrm>
                <a:off x="2095754" y="1041780"/>
                <a:ext cx="85472" cy="462409"/>
              </a:xfrm>
              <a:custGeom>
                <a:avLst/>
                <a:gdLst/>
                <a:ahLst/>
                <a:cxnLst/>
                <a:rect l="0" t="0" r="0" b="0"/>
                <a:pathLst>
                  <a:path w="85472" h="462409">
                    <a:moveTo>
                      <a:pt x="253"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642"/>
              <p:cNvSpPr/>
              <p:nvPr/>
            </p:nvSpPr>
            <p:spPr>
              <a:xfrm>
                <a:off x="1717675" y="12042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643"/>
              <p:cNvSpPr/>
              <p:nvPr/>
            </p:nvSpPr>
            <p:spPr>
              <a:xfrm>
                <a:off x="2095754" y="15041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644"/>
              <p:cNvSpPr/>
              <p:nvPr/>
            </p:nvSpPr>
            <p:spPr>
              <a:xfrm>
                <a:off x="1632204" y="150418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645"/>
              <p:cNvSpPr/>
              <p:nvPr/>
            </p:nvSpPr>
            <p:spPr>
              <a:xfrm>
                <a:off x="1717808" y="1040643"/>
                <a:ext cx="969" cy="969"/>
              </a:xfrm>
              <a:custGeom>
                <a:avLst/>
                <a:gdLst/>
                <a:ahLst/>
                <a:cxnLst/>
                <a:rect l="0" t="0" r="0" b="0"/>
                <a:pathLst>
                  <a:path w="969" h="969">
                    <a:moveTo>
                      <a:pt x="0" y="968"/>
                    </a:moveTo>
                    <a:lnTo>
                      <a:pt x="0" y="968"/>
                    </a:lnTo>
                    <a:lnTo>
                      <a:pt x="0" y="0"/>
                    </a:lnTo>
                    <a:lnTo>
                      <a:pt x="968"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646"/>
              <p:cNvSpPr/>
              <p:nvPr/>
            </p:nvSpPr>
            <p:spPr>
              <a:xfrm>
                <a:off x="1632650" y="12032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Freeform 647"/>
              <p:cNvSpPr/>
              <p:nvPr/>
            </p:nvSpPr>
            <p:spPr>
              <a:xfrm>
                <a:off x="1632650" y="120321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Freeform 648"/>
              <p:cNvSpPr/>
              <p:nvPr/>
            </p:nvSpPr>
            <p:spPr>
              <a:xfrm>
                <a:off x="2095213" y="1041611"/>
                <a:ext cx="86128" cy="625140"/>
              </a:xfrm>
              <a:custGeom>
                <a:avLst/>
                <a:gdLst/>
                <a:ahLst/>
                <a:cxnLst/>
                <a:rect l="0" t="0" r="0" b="0"/>
                <a:pathLst>
                  <a:path w="86128" h="625140">
                    <a:moveTo>
                      <a:pt x="86127" y="0"/>
                    </a:moveTo>
                    <a:lnTo>
                      <a:pt x="86127"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Freeform 649"/>
              <p:cNvSpPr/>
              <p:nvPr/>
            </p:nvSpPr>
            <p:spPr>
              <a:xfrm>
                <a:off x="1633618" y="1041611"/>
                <a:ext cx="547723" cy="162575"/>
              </a:xfrm>
              <a:custGeom>
                <a:avLst/>
                <a:gdLst/>
                <a:ahLst/>
                <a:cxnLst/>
                <a:rect l="0" t="0" r="0" b="0"/>
                <a:pathLst>
                  <a:path w="547723" h="162575">
                    <a:moveTo>
                      <a:pt x="0" y="161606"/>
                    </a:moveTo>
                    <a:lnTo>
                      <a:pt x="84190" y="0"/>
                    </a:lnTo>
                    <a:lnTo>
                      <a:pt x="84190" y="0"/>
                    </a:lnTo>
                    <a:lnTo>
                      <a:pt x="84190" y="0"/>
                    </a:lnTo>
                    <a:lnTo>
                      <a:pt x="547722" y="0"/>
                    </a:lnTo>
                    <a:lnTo>
                      <a:pt x="547722" y="0"/>
                    </a:lnTo>
                    <a:lnTo>
                      <a:pt x="547722" y="0"/>
                    </a:lnTo>
                    <a:lnTo>
                      <a:pt x="462564" y="162574"/>
                    </a:lnTo>
                    <a:lnTo>
                      <a:pt x="461596"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4" name="Group 663"/>
            <p:cNvGrpSpPr/>
            <p:nvPr/>
          </p:nvGrpSpPr>
          <p:grpSpPr>
            <a:xfrm>
              <a:off x="2092832" y="1040643"/>
              <a:ext cx="549138" cy="626108"/>
              <a:chOff x="2092832" y="1040643"/>
              <a:chExt cx="549138" cy="626108"/>
            </a:xfrm>
          </p:grpSpPr>
          <p:sp>
            <p:nvSpPr>
              <p:cNvPr id="652" name="Freeform 651"/>
              <p:cNvSpPr/>
              <p:nvPr/>
            </p:nvSpPr>
            <p:spPr>
              <a:xfrm>
                <a:off x="2093722" y="1041780"/>
                <a:ext cx="84583" cy="162434"/>
              </a:xfrm>
              <a:custGeom>
                <a:avLst/>
                <a:gdLst/>
                <a:ahLst/>
                <a:cxnLst/>
                <a:rect l="0" t="0" r="0" b="0"/>
                <a:pathLst>
                  <a:path w="84583" h="162434">
                    <a:moveTo>
                      <a:pt x="84582" y="255"/>
                    </a:moveTo>
                    <a:lnTo>
                      <a:pt x="84582" y="162433"/>
                    </a:lnTo>
                    <a:lnTo>
                      <a:pt x="0" y="162433"/>
                    </a:lnTo>
                    <a:lnTo>
                      <a:pt x="0" y="161164"/>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Freeform 652"/>
              <p:cNvSpPr/>
              <p:nvPr/>
            </p:nvSpPr>
            <p:spPr>
              <a:xfrm>
                <a:off x="2178304" y="1041272"/>
                <a:ext cx="463423" cy="162942"/>
              </a:xfrm>
              <a:custGeom>
                <a:avLst/>
                <a:gdLst/>
                <a:ahLst/>
                <a:cxnLst/>
                <a:rect l="0" t="0" r="0" b="0"/>
                <a:pathLst>
                  <a:path w="463423" h="162942">
                    <a:moveTo>
                      <a:pt x="507" y="0"/>
                    </a:moveTo>
                    <a:lnTo>
                      <a:pt x="463422" y="0"/>
                    </a:lnTo>
                    <a:lnTo>
                      <a:pt x="463422" y="508"/>
                    </a:lnTo>
                    <a:lnTo>
                      <a:pt x="378332" y="162941"/>
                    </a:lnTo>
                    <a:lnTo>
                      <a:pt x="378078"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Freeform 653"/>
              <p:cNvSpPr/>
              <p:nvPr/>
            </p:nvSpPr>
            <p:spPr>
              <a:xfrm>
                <a:off x="2092832" y="1204213"/>
                <a:ext cx="85473" cy="462282"/>
              </a:xfrm>
              <a:custGeom>
                <a:avLst/>
                <a:gdLst/>
                <a:ahLst/>
                <a:cxnLst/>
                <a:rect l="0" t="0" r="0" b="0"/>
                <a:pathLst>
                  <a:path w="85473" h="462282">
                    <a:moveTo>
                      <a:pt x="254" y="0"/>
                    </a:moveTo>
                    <a:lnTo>
                      <a:pt x="890" y="0"/>
                    </a:lnTo>
                    <a:lnTo>
                      <a:pt x="85472" y="0"/>
                    </a:lnTo>
                    <a:lnTo>
                      <a:pt x="85472"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Freeform 654"/>
              <p:cNvSpPr/>
              <p:nvPr/>
            </p:nvSpPr>
            <p:spPr>
              <a:xfrm>
                <a:off x="2556382" y="1041780"/>
                <a:ext cx="85473" cy="462409"/>
              </a:xfrm>
              <a:custGeom>
                <a:avLst/>
                <a:gdLst/>
                <a:ahLst/>
                <a:cxnLst/>
                <a:rect l="0" t="0" r="0" b="0"/>
                <a:pathLst>
                  <a:path w="85473" h="462409">
                    <a:moveTo>
                      <a:pt x="254" y="162433"/>
                    </a:moveTo>
                    <a:lnTo>
                      <a:pt x="85344" y="0"/>
                    </a:lnTo>
                    <a:lnTo>
                      <a:pt x="85472"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reeform 655"/>
              <p:cNvSpPr/>
              <p:nvPr/>
            </p:nvSpPr>
            <p:spPr>
              <a:xfrm>
                <a:off x="2178304" y="1204213"/>
                <a:ext cx="378079" cy="299976"/>
              </a:xfrm>
              <a:custGeom>
                <a:avLst/>
                <a:gdLst/>
                <a:ahLst/>
                <a:cxnLst/>
                <a:rect l="0" t="0" r="0" b="0"/>
                <a:pathLst>
                  <a:path w="378079" h="299976">
                    <a:moveTo>
                      <a:pt x="378078" y="0"/>
                    </a:moveTo>
                    <a:lnTo>
                      <a:pt x="378078"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eeform 656"/>
              <p:cNvSpPr/>
              <p:nvPr/>
            </p:nvSpPr>
            <p:spPr>
              <a:xfrm>
                <a:off x="2556382" y="1504188"/>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reeform 657"/>
              <p:cNvSpPr/>
              <p:nvPr/>
            </p:nvSpPr>
            <p:spPr>
              <a:xfrm>
                <a:off x="2092832" y="1504188"/>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Freeform 658"/>
              <p:cNvSpPr/>
              <p:nvPr/>
            </p:nvSpPr>
            <p:spPr>
              <a:xfrm>
                <a:off x="2178437" y="1040643"/>
                <a:ext cx="968" cy="969"/>
              </a:xfrm>
              <a:custGeom>
                <a:avLst/>
                <a:gdLst/>
                <a:ahLst/>
                <a:cxnLst/>
                <a:rect l="0" t="0" r="0" b="0"/>
                <a:pathLst>
                  <a:path w="968" h="969">
                    <a:moveTo>
                      <a:pt x="0" y="968"/>
                    </a:moveTo>
                    <a:lnTo>
                      <a:pt x="0" y="968"/>
                    </a:lnTo>
                    <a:lnTo>
                      <a:pt x="0" y="0"/>
                    </a:lnTo>
                    <a:lnTo>
                      <a:pt x="967"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Freeform 659"/>
              <p:cNvSpPr/>
              <p:nvPr/>
            </p:nvSpPr>
            <p:spPr>
              <a:xfrm>
                <a:off x="2093279" y="12032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Freeform 660"/>
              <p:cNvSpPr/>
              <p:nvPr/>
            </p:nvSpPr>
            <p:spPr>
              <a:xfrm>
                <a:off x="2093279" y="1203218"/>
                <a:ext cx="462564" cy="968"/>
              </a:xfrm>
              <a:custGeom>
                <a:avLst/>
                <a:gdLst/>
                <a:ahLst/>
                <a:cxnLst/>
                <a:rect l="0" t="0" r="0" b="0"/>
                <a:pathLst>
                  <a:path w="462564" h="968">
                    <a:moveTo>
                      <a:pt x="462563" y="967"/>
                    </a:moveTo>
                    <a:lnTo>
                      <a:pt x="85157" y="967"/>
                    </a:lnTo>
                    <a:lnTo>
                      <a:pt x="967" y="967"/>
                    </a:lnTo>
                    <a:lnTo>
                      <a:pt x="0" y="967"/>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Freeform 661"/>
              <p:cNvSpPr/>
              <p:nvPr/>
            </p:nvSpPr>
            <p:spPr>
              <a:xfrm>
                <a:off x="2555842" y="1041611"/>
                <a:ext cx="86128" cy="625140"/>
              </a:xfrm>
              <a:custGeom>
                <a:avLst/>
                <a:gdLst/>
                <a:ahLst/>
                <a:cxnLst/>
                <a:rect l="0" t="0" r="0" b="0"/>
                <a:pathLst>
                  <a:path w="86128" h="625140">
                    <a:moveTo>
                      <a:pt x="86127" y="0"/>
                    </a:moveTo>
                    <a:lnTo>
                      <a:pt x="86127"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Freeform 662"/>
              <p:cNvSpPr/>
              <p:nvPr/>
            </p:nvSpPr>
            <p:spPr>
              <a:xfrm>
                <a:off x="2094247" y="1041611"/>
                <a:ext cx="547723" cy="162575"/>
              </a:xfrm>
              <a:custGeom>
                <a:avLst/>
                <a:gdLst/>
                <a:ahLst/>
                <a:cxnLst/>
                <a:rect l="0" t="0" r="0" b="0"/>
                <a:pathLst>
                  <a:path w="547723" h="162575">
                    <a:moveTo>
                      <a:pt x="0" y="161606"/>
                    </a:moveTo>
                    <a:lnTo>
                      <a:pt x="84190" y="0"/>
                    </a:lnTo>
                    <a:lnTo>
                      <a:pt x="84190" y="0"/>
                    </a:lnTo>
                    <a:lnTo>
                      <a:pt x="84190" y="0"/>
                    </a:lnTo>
                    <a:lnTo>
                      <a:pt x="547722" y="0"/>
                    </a:lnTo>
                    <a:lnTo>
                      <a:pt x="547722" y="0"/>
                    </a:lnTo>
                    <a:lnTo>
                      <a:pt x="547722" y="0"/>
                    </a:lnTo>
                    <a:lnTo>
                      <a:pt x="462564" y="162574"/>
                    </a:lnTo>
                    <a:lnTo>
                      <a:pt x="461596"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7" name="Group 676"/>
            <p:cNvGrpSpPr/>
            <p:nvPr/>
          </p:nvGrpSpPr>
          <p:grpSpPr>
            <a:xfrm>
              <a:off x="2553461" y="1040643"/>
              <a:ext cx="549136" cy="626108"/>
              <a:chOff x="2553461" y="1040643"/>
              <a:chExt cx="549136" cy="626108"/>
            </a:xfrm>
          </p:grpSpPr>
          <p:sp>
            <p:nvSpPr>
              <p:cNvPr id="665" name="Freeform 664"/>
              <p:cNvSpPr/>
              <p:nvPr/>
            </p:nvSpPr>
            <p:spPr>
              <a:xfrm>
                <a:off x="2554351" y="1041780"/>
                <a:ext cx="84582" cy="162434"/>
              </a:xfrm>
              <a:custGeom>
                <a:avLst/>
                <a:gdLst/>
                <a:ahLst/>
                <a:cxnLst/>
                <a:rect l="0" t="0" r="0" b="0"/>
                <a:pathLst>
                  <a:path w="84582" h="162434">
                    <a:moveTo>
                      <a:pt x="84581" y="255"/>
                    </a:moveTo>
                    <a:lnTo>
                      <a:pt x="84581" y="162433"/>
                    </a:lnTo>
                    <a:lnTo>
                      <a:pt x="0" y="162433"/>
                    </a:lnTo>
                    <a:lnTo>
                      <a:pt x="0" y="161164"/>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Freeform 665"/>
              <p:cNvSpPr/>
              <p:nvPr/>
            </p:nvSpPr>
            <p:spPr>
              <a:xfrm>
                <a:off x="2638932" y="1041272"/>
                <a:ext cx="463424" cy="162942"/>
              </a:xfrm>
              <a:custGeom>
                <a:avLst/>
                <a:gdLst/>
                <a:ahLst/>
                <a:cxnLst/>
                <a:rect l="0" t="0" r="0" b="0"/>
                <a:pathLst>
                  <a:path w="463424" h="162942">
                    <a:moveTo>
                      <a:pt x="509" y="0"/>
                    </a:moveTo>
                    <a:lnTo>
                      <a:pt x="463423" y="0"/>
                    </a:lnTo>
                    <a:lnTo>
                      <a:pt x="463423" y="508"/>
                    </a:lnTo>
                    <a:lnTo>
                      <a:pt x="378334"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Freeform 666"/>
              <p:cNvSpPr/>
              <p:nvPr/>
            </p:nvSpPr>
            <p:spPr>
              <a:xfrm>
                <a:off x="2553461" y="1204213"/>
                <a:ext cx="85472" cy="462282"/>
              </a:xfrm>
              <a:custGeom>
                <a:avLst/>
                <a:gdLst/>
                <a:ahLst/>
                <a:cxnLst/>
                <a:rect l="0" t="0" r="0" b="0"/>
                <a:pathLst>
                  <a:path w="85472" h="462282">
                    <a:moveTo>
                      <a:pt x="255" y="0"/>
                    </a:moveTo>
                    <a:lnTo>
                      <a:pt x="890" y="0"/>
                    </a:lnTo>
                    <a:lnTo>
                      <a:pt x="85471" y="0"/>
                    </a:lnTo>
                    <a:lnTo>
                      <a:pt x="85471"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Freeform 667"/>
              <p:cNvSpPr/>
              <p:nvPr/>
            </p:nvSpPr>
            <p:spPr>
              <a:xfrm>
                <a:off x="3017011" y="1041780"/>
                <a:ext cx="85472" cy="462409"/>
              </a:xfrm>
              <a:custGeom>
                <a:avLst/>
                <a:gdLst/>
                <a:ahLst/>
                <a:cxnLst/>
                <a:rect l="0" t="0" r="0" b="0"/>
                <a:pathLst>
                  <a:path w="85472" h="462409">
                    <a:moveTo>
                      <a:pt x="255"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Freeform 668"/>
              <p:cNvSpPr/>
              <p:nvPr/>
            </p:nvSpPr>
            <p:spPr>
              <a:xfrm>
                <a:off x="2638932" y="12042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Freeform 669"/>
              <p:cNvSpPr/>
              <p:nvPr/>
            </p:nvSpPr>
            <p:spPr>
              <a:xfrm>
                <a:off x="3017011" y="15041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Freeform 670"/>
              <p:cNvSpPr/>
              <p:nvPr/>
            </p:nvSpPr>
            <p:spPr>
              <a:xfrm>
                <a:off x="2553461" y="150418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Freeform 671"/>
              <p:cNvSpPr/>
              <p:nvPr/>
            </p:nvSpPr>
            <p:spPr>
              <a:xfrm>
                <a:off x="2639066" y="1040643"/>
                <a:ext cx="968" cy="969"/>
              </a:xfrm>
              <a:custGeom>
                <a:avLst/>
                <a:gdLst/>
                <a:ahLst/>
                <a:cxnLst/>
                <a:rect l="0" t="0" r="0" b="0"/>
                <a:pathLst>
                  <a:path w="968" h="969">
                    <a:moveTo>
                      <a:pt x="0" y="968"/>
                    </a:moveTo>
                    <a:lnTo>
                      <a:pt x="0" y="968"/>
                    </a:lnTo>
                    <a:lnTo>
                      <a:pt x="0" y="0"/>
                    </a:lnTo>
                    <a:lnTo>
                      <a:pt x="967"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Freeform 672"/>
              <p:cNvSpPr/>
              <p:nvPr/>
            </p:nvSpPr>
            <p:spPr>
              <a:xfrm>
                <a:off x="2553908" y="12032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Freeform 673"/>
              <p:cNvSpPr/>
              <p:nvPr/>
            </p:nvSpPr>
            <p:spPr>
              <a:xfrm>
                <a:off x="2553908" y="120321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Freeform 674"/>
              <p:cNvSpPr/>
              <p:nvPr/>
            </p:nvSpPr>
            <p:spPr>
              <a:xfrm>
                <a:off x="3016470" y="1041611"/>
                <a:ext cx="86127" cy="625140"/>
              </a:xfrm>
              <a:custGeom>
                <a:avLst/>
                <a:gdLst/>
                <a:ahLst/>
                <a:cxnLst/>
                <a:rect l="0" t="0" r="0" b="0"/>
                <a:pathLst>
                  <a:path w="86127" h="625140">
                    <a:moveTo>
                      <a:pt x="86126" y="0"/>
                    </a:moveTo>
                    <a:lnTo>
                      <a:pt x="86126"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Freeform 675"/>
              <p:cNvSpPr/>
              <p:nvPr/>
            </p:nvSpPr>
            <p:spPr>
              <a:xfrm>
                <a:off x="2554876" y="1041611"/>
                <a:ext cx="547721" cy="162575"/>
              </a:xfrm>
              <a:custGeom>
                <a:avLst/>
                <a:gdLst/>
                <a:ahLst/>
                <a:cxnLst/>
                <a:rect l="0" t="0" r="0" b="0"/>
                <a:pathLst>
                  <a:path w="547721" h="162575">
                    <a:moveTo>
                      <a:pt x="0" y="161606"/>
                    </a:moveTo>
                    <a:lnTo>
                      <a:pt x="84190" y="0"/>
                    </a:lnTo>
                    <a:lnTo>
                      <a:pt x="84190" y="0"/>
                    </a:lnTo>
                    <a:lnTo>
                      <a:pt x="84190" y="0"/>
                    </a:lnTo>
                    <a:lnTo>
                      <a:pt x="547720" y="0"/>
                    </a:lnTo>
                    <a:lnTo>
                      <a:pt x="547720" y="0"/>
                    </a:lnTo>
                    <a:lnTo>
                      <a:pt x="547720" y="0"/>
                    </a:lnTo>
                    <a:lnTo>
                      <a:pt x="462562" y="162574"/>
                    </a:lnTo>
                    <a:lnTo>
                      <a:pt x="46159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0" name="Group 689"/>
            <p:cNvGrpSpPr/>
            <p:nvPr/>
          </p:nvGrpSpPr>
          <p:grpSpPr>
            <a:xfrm>
              <a:off x="1085596" y="1194508"/>
              <a:ext cx="549149" cy="625403"/>
              <a:chOff x="1085596" y="1194508"/>
              <a:chExt cx="549149" cy="625403"/>
            </a:xfrm>
          </p:grpSpPr>
          <p:sp>
            <p:nvSpPr>
              <p:cNvPr id="678" name="Freeform 677"/>
              <p:cNvSpPr/>
              <p:nvPr/>
            </p:nvSpPr>
            <p:spPr>
              <a:xfrm>
                <a:off x="1086611" y="1195324"/>
                <a:ext cx="84584" cy="162434"/>
              </a:xfrm>
              <a:custGeom>
                <a:avLst/>
                <a:gdLst/>
                <a:ahLst/>
                <a:cxnLst/>
                <a:rect l="0" t="0" r="0" b="0"/>
                <a:pathLst>
                  <a:path w="84584" h="162434">
                    <a:moveTo>
                      <a:pt x="84583" y="253"/>
                    </a:moveTo>
                    <a:lnTo>
                      <a:pt x="84583" y="162433"/>
                    </a:lnTo>
                    <a:lnTo>
                      <a:pt x="0" y="162433"/>
                    </a:lnTo>
                    <a:lnTo>
                      <a:pt x="0" y="161162"/>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Freeform 678"/>
              <p:cNvSpPr/>
              <p:nvPr/>
            </p:nvSpPr>
            <p:spPr>
              <a:xfrm>
                <a:off x="1171194" y="1194816"/>
                <a:ext cx="463296" cy="162942"/>
              </a:xfrm>
              <a:custGeom>
                <a:avLst/>
                <a:gdLst/>
                <a:ahLst/>
                <a:cxnLst/>
                <a:rect l="0" t="0" r="0" b="0"/>
                <a:pathLst>
                  <a:path w="463296" h="162942">
                    <a:moveTo>
                      <a:pt x="381" y="0"/>
                    </a:moveTo>
                    <a:lnTo>
                      <a:pt x="463295" y="0"/>
                    </a:lnTo>
                    <a:lnTo>
                      <a:pt x="463295" y="508"/>
                    </a:lnTo>
                    <a:lnTo>
                      <a:pt x="378206"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Freeform 679"/>
              <p:cNvSpPr/>
              <p:nvPr/>
            </p:nvSpPr>
            <p:spPr>
              <a:xfrm>
                <a:off x="1085596" y="1357757"/>
                <a:ext cx="85599" cy="462154"/>
              </a:xfrm>
              <a:custGeom>
                <a:avLst/>
                <a:gdLst/>
                <a:ahLst/>
                <a:cxnLst/>
                <a:rect l="0" t="0" r="0" b="0"/>
                <a:pathLst>
                  <a:path w="85599" h="462154">
                    <a:moveTo>
                      <a:pt x="254" y="0"/>
                    </a:moveTo>
                    <a:lnTo>
                      <a:pt x="1015"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Freeform 680"/>
              <p:cNvSpPr/>
              <p:nvPr/>
            </p:nvSpPr>
            <p:spPr>
              <a:xfrm>
                <a:off x="1549146" y="1195324"/>
                <a:ext cx="85599" cy="462407"/>
              </a:xfrm>
              <a:custGeom>
                <a:avLst/>
                <a:gdLst/>
                <a:ahLst/>
                <a:cxnLst/>
                <a:rect l="0" t="0" r="0" b="0"/>
                <a:pathLst>
                  <a:path w="85599" h="462407">
                    <a:moveTo>
                      <a:pt x="254" y="162433"/>
                    </a:moveTo>
                    <a:lnTo>
                      <a:pt x="85343" y="0"/>
                    </a:lnTo>
                    <a:lnTo>
                      <a:pt x="85598"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reeform 681"/>
              <p:cNvSpPr/>
              <p:nvPr/>
            </p:nvSpPr>
            <p:spPr>
              <a:xfrm>
                <a:off x="1171194" y="1357757"/>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Freeform 682"/>
              <p:cNvSpPr/>
              <p:nvPr/>
            </p:nvSpPr>
            <p:spPr>
              <a:xfrm>
                <a:off x="1549146" y="1657730"/>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683"/>
              <p:cNvSpPr/>
              <p:nvPr/>
            </p:nvSpPr>
            <p:spPr>
              <a:xfrm>
                <a:off x="1085596" y="1657730"/>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684"/>
              <p:cNvSpPr/>
              <p:nvPr/>
            </p:nvSpPr>
            <p:spPr>
              <a:xfrm>
                <a:off x="1171054" y="1194508"/>
                <a:ext cx="968" cy="968"/>
              </a:xfrm>
              <a:custGeom>
                <a:avLst/>
                <a:gdLst/>
                <a:ahLst/>
                <a:cxnLst/>
                <a:rect l="0" t="0" r="0" b="0"/>
                <a:pathLst>
                  <a:path w="968" h="968">
                    <a:moveTo>
                      <a:pt x="0" y="967"/>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685"/>
              <p:cNvSpPr/>
              <p:nvPr/>
            </p:nvSpPr>
            <p:spPr>
              <a:xfrm>
                <a:off x="1085896" y="1356116"/>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Freeform 686"/>
              <p:cNvSpPr/>
              <p:nvPr/>
            </p:nvSpPr>
            <p:spPr>
              <a:xfrm>
                <a:off x="1085896" y="1356116"/>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Freeform 687"/>
              <p:cNvSpPr/>
              <p:nvPr/>
            </p:nvSpPr>
            <p:spPr>
              <a:xfrm>
                <a:off x="1548459" y="1195475"/>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9" name="Freeform 688"/>
              <p:cNvSpPr/>
              <p:nvPr/>
            </p:nvSpPr>
            <p:spPr>
              <a:xfrm>
                <a:off x="1086863" y="1194508"/>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3" name="Group 702"/>
            <p:cNvGrpSpPr/>
            <p:nvPr/>
          </p:nvGrpSpPr>
          <p:grpSpPr>
            <a:xfrm>
              <a:off x="1552329" y="1194508"/>
              <a:ext cx="549141" cy="625403"/>
              <a:chOff x="1552329" y="1194508"/>
              <a:chExt cx="549141" cy="625403"/>
            </a:xfrm>
          </p:grpSpPr>
          <p:sp>
            <p:nvSpPr>
              <p:cNvPr id="691" name="Freeform 690"/>
              <p:cNvSpPr/>
              <p:nvPr/>
            </p:nvSpPr>
            <p:spPr>
              <a:xfrm>
                <a:off x="1553336" y="1195324"/>
                <a:ext cx="84584" cy="162434"/>
              </a:xfrm>
              <a:custGeom>
                <a:avLst/>
                <a:gdLst/>
                <a:ahLst/>
                <a:cxnLst/>
                <a:rect l="0" t="0" r="0" b="0"/>
                <a:pathLst>
                  <a:path w="84584" h="162434">
                    <a:moveTo>
                      <a:pt x="84583" y="253"/>
                    </a:moveTo>
                    <a:lnTo>
                      <a:pt x="84583"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Freeform 691"/>
              <p:cNvSpPr/>
              <p:nvPr/>
            </p:nvSpPr>
            <p:spPr>
              <a:xfrm>
                <a:off x="1637919" y="1194816"/>
                <a:ext cx="463296" cy="162942"/>
              </a:xfrm>
              <a:custGeom>
                <a:avLst/>
                <a:gdLst/>
                <a:ahLst/>
                <a:cxnLst/>
                <a:rect l="0" t="0" r="0" b="0"/>
                <a:pathLst>
                  <a:path w="463296" h="162942">
                    <a:moveTo>
                      <a:pt x="381" y="0"/>
                    </a:moveTo>
                    <a:lnTo>
                      <a:pt x="463295" y="0"/>
                    </a:lnTo>
                    <a:lnTo>
                      <a:pt x="463295" y="508"/>
                    </a:lnTo>
                    <a:lnTo>
                      <a:pt x="378206" y="162941"/>
                    </a:lnTo>
                    <a:lnTo>
                      <a:pt x="378079"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reeform 692"/>
              <p:cNvSpPr/>
              <p:nvPr/>
            </p:nvSpPr>
            <p:spPr>
              <a:xfrm>
                <a:off x="1552447" y="1357757"/>
                <a:ext cx="85473" cy="462154"/>
              </a:xfrm>
              <a:custGeom>
                <a:avLst/>
                <a:gdLst/>
                <a:ahLst/>
                <a:cxnLst/>
                <a:rect l="0" t="0" r="0" b="0"/>
                <a:pathLst>
                  <a:path w="85473" h="462154">
                    <a:moveTo>
                      <a:pt x="128"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Freeform 693"/>
              <p:cNvSpPr/>
              <p:nvPr/>
            </p:nvSpPr>
            <p:spPr>
              <a:xfrm>
                <a:off x="2015998" y="1195324"/>
                <a:ext cx="85472" cy="462407"/>
              </a:xfrm>
              <a:custGeom>
                <a:avLst/>
                <a:gdLst/>
                <a:ahLst/>
                <a:cxnLst/>
                <a:rect l="0" t="0" r="0" b="0"/>
                <a:pathLst>
                  <a:path w="85472" h="462407">
                    <a:moveTo>
                      <a:pt x="127" y="162433"/>
                    </a:moveTo>
                    <a:lnTo>
                      <a:pt x="85216" y="0"/>
                    </a:lnTo>
                    <a:lnTo>
                      <a:pt x="85471"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Freeform 694"/>
              <p:cNvSpPr/>
              <p:nvPr/>
            </p:nvSpPr>
            <p:spPr>
              <a:xfrm>
                <a:off x="1637919" y="135775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Freeform 695"/>
              <p:cNvSpPr/>
              <p:nvPr/>
            </p:nvSpPr>
            <p:spPr>
              <a:xfrm>
                <a:off x="2015998" y="165773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Freeform 696"/>
              <p:cNvSpPr/>
              <p:nvPr/>
            </p:nvSpPr>
            <p:spPr>
              <a:xfrm>
                <a:off x="1552447" y="1657730"/>
                <a:ext cx="463552" cy="162181"/>
              </a:xfrm>
              <a:custGeom>
                <a:avLst/>
                <a:gdLst/>
                <a:ahLst/>
                <a:cxnLst/>
                <a:rect l="0" t="0" r="0" b="0"/>
                <a:pathLst>
                  <a:path w="463552" h="162181">
                    <a:moveTo>
                      <a:pt x="463551" y="162180"/>
                    </a:moveTo>
                    <a:lnTo>
                      <a:pt x="0" y="162180"/>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Freeform 697"/>
              <p:cNvSpPr/>
              <p:nvPr/>
            </p:nvSpPr>
            <p:spPr>
              <a:xfrm>
                <a:off x="1637488" y="11945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reeform 698"/>
              <p:cNvSpPr/>
              <p:nvPr/>
            </p:nvSpPr>
            <p:spPr>
              <a:xfrm>
                <a:off x="1552329" y="1356116"/>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Freeform 699"/>
              <p:cNvSpPr/>
              <p:nvPr/>
            </p:nvSpPr>
            <p:spPr>
              <a:xfrm>
                <a:off x="1553297" y="1356116"/>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Freeform 700"/>
              <p:cNvSpPr/>
              <p:nvPr/>
            </p:nvSpPr>
            <p:spPr>
              <a:xfrm>
                <a:off x="2015861" y="1195475"/>
                <a:ext cx="85159" cy="624172"/>
              </a:xfrm>
              <a:custGeom>
                <a:avLst/>
                <a:gdLst/>
                <a:ahLst/>
                <a:cxnLst/>
                <a:rect l="0" t="0" r="0" b="0"/>
                <a:pathLst>
                  <a:path w="85159" h="624172">
                    <a:moveTo>
                      <a:pt x="85158" y="0"/>
                    </a:moveTo>
                    <a:lnTo>
                      <a:pt x="85158"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Freeform 701"/>
              <p:cNvSpPr/>
              <p:nvPr/>
            </p:nvSpPr>
            <p:spPr>
              <a:xfrm>
                <a:off x="1553297" y="1194508"/>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6" name="Group 715"/>
            <p:cNvGrpSpPr/>
            <p:nvPr/>
          </p:nvGrpSpPr>
          <p:grpSpPr>
            <a:xfrm>
              <a:off x="2012957" y="1194508"/>
              <a:ext cx="549142" cy="625403"/>
              <a:chOff x="2012957" y="1194508"/>
              <a:chExt cx="549142" cy="625403"/>
            </a:xfrm>
          </p:grpSpPr>
          <p:sp>
            <p:nvSpPr>
              <p:cNvPr id="704" name="Freeform 703"/>
              <p:cNvSpPr/>
              <p:nvPr/>
            </p:nvSpPr>
            <p:spPr>
              <a:xfrm>
                <a:off x="2013966" y="1195324"/>
                <a:ext cx="84583" cy="162434"/>
              </a:xfrm>
              <a:custGeom>
                <a:avLst/>
                <a:gdLst/>
                <a:ahLst/>
                <a:cxnLst/>
                <a:rect l="0" t="0" r="0" b="0"/>
                <a:pathLst>
                  <a:path w="84583" h="162434">
                    <a:moveTo>
                      <a:pt x="84582" y="253"/>
                    </a:moveTo>
                    <a:lnTo>
                      <a:pt x="84582"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Freeform 704"/>
              <p:cNvSpPr/>
              <p:nvPr/>
            </p:nvSpPr>
            <p:spPr>
              <a:xfrm>
                <a:off x="2098548" y="1194816"/>
                <a:ext cx="463297" cy="162942"/>
              </a:xfrm>
              <a:custGeom>
                <a:avLst/>
                <a:gdLst/>
                <a:ahLst/>
                <a:cxnLst/>
                <a:rect l="0" t="0" r="0" b="0"/>
                <a:pathLst>
                  <a:path w="463297" h="162942">
                    <a:moveTo>
                      <a:pt x="381" y="0"/>
                    </a:moveTo>
                    <a:lnTo>
                      <a:pt x="463296" y="0"/>
                    </a:lnTo>
                    <a:lnTo>
                      <a:pt x="463296" y="508"/>
                    </a:lnTo>
                    <a:lnTo>
                      <a:pt x="378206"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Freeform 705"/>
              <p:cNvSpPr/>
              <p:nvPr/>
            </p:nvSpPr>
            <p:spPr>
              <a:xfrm>
                <a:off x="2013076" y="1357757"/>
                <a:ext cx="85473" cy="462154"/>
              </a:xfrm>
              <a:custGeom>
                <a:avLst/>
                <a:gdLst/>
                <a:ahLst/>
                <a:cxnLst/>
                <a:rect l="0" t="0" r="0" b="0"/>
                <a:pathLst>
                  <a:path w="85473" h="462154">
                    <a:moveTo>
                      <a:pt x="128" y="0"/>
                    </a:moveTo>
                    <a:lnTo>
                      <a:pt x="890"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Freeform 706"/>
              <p:cNvSpPr/>
              <p:nvPr/>
            </p:nvSpPr>
            <p:spPr>
              <a:xfrm>
                <a:off x="2476626" y="1195324"/>
                <a:ext cx="85473" cy="462407"/>
              </a:xfrm>
              <a:custGeom>
                <a:avLst/>
                <a:gdLst/>
                <a:ahLst/>
                <a:cxnLst/>
                <a:rect l="0" t="0" r="0" b="0"/>
                <a:pathLst>
                  <a:path w="85473" h="462407">
                    <a:moveTo>
                      <a:pt x="128" y="162433"/>
                    </a:moveTo>
                    <a:lnTo>
                      <a:pt x="85218" y="0"/>
                    </a:lnTo>
                    <a:lnTo>
                      <a:pt x="85472"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Freeform 707"/>
              <p:cNvSpPr/>
              <p:nvPr/>
            </p:nvSpPr>
            <p:spPr>
              <a:xfrm>
                <a:off x="2098548" y="1357757"/>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Freeform 708"/>
              <p:cNvSpPr/>
              <p:nvPr/>
            </p:nvSpPr>
            <p:spPr>
              <a:xfrm>
                <a:off x="2476626" y="1657730"/>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Freeform 709"/>
              <p:cNvSpPr/>
              <p:nvPr/>
            </p:nvSpPr>
            <p:spPr>
              <a:xfrm>
                <a:off x="2013076" y="1657730"/>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reeform 710"/>
              <p:cNvSpPr/>
              <p:nvPr/>
            </p:nvSpPr>
            <p:spPr>
              <a:xfrm>
                <a:off x="2098116" y="11945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Freeform 711"/>
              <p:cNvSpPr/>
              <p:nvPr/>
            </p:nvSpPr>
            <p:spPr>
              <a:xfrm>
                <a:off x="2012957" y="1356116"/>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Freeform 712"/>
              <p:cNvSpPr/>
              <p:nvPr/>
            </p:nvSpPr>
            <p:spPr>
              <a:xfrm>
                <a:off x="2013925" y="1356116"/>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4" name="Freeform 713"/>
              <p:cNvSpPr/>
              <p:nvPr/>
            </p:nvSpPr>
            <p:spPr>
              <a:xfrm>
                <a:off x="2476489" y="1195475"/>
                <a:ext cx="85158" cy="624172"/>
              </a:xfrm>
              <a:custGeom>
                <a:avLst/>
                <a:gdLst/>
                <a:ahLst/>
                <a:cxnLst/>
                <a:rect l="0" t="0" r="0" b="0"/>
                <a:pathLst>
                  <a:path w="85158" h="624172">
                    <a:moveTo>
                      <a:pt x="85157" y="0"/>
                    </a:moveTo>
                    <a:lnTo>
                      <a:pt x="8515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Freeform 714"/>
              <p:cNvSpPr/>
              <p:nvPr/>
            </p:nvSpPr>
            <p:spPr>
              <a:xfrm>
                <a:off x="2013925" y="1194508"/>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9" name="Group 728"/>
            <p:cNvGrpSpPr/>
            <p:nvPr/>
          </p:nvGrpSpPr>
          <p:grpSpPr>
            <a:xfrm>
              <a:off x="2473585" y="1194508"/>
              <a:ext cx="549016" cy="625403"/>
              <a:chOff x="2473585" y="1194508"/>
              <a:chExt cx="549016" cy="625403"/>
            </a:xfrm>
          </p:grpSpPr>
          <p:sp>
            <p:nvSpPr>
              <p:cNvPr id="717" name="Freeform 716"/>
              <p:cNvSpPr/>
              <p:nvPr/>
            </p:nvSpPr>
            <p:spPr>
              <a:xfrm>
                <a:off x="2474595" y="1195324"/>
                <a:ext cx="84582" cy="162434"/>
              </a:xfrm>
              <a:custGeom>
                <a:avLst/>
                <a:gdLst/>
                <a:ahLst/>
                <a:cxnLst/>
                <a:rect l="0" t="0" r="0" b="0"/>
                <a:pathLst>
                  <a:path w="84582" h="162434">
                    <a:moveTo>
                      <a:pt x="84581" y="253"/>
                    </a:moveTo>
                    <a:lnTo>
                      <a:pt x="84581"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Freeform 717"/>
              <p:cNvSpPr/>
              <p:nvPr/>
            </p:nvSpPr>
            <p:spPr>
              <a:xfrm>
                <a:off x="2559176" y="1194816"/>
                <a:ext cx="463298" cy="162942"/>
              </a:xfrm>
              <a:custGeom>
                <a:avLst/>
                <a:gdLst/>
                <a:ahLst/>
                <a:cxnLst/>
                <a:rect l="0" t="0" r="0" b="0"/>
                <a:pathLst>
                  <a:path w="463298" h="162942">
                    <a:moveTo>
                      <a:pt x="381" y="0"/>
                    </a:moveTo>
                    <a:lnTo>
                      <a:pt x="463297" y="0"/>
                    </a:lnTo>
                    <a:lnTo>
                      <a:pt x="463297" y="508"/>
                    </a:lnTo>
                    <a:lnTo>
                      <a:pt x="378206" y="162941"/>
                    </a:lnTo>
                    <a:lnTo>
                      <a:pt x="378079"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Freeform 718"/>
              <p:cNvSpPr/>
              <p:nvPr/>
            </p:nvSpPr>
            <p:spPr>
              <a:xfrm>
                <a:off x="2473705" y="1357757"/>
                <a:ext cx="85472" cy="462154"/>
              </a:xfrm>
              <a:custGeom>
                <a:avLst/>
                <a:gdLst/>
                <a:ahLst/>
                <a:cxnLst/>
                <a:rect l="0" t="0" r="0" b="0"/>
                <a:pathLst>
                  <a:path w="85472" h="462154">
                    <a:moveTo>
                      <a:pt x="127" y="0"/>
                    </a:moveTo>
                    <a:lnTo>
                      <a:pt x="890"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Freeform 719"/>
              <p:cNvSpPr/>
              <p:nvPr/>
            </p:nvSpPr>
            <p:spPr>
              <a:xfrm>
                <a:off x="2937255" y="1195324"/>
                <a:ext cx="85346" cy="462407"/>
              </a:xfrm>
              <a:custGeom>
                <a:avLst/>
                <a:gdLst/>
                <a:ahLst/>
                <a:cxnLst/>
                <a:rect l="0" t="0" r="0" b="0"/>
                <a:pathLst>
                  <a:path w="85346" h="462407">
                    <a:moveTo>
                      <a:pt x="127" y="162433"/>
                    </a:moveTo>
                    <a:lnTo>
                      <a:pt x="85218" y="0"/>
                    </a:lnTo>
                    <a:lnTo>
                      <a:pt x="85345"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Freeform 720"/>
              <p:cNvSpPr/>
              <p:nvPr/>
            </p:nvSpPr>
            <p:spPr>
              <a:xfrm>
                <a:off x="2559176" y="135775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Freeform 721"/>
              <p:cNvSpPr/>
              <p:nvPr/>
            </p:nvSpPr>
            <p:spPr>
              <a:xfrm>
                <a:off x="2937255" y="1657730"/>
                <a:ext cx="85346" cy="162181"/>
              </a:xfrm>
              <a:custGeom>
                <a:avLst/>
                <a:gdLst/>
                <a:ahLst/>
                <a:cxnLst/>
                <a:rect l="0" t="0" r="0" b="0"/>
                <a:pathLst>
                  <a:path w="85346" h="162181">
                    <a:moveTo>
                      <a:pt x="0" y="162180"/>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reeform 722"/>
              <p:cNvSpPr/>
              <p:nvPr/>
            </p:nvSpPr>
            <p:spPr>
              <a:xfrm>
                <a:off x="2473705" y="165773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Freeform 723"/>
              <p:cNvSpPr/>
              <p:nvPr/>
            </p:nvSpPr>
            <p:spPr>
              <a:xfrm>
                <a:off x="2558742" y="11945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Freeform 724"/>
              <p:cNvSpPr/>
              <p:nvPr/>
            </p:nvSpPr>
            <p:spPr>
              <a:xfrm>
                <a:off x="2473585" y="1356116"/>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Freeform 725"/>
              <p:cNvSpPr/>
              <p:nvPr/>
            </p:nvSpPr>
            <p:spPr>
              <a:xfrm>
                <a:off x="2474552" y="1356116"/>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Freeform 726"/>
              <p:cNvSpPr/>
              <p:nvPr/>
            </p:nvSpPr>
            <p:spPr>
              <a:xfrm>
                <a:off x="2937116" y="1195475"/>
                <a:ext cx="85157" cy="624172"/>
              </a:xfrm>
              <a:custGeom>
                <a:avLst/>
                <a:gdLst/>
                <a:ahLst/>
                <a:cxnLst/>
                <a:rect l="0" t="0" r="0" b="0"/>
                <a:pathLst>
                  <a:path w="85157" h="624172">
                    <a:moveTo>
                      <a:pt x="85156" y="0"/>
                    </a:moveTo>
                    <a:lnTo>
                      <a:pt x="8515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Freeform 727"/>
              <p:cNvSpPr/>
              <p:nvPr/>
            </p:nvSpPr>
            <p:spPr>
              <a:xfrm>
                <a:off x="2474552" y="1194508"/>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2" name="Group 741"/>
            <p:cNvGrpSpPr/>
            <p:nvPr/>
          </p:nvGrpSpPr>
          <p:grpSpPr>
            <a:xfrm>
              <a:off x="999616" y="1354180"/>
              <a:ext cx="549023" cy="625497"/>
              <a:chOff x="999616" y="1354180"/>
              <a:chExt cx="549023" cy="625497"/>
            </a:xfrm>
          </p:grpSpPr>
          <p:sp>
            <p:nvSpPr>
              <p:cNvPr id="730" name="Freeform 729"/>
              <p:cNvSpPr/>
              <p:nvPr/>
            </p:nvSpPr>
            <p:spPr>
              <a:xfrm>
                <a:off x="1000505" y="1355089"/>
                <a:ext cx="84584" cy="162308"/>
              </a:xfrm>
              <a:custGeom>
                <a:avLst/>
                <a:gdLst/>
                <a:ahLst/>
                <a:cxnLst/>
                <a:rect l="0" t="0" r="0" b="0"/>
                <a:pathLst>
                  <a:path w="84584" h="162308">
                    <a:moveTo>
                      <a:pt x="84583" y="127"/>
                    </a:moveTo>
                    <a:lnTo>
                      <a:pt x="84583"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Freeform 730"/>
              <p:cNvSpPr/>
              <p:nvPr/>
            </p:nvSpPr>
            <p:spPr>
              <a:xfrm>
                <a:off x="1085088" y="1354455"/>
                <a:ext cx="463424" cy="162942"/>
              </a:xfrm>
              <a:custGeom>
                <a:avLst/>
                <a:gdLst/>
                <a:ahLst/>
                <a:cxnLst/>
                <a:rect l="0" t="0" r="0" b="0"/>
                <a:pathLst>
                  <a:path w="463424" h="162942">
                    <a:moveTo>
                      <a:pt x="381" y="0"/>
                    </a:moveTo>
                    <a:lnTo>
                      <a:pt x="463423" y="0"/>
                    </a:lnTo>
                    <a:lnTo>
                      <a:pt x="463423" y="634"/>
                    </a:lnTo>
                    <a:lnTo>
                      <a:pt x="378333"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Freeform 731"/>
              <p:cNvSpPr/>
              <p:nvPr/>
            </p:nvSpPr>
            <p:spPr>
              <a:xfrm>
                <a:off x="999616" y="1517396"/>
                <a:ext cx="85473" cy="462281"/>
              </a:xfrm>
              <a:custGeom>
                <a:avLst/>
                <a:gdLst/>
                <a:ahLst/>
                <a:cxnLst/>
                <a:rect l="0" t="0" r="0" b="0"/>
                <a:pathLst>
                  <a:path w="85473" h="462281">
                    <a:moveTo>
                      <a:pt x="255" y="0"/>
                    </a:moveTo>
                    <a:lnTo>
                      <a:pt x="889" y="0"/>
                    </a:lnTo>
                    <a:lnTo>
                      <a:pt x="85472" y="0"/>
                    </a:lnTo>
                    <a:lnTo>
                      <a:pt x="85472"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Freeform 732"/>
              <p:cNvSpPr/>
              <p:nvPr/>
            </p:nvSpPr>
            <p:spPr>
              <a:xfrm>
                <a:off x="1463166" y="1355089"/>
                <a:ext cx="85473" cy="462282"/>
              </a:xfrm>
              <a:custGeom>
                <a:avLst/>
                <a:gdLst/>
                <a:ahLst/>
                <a:cxnLst/>
                <a:rect l="0" t="0" r="0" b="0"/>
                <a:pathLst>
                  <a:path w="85473" h="462282">
                    <a:moveTo>
                      <a:pt x="255" y="162307"/>
                    </a:moveTo>
                    <a:lnTo>
                      <a:pt x="85345" y="0"/>
                    </a:lnTo>
                    <a:lnTo>
                      <a:pt x="85472"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Freeform 733"/>
              <p:cNvSpPr/>
              <p:nvPr/>
            </p:nvSpPr>
            <p:spPr>
              <a:xfrm>
                <a:off x="1085088" y="1517396"/>
                <a:ext cx="378079" cy="299975"/>
              </a:xfrm>
              <a:custGeom>
                <a:avLst/>
                <a:gdLst/>
                <a:ahLst/>
                <a:cxnLst/>
                <a:rect l="0" t="0" r="0" b="0"/>
                <a:pathLst>
                  <a:path w="378079" h="299975">
                    <a:moveTo>
                      <a:pt x="378078" y="0"/>
                    </a:moveTo>
                    <a:lnTo>
                      <a:pt x="378078"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reeform 734"/>
              <p:cNvSpPr/>
              <p:nvPr/>
            </p:nvSpPr>
            <p:spPr>
              <a:xfrm>
                <a:off x="1463166" y="1817370"/>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Freeform 735"/>
              <p:cNvSpPr/>
              <p:nvPr/>
            </p:nvSpPr>
            <p:spPr>
              <a:xfrm>
                <a:off x="999616" y="1817370"/>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Freeform 736"/>
              <p:cNvSpPr/>
              <p:nvPr/>
            </p:nvSpPr>
            <p:spPr>
              <a:xfrm>
                <a:off x="1084929" y="1354180"/>
                <a:ext cx="968" cy="969"/>
              </a:xfrm>
              <a:custGeom>
                <a:avLst/>
                <a:gdLst/>
                <a:ahLst/>
                <a:cxnLst/>
                <a:rect l="0" t="0" r="0" b="0"/>
                <a:pathLst>
                  <a:path w="968" h="969">
                    <a:moveTo>
                      <a:pt x="0" y="968"/>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Freeform 737"/>
              <p:cNvSpPr/>
              <p:nvPr/>
            </p:nvSpPr>
            <p:spPr>
              <a:xfrm>
                <a:off x="999769" y="1515788"/>
                <a:ext cx="462565" cy="463532"/>
              </a:xfrm>
              <a:custGeom>
                <a:avLst/>
                <a:gdLst/>
                <a:ahLst/>
                <a:cxnLst/>
                <a:rect l="0" t="0" r="0" b="0"/>
                <a:pathLst>
                  <a:path w="462565" h="463532">
                    <a:moveTo>
                      <a:pt x="462564" y="1935"/>
                    </a:moveTo>
                    <a:lnTo>
                      <a:pt x="462564" y="300957"/>
                    </a:lnTo>
                    <a:lnTo>
                      <a:pt x="462564" y="463531"/>
                    </a:lnTo>
                    <a:lnTo>
                      <a:pt x="0" y="463531"/>
                    </a:lnTo>
                    <a:lnTo>
                      <a:pt x="0" y="1935"/>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9" name="Freeform 738"/>
              <p:cNvSpPr/>
              <p:nvPr/>
            </p:nvSpPr>
            <p:spPr>
              <a:xfrm>
                <a:off x="999769" y="1515788"/>
                <a:ext cx="462565" cy="1936"/>
              </a:xfrm>
              <a:custGeom>
                <a:avLst/>
                <a:gdLst/>
                <a:ahLst/>
                <a:cxnLst/>
                <a:rect l="0" t="0" r="0" b="0"/>
                <a:pathLst>
                  <a:path w="462565" h="1936">
                    <a:moveTo>
                      <a:pt x="462564"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0" name="Freeform 739"/>
              <p:cNvSpPr/>
              <p:nvPr/>
            </p:nvSpPr>
            <p:spPr>
              <a:xfrm>
                <a:off x="1462333" y="1355148"/>
                <a:ext cx="86126" cy="624172"/>
              </a:xfrm>
              <a:custGeom>
                <a:avLst/>
                <a:gdLst/>
                <a:ahLst/>
                <a:cxnLst/>
                <a:rect l="0" t="0" r="0" b="0"/>
                <a:pathLst>
                  <a:path w="86126" h="624172">
                    <a:moveTo>
                      <a:pt x="86125" y="0"/>
                    </a:moveTo>
                    <a:lnTo>
                      <a:pt x="86125"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1" name="Freeform 740"/>
              <p:cNvSpPr/>
              <p:nvPr/>
            </p:nvSpPr>
            <p:spPr>
              <a:xfrm>
                <a:off x="1000736" y="1354180"/>
                <a:ext cx="547723" cy="163544"/>
              </a:xfrm>
              <a:custGeom>
                <a:avLst/>
                <a:gdLst/>
                <a:ahLst/>
                <a:cxnLst/>
                <a:rect l="0" t="0" r="0" b="0"/>
                <a:pathLst>
                  <a:path w="547723" h="163544">
                    <a:moveTo>
                      <a:pt x="0" y="161607"/>
                    </a:moveTo>
                    <a:lnTo>
                      <a:pt x="84190" y="968"/>
                    </a:lnTo>
                    <a:lnTo>
                      <a:pt x="84190" y="0"/>
                    </a:lnTo>
                    <a:lnTo>
                      <a:pt x="85158"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5" name="Group 754"/>
            <p:cNvGrpSpPr/>
            <p:nvPr/>
          </p:nvGrpSpPr>
          <p:grpSpPr>
            <a:xfrm>
              <a:off x="1466204" y="1354180"/>
              <a:ext cx="549660" cy="625497"/>
              <a:chOff x="1466204" y="1354180"/>
              <a:chExt cx="549660" cy="625497"/>
            </a:xfrm>
          </p:grpSpPr>
          <p:sp>
            <p:nvSpPr>
              <p:cNvPr id="743" name="Freeform 742"/>
              <p:cNvSpPr/>
              <p:nvPr/>
            </p:nvSpPr>
            <p:spPr>
              <a:xfrm>
                <a:off x="1467358" y="1355089"/>
                <a:ext cx="84582" cy="162308"/>
              </a:xfrm>
              <a:custGeom>
                <a:avLst/>
                <a:gdLst/>
                <a:ahLst/>
                <a:cxnLst/>
                <a:rect l="0" t="0" r="0" b="0"/>
                <a:pathLst>
                  <a:path w="84582" h="162308">
                    <a:moveTo>
                      <a:pt x="84581" y="127"/>
                    </a:moveTo>
                    <a:lnTo>
                      <a:pt x="84581"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Freeform 743"/>
              <p:cNvSpPr/>
              <p:nvPr/>
            </p:nvSpPr>
            <p:spPr>
              <a:xfrm>
                <a:off x="1551939" y="1354455"/>
                <a:ext cx="463297" cy="162942"/>
              </a:xfrm>
              <a:custGeom>
                <a:avLst/>
                <a:gdLst/>
                <a:ahLst/>
                <a:cxnLst/>
                <a:rect l="0" t="0" r="0" b="0"/>
                <a:pathLst>
                  <a:path w="463297" h="162942">
                    <a:moveTo>
                      <a:pt x="382" y="0"/>
                    </a:moveTo>
                    <a:lnTo>
                      <a:pt x="463296" y="0"/>
                    </a:lnTo>
                    <a:lnTo>
                      <a:pt x="463296" y="634"/>
                    </a:lnTo>
                    <a:lnTo>
                      <a:pt x="378334" y="162941"/>
                    </a:lnTo>
                    <a:lnTo>
                      <a:pt x="377953"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Freeform 744"/>
              <p:cNvSpPr/>
              <p:nvPr/>
            </p:nvSpPr>
            <p:spPr>
              <a:xfrm>
                <a:off x="1466341" y="1517396"/>
                <a:ext cx="85599" cy="462281"/>
              </a:xfrm>
              <a:custGeom>
                <a:avLst/>
                <a:gdLst/>
                <a:ahLst/>
                <a:cxnLst/>
                <a:rect l="0" t="0" r="0" b="0"/>
                <a:pathLst>
                  <a:path w="85599" h="462281">
                    <a:moveTo>
                      <a:pt x="381" y="0"/>
                    </a:moveTo>
                    <a:lnTo>
                      <a:pt x="1017" y="0"/>
                    </a:lnTo>
                    <a:lnTo>
                      <a:pt x="85598" y="0"/>
                    </a:lnTo>
                    <a:lnTo>
                      <a:pt x="85598"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Freeform 745"/>
              <p:cNvSpPr/>
              <p:nvPr/>
            </p:nvSpPr>
            <p:spPr>
              <a:xfrm>
                <a:off x="1929892" y="1355089"/>
                <a:ext cx="85598" cy="462282"/>
              </a:xfrm>
              <a:custGeom>
                <a:avLst/>
                <a:gdLst/>
                <a:ahLst/>
                <a:cxnLst/>
                <a:rect l="0" t="0" r="0" b="0"/>
                <a:pathLst>
                  <a:path w="85598" h="462282">
                    <a:moveTo>
                      <a:pt x="381" y="162307"/>
                    </a:moveTo>
                    <a:lnTo>
                      <a:pt x="85343" y="0"/>
                    </a:lnTo>
                    <a:lnTo>
                      <a:pt x="85597"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Freeform 746"/>
              <p:cNvSpPr/>
              <p:nvPr/>
            </p:nvSpPr>
            <p:spPr>
              <a:xfrm>
                <a:off x="1551939" y="1517396"/>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Freeform 747"/>
              <p:cNvSpPr/>
              <p:nvPr/>
            </p:nvSpPr>
            <p:spPr>
              <a:xfrm>
                <a:off x="1929892" y="1817370"/>
                <a:ext cx="85598" cy="162307"/>
              </a:xfrm>
              <a:custGeom>
                <a:avLst/>
                <a:gdLst/>
                <a:ahLst/>
                <a:cxnLst/>
                <a:rect l="0" t="0" r="0" b="0"/>
                <a:pathLst>
                  <a:path w="85598" h="162307">
                    <a:moveTo>
                      <a:pt x="0" y="162306"/>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Freeform 748"/>
              <p:cNvSpPr/>
              <p:nvPr/>
            </p:nvSpPr>
            <p:spPr>
              <a:xfrm>
                <a:off x="1466341" y="1817370"/>
                <a:ext cx="463552" cy="162307"/>
              </a:xfrm>
              <a:custGeom>
                <a:avLst/>
                <a:gdLst/>
                <a:ahLst/>
                <a:cxnLst/>
                <a:rect l="0" t="0" r="0" b="0"/>
                <a:pathLst>
                  <a:path w="463552" h="162307">
                    <a:moveTo>
                      <a:pt x="463551" y="162306"/>
                    </a:moveTo>
                    <a:lnTo>
                      <a:pt x="0" y="162306"/>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reeform 749"/>
              <p:cNvSpPr/>
              <p:nvPr/>
            </p:nvSpPr>
            <p:spPr>
              <a:xfrm>
                <a:off x="1551364" y="1354180"/>
                <a:ext cx="1936" cy="969"/>
              </a:xfrm>
              <a:custGeom>
                <a:avLst/>
                <a:gdLst/>
                <a:ahLst/>
                <a:cxnLst/>
                <a:rect l="0" t="0" r="0" b="0"/>
                <a:pathLst>
                  <a:path w="1936" h="969">
                    <a:moveTo>
                      <a:pt x="0" y="968"/>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Freeform 750"/>
              <p:cNvSpPr/>
              <p:nvPr/>
            </p:nvSpPr>
            <p:spPr>
              <a:xfrm>
                <a:off x="1466204" y="1515788"/>
                <a:ext cx="463533" cy="463532"/>
              </a:xfrm>
              <a:custGeom>
                <a:avLst/>
                <a:gdLst/>
                <a:ahLst/>
                <a:cxnLst/>
                <a:rect l="0" t="0" r="0" b="0"/>
                <a:pathLst>
                  <a:path w="463533" h="463532">
                    <a:moveTo>
                      <a:pt x="463532" y="1935"/>
                    </a:moveTo>
                    <a:lnTo>
                      <a:pt x="463532" y="300957"/>
                    </a:lnTo>
                    <a:lnTo>
                      <a:pt x="463532" y="463531"/>
                    </a:lnTo>
                    <a:lnTo>
                      <a:pt x="0" y="463531"/>
                    </a:lnTo>
                    <a:lnTo>
                      <a:pt x="0" y="1935"/>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Freeform 751"/>
              <p:cNvSpPr/>
              <p:nvPr/>
            </p:nvSpPr>
            <p:spPr>
              <a:xfrm>
                <a:off x="1467172" y="1515788"/>
                <a:ext cx="462566" cy="1936"/>
              </a:xfrm>
              <a:custGeom>
                <a:avLst/>
                <a:gdLst/>
                <a:ahLst/>
                <a:cxnLst/>
                <a:rect l="0" t="0" r="0" b="0"/>
                <a:pathLst>
                  <a:path w="462566" h="1936">
                    <a:moveTo>
                      <a:pt x="462565"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3" name="Freeform 752"/>
              <p:cNvSpPr/>
              <p:nvPr/>
            </p:nvSpPr>
            <p:spPr>
              <a:xfrm>
                <a:off x="1929737" y="1355148"/>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4" name="Freeform 753"/>
              <p:cNvSpPr/>
              <p:nvPr/>
            </p:nvSpPr>
            <p:spPr>
              <a:xfrm>
                <a:off x="1467172" y="1354180"/>
                <a:ext cx="548690" cy="163544"/>
              </a:xfrm>
              <a:custGeom>
                <a:avLst/>
                <a:gdLst/>
                <a:ahLst/>
                <a:cxnLst/>
                <a:rect l="0" t="0" r="0" b="0"/>
                <a:pathLst>
                  <a:path w="548690" h="163544">
                    <a:moveTo>
                      <a:pt x="0" y="161607"/>
                    </a:moveTo>
                    <a:lnTo>
                      <a:pt x="84190" y="968"/>
                    </a:lnTo>
                    <a:lnTo>
                      <a:pt x="84190" y="0"/>
                    </a:lnTo>
                    <a:lnTo>
                      <a:pt x="85158" y="0"/>
                    </a:lnTo>
                    <a:lnTo>
                      <a:pt x="548689" y="0"/>
                    </a:lnTo>
                    <a:lnTo>
                      <a:pt x="548689" y="0"/>
                    </a:lnTo>
                    <a:lnTo>
                      <a:pt x="548689" y="968"/>
                    </a:lnTo>
                    <a:lnTo>
                      <a:pt x="462563" y="163543"/>
                    </a:lnTo>
                    <a:lnTo>
                      <a:pt x="462563"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8" name="Group 767"/>
            <p:cNvGrpSpPr/>
            <p:nvPr/>
          </p:nvGrpSpPr>
          <p:grpSpPr>
            <a:xfrm>
              <a:off x="1926832" y="1354180"/>
              <a:ext cx="549660" cy="625497"/>
              <a:chOff x="1926832" y="1354180"/>
              <a:chExt cx="549660" cy="625497"/>
            </a:xfrm>
          </p:grpSpPr>
          <p:sp>
            <p:nvSpPr>
              <p:cNvPr id="756" name="Freeform 755"/>
              <p:cNvSpPr/>
              <p:nvPr/>
            </p:nvSpPr>
            <p:spPr>
              <a:xfrm>
                <a:off x="1927986" y="1355089"/>
                <a:ext cx="84584" cy="162308"/>
              </a:xfrm>
              <a:custGeom>
                <a:avLst/>
                <a:gdLst/>
                <a:ahLst/>
                <a:cxnLst/>
                <a:rect l="0" t="0" r="0" b="0"/>
                <a:pathLst>
                  <a:path w="84584" h="162308">
                    <a:moveTo>
                      <a:pt x="84583" y="127"/>
                    </a:moveTo>
                    <a:lnTo>
                      <a:pt x="84583"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Freeform 756"/>
              <p:cNvSpPr/>
              <p:nvPr/>
            </p:nvSpPr>
            <p:spPr>
              <a:xfrm>
                <a:off x="2012569" y="1354455"/>
                <a:ext cx="463296" cy="162942"/>
              </a:xfrm>
              <a:custGeom>
                <a:avLst/>
                <a:gdLst/>
                <a:ahLst/>
                <a:cxnLst/>
                <a:rect l="0" t="0" r="0" b="0"/>
                <a:pathLst>
                  <a:path w="463296" h="162942">
                    <a:moveTo>
                      <a:pt x="381" y="0"/>
                    </a:moveTo>
                    <a:lnTo>
                      <a:pt x="463295" y="0"/>
                    </a:lnTo>
                    <a:lnTo>
                      <a:pt x="463295" y="634"/>
                    </a:lnTo>
                    <a:lnTo>
                      <a:pt x="378332" y="162941"/>
                    </a:lnTo>
                    <a:lnTo>
                      <a:pt x="377951"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Freeform 757"/>
              <p:cNvSpPr/>
              <p:nvPr/>
            </p:nvSpPr>
            <p:spPr>
              <a:xfrm>
                <a:off x="1926970" y="1517396"/>
                <a:ext cx="85600" cy="462281"/>
              </a:xfrm>
              <a:custGeom>
                <a:avLst/>
                <a:gdLst/>
                <a:ahLst/>
                <a:cxnLst/>
                <a:rect l="0" t="0" r="0" b="0"/>
                <a:pathLst>
                  <a:path w="85600" h="462281">
                    <a:moveTo>
                      <a:pt x="381" y="0"/>
                    </a:moveTo>
                    <a:lnTo>
                      <a:pt x="1016" y="0"/>
                    </a:lnTo>
                    <a:lnTo>
                      <a:pt x="85599" y="0"/>
                    </a:lnTo>
                    <a:lnTo>
                      <a:pt x="85599"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Freeform 758"/>
              <p:cNvSpPr/>
              <p:nvPr/>
            </p:nvSpPr>
            <p:spPr>
              <a:xfrm>
                <a:off x="2390520" y="1355089"/>
                <a:ext cx="85600" cy="462282"/>
              </a:xfrm>
              <a:custGeom>
                <a:avLst/>
                <a:gdLst/>
                <a:ahLst/>
                <a:cxnLst/>
                <a:rect l="0" t="0" r="0" b="0"/>
                <a:pathLst>
                  <a:path w="85600" h="462282">
                    <a:moveTo>
                      <a:pt x="381" y="162307"/>
                    </a:moveTo>
                    <a:lnTo>
                      <a:pt x="85344" y="0"/>
                    </a:lnTo>
                    <a:lnTo>
                      <a:pt x="85599"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Freeform 759"/>
              <p:cNvSpPr/>
              <p:nvPr/>
            </p:nvSpPr>
            <p:spPr>
              <a:xfrm>
                <a:off x="2012569" y="1517396"/>
                <a:ext cx="377952" cy="299975"/>
              </a:xfrm>
              <a:custGeom>
                <a:avLst/>
                <a:gdLst/>
                <a:ahLst/>
                <a:cxnLst/>
                <a:rect l="0" t="0" r="0" b="0"/>
                <a:pathLst>
                  <a:path w="377952" h="299975">
                    <a:moveTo>
                      <a:pt x="377951" y="0"/>
                    </a:moveTo>
                    <a:lnTo>
                      <a:pt x="377951"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Freeform 760"/>
              <p:cNvSpPr/>
              <p:nvPr/>
            </p:nvSpPr>
            <p:spPr>
              <a:xfrm>
                <a:off x="2390520" y="1817370"/>
                <a:ext cx="85600" cy="162307"/>
              </a:xfrm>
              <a:custGeom>
                <a:avLst/>
                <a:gdLst/>
                <a:ahLst/>
                <a:cxnLst/>
                <a:rect l="0" t="0" r="0" b="0"/>
                <a:pathLst>
                  <a:path w="85600" h="162307">
                    <a:moveTo>
                      <a:pt x="0" y="162306"/>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reeform 761"/>
              <p:cNvSpPr/>
              <p:nvPr/>
            </p:nvSpPr>
            <p:spPr>
              <a:xfrm>
                <a:off x="1926970" y="1817370"/>
                <a:ext cx="463551" cy="162307"/>
              </a:xfrm>
              <a:custGeom>
                <a:avLst/>
                <a:gdLst/>
                <a:ahLst/>
                <a:cxnLst/>
                <a:rect l="0" t="0" r="0" b="0"/>
                <a:pathLst>
                  <a:path w="463551" h="162307">
                    <a:moveTo>
                      <a:pt x="463550" y="162306"/>
                    </a:moveTo>
                    <a:lnTo>
                      <a:pt x="0" y="162306"/>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Freeform 762"/>
              <p:cNvSpPr/>
              <p:nvPr/>
            </p:nvSpPr>
            <p:spPr>
              <a:xfrm>
                <a:off x="2011992" y="1354180"/>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Freeform 763"/>
              <p:cNvSpPr/>
              <p:nvPr/>
            </p:nvSpPr>
            <p:spPr>
              <a:xfrm>
                <a:off x="1926832" y="1515788"/>
                <a:ext cx="463532" cy="463532"/>
              </a:xfrm>
              <a:custGeom>
                <a:avLst/>
                <a:gdLst/>
                <a:ahLst/>
                <a:cxnLst/>
                <a:rect l="0" t="0" r="0" b="0"/>
                <a:pathLst>
                  <a:path w="463532" h="463532">
                    <a:moveTo>
                      <a:pt x="463531" y="1935"/>
                    </a:moveTo>
                    <a:lnTo>
                      <a:pt x="463531" y="300957"/>
                    </a:lnTo>
                    <a:lnTo>
                      <a:pt x="463531" y="463531"/>
                    </a:lnTo>
                    <a:lnTo>
                      <a:pt x="0" y="463531"/>
                    </a:lnTo>
                    <a:lnTo>
                      <a:pt x="0" y="1935"/>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5" name="Freeform 764"/>
              <p:cNvSpPr/>
              <p:nvPr/>
            </p:nvSpPr>
            <p:spPr>
              <a:xfrm>
                <a:off x="1927800" y="1515788"/>
                <a:ext cx="462564" cy="1936"/>
              </a:xfrm>
              <a:custGeom>
                <a:avLst/>
                <a:gdLst/>
                <a:ahLst/>
                <a:cxnLst/>
                <a:rect l="0" t="0" r="0" b="0"/>
                <a:pathLst>
                  <a:path w="462564" h="1936">
                    <a:moveTo>
                      <a:pt x="462563"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6" name="Freeform 765"/>
              <p:cNvSpPr/>
              <p:nvPr/>
            </p:nvSpPr>
            <p:spPr>
              <a:xfrm>
                <a:off x="2390364" y="1355148"/>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7" name="Freeform 766"/>
              <p:cNvSpPr/>
              <p:nvPr/>
            </p:nvSpPr>
            <p:spPr>
              <a:xfrm>
                <a:off x="1927800" y="1354180"/>
                <a:ext cx="548692" cy="163544"/>
              </a:xfrm>
              <a:custGeom>
                <a:avLst/>
                <a:gdLst/>
                <a:ahLst/>
                <a:cxnLst/>
                <a:rect l="0" t="0" r="0" b="0"/>
                <a:pathLst>
                  <a:path w="548692" h="163544">
                    <a:moveTo>
                      <a:pt x="0" y="161607"/>
                    </a:moveTo>
                    <a:lnTo>
                      <a:pt x="84191" y="968"/>
                    </a:lnTo>
                    <a:lnTo>
                      <a:pt x="84191" y="0"/>
                    </a:lnTo>
                    <a:lnTo>
                      <a:pt x="85158" y="0"/>
                    </a:lnTo>
                    <a:lnTo>
                      <a:pt x="548691" y="0"/>
                    </a:lnTo>
                    <a:lnTo>
                      <a:pt x="548691" y="0"/>
                    </a:lnTo>
                    <a:lnTo>
                      <a:pt x="548691" y="968"/>
                    </a:lnTo>
                    <a:lnTo>
                      <a:pt x="462565" y="163543"/>
                    </a:lnTo>
                    <a:lnTo>
                      <a:pt x="46256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1" name="Group 780"/>
            <p:cNvGrpSpPr/>
            <p:nvPr/>
          </p:nvGrpSpPr>
          <p:grpSpPr>
            <a:xfrm>
              <a:off x="2387461" y="1354180"/>
              <a:ext cx="549660" cy="625497"/>
              <a:chOff x="2387461" y="1354180"/>
              <a:chExt cx="549660" cy="625497"/>
            </a:xfrm>
          </p:grpSpPr>
          <p:sp>
            <p:nvSpPr>
              <p:cNvPr id="769" name="Freeform 768"/>
              <p:cNvSpPr/>
              <p:nvPr/>
            </p:nvSpPr>
            <p:spPr>
              <a:xfrm>
                <a:off x="2388616" y="1355089"/>
                <a:ext cx="84583" cy="162308"/>
              </a:xfrm>
              <a:custGeom>
                <a:avLst/>
                <a:gdLst/>
                <a:ahLst/>
                <a:cxnLst/>
                <a:rect l="0" t="0" r="0" b="0"/>
                <a:pathLst>
                  <a:path w="84583" h="162308">
                    <a:moveTo>
                      <a:pt x="84582" y="127"/>
                    </a:moveTo>
                    <a:lnTo>
                      <a:pt x="84582"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Freeform 769"/>
              <p:cNvSpPr/>
              <p:nvPr/>
            </p:nvSpPr>
            <p:spPr>
              <a:xfrm>
                <a:off x="2473198" y="1354455"/>
                <a:ext cx="463297" cy="162942"/>
              </a:xfrm>
              <a:custGeom>
                <a:avLst/>
                <a:gdLst/>
                <a:ahLst/>
                <a:cxnLst/>
                <a:rect l="0" t="0" r="0" b="0"/>
                <a:pathLst>
                  <a:path w="463297" h="162942">
                    <a:moveTo>
                      <a:pt x="381" y="0"/>
                    </a:moveTo>
                    <a:lnTo>
                      <a:pt x="463296" y="0"/>
                    </a:lnTo>
                    <a:lnTo>
                      <a:pt x="463296" y="634"/>
                    </a:lnTo>
                    <a:lnTo>
                      <a:pt x="378332"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reeform 770"/>
              <p:cNvSpPr/>
              <p:nvPr/>
            </p:nvSpPr>
            <p:spPr>
              <a:xfrm>
                <a:off x="2387600" y="1517396"/>
                <a:ext cx="85599" cy="462281"/>
              </a:xfrm>
              <a:custGeom>
                <a:avLst/>
                <a:gdLst/>
                <a:ahLst/>
                <a:cxnLst/>
                <a:rect l="0" t="0" r="0" b="0"/>
                <a:pathLst>
                  <a:path w="85599" h="462281">
                    <a:moveTo>
                      <a:pt x="380" y="0"/>
                    </a:moveTo>
                    <a:lnTo>
                      <a:pt x="1016" y="0"/>
                    </a:lnTo>
                    <a:lnTo>
                      <a:pt x="85598" y="0"/>
                    </a:lnTo>
                    <a:lnTo>
                      <a:pt x="85598"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Freeform 771"/>
              <p:cNvSpPr/>
              <p:nvPr/>
            </p:nvSpPr>
            <p:spPr>
              <a:xfrm>
                <a:off x="2851150" y="1355089"/>
                <a:ext cx="85599" cy="462282"/>
              </a:xfrm>
              <a:custGeom>
                <a:avLst/>
                <a:gdLst/>
                <a:ahLst/>
                <a:cxnLst/>
                <a:rect l="0" t="0" r="0" b="0"/>
                <a:pathLst>
                  <a:path w="85599" h="462282">
                    <a:moveTo>
                      <a:pt x="380" y="162307"/>
                    </a:moveTo>
                    <a:lnTo>
                      <a:pt x="85344" y="0"/>
                    </a:lnTo>
                    <a:lnTo>
                      <a:pt x="85598"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Freeform 772"/>
              <p:cNvSpPr/>
              <p:nvPr/>
            </p:nvSpPr>
            <p:spPr>
              <a:xfrm>
                <a:off x="2473198" y="1517396"/>
                <a:ext cx="377953" cy="299975"/>
              </a:xfrm>
              <a:custGeom>
                <a:avLst/>
                <a:gdLst/>
                <a:ahLst/>
                <a:cxnLst/>
                <a:rect l="0" t="0" r="0" b="0"/>
                <a:pathLst>
                  <a:path w="377953" h="299975">
                    <a:moveTo>
                      <a:pt x="377952" y="0"/>
                    </a:moveTo>
                    <a:lnTo>
                      <a:pt x="377952"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reeform 773"/>
              <p:cNvSpPr/>
              <p:nvPr/>
            </p:nvSpPr>
            <p:spPr>
              <a:xfrm>
                <a:off x="2851150" y="1817370"/>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Freeform 774"/>
              <p:cNvSpPr/>
              <p:nvPr/>
            </p:nvSpPr>
            <p:spPr>
              <a:xfrm>
                <a:off x="2387600" y="1817370"/>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Freeform 775"/>
              <p:cNvSpPr/>
              <p:nvPr/>
            </p:nvSpPr>
            <p:spPr>
              <a:xfrm>
                <a:off x="2472618" y="1354180"/>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776"/>
              <p:cNvSpPr/>
              <p:nvPr/>
            </p:nvSpPr>
            <p:spPr>
              <a:xfrm>
                <a:off x="2387461" y="1515788"/>
                <a:ext cx="463534" cy="463532"/>
              </a:xfrm>
              <a:custGeom>
                <a:avLst/>
                <a:gdLst/>
                <a:ahLst/>
                <a:cxnLst/>
                <a:rect l="0" t="0" r="0" b="0"/>
                <a:pathLst>
                  <a:path w="463534" h="463532">
                    <a:moveTo>
                      <a:pt x="463533" y="1935"/>
                    </a:moveTo>
                    <a:lnTo>
                      <a:pt x="463533" y="300957"/>
                    </a:lnTo>
                    <a:lnTo>
                      <a:pt x="463533" y="463531"/>
                    </a:lnTo>
                    <a:lnTo>
                      <a:pt x="0" y="463531"/>
                    </a:lnTo>
                    <a:lnTo>
                      <a:pt x="0" y="1935"/>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8" name="Freeform 777"/>
              <p:cNvSpPr/>
              <p:nvPr/>
            </p:nvSpPr>
            <p:spPr>
              <a:xfrm>
                <a:off x="2388428" y="1515788"/>
                <a:ext cx="462566" cy="1936"/>
              </a:xfrm>
              <a:custGeom>
                <a:avLst/>
                <a:gdLst/>
                <a:ahLst/>
                <a:cxnLst/>
                <a:rect l="0" t="0" r="0" b="0"/>
                <a:pathLst>
                  <a:path w="462566" h="1936">
                    <a:moveTo>
                      <a:pt x="462565" y="1935"/>
                    </a:moveTo>
                    <a:lnTo>
                      <a:pt x="84191"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Freeform 778"/>
              <p:cNvSpPr/>
              <p:nvPr/>
            </p:nvSpPr>
            <p:spPr>
              <a:xfrm>
                <a:off x="2850993" y="1355148"/>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Freeform 779"/>
              <p:cNvSpPr/>
              <p:nvPr/>
            </p:nvSpPr>
            <p:spPr>
              <a:xfrm>
                <a:off x="2389396" y="1354180"/>
                <a:ext cx="547725" cy="163544"/>
              </a:xfrm>
              <a:custGeom>
                <a:avLst/>
                <a:gdLst/>
                <a:ahLst/>
                <a:cxnLst/>
                <a:rect l="0" t="0" r="0" b="0"/>
                <a:pathLst>
                  <a:path w="547725" h="163544">
                    <a:moveTo>
                      <a:pt x="0" y="161607"/>
                    </a:moveTo>
                    <a:lnTo>
                      <a:pt x="83224" y="968"/>
                    </a:lnTo>
                    <a:lnTo>
                      <a:pt x="83224" y="0"/>
                    </a:lnTo>
                    <a:lnTo>
                      <a:pt x="84191" y="0"/>
                    </a:lnTo>
                    <a:lnTo>
                      <a:pt x="547724" y="0"/>
                    </a:lnTo>
                    <a:lnTo>
                      <a:pt x="547724" y="0"/>
                    </a:lnTo>
                    <a:lnTo>
                      <a:pt x="547724" y="968"/>
                    </a:lnTo>
                    <a:lnTo>
                      <a:pt x="461598" y="163543"/>
                    </a:lnTo>
                    <a:lnTo>
                      <a:pt x="461598"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4" name="Group 793"/>
            <p:cNvGrpSpPr/>
            <p:nvPr/>
          </p:nvGrpSpPr>
          <p:grpSpPr>
            <a:xfrm>
              <a:off x="913638" y="1513851"/>
              <a:ext cx="549021" cy="625592"/>
              <a:chOff x="913638" y="1513851"/>
              <a:chExt cx="549021" cy="625592"/>
            </a:xfrm>
          </p:grpSpPr>
          <p:sp>
            <p:nvSpPr>
              <p:cNvPr id="782" name="Freeform 781"/>
              <p:cNvSpPr/>
              <p:nvPr/>
            </p:nvSpPr>
            <p:spPr>
              <a:xfrm>
                <a:off x="914653" y="1514728"/>
                <a:ext cx="84456" cy="162434"/>
              </a:xfrm>
              <a:custGeom>
                <a:avLst/>
                <a:gdLst/>
                <a:ahLst/>
                <a:cxnLst/>
                <a:rect l="0" t="0" r="0" b="0"/>
                <a:pathLst>
                  <a:path w="84456" h="162434">
                    <a:moveTo>
                      <a:pt x="84455" y="255"/>
                    </a:moveTo>
                    <a:lnTo>
                      <a:pt x="84455" y="162433"/>
                    </a:lnTo>
                    <a:lnTo>
                      <a:pt x="0" y="162433"/>
                    </a:lnTo>
                    <a:lnTo>
                      <a:pt x="0" y="161164"/>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Freeform 782"/>
              <p:cNvSpPr/>
              <p:nvPr/>
            </p:nvSpPr>
            <p:spPr>
              <a:xfrm>
                <a:off x="999108" y="1514094"/>
                <a:ext cx="463298" cy="163068"/>
              </a:xfrm>
              <a:custGeom>
                <a:avLst/>
                <a:gdLst/>
                <a:ahLst/>
                <a:cxnLst/>
                <a:rect l="0" t="0" r="0" b="0"/>
                <a:pathLst>
                  <a:path w="463298" h="163068">
                    <a:moveTo>
                      <a:pt x="508" y="0"/>
                    </a:moveTo>
                    <a:lnTo>
                      <a:pt x="463297" y="0"/>
                    </a:lnTo>
                    <a:lnTo>
                      <a:pt x="463297" y="634"/>
                    </a:lnTo>
                    <a:lnTo>
                      <a:pt x="378206" y="163067"/>
                    </a:lnTo>
                    <a:lnTo>
                      <a:pt x="378080"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Freeform 783"/>
              <p:cNvSpPr/>
              <p:nvPr/>
            </p:nvSpPr>
            <p:spPr>
              <a:xfrm>
                <a:off x="913638" y="1677161"/>
                <a:ext cx="85471" cy="462282"/>
              </a:xfrm>
              <a:custGeom>
                <a:avLst/>
                <a:gdLst/>
                <a:ahLst/>
                <a:cxnLst/>
                <a:rect l="0" t="0" r="0" b="0"/>
                <a:pathLst>
                  <a:path w="85471" h="462282">
                    <a:moveTo>
                      <a:pt x="253" y="0"/>
                    </a:moveTo>
                    <a:lnTo>
                      <a:pt x="1015" y="0"/>
                    </a:lnTo>
                    <a:lnTo>
                      <a:pt x="85470" y="0"/>
                    </a:lnTo>
                    <a:lnTo>
                      <a:pt x="85470"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reeform 784"/>
              <p:cNvSpPr/>
              <p:nvPr/>
            </p:nvSpPr>
            <p:spPr>
              <a:xfrm>
                <a:off x="1377188" y="1514728"/>
                <a:ext cx="85471" cy="462408"/>
              </a:xfrm>
              <a:custGeom>
                <a:avLst/>
                <a:gdLst/>
                <a:ahLst/>
                <a:cxnLst/>
                <a:rect l="0" t="0" r="0" b="0"/>
                <a:pathLst>
                  <a:path w="85471" h="462408">
                    <a:moveTo>
                      <a:pt x="126" y="162433"/>
                    </a:moveTo>
                    <a:lnTo>
                      <a:pt x="85217" y="0"/>
                    </a:lnTo>
                    <a:lnTo>
                      <a:pt x="85470"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reeform 785"/>
              <p:cNvSpPr/>
              <p:nvPr/>
            </p:nvSpPr>
            <p:spPr>
              <a:xfrm>
                <a:off x="999108" y="1677161"/>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Freeform 786"/>
              <p:cNvSpPr/>
              <p:nvPr/>
            </p:nvSpPr>
            <p:spPr>
              <a:xfrm>
                <a:off x="1377188" y="1977135"/>
                <a:ext cx="85471" cy="162180"/>
              </a:xfrm>
              <a:custGeom>
                <a:avLst/>
                <a:gdLst/>
                <a:ahLst/>
                <a:cxnLst/>
                <a:rect l="0" t="0" r="0" b="0"/>
                <a:pathLst>
                  <a:path w="85471" h="162180">
                    <a:moveTo>
                      <a:pt x="0" y="162179"/>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Freeform 787"/>
              <p:cNvSpPr/>
              <p:nvPr/>
            </p:nvSpPr>
            <p:spPr>
              <a:xfrm>
                <a:off x="913638" y="1977135"/>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Freeform 788"/>
              <p:cNvSpPr/>
              <p:nvPr/>
            </p:nvSpPr>
            <p:spPr>
              <a:xfrm>
                <a:off x="998803" y="1513851"/>
                <a:ext cx="968" cy="969"/>
              </a:xfrm>
              <a:custGeom>
                <a:avLst/>
                <a:gdLst/>
                <a:ahLst/>
                <a:cxnLst/>
                <a:rect l="0" t="0" r="0" b="0"/>
                <a:pathLst>
                  <a:path w="968" h="969">
                    <a:moveTo>
                      <a:pt x="0" y="968"/>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Freeform 789"/>
              <p:cNvSpPr/>
              <p:nvPr/>
            </p:nvSpPr>
            <p:spPr>
              <a:xfrm>
                <a:off x="913643" y="16754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1" name="Freeform 790"/>
              <p:cNvSpPr/>
              <p:nvPr/>
            </p:nvSpPr>
            <p:spPr>
              <a:xfrm>
                <a:off x="914611" y="1675459"/>
                <a:ext cx="462565" cy="1936"/>
              </a:xfrm>
              <a:custGeom>
                <a:avLst/>
                <a:gdLst/>
                <a:ahLst/>
                <a:cxnLst/>
                <a:rect l="0" t="0" r="0" b="0"/>
                <a:pathLst>
                  <a:path w="462565" h="1936">
                    <a:moveTo>
                      <a:pt x="462564" y="1935"/>
                    </a:moveTo>
                    <a:lnTo>
                      <a:pt x="84191"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2" name="Freeform 791"/>
              <p:cNvSpPr/>
              <p:nvPr/>
            </p:nvSpPr>
            <p:spPr>
              <a:xfrm>
                <a:off x="1377176" y="151481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3" name="Freeform 792"/>
              <p:cNvSpPr/>
              <p:nvPr/>
            </p:nvSpPr>
            <p:spPr>
              <a:xfrm>
                <a:off x="914611" y="1513851"/>
                <a:ext cx="547723" cy="163544"/>
              </a:xfrm>
              <a:custGeom>
                <a:avLst/>
                <a:gdLst/>
                <a:ahLst/>
                <a:cxnLst/>
                <a:rect l="0" t="0" r="0" b="0"/>
                <a:pathLst>
                  <a:path w="547723" h="163544">
                    <a:moveTo>
                      <a:pt x="0" y="161607"/>
                    </a:moveTo>
                    <a:lnTo>
                      <a:pt x="84190" y="968"/>
                    </a:lnTo>
                    <a:lnTo>
                      <a:pt x="84190"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7" name="Group 806"/>
            <p:cNvGrpSpPr/>
            <p:nvPr/>
          </p:nvGrpSpPr>
          <p:grpSpPr>
            <a:xfrm>
              <a:off x="1374266" y="1513851"/>
              <a:ext cx="549023" cy="625592"/>
              <a:chOff x="1374266" y="1513851"/>
              <a:chExt cx="549023" cy="625592"/>
            </a:xfrm>
          </p:grpSpPr>
          <p:sp>
            <p:nvSpPr>
              <p:cNvPr id="795" name="Freeform 794"/>
              <p:cNvSpPr/>
              <p:nvPr/>
            </p:nvSpPr>
            <p:spPr>
              <a:xfrm>
                <a:off x="1375283" y="1514728"/>
                <a:ext cx="84582" cy="162434"/>
              </a:xfrm>
              <a:custGeom>
                <a:avLst/>
                <a:gdLst/>
                <a:ahLst/>
                <a:cxnLst/>
                <a:rect l="0" t="0" r="0" b="0"/>
                <a:pathLst>
                  <a:path w="84582" h="162434">
                    <a:moveTo>
                      <a:pt x="84581" y="255"/>
                    </a:moveTo>
                    <a:lnTo>
                      <a:pt x="84581" y="162433"/>
                    </a:lnTo>
                    <a:lnTo>
                      <a:pt x="0" y="162433"/>
                    </a:lnTo>
                    <a:lnTo>
                      <a:pt x="0" y="161164"/>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Freeform 795"/>
              <p:cNvSpPr/>
              <p:nvPr/>
            </p:nvSpPr>
            <p:spPr>
              <a:xfrm>
                <a:off x="1459864" y="1514094"/>
                <a:ext cx="463297" cy="163068"/>
              </a:xfrm>
              <a:custGeom>
                <a:avLst/>
                <a:gdLst/>
                <a:ahLst/>
                <a:cxnLst/>
                <a:rect l="0" t="0" r="0" b="0"/>
                <a:pathLst>
                  <a:path w="463297" h="163068">
                    <a:moveTo>
                      <a:pt x="382" y="0"/>
                    </a:moveTo>
                    <a:lnTo>
                      <a:pt x="463296" y="0"/>
                    </a:lnTo>
                    <a:lnTo>
                      <a:pt x="463296" y="634"/>
                    </a:lnTo>
                    <a:lnTo>
                      <a:pt x="378206" y="163067"/>
                    </a:lnTo>
                    <a:lnTo>
                      <a:pt x="377953"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Freeform 796"/>
              <p:cNvSpPr/>
              <p:nvPr/>
            </p:nvSpPr>
            <p:spPr>
              <a:xfrm>
                <a:off x="1374266" y="1677161"/>
                <a:ext cx="85599" cy="462282"/>
              </a:xfrm>
              <a:custGeom>
                <a:avLst/>
                <a:gdLst/>
                <a:ahLst/>
                <a:cxnLst/>
                <a:rect l="0" t="0" r="0" b="0"/>
                <a:pathLst>
                  <a:path w="85599" h="462282">
                    <a:moveTo>
                      <a:pt x="255" y="0"/>
                    </a:moveTo>
                    <a:lnTo>
                      <a:pt x="1017" y="0"/>
                    </a:lnTo>
                    <a:lnTo>
                      <a:pt x="85598" y="0"/>
                    </a:lnTo>
                    <a:lnTo>
                      <a:pt x="85598"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Freeform 797"/>
              <p:cNvSpPr/>
              <p:nvPr/>
            </p:nvSpPr>
            <p:spPr>
              <a:xfrm>
                <a:off x="1837817" y="1514728"/>
                <a:ext cx="85472" cy="462408"/>
              </a:xfrm>
              <a:custGeom>
                <a:avLst/>
                <a:gdLst/>
                <a:ahLst/>
                <a:cxnLst/>
                <a:rect l="0" t="0" r="0" b="0"/>
                <a:pathLst>
                  <a:path w="85472" h="462408">
                    <a:moveTo>
                      <a:pt x="253" y="162433"/>
                    </a:moveTo>
                    <a:lnTo>
                      <a:pt x="85343" y="0"/>
                    </a:lnTo>
                    <a:lnTo>
                      <a:pt x="85471"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Freeform 798"/>
              <p:cNvSpPr/>
              <p:nvPr/>
            </p:nvSpPr>
            <p:spPr>
              <a:xfrm>
                <a:off x="1459864" y="1677161"/>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Freeform 799"/>
              <p:cNvSpPr/>
              <p:nvPr/>
            </p:nvSpPr>
            <p:spPr>
              <a:xfrm>
                <a:off x="1837817" y="1977135"/>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Freeform 800"/>
              <p:cNvSpPr/>
              <p:nvPr/>
            </p:nvSpPr>
            <p:spPr>
              <a:xfrm>
                <a:off x="1374266" y="1977135"/>
                <a:ext cx="463552" cy="162180"/>
              </a:xfrm>
              <a:custGeom>
                <a:avLst/>
                <a:gdLst/>
                <a:ahLst/>
                <a:cxnLst/>
                <a:rect l="0" t="0" r="0" b="0"/>
                <a:pathLst>
                  <a:path w="463552" h="162180">
                    <a:moveTo>
                      <a:pt x="463551" y="162179"/>
                    </a:moveTo>
                    <a:lnTo>
                      <a:pt x="0" y="162179"/>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Freeform 801"/>
              <p:cNvSpPr/>
              <p:nvPr/>
            </p:nvSpPr>
            <p:spPr>
              <a:xfrm>
                <a:off x="1459430" y="1513851"/>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Freeform 802"/>
              <p:cNvSpPr/>
              <p:nvPr/>
            </p:nvSpPr>
            <p:spPr>
              <a:xfrm>
                <a:off x="1374271" y="16754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4" name="Freeform 803"/>
              <p:cNvSpPr/>
              <p:nvPr/>
            </p:nvSpPr>
            <p:spPr>
              <a:xfrm>
                <a:off x="1375239" y="1675459"/>
                <a:ext cx="462564" cy="1936"/>
              </a:xfrm>
              <a:custGeom>
                <a:avLst/>
                <a:gdLst/>
                <a:ahLst/>
                <a:cxnLst/>
                <a:rect l="0" t="0" r="0" b="0"/>
                <a:pathLst>
                  <a:path w="462564" h="1936">
                    <a:moveTo>
                      <a:pt x="462563"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5" name="Freeform 804"/>
              <p:cNvSpPr/>
              <p:nvPr/>
            </p:nvSpPr>
            <p:spPr>
              <a:xfrm>
                <a:off x="1837802" y="151481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6" name="Freeform 805"/>
              <p:cNvSpPr/>
              <p:nvPr/>
            </p:nvSpPr>
            <p:spPr>
              <a:xfrm>
                <a:off x="1375239" y="1513851"/>
                <a:ext cx="547723" cy="163544"/>
              </a:xfrm>
              <a:custGeom>
                <a:avLst/>
                <a:gdLst/>
                <a:ahLst/>
                <a:cxnLst/>
                <a:rect l="0" t="0" r="0" b="0"/>
                <a:pathLst>
                  <a:path w="547723" h="163544">
                    <a:moveTo>
                      <a:pt x="0" y="161607"/>
                    </a:moveTo>
                    <a:lnTo>
                      <a:pt x="84191" y="968"/>
                    </a:lnTo>
                    <a:lnTo>
                      <a:pt x="84191"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0" name="Group 819"/>
            <p:cNvGrpSpPr/>
            <p:nvPr/>
          </p:nvGrpSpPr>
          <p:grpSpPr>
            <a:xfrm>
              <a:off x="1840706" y="1513851"/>
              <a:ext cx="549659" cy="625592"/>
              <a:chOff x="1840706" y="1513851"/>
              <a:chExt cx="549659" cy="625592"/>
            </a:xfrm>
          </p:grpSpPr>
          <p:sp>
            <p:nvSpPr>
              <p:cNvPr id="808" name="Freeform 807"/>
              <p:cNvSpPr/>
              <p:nvPr/>
            </p:nvSpPr>
            <p:spPr>
              <a:xfrm>
                <a:off x="1842007" y="1514728"/>
                <a:ext cx="84583" cy="162434"/>
              </a:xfrm>
              <a:custGeom>
                <a:avLst/>
                <a:gdLst/>
                <a:ahLst/>
                <a:cxnLst/>
                <a:rect l="0" t="0" r="0" b="0"/>
                <a:pathLst>
                  <a:path w="84583" h="162434">
                    <a:moveTo>
                      <a:pt x="84582" y="255"/>
                    </a:moveTo>
                    <a:lnTo>
                      <a:pt x="84582" y="162433"/>
                    </a:lnTo>
                    <a:lnTo>
                      <a:pt x="0" y="162433"/>
                    </a:lnTo>
                    <a:lnTo>
                      <a:pt x="0" y="161164"/>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Freeform 808"/>
              <p:cNvSpPr/>
              <p:nvPr/>
            </p:nvSpPr>
            <p:spPr>
              <a:xfrm>
                <a:off x="1926589" y="1514094"/>
                <a:ext cx="463297" cy="163068"/>
              </a:xfrm>
              <a:custGeom>
                <a:avLst/>
                <a:gdLst/>
                <a:ahLst/>
                <a:cxnLst/>
                <a:rect l="0" t="0" r="0" b="0"/>
                <a:pathLst>
                  <a:path w="463297" h="163068">
                    <a:moveTo>
                      <a:pt x="381" y="0"/>
                    </a:moveTo>
                    <a:lnTo>
                      <a:pt x="463296" y="0"/>
                    </a:lnTo>
                    <a:lnTo>
                      <a:pt x="463296" y="634"/>
                    </a:lnTo>
                    <a:lnTo>
                      <a:pt x="378206" y="163067"/>
                    </a:lnTo>
                    <a:lnTo>
                      <a:pt x="378080"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Freeform 809"/>
              <p:cNvSpPr/>
              <p:nvPr/>
            </p:nvSpPr>
            <p:spPr>
              <a:xfrm>
                <a:off x="1841119" y="1677161"/>
                <a:ext cx="85471" cy="462282"/>
              </a:xfrm>
              <a:custGeom>
                <a:avLst/>
                <a:gdLst/>
                <a:ahLst/>
                <a:cxnLst/>
                <a:rect l="0" t="0" r="0" b="0"/>
                <a:pathLst>
                  <a:path w="85471" h="462282">
                    <a:moveTo>
                      <a:pt x="126" y="0"/>
                    </a:moveTo>
                    <a:lnTo>
                      <a:pt x="888" y="0"/>
                    </a:lnTo>
                    <a:lnTo>
                      <a:pt x="85470" y="0"/>
                    </a:lnTo>
                    <a:lnTo>
                      <a:pt x="85470"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Freeform 810"/>
              <p:cNvSpPr/>
              <p:nvPr/>
            </p:nvSpPr>
            <p:spPr>
              <a:xfrm>
                <a:off x="2304669" y="1514728"/>
                <a:ext cx="85345" cy="462408"/>
              </a:xfrm>
              <a:custGeom>
                <a:avLst/>
                <a:gdLst/>
                <a:ahLst/>
                <a:cxnLst/>
                <a:rect l="0" t="0" r="0" b="0"/>
                <a:pathLst>
                  <a:path w="85345" h="462408">
                    <a:moveTo>
                      <a:pt x="126" y="162433"/>
                    </a:moveTo>
                    <a:lnTo>
                      <a:pt x="85216" y="0"/>
                    </a:lnTo>
                    <a:lnTo>
                      <a:pt x="85344"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Freeform 811"/>
              <p:cNvSpPr/>
              <p:nvPr/>
            </p:nvSpPr>
            <p:spPr>
              <a:xfrm>
                <a:off x="1926589" y="1677161"/>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Freeform 812"/>
              <p:cNvSpPr/>
              <p:nvPr/>
            </p:nvSpPr>
            <p:spPr>
              <a:xfrm>
                <a:off x="2304669" y="1977135"/>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Freeform 813"/>
              <p:cNvSpPr/>
              <p:nvPr/>
            </p:nvSpPr>
            <p:spPr>
              <a:xfrm>
                <a:off x="1841119" y="1977135"/>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Freeform 814"/>
              <p:cNvSpPr/>
              <p:nvPr/>
            </p:nvSpPr>
            <p:spPr>
              <a:xfrm>
                <a:off x="1926833" y="1513851"/>
                <a:ext cx="969" cy="969"/>
              </a:xfrm>
              <a:custGeom>
                <a:avLst/>
                <a:gdLst/>
                <a:ahLst/>
                <a:cxnLst/>
                <a:rect l="0" t="0" r="0" b="0"/>
                <a:pathLst>
                  <a:path w="969" h="969">
                    <a:moveTo>
                      <a:pt x="0" y="968"/>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Freeform 815"/>
              <p:cNvSpPr/>
              <p:nvPr/>
            </p:nvSpPr>
            <p:spPr>
              <a:xfrm>
                <a:off x="1840706" y="16754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7" name="Freeform 816"/>
              <p:cNvSpPr/>
              <p:nvPr/>
            </p:nvSpPr>
            <p:spPr>
              <a:xfrm>
                <a:off x="1841674" y="1675459"/>
                <a:ext cx="462564" cy="1936"/>
              </a:xfrm>
              <a:custGeom>
                <a:avLst/>
                <a:gdLst/>
                <a:ahLst/>
                <a:cxnLst/>
                <a:rect l="0" t="0" r="0" b="0"/>
                <a:pathLst>
                  <a:path w="462564" h="1936">
                    <a:moveTo>
                      <a:pt x="462563"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8" name="Freeform 817"/>
              <p:cNvSpPr/>
              <p:nvPr/>
            </p:nvSpPr>
            <p:spPr>
              <a:xfrm>
                <a:off x="2304237" y="1514819"/>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 name="Freeform 818"/>
              <p:cNvSpPr/>
              <p:nvPr/>
            </p:nvSpPr>
            <p:spPr>
              <a:xfrm>
                <a:off x="1842643" y="1513851"/>
                <a:ext cx="547722" cy="163544"/>
              </a:xfrm>
              <a:custGeom>
                <a:avLst/>
                <a:gdLst/>
                <a:ahLst/>
                <a:cxnLst/>
                <a:rect l="0" t="0" r="0" b="0"/>
                <a:pathLst>
                  <a:path w="547722" h="163544">
                    <a:moveTo>
                      <a:pt x="0" y="161607"/>
                    </a:moveTo>
                    <a:lnTo>
                      <a:pt x="84190" y="968"/>
                    </a:lnTo>
                    <a:lnTo>
                      <a:pt x="84190" y="0"/>
                    </a:lnTo>
                    <a:lnTo>
                      <a:pt x="84190" y="0"/>
                    </a:lnTo>
                    <a:lnTo>
                      <a:pt x="547721" y="0"/>
                    </a:lnTo>
                    <a:lnTo>
                      <a:pt x="547721" y="0"/>
                    </a:lnTo>
                    <a:lnTo>
                      <a:pt x="547721" y="968"/>
                    </a:lnTo>
                    <a:lnTo>
                      <a:pt x="462563" y="163543"/>
                    </a:lnTo>
                    <a:lnTo>
                      <a:pt x="46159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3" name="Group 832"/>
            <p:cNvGrpSpPr/>
            <p:nvPr/>
          </p:nvGrpSpPr>
          <p:grpSpPr>
            <a:xfrm>
              <a:off x="2301335" y="1513851"/>
              <a:ext cx="549660" cy="625592"/>
              <a:chOff x="2301335" y="1513851"/>
              <a:chExt cx="549660" cy="625592"/>
            </a:xfrm>
          </p:grpSpPr>
          <p:sp>
            <p:nvSpPr>
              <p:cNvPr id="821" name="Freeform 820"/>
              <p:cNvSpPr/>
              <p:nvPr/>
            </p:nvSpPr>
            <p:spPr>
              <a:xfrm>
                <a:off x="2302636" y="1514728"/>
                <a:ext cx="84584" cy="162434"/>
              </a:xfrm>
              <a:custGeom>
                <a:avLst/>
                <a:gdLst/>
                <a:ahLst/>
                <a:cxnLst/>
                <a:rect l="0" t="0" r="0" b="0"/>
                <a:pathLst>
                  <a:path w="84584" h="162434">
                    <a:moveTo>
                      <a:pt x="84583" y="255"/>
                    </a:moveTo>
                    <a:lnTo>
                      <a:pt x="84583" y="162433"/>
                    </a:lnTo>
                    <a:lnTo>
                      <a:pt x="0" y="162433"/>
                    </a:lnTo>
                    <a:lnTo>
                      <a:pt x="0" y="161164"/>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Freeform 821"/>
              <p:cNvSpPr/>
              <p:nvPr/>
            </p:nvSpPr>
            <p:spPr>
              <a:xfrm>
                <a:off x="2387219" y="1514094"/>
                <a:ext cx="463296" cy="163068"/>
              </a:xfrm>
              <a:custGeom>
                <a:avLst/>
                <a:gdLst/>
                <a:ahLst/>
                <a:cxnLst/>
                <a:rect l="0" t="0" r="0" b="0"/>
                <a:pathLst>
                  <a:path w="463296" h="163068">
                    <a:moveTo>
                      <a:pt x="381" y="0"/>
                    </a:moveTo>
                    <a:lnTo>
                      <a:pt x="463295" y="0"/>
                    </a:lnTo>
                    <a:lnTo>
                      <a:pt x="463295" y="634"/>
                    </a:lnTo>
                    <a:lnTo>
                      <a:pt x="378206" y="163067"/>
                    </a:lnTo>
                    <a:lnTo>
                      <a:pt x="378079"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Freeform 822"/>
              <p:cNvSpPr/>
              <p:nvPr/>
            </p:nvSpPr>
            <p:spPr>
              <a:xfrm>
                <a:off x="2301748" y="1677161"/>
                <a:ext cx="85472" cy="462282"/>
              </a:xfrm>
              <a:custGeom>
                <a:avLst/>
                <a:gdLst/>
                <a:ahLst/>
                <a:cxnLst/>
                <a:rect l="0" t="0" r="0" b="0"/>
                <a:pathLst>
                  <a:path w="85472" h="462282">
                    <a:moveTo>
                      <a:pt x="127" y="0"/>
                    </a:moveTo>
                    <a:lnTo>
                      <a:pt x="888" y="0"/>
                    </a:lnTo>
                    <a:lnTo>
                      <a:pt x="85471" y="0"/>
                    </a:lnTo>
                    <a:lnTo>
                      <a:pt x="85471"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Freeform 823"/>
              <p:cNvSpPr/>
              <p:nvPr/>
            </p:nvSpPr>
            <p:spPr>
              <a:xfrm>
                <a:off x="2765298" y="1514728"/>
                <a:ext cx="85345" cy="462408"/>
              </a:xfrm>
              <a:custGeom>
                <a:avLst/>
                <a:gdLst/>
                <a:ahLst/>
                <a:cxnLst/>
                <a:rect l="0" t="0" r="0" b="0"/>
                <a:pathLst>
                  <a:path w="85345" h="462408">
                    <a:moveTo>
                      <a:pt x="127" y="162433"/>
                    </a:moveTo>
                    <a:lnTo>
                      <a:pt x="85216" y="0"/>
                    </a:lnTo>
                    <a:lnTo>
                      <a:pt x="85344"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reeform 824"/>
              <p:cNvSpPr/>
              <p:nvPr/>
            </p:nvSpPr>
            <p:spPr>
              <a:xfrm>
                <a:off x="2387219" y="1677161"/>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Freeform 825"/>
              <p:cNvSpPr/>
              <p:nvPr/>
            </p:nvSpPr>
            <p:spPr>
              <a:xfrm>
                <a:off x="2765298" y="1977135"/>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reeform 826"/>
              <p:cNvSpPr/>
              <p:nvPr/>
            </p:nvSpPr>
            <p:spPr>
              <a:xfrm>
                <a:off x="2301748" y="1977135"/>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2387462" y="1513851"/>
                <a:ext cx="968" cy="969"/>
              </a:xfrm>
              <a:custGeom>
                <a:avLst/>
                <a:gdLst/>
                <a:ahLst/>
                <a:cxnLst/>
                <a:rect l="0" t="0" r="0" b="0"/>
                <a:pathLst>
                  <a:path w="968" h="969">
                    <a:moveTo>
                      <a:pt x="0" y="968"/>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a:off x="2301335" y="1675459"/>
                <a:ext cx="463533" cy="463533"/>
              </a:xfrm>
              <a:custGeom>
                <a:avLst/>
                <a:gdLst/>
                <a:ahLst/>
                <a:cxnLst/>
                <a:rect l="0" t="0" r="0" b="0"/>
                <a:pathLst>
                  <a:path w="463533" h="463533">
                    <a:moveTo>
                      <a:pt x="463532" y="1936"/>
                    </a:moveTo>
                    <a:lnTo>
                      <a:pt x="463532" y="300957"/>
                    </a:lnTo>
                    <a:lnTo>
                      <a:pt x="463532" y="463532"/>
                    </a:lnTo>
                    <a:lnTo>
                      <a:pt x="0" y="463532"/>
                    </a:lnTo>
                    <a:lnTo>
                      <a:pt x="0" y="1936"/>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0" name="Freeform 829"/>
              <p:cNvSpPr/>
              <p:nvPr/>
            </p:nvSpPr>
            <p:spPr>
              <a:xfrm>
                <a:off x="2302302" y="1675459"/>
                <a:ext cx="462565" cy="1936"/>
              </a:xfrm>
              <a:custGeom>
                <a:avLst/>
                <a:gdLst/>
                <a:ahLst/>
                <a:cxnLst/>
                <a:rect l="0" t="0" r="0" b="0"/>
                <a:pathLst>
                  <a:path w="462565" h="1936">
                    <a:moveTo>
                      <a:pt x="462564"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1" name="Freeform 830"/>
              <p:cNvSpPr/>
              <p:nvPr/>
            </p:nvSpPr>
            <p:spPr>
              <a:xfrm>
                <a:off x="2764868" y="1514819"/>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Freeform 831"/>
              <p:cNvSpPr/>
              <p:nvPr/>
            </p:nvSpPr>
            <p:spPr>
              <a:xfrm>
                <a:off x="2303271" y="1513851"/>
                <a:ext cx="547724" cy="163544"/>
              </a:xfrm>
              <a:custGeom>
                <a:avLst/>
                <a:gdLst/>
                <a:ahLst/>
                <a:cxnLst/>
                <a:rect l="0" t="0" r="0" b="0"/>
                <a:pathLst>
                  <a:path w="547724" h="163544">
                    <a:moveTo>
                      <a:pt x="0" y="161607"/>
                    </a:moveTo>
                    <a:lnTo>
                      <a:pt x="84191" y="968"/>
                    </a:lnTo>
                    <a:lnTo>
                      <a:pt x="84191" y="0"/>
                    </a:lnTo>
                    <a:lnTo>
                      <a:pt x="84191" y="0"/>
                    </a:lnTo>
                    <a:lnTo>
                      <a:pt x="547723" y="0"/>
                    </a:lnTo>
                    <a:lnTo>
                      <a:pt x="547723" y="0"/>
                    </a:lnTo>
                    <a:lnTo>
                      <a:pt x="547723" y="968"/>
                    </a:lnTo>
                    <a:lnTo>
                      <a:pt x="462564" y="163543"/>
                    </a:lnTo>
                    <a:lnTo>
                      <a:pt x="461597"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835" name="TextBox 834"/>
          <p:cNvSpPr txBox="1"/>
          <p:nvPr/>
        </p:nvSpPr>
        <p:spPr>
          <a:xfrm>
            <a:off x="788941" y="1077103"/>
            <a:ext cx="245557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endParaRPr lang="en-US" sz="2400" b="1" dirty="0">
              <a:solidFill>
                <a:srgbClr val="0000FF"/>
              </a:solidFill>
              <a:latin typeface="Arial" pitchFamily="34" charset="0"/>
              <a:cs typeface="Arial" pitchFamily="34" charset="0"/>
            </a:endParaRPr>
          </a:p>
        </p:txBody>
      </p:sp>
      <p:sp>
        <p:nvSpPr>
          <p:cNvPr id="836" name="TextBox 835"/>
          <p:cNvSpPr txBox="1"/>
          <p:nvPr/>
        </p:nvSpPr>
        <p:spPr>
          <a:xfrm>
            <a:off x="3917888" y="1851170"/>
            <a:ext cx="7035641" cy="4162686"/>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Each of the small cubes in the prism shown have a length, width and height of 1/4 inch.</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formula for volume is </a:t>
            </a:r>
            <a:r>
              <a:rPr lang="en-US" sz="2400" b="1" i="1" dirty="0" err="1" smtClean="0">
                <a:solidFill>
                  <a:srgbClr val="0000FF"/>
                </a:solidFill>
                <a:latin typeface="Arial" pitchFamily="34" charset="0"/>
                <a:cs typeface="Arial" pitchFamily="34" charset="0"/>
              </a:rPr>
              <a:t>lwh</a:t>
            </a:r>
            <a:r>
              <a:rPr lang="en-US" sz="2400" b="1" i="1" dirty="0" smtClean="0">
                <a:solidFill>
                  <a:srgbClr val="0000FF"/>
                </a:solidFill>
                <a:latin typeface="Arial" pitchFamily="34" charset="0"/>
                <a:cs typeface="Arial" pitchFamily="34" charset="0"/>
              </a:rPr>
              <a:t>.</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Therefore the volume of one of the small </a:t>
            </a:r>
          </a:p>
          <a:p>
            <a:r>
              <a:rPr lang="en-US" sz="2400" b="1" dirty="0" smtClean="0">
                <a:solidFill>
                  <a:srgbClr val="0000FF"/>
                </a:solidFill>
                <a:latin typeface="Arial" pitchFamily="34" charset="0"/>
                <a:cs typeface="Arial" pitchFamily="34" charset="0"/>
              </a:rPr>
              <a:t>cubes is:</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p:txBody>
      </p:sp>
      <p:pic>
        <p:nvPicPr>
          <p:cNvPr id="837" name="Picture 836" descr="NBK-3756-247b76.png"/>
          <p:cNvPicPr>
            <a:picLocks/>
          </p:cNvPicPr>
          <p:nvPr/>
        </p:nvPicPr>
        <p:blipFill>
          <a:blip r:embed="rId3" cstate="print">
            <a:clrChange>
              <a:clrFrom>
                <a:srgbClr val="FFFFFF"/>
              </a:clrFrom>
              <a:clrTo>
                <a:srgbClr val="FFFFFF">
                  <a:alpha val="0"/>
                </a:srgbClr>
              </a:clrTo>
            </a:clrChange>
          </a:blip>
          <a:stretch>
            <a:fillRect/>
          </a:stretch>
        </p:blipFill>
        <p:spPr>
          <a:xfrm>
            <a:off x="5738685" y="4447634"/>
            <a:ext cx="4580065" cy="4365372"/>
          </a:xfrm>
          <a:prstGeom prst="rect">
            <a:avLst/>
          </a:prstGeom>
          <a:solidFill>
            <a:scrgbClr r="0" g="0" b="0">
              <a:alpha val="0"/>
            </a:scrgbClr>
          </a:solidFill>
        </p:spPr>
      </p:pic>
      <p:sp>
        <p:nvSpPr>
          <p:cNvPr id="838" name="TextBox 837"/>
          <p:cNvSpPr txBox="1"/>
          <p:nvPr/>
        </p:nvSpPr>
        <p:spPr>
          <a:xfrm>
            <a:off x="1174750" y="6410679"/>
            <a:ext cx="4911154" cy="1023381"/>
          </a:xfrm>
          <a:prstGeom prst="rect">
            <a:avLst/>
          </a:prstGeom>
          <a:noFill/>
        </p:spPr>
        <p:txBody>
          <a:bodyPr vert="horz" lIns="99068" tIns="49534" rIns="99068" bIns="49534" rtlCol="0">
            <a:spAutoFit/>
          </a:bodyPr>
          <a:lstStyle/>
          <a:p>
            <a:r>
              <a:rPr lang="en-US" b="1" dirty="0" smtClean="0">
                <a:solidFill>
                  <a:srgbClr val="0000FF"/>
                </a:solidFill>
                <a:latin typeface="Arial - 24"/>
              </a:rPr>
              <a:t>Multiply the numerators </a:t>
            </a:r>
            <a:r>
              <a:rPr lang="en-US" b="1" dirty="0">
                <a:solidFill>
                  <a:srgbClr val="0000FF"/>
                </a:solidFill>
                <a:latin typeface="Arial - 24"/>
              </a:rPr>
              <a:t>t</a:t>
            </a:r>
            <a:r>
              <a:rPr lang="en-US" b="1" dirty="0" smtClean="0">
                <a:solidFill>
                  <a:srgbClr val="0000FF"/>
                </a:solidFill>
                <a:latin typeface="Arial - 24"/>
              </a:rPr>
              <a:t>ogether, then multiply the denominators.  In other words, multiply across.</a:t>
            </a:r>
            <a:endParaRPr lang="en-US" b="1" dirty="0">
              <a:solidFill>
                <a:srgbClr val="0000FF"/>
              </a:solidFill>
              <a:latin typeface="Arial - 24"/>
            </a:endParaRPr>
          </a:p>
        </p:txBody>
      </p:sp>
      <p:grpSp>
        <p:nvGrpSpPr>
          <p:cNvPr id="841" name="Group 840"/>
          <p:cNvGrpSpPr/>
          <p:nvPr/>
        </p:nvGrpSpPr>
        <p:grpSpPr>
          <a:xfrm>
            <a:off x="1133537" y="6450806"/>
            <a:ext cx="5146613" cy="2115009"/>
            <a:chOff x="408686" y="4520946"/>
            <a:chExt cx="4387216" cy="1956689"/>
          </a:xfrm>
        </p:grpSpPr>
        <p:sp>
          <p:nvSpPr>
            <p:cNvPr id="839" name="Freeform 838"/>
            <p:cNvSpPr/>
            <p:nvPr/>
          </p:nvSpPr>
          <p:spPr>
            <a:xfrm>
              <a:off x="408686" y="4520946"/>
              <a:ext cx="4387216" cy="1956689"/>
            </a:xfrm>
            <a:custGeom>
              <a:avLst/>
              <a:gdLst/>
              <a:ahLst/>
              <a:cxnLst/>
              <a:rect l="0" t="0" r="0" b="0"/>
              <a:pathLst>
                <a:path w="4387216" h="1956689">
                  <a:moveTo>
                    <a:pt x="0" y="0"/>
                  </a:moveTo>
                  <a:lnTo>
                    <a:pt x="4387215" y="0"/>
                  </a:lnTo>
                  <a:lnTo>
                    <a:pt x="4387215" y="1956688"/>
                  </a:lnTo>
                  <a:lnTo>
                    <a:pt x="0" y="1956688"/>
                  </a:lnTo>
                  <a:close/>
                </a:path>
              </a:pathLst>
            </a:cu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extBox 839"/>
            <p:cNvSpPr txBox="1"/>
            <p:nvPr/>
          </p:nvSpPr>
          <p:spPr>
            <a:xfrm>
              <a:off x="564546" y="4618780"/>
              <a:ext cx="4031621" cy="1053530"/>
            </a:xfrm>
            <a:prstGeom prst="rect">
              <a:avLst/>
            </a:prstGeom>
            <a:noFill/>
          </p:spPr>
          <p:txBody>
            <a:bodyPr vert="horz" rtlCol="0">
              <a:spAutoFit/>
            </a:bodyPr>
            <a:lstStyle/>
            <a:p>
              <a:endParaRPr lang="en-US" dirty="0" smtClean="0"/>
            </a:p>
            <a:p>
              <a:pPr algn="ctr"/>
              <a:r>
                <a:rPr lang="en-US" sz="2400" b="1" dirty="0" smtClean="0">
                  <a:solidFill>
                    <a:schemeClr val="bg1"/>
                  </a:solidFill>
                  <a:latin typeface="Arial" pitchFamily="34" charset="0"/>
                  <a:cs typeface="Arial" pitchFamily="34" charset="0"/>
                </a:rPr>
                <a:t>F</a:t>
              </a:r>
              <a:r>
                <a:rPr lang="en-US" sz="2400" b="1" dirty="0" smtClean="0">
                  <a:solidFill>
                    <a:srgbClr val="FFFFFF"/>
                  </a:solidFill>
                  <a:latin typeface="Arial" pitchFamily="34" charset="0"/>
                  <a:cs typeface="Arial" pitchFamily="34" charset="0"/>
                </a:rPr>
                <a:t>orget how to multiply fractions?</a:t>
              </a:r>
              <a:endParaRPr lang="en-US" sz="2400" b="1" dirty="0">
                <a:solidFill>
                  <a:srgbClr val="FFFFFF"/>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41"/>
                                        </p:tgtEl>
                                      </p:cBhvr>
                                    </p:animEffect>
                                    <p:set>
                                      <p:cBhvr>
                                        <p:cTn id="7" dur="1" fill="hold">
                                          <p:stCondLst>
                                            <p:cond delay="249"/>
                                          </p:stCondLst>
                                        </p:cTn>
                                        <p:tgtEl>
                                          <p:spTgt spid="841"/>
                                        </p:tgtEl>
                                        <p:attrNameLst>
                                          <p:attrName>style.visibility</p:attrName>
                                        </p:attrNameLst>
                                      </p:cBhvr>
                                      <p:to>
                                        <p:strVal val="hidden"/>
                                      </p:to>
                                    </p:set>
                                  </p:childTnLst>
                                </p:cTn>
                              </p:par>
                            </p:childTnLst>
                          </p:cTn>
                        </p:par>
                      </p:childTnLst>
                    </p:cTn>
                  </p:par>
                </p:childTnLst>
              </p:cTn>
              <p:nextCondLst>
                <p:cond evt="onClick" delay="0">
                  <p:tgtEl>
                    <p:spTgt spid="841"/>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4055840" y="1350232"/>
            <a:ext cx="6704552" cy="7824724"/>
            <a:chOff x="3733800" y="546100"/>
            <a:chExt cx="6172200" cy="7239000"/>
          </a:xfrm>
        </p:grpSpPr>
        <p:sp>
          <p:nvSpPr>
            <p:cNvPr id="2" name="TextBox 1"/>
            <p:cNvSpPr txBox="1"/>
            <p:nvPr/>
          </p:nvSpPr>
          <p:spPr>
            <a:xfrm>
              <a:off x="3733800" y="546100"/>
              <a:ext cx="6172200" cy="378701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To calculate the volume of the whole  prism, count the number of cubes, and multiply it by the volume of one cube.</a:t>
              </a:r>
              <a:r>
                <a:rPr lang="en-US" sz="2400" b="1" i="1" dirty="0" smtClean="0">
                  <a:solidFill>
                    <a:srgbClr val="0000FF"/>
                  </a:solidFill>
                  <a:latin typeface="Arial" pitchFamily="34" charset="0"/>
                  <a:cs typeface="Arial" pitchFamily="34" charset="0"/>
                </a:rPr>
                <a:t> </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Th</a:t>
              </a:r>
              <a:r>
                <a:rPr lang="en-US" sz="2400" b="1" dirty="0" smtClean="0">
                  <a:solidFill>
                    <a:srgbClr val="0000FF"/>
                  </a:solidFill>
                  <a:latin typeface="Arial" pitchFamily="34" charset="0"/>
                  <a:cs typeface="Arial" pitchFamily="34" charset="0"/>
                </a:rPr>
                <a:t>e top layer of this prism has 4 rows of  4 cubes, making a total of 16 cubes per layer.</a:t>
              </a:r>
            </a:p>
            <a:p>
              <a:r>
                <a:rPr lang="en-US" sz="2400" b="1" dirty="0" smtClean="0">
                  <a:solidFill>
                    <a:srgbClr val="0000FF"/>
                  </a:solidFill>
                  <a:latin typeface="Arial" pitchFamily="34" charset="0"/>
                  <a:cs typeface="Arial" pitchFamily="34" charset="0"/>
                </a:rPr>
                <a:t>The prism has 4 layers, 16 cubes per layer, so has 64 small cubes total.</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Therefore the total volume of the prism is:</a:t>
              </a:r>
            </a:p>
            <a:p>
              <a:endParaRPr lang="en-US" b="1" dirty="0">
                <a:solidFill>
                  <a:srgbClr val="0000FF"/>
                </a:solidFill>
                <a:latin typeface="Arial - 24"/>
              </a:endParaRPr>
            </a:p>
          </p:txBody>
        </p:sp>
        <p:pic>
          <p:nvPicPr>
            <p:cNvPr id="3" name="Picture 2" descr="NBK-3756-24846b.png"/>
            <p:cNvPicPr>
              <a:picLocks/>
            </p:cNvPicPr>
            <p:nvPr/>
          </p:nvPicPr>
          <p:blipFill>
            <a:blip r:embed="rId3" cstate="print">
              <a:clrChange>
                <a:clrFrom>
                  <a:srgbClr val="FFFFFF"/>
                </a:clrFrom>
                <a:clrTo>
                  <a:srgbClr val="FFFFFF">
                    <a:alpha val="0"/>
                  </a:srgbClr>
                </a:clrTo>
              </a:clrChange>
            </a:blip>
            <a:stretch>
              <a:fillRect/>
            </a:stretch>
          </p:blipFill>
          <p:spPr>
            <a:xfrm>
              <a:off x="4508500" y="4102100"/>
              <a:ext cx="3924300" cy="3683000"/>
            </a:xfrm>
            <a:prstGeom prst="rect">
              <a:avLst/>
            </a:prstGeom>
            <a:solidFill>
              <a:scrgbClr r="0" g="0" b="0">
                <a:alpha val="0"/>
              </a:scrgbClr>
            </a:solidFill>
          </p:spPr>
        </p:pic>
      </p:grpSp>
      <p:grpSp>
        <p:nvGrpSpPr>
          <p:cNvPr id="837" name="Group 836"/>
          <p:cNvGrpSpPr/>
          <p:nvPr/>
        </p:nvGrpSpPr>
        <p:grpSpPr>
          <a:xfrm>
            <a:off x="1033827" y="1802424"/>
            <a:ext cx="2377757" cy="2668366"/>
            <a:chOff x="951738" y="964443"/>
            <a:chExt cx="2188959" cy="2468624"/>
          </a:xfrm>
        </p:grpSpPr>
        <p:grpSp>
          <p:nvGrpSpPr>
            <p:cNvPr id="17" name="Group 16"/>
            <p:cNvGrpSpPr/>
            <p:nvPr/>
          </p:nvGrpSpPr>
          <p:grpSpPr>
            <a:xfrm>
              <a:off x="1203346" y="2333748"/>
              <a:ext cx="549255" cy="626114"/>
              <a:chOff x="1203346" y="2333748"/>
              <a:chExt cx="549255" cy="626114"/>
            </a:xfrm>
          </p:grpSpPr>
          <p:sp>
            <p:nvSpPr>
              <p:cNvPr id="5" name="Freeform 4"/>
              <p:cNvSpPr/>
              <p:nvPr/>
            </p:nvSpPr>
            <p:spPr>
              <a:xfrm>
                <a:off x="1204467" y="2335276"/>
                <a:ext cx="84584" cy="162433"/>
              </a:xfrm>
              <a:custGeom>
                <a:avLst/>
                <a:gdLst/>
                <a:ahLst/>
                <a:cxnLst/>
                <a:rect l="0" t="0" r="0" b="0"/>
                <a:pathLst>
                  <a:path w="84584" h="162433">
                    <a:moveTo>
                      <a:pt x="84583" y="253"/>
                    </a:moveTo>
                    <a:lnTo>
                      <a:pt x="84583" y="162432"/>
                    </a:lnTo>
                    <a:lnTo>
                      <a:pt x="0" y="162432"/>
                    </a:lnTo>
                    <a:lnTo>
                      <a:pt x="0" y="161035"/>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289050" y="2334767"/>
                <a:ext cx="463296" cy="162942"/>
              </a:xfrm>
              <a:custGeom>
                <a:avLst/>
                <a:gdLst/>
                <a:ahLst/>
                <a:cxnLst/>
                <a:rect l="0" t="0" r="0" b="0"/>
                <a:pathLst>
                  <a:path w="463296" h="162942">
                    <a:moveTo>
                      <a:pt x="380" y="0"/>
                    </a:moveTo>
                    <a:lnTo>
                      <a:pt x="463295" y="0"/>
                    </a:lnTo>
                    <a:lnTo>
                      <a:pt x="463295" y="509"/>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203578" y="2497708"/>
                <a:ext cx="85473" cy="462154"/>
              </a:xfrm>
              <a:custGeom>
                <a:avLst/>
                <a:gdLst/>
                <a:ahLst/>
                <a:cxnLst/>
                <a:rect l="0" t="0" r="0" b="0"/>
                <a:pathLst>
                  <a:path w="85473" h="462154">
                    <a:moveTo>
                      <a:pt x="255" y="0"/>
                    </a:moveTo>
                    <a:lnTo>
                      <a:pt x="889"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667129" y="2335276"/>
                <a:ext cx="85472" cy="462280"/>
              </a:xfrm>
              <a:custGeom>
                <a:avLst/>
                <a:gdLst/>
                <a:ahLst/>
                <a:cxnLst/>
                <a:rect l="0" t="0" r="0" b="0"/>
                <a:pathLst>
                  <a:path w="85472" h="462280">
                    <a:moveTo>
                      <a:pt x="253" y="162432"/>
                    </a:moveTo>
                    <a:lnTo>
                      <a:pt x="85216" y="0"/>
                    </a:lnTo>
                    <a:lnTo>
                      <a:pt x="85471" y="462279"/>
                    </a:lnTo>
                    <a:lnTo>
                      <a:pt x="0" y="462279"/>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289050" y="24977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67129" y="27975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203578" y="2797555"/>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289473" y="23337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03346" y="2496323"/>
                <a:ext cx="463533" cy="463536"/>
              </a:xfrm>
              <a:custGeom>
                <a:avLst/>
                <a:gdLst/>
                <a:ahLst/>
                <a:cxnLst/>
                <a:rect l="0" t="0" r="0" b="0"/>
                <a:pathLst>
                  <a:path w="463533" h="463536">
                    <a:moveTo>
                      <a:pt x="463532" y="968"/>
                    </a:moveTo>
                    <a:lnTo>
                      <a:pt x="463532" y="300959"/>
                    </a:lnTo>
                    <a:lnTo>
                      <a:pt x="463532"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204314" y="2496323"/>
                <a:ext cx="462565" cy="969"/>
              </a:xfrm>
              <a:custGeom>
                <a:avLst/>
                <a:gdLst/>
                <a:ahLst/>
                <a:cxnLst/>
                <a:rect l="0" t="0" r="0" b="0"/>
                <a:pathLst>
                  <a:path w="462565" h="969">
                    <a:moveTo>
                      <a:pt x="462564" y="968"/>
                    </a:moveTo>
                    <a:lnTo>
                      <a:pt x="85158"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666879" y="2334715"/>
                <a:ext cx="85160" cy="625142"/>
              </a:xfrm>
              <a:custGeom>
                <a:avLst/>
                <a:gdLst/>
                <a:ahLst/>
                <a:cxnLst/>
                <a:rect l="0" t="0" r="0" b="0"/>
                <a:pathLst>
                  <a:path w="85160" h="625142">
                    <a:moveTo>
                      <a:pt x="85159" y="0"/>
                    </a:moveTo>
                    <a:lnTo>
                      <a:pt x="85159" y="462566"/>
                    </a:lnTo>
                    <a:lnTo>
                      <a:pt x="0" y="62514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204314" y="2334715"/>
                <a:ext cx="547723" cy="163544"/>
              </a:xfrm>
              <a:custGeom>
                <a:avLst/>
                <a:gdLst/>
                <a:ahLst/>
                <a:cxnLst/>
                <a:rect l="0" t="0" r="0" b="0"/>
                <a:pathLst>
                  <a:path w="547723" h="163544">
                    <a:moveTo>
                      <a:pt x="0" y="161608"/>
                    </a:moveTo>
                    <a:lnTo>
                      <a:pt x="84190" y="0"/>
                    </a:lnTo>
                    <a:lnTo>
                      <a:pt x="85158" y="0"/>
                    </a:lnTo>
                    <a:lnTo>
                      <a:pt x="85158" y="0"/>
                    </a:lnTo>
                    <a:lnTo>
                      <a:pt x="547722" y="0"/>
                    </a:lnTo>
                    <a:lnTo>
                      <a:pt x="547722" y="0"/>
                    </a:lnTo>
                    <a:lnTo>
                      <a:pt x="547722" y="0"/>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1670304" y="2333748"/>
              <a:ext cx="549137" cy="626114"/>
              <a:chOff x="1670304" y="2333748"/>
              <a:chExt cx="549137" cy="626114"/>
            </a:xfrm>
          </p:grpSpPr>
          <p:sp>
            <p:nvSpPr>
              <p:cNvPr id="18" name="Freeform 17"/>
              <p:cNvSpPr/>
              <p:nvPr/>
            </p:nvSpPr>
            <p:spPr>
              <a:xfrm>
                <a:off x="1671192" y="2335148"/>
                <a:ext cx="84584" cy="162561"/>
              </a:xfrm>
              <a:custGeom>
                <a:avLst/>
                <a:gdLst/>
                <a:ahLst/>
                <a:cxnLst/>
                <a:rect l="0" t="0" r="0" b="0"/>
                <a:pathLst>
                  <a:path w="84584" h="162561">
                    <a:moveTo>
                      <a:pt x="84583" y="381"/>
                    </a:moveTo>
                    <a:lnTo>
                      <a:pt x="84583" y="162560"/>
                    </a:lnTo>
                    <a:lnTo>
                      <a:pt x="0" y="162560"/>
                    </a:lnTo>
                    <a:lnTo>
                      <a:pt x="0" y="161163"/>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755775" y="2334767"/>
                <a:ext cx="463424" cy="162942"/>
              </a:xfrm>
              <a:custGeom>
                <a:avLst/>
                <a:gdLst/>
                <a:ahLst/>
                <a:cxnLst/>
                <a:rect l="0" t="0" r="0" b="0"/>
                <a:pathLst>
                  <a:path w="463424" h="162942">
                    <a:moveTo>
                      <a:pt x="507" y="0"/>
                    </a:moveTo>
                    <a:lnTo>
                      <a:pt x="463423" y="0"/>
                    </a:lnTo>
                    <a:lnTo>
                      <a:pt x="463423" y="381"/>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670304" y="2497708"/>
                <a:ext cx="85472" cy="462154"/>
              </a:xfrm>
              <a:custGeom>
                <a:avLst/>
                <a:gdLst/>
                <a:ahLst/>
                <a:cxnLst/>
                <a:rect l="0" t="0" r="0" b="0"/>
                <a:pathLst>
                  <a:path w="85472" h="462154">
                    <a:moveTo>
                      <a:pt x="253" y="0"/>
                    </a:moveTo>
                    <a:lnTo>
                      <a:pt x="888"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33854" y="2335148"/>
                <a:ext cx="85472" cy="462408"/>
              </a:xfrm>
              <a:custGeom>
                <a:avLst/>
                <a:gdLst/>
                <a:ahLst/>
                <a:cxnLst/>
                <a:rect l="0" t="0" r="0" b="0"/>
                <a:pathLst>
                  <a:path w="85472" h="462408">
                    <a:moveTo>
                      <a:pt x="253" y="162560"/>
                    </a:moveTo>
                    <a:lnTo>
                      <a:pt x="85344" y="0"/>
                    </a:lnTo>
                    <a:lnTo>
                      <a:pt x="85471"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755775" y="24977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33854" y="27975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670304" y="2797555"/>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755908" y="2333748"/>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670750" y="24963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670750" y="2496323"/>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133313" y="2335684"/>
                <a:ext cx="86128" cy="624174"/>
              </a:xfrm>
              <a:custGeom>
                <a:avLst/>
                <a:gdLst/>
                <a:ahLst/>
                <a:cxnLst/>
                <a:rect l="0" t="0" r="0" b="0"/>
                <a:pathLst>
                  <a:path w="86128" h="624174">
                    <a:moveTo>
                      <a:pt x="86127" y="0"/>
                    </a:moveTo>
                    <a:lnTo>
                      <a:pt x="86127"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671718" y="2334715"/>
                <a:ext cx="547723" cy="163544"/>
              </a:xfrm>
              <a:custGeom>
                <a:avLst/>
                <a:gdLst/>
                <a:ahLst/>
                <a:cxnLst/>
                <a:rect l="0" t="0" r="0" b="0"/>
                <a:pathLst>
                  <a:path w="547723" h="163544">
                    <a:moveTo>
                      <a:pt x="0" y="161608"/>
                    </a:moveTo>
                    <a:lnTo>
                      <a:pt x="84190" y="968"/>
                    </a:lnTo>
                    <a:lnTo>
                      <a:pt x="84190" y="0"/>
                    </a:lnTo>
                    <a:lnTo>
                      <a:pt x="84190"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2130932" y="2333748"/>
              <a:ext cx="549138" cy="626114"/>
              <a:chOff x="2130932" y="2333748"/>
              <a:chExt cx="549138" cy="626114"/>
            </a:xfrm>
          </p:grpSpPr>
          <p:sp>
            <p:nvSpPr>
              <p:cNvPr id="31" name="Freeform 30"/>
              <p:cNvSpPr/>
              <p:nvPr/>
            </p:nvSpPr>
            <p:spPr>
              <a:xfrm>
                <a:off x="2131822" y="2335148"/>
                <a:ext cx="84583" cy="162561"/>
              </a:xfrm>
              <a:custGeom>
                <a:avLst/>
                <a:gdLst/>
                <a:ahLst/>
                <a:cxnLst/>
                <a:rect l="0" t="0" r="0" b="0"/>
                <a:pathLst>
                  <a:path w="84583" h="162561">
                    <a:moveTo>
                      <a:pt x="84582" y="381"/>
                    </a:moveTo>
                    <a:lnTo>
                      <a:pt x="84582" y="162560"/>
                    </a:lnTo>
                    <a:lnTo>
                      <a:pt x="0" y="162560"/>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216404" y="2334767"/>
                <a:ext cx="463423" cy="162942"/>
              </a:xfrm>
              <a:custGeom>
                <a:avLst/>
                <a:gdLst/>
                <a:ahLst/>
                <a:cxnLst/>
                <a:rect l="0" t="0" r="0" b="0"/>
                <a:pathLst>
                  <a:path w="463423" h="162942">
                    <a:moveTo>
                      <a:pt x="507" y="0"/>
                    </a:moveTo>
                    <a:lnTo>
                      <a:pt x="463422" y="0"/>
                    </a:lnTo>
                    <a:lnTo>
                      <a:pt x="463422" y="381"/>
                    </a:lnTo>
                    <a:lnTo>
                      <a:pt x="378332"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130932" y="2497708"/>
                <a:ext cx="85473" cy="462154"/>
              </a:xfrm>
              <a:custGeom>
                <a:avLst/>
                <a:gdLst/>
                <a:ahLst/>
                <a:cxnLst/>
                <a:rect l="0" t="0" r="0" b="0"/>
                <a:pathLst>
                  <a:path w="85473" h="462154">
                    <a:moveTo>
                      <a:pt x="254" y="0"/>
                    </a:moveTo>
                    <a:lnTo>
                      <a:pt x="890"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594482" y="2335148"/>
                <a:ext cx="85473" cy="462408"/>
              </a:xfrm>
              <a:custGeom>
                <a:avLst/>
                <a:gdLst/>
                <a:ahLst/>
                <a:cxnLst/>
                <a:rect l="0" t="0" r="0" b="0"/>
                <a:pathLst>
                  <a:path w="85473" h="462408">
                    <a:moveTo>
                      <a:pt x="254" y="162560"/>
                    </a:moveTo>
                    <a:lnTo>
                      <a:pt x="85344" y="0"/>
                    </a:lnTo>
                    <a:lnTo>
                      <a:pt x="85472"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216404" y="2497708"/>
                <a:ext cx="378079" cy="299848"/>
              </a:xfrm>
              <a:custGeom>
                <a:avLst/>
                <a:gdLst/>
                <a:ahLst/>
                <a:cxnLst/>
                <a:rect l="0" t="0" r="0" b="0"/>
                <a:pathLst>
                  <a:path w="378079" h="299848">
                    <a:moveTo>
                      <a:pt x="378078" y="0"/>
                    </a:moveTo>
                    <a:lnTo>
                      <a:pt x="378078"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594482" y="2797555"/>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30932" y="2797555"/>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216537" y="23337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131379" y="24963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131379" y="2496323"/>
                <a:ext cx="462564" cy="969"/>
              </a:xfrm>
              <a:custGeom>
                <a:avLst/>
                <a:gdLst/>
                <a:ahLst/>
                <a:cxnLst/>
                <a:rect l="0" t="0" r="0" b="0"/>
                <a:pathLst>
                  <a:path w="462564" h="969">
                    <a:moveTo>
                      <a:pt x="462563" y="968"/>
                    </a:moveTo>
                    <a:lnTo>
                      <a:pt x="85157" y="968"/>
                    </a:lnTo>
                    <a:lnTo>
                      <a:pt x="967" y="968"/>
                    </a:lnTo>
                    <a:lnTo>
                      <a:pt x="0" y="968"/>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593942" y="2335684"/>
                <a:ext cx="86128" cy="624174"/>
              </a:xfrm>
              <a:custGeom>
                <a:avLst/>
                <a:gdLst/>
                <a:ahLst/>
                <a:cxnLst/>
                <a:rect l="0" t="0" r="0" b="0"/>
                <a:pathLst>
                  <a:path w="86128" h="624174">
                    <a:moveTo>
                      <a:pt x="86127" y="0"/>
                    </a:moveTo>
                    <a:lnTo>
                      <a:pt x="86127"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132347" y="2334715"/>
                <a:ext cx="547723" cy="163544"/>
              </a:xfrm>
              <a:custGeom>
                <a:avLst/>
                <a:gdLst/>
                <a:ahLst/>
                <a:cxnLst/>
                <a:rect l="0" t="0" r="0" b="0"/>
                <a:pathLst>
                  <a:path w="547723" h="163544">
                    <a:moveTo>
                      <a:pt x="0" y="161608"/>
                    </a:moveTo>
                    <a:lnTo>
                      <a:pt x="84190" y="968"/>
                    </a:lnTo>
                    <a:lnTo>
                      <a:pt x="84190" y="0"/>
                    </a:lnTo>
                    <a:lnTo>
                      <a:pt x="84190"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2591561" y="2333748"/>
              <a:ext cx="549136" cy="626114"/>
              <a:chOff x="2591561" y="2333748"/>
              <a:chExt cx="549136" cy="626114"/>
            </a:xfrm>
          </p:grpSpPr>
          <p:sp>
            <p:nvSpPr>
              <p:cNvPr id="44" name="Freeform 43"/>
              <p:cNvSpPr/>
              <p:nvPr/>
            </p:nvSpPr>
            <p:spPr>
              <a:xfrm>
                <a:off x="2592451" y="2335148"/>
                <a:ext cx="84582" cy="162561"/>
              </a:xfrm>
              <a:custGeom>
                <a:avLst/>
                <a:gdLst/>
                <a:ahLst/>
                <a:cxnLst/>
                <a:rect l="0" t="0" r="0" b="0"/>
                <a:pathLst>
                  <a:path w="84582" h="162561">
                    <a:moveTo>
                      <a:pt x="84581" y="381"/>
                    </a:moveTo>
                    <a:lnTo>
                      <a:pt x="84581" y="162560"/>
                    </a:lnTo>
                    <a:lnTo>
                      <a:pt x="0" y="162560"/>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677032" y="2334767"/>
                <a:ext cx="463424" cy="162942"/>
              </a:xfrm>
              <a:custGeom>
                <a:avLst/>
                <a:gdLst/>
                <a:ahLst/>
                <a:cxnLst/>
                <a:rect l="0" t="0" r="0" b="0"/>
                <a:pathLst>
                  <a:path w="463424" h="162942">
                    <a:moveTo>
                      <a:pt x="509" y="0"/>
                    </a:moveTo>
                    <a:lnTo>
                      <a:pt x="463423" y="0"/>
                    </a:lnTo>
                    <a:lnTo>
                      <a:pt x="463423" y="381"/>
                    </a:lnTo>
                    <a:lnTo>
                      <a:pt x="378334"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591561" y="2497708"/>
                <a:ext cx="85472" cy="462154"/>
              </a:xfrm>
              <a:custGeom>
                <a:avLst/>
                <a:gdLst/>
                <a:ahLst/>
                <a:cxnLst/>
                <a:rect l="0" t="0" r="0" b="0"/>
                <a:pathLst>
                  <a:path w="85472" h="462154">
                    <a:moveTo>
                      <a:pt x="255" y="0"/>
                    </a:moveTo>
                    <a:lnTo>
                      <a:pt x="890"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055111" y="2335148"/>
                <a:ext cx="85472" cy="462408"/>
              </a:xfrm>
              <a:custGeom>
                <a:avLst/>
                <a:gdLst/>
                <a:ahLst/>
                <a:cxnLst/>
                <a:rect l="0" t="0" r="0" b="0"/>
                <a:pathLst>
                  <a:path w="85472" h="462408">
                    <a:moveTo>
                      <a:pt x="255" y="162560"/>
                    </a:moveTo>
                    <a:lnTo>
                      <a:pt x="85344" y="0"/>
                    </a:lnTo>
                    <a:lnTo>
                      <a:pt x="85471"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677032" y="24977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055111" y="27975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591561" y="2797555"/>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677166" y="23337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592008" y="24963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592008" y="2496323"/>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054570" y="2335684"/>
                <a:ext cx="86127" cy="624174"/>
              </a:xfrm>
              <a:custGeom>
                <a:avLst/>
                <a:gdLst/>
                <a:ahLst/>
                <a:cxnLst/>
                <a:rect l="0" t="0" r="0" b="0"/>
                <a:pathLst>
                  <a:path w="86127" h="624174">
                    <a:moveTo>
                      <a:pt x="86126" y="0"/>
                    </a:moveTo>
                    <a:lnTo>
                      <a:pt x="86126"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592976" y="2334715"/>
                <a:ext cx="547721" cy="163544"/>
              </a:xfrm>
              <a:custGeom>
                <a:avLst/>
                <a:gdLst/>
                <a:ahLst/>
                <a:cxnLst/>
                <a:rect l="0" t="0" r="0" b="0"/>
                <a:pathLst>
                  <a:path w="547721" h="163544">
                    <a:moveTo>
                      <a:pt x="0" y="161608"/>
                    </a:moveTo>
                    <a:lnTo>
                      <a:pt x="84190" y="968"/>
                    </a:lnTo>
                    <a:lnTo>
                      <a:pt x="84190" y="0"/>
                    </a:lnTo>
                    <a:lnTo>
                      <a:pt x="84190" y="0"/>
                    </a:lnTo>
                    <a:lnTo>
                      <a:pt x="547720" y="0"/>
                    </a:lnTo>
                    <a:lnTo>
                      <a:pt x="547720" y="0"/>
                    </a:lnTo>
                    <a:lnTo>
                      <a:pt x="547720" y="968"/>
                    </a:lnTo>
                    <a:lnTo>
                      <a:pt x="462562" y="163543"/>
                    </a:lnTo>
                    <a:lnTo>
                      <a:pt x="46159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1123696" y="2487613"/>
              <a:ext cx="549149" cy="626110"/>
              <a:chOff x="1123696" y="2487613"/>
              <a:chExt cx="549149" cy="626110"/>
            </a:xfrm>
          </p:grpSpPr>
          <p:sp>
            <p:nvSpPr>
              <p:cNvPr id="57" name="Freeform 56"/>
              <p:cNvSpPr/>
              <p:nvPr/>
            </p:nvSpPr>
            <p:spPr>
              <a:xfrm>
                <a:off x="1124711" y="2488819"/>
                <a:ext cx="84584" cy="162307"/>
              </a:xfrm>
              <a:custGeom>
                <a:avLst/>
                <a:gdLst/>
                <a:ahLst/>
                <a:cxnLst/>
                <a:rect l="0" t="0" r="0" b="0"/>
                <a:pathLst>
                  <a:path w="84584" h="162307">
                    <a:moveTo>
                      <a:pt x="84583" y="254"/>
                    </a:moveTo>
                    <a:lnTo>
                      <a:pt x="84583" y="162306"/>
                    </a:lnTo>
                    <a:lnTo>
                      <a:pt x="0" y="162306"/>
                    </a:lnTo>
                    <a:lnTo>
                      <a:pt x="0" y="161035"/>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209294" y="2488183"/>
                <a:ext cx="463296" cy="162943"/>
              </a:xfrm>
              <a:custGeom>
                <a:avLst/>
                <a:gdLst/>
                <a:ahLst/>
                <a:cxnLst/>
                <a:rect l="0" t="0" r="0" b="0"/>
                <a:pathLst>
                  <a:path w="463296" h="162943">
                    <a:moveTo>
                      <a:pt x="381" y="0"/>
                    </a:moveTo>
                    <a:lnTo>
                      <a:pt x="463295" y="0"/>
                    </a:lnTo>
                    <a:lnTo>
                      <a:pt x="463295" y="636"/>
                    </a:lnTo>
                    <a:lnTo>
                      <a:pt x="378206" y="162942"/>
                    </a:lnTo>
                    <a:lnTo>
                      <a:pt x="377952"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1123696" y="2651125"/>
                <a:ext cx="85599" cy="462280"/>
              </a:xfrm>
              <a:custGeom>
                <a:avLst/>
                <a:gdLst/>
                <a:ahLst/>
                <a:cxnLst/>
                <a:rect l="0" t="0" r="0" b="0"/>
                <a:pathLst>
                  <a:path w="85599" h="462280">
                    <a:moveTo>
                      <a:pt x="254" y="0"/>
                    </a:moveTo>
                    <a:lnTo>
                      <a:pt x="1015" y="0"/>
                    </a:lnTo>
                    <a:lnTo>
                      <a:pt x="85598" y="0"/>
                    </a:lnTo>
                    <a:lnTo>
                      <a:pt x="85598"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587246" y="2488819"/>
                <a:ext cx="85599" cy="462280"/>
              </a:xfrm>
              <a:custGeom>
                <a:avLst/>
                <a:gdLst/>
                <a:ahLst/>
                <a:cxnLst/>
                <a:rect l="0" t="0" r="0" b="0"/>
                <a:pathLst>
                  <a:path w="85599" h="462280">
                    <a:moveTo>
                      <a:pt x="254" y="162306"/>
                    </a:moveTo>
                    <a:lnTo>
                      <a:pt x="85343"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09294" y="2651125"/>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587246" y="2951098"/>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123696" y="2951098"/>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1209154" y="2487613"/>
                <a:ext cx="968" cy="968"/>
              </a:xfrm>
              <a:custGeom>
                <a:avLst/>
                <a:gdLst/>
                <a:ahLst/>
                <a:cxnLst/>
                <a:rect l="0" t="0" r="0" b="0"/>
                <a:pathLst>
                  <a:path w="968" h="968">
                    <a:moveTo>
                      <a:pt x="0" y="967"/>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1123996" y="2650188"/>
                <a:ext cx="462564" cy="463535"/>
              </a:xfrm>
              <a:custGeom>
                <a:avLst/>
                <a:gdLst/>
                <a:ahLst/>
                <a:cxnLst/>
                <a:rect l="0" t="0" r="0" b="0"/>
                <a:pathLst>
                  <a:path w="462564" h="463535">
                    <a:moveTo>
                      <a:pt x="462563" y="968"/>
                    </a:moveTo>
                    <a:lnTo>
                      <a:pt x="462563" y="300958"/>
                    </a:lnTo>
                    <a:lnTo>
                      <a:pt x="462563"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123996" y="265018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586559" y="2488580"/>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124963" y="2488580"/>
                <a:ext cx="547724" cy="162575"/>
              </a:xfrm>
              <a:custGeom>
                <a:avLst/>
                <a:gdLst/>
                <a:ahLst/>
                <a:cxnLst/>
                <a:rect l="0" t="0" r="0" b="0"/>
                <a:pathLst>
                  <a:path w="547724" h="162575">
                    <a:moveTo>
                      <a:pt x="0" y="161607"/>
                    </a:moveTo>
                    <a:lnTo>
                      <a:pt x="84191" y="0"/>
                    </a:lnTo>
                    <a:lnTo>
                      <a:pt x="84191" y="0"/>
                    </a:lnTo>
                    <a:lnTo>
                      <a:pt x="85159" y="0"/>
                    </a:lnTo>
                    <a:lnTo>
                      <a:pt x="547723" y="0"/>
                    </a:lnTo>
                    <a:lnTo>
                      <a:pt x="547723" y="0"/>
                    </a:lnTo>
                    <a:lnTo>
                      <a:pt x="547723" y="0"/>
                    </a:lnTo>
                    <a:lnTo>
                      <a:pt x="462564" y="162574"/>
                    </a:lnTo>
                    <a:lnTo>
                      <a:pt x="461597"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1590429" y="2487613"/>
              <a:ext cx="549141" cy="626110"/>
              <a:chOff x="1590429" y="2487613"/>
              <a:chExt cx="549141" cy="626110"/>
            </a:xfrm>
          </p:grpSpPr>
          <p:sp>
            <p:nvSpPr>
              <p:cNvPr id="70" name="Freeform 69"/>
              <p:cNvSpPr/>
              <p:nvPr/>
            </p:nvSpPr>
            <p:spPr>
              <a:xfrm>
                <a:off x="1591436" y="2488819"/>
                <a:ext cx="84584" cy="162307"/>
              </a:xfrm>
              <a:custGeom>
                <a:avLst/>
                <a:gdLst/>
                <a:ahLst/>
                <a:cxnLst/>
                <a:rect l="0" t="0" r="0" b="0"/>
                <a:pathLst>
                  <a:path w="84584" h="162307">
                    <a:moveTo>
                      <a:pt x="84583" y="254"/>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676019" y="2488183"/>
                <a:ext cx="463296" cy="162943"/>
              </a:xfrm>
              <a:custGeom>
                <a:avLst/>
                <a:gdLst/>
                <a:ahLst/>
                <a:cxnLst/>
                <a:rect l="0" t="0" r="0" b="0"/>
                <a:pathLst>
                  <a:path w="463296" h="162943">
                    <a:moveTo>
                      <a:pt x="381" y="0"/>
                    </a:moveTo>
                    <a:lnTo>
                      <a:pt x="463295" y="0"/>
                    </a:lnTo>
                    <a:lnTo>
                      <a:pt x="463295" y="636"/>
                    </a:lnTo>
                    <a:lnTo>
                      <a:pt x="378206" y="162942"/>
                    </a:lnTo>
                    <a:lnTo>
                      <a:pt x="378079"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590547" y="2651125"/>
                <a:ext cx="85473" cy="462280"/>
              </a:xfrm>
              <a:custGeom>
                <a:avLst/>
                <a:gdLst/>
                <a:ahLst/>
                <a:cxnLst/>
                <a:rect l="0" t="0" r="0" b="0"/>
                <a:pathLst>
                  <a:path w="85473" h="462280">
                    <a:moveTo>
                      <a:pt x="128" y="0"/>
                    </a:moveTo>
                    <a:lnTo>
                      <a:pt x="889"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054098" y="2488819"/>
                <a:ext cx="85472" cy="462280"/>
              </a:xfrm>
              <a:custGeom>
                <a:avLst/>
                <a:gdLst/>
                <a:ahLst/>
                <a:cxnLst/>
                <a:rect l="0" t="0" r="0" b="0"/>
                <a:pathLst>
                  <a:path w="85472" h="462280">
                    <a:moveTo>
                      <a:pt x="127" y="162306"/>
                    </a:moveTo>
                    <a:lnTo>
                      <a:pt x="85216" y="0"/>
                    </a:lnTo>
                    <a:lnTo>
                      <a:pt x="85471"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676019" y="2651125"/>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2054098" y="295109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1590547" y="2951098"/>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1675588" y="24876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1590429" y="265018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591397" y="265018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053961" y="2488580"/>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591397" y="2488580"/>
                <a:ext cx="547724" cy="162575"/>
              </a:xfrm>
              <a:custGeom>
                <a:avLst/>
                <a:gdLst/>
                <a:ahLst/>
                <a:cxnLst/>
                <a:rect l="0" t="0" r="0" b="0"/>
                <a:pathLst>
                  <a:path w="547724" h="162575">
                    <a:moveTo>
                      <a:pt x="0" y="161607"/>
                    </a:moveTo>
                    <a:lnTo>
                      <a:pt x="84191" y="0"/>
                    </a:lnTo>
                    <a:lnTo>
                      <a:pt x="84191" y="0"/>
                    </a:lnTo>
                    <a:lnTo>
                      <a:pt x="85158" y="0"/>
                    </a:lnTo>
                    <a:lnTo>
                      <a:pt x="547723" y="0"/>
                    </a:lnTo>
                    <a:lnTo>
                      <a:pt x="547723" y="0"/>
                    </a:lnTo>
                    <a:lnTo>
                      <a:pt x="547723" y="0"/>
                    </a:lnTo>
                    <a:lnTo>
                      <a:pt x="462565" y="162574"/>
                    </a:lnTo>
                    <a:lnTo>
                      <a:pt x="462565"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2051057" y="2487613"/>
              <a:ext cx="549142" cy="626110"/>
              <a:chOff x="2051057" y="2487613"/>
              <a:chExt cx="549142" cy="626110"/>
            </a:xfrm>
          </p:grpSpPr>
          <p:sp>
            <p:nvSpPr>
              <p:cNvPr id="83" name="Freeform 82"/>
              <p:cNvSpPr/>
              <p:nvPr/>
            </p:nvSpPr>
            <p:spPr>
              <a:xfrm>
                <a:off x="2052066" y="2488819"/>
                <a:ext cx="84583" cy="162307"/>
              </a:xfrm>
              <a:custGeom>
                <a:avLst/>
                <a:gdLst/>
                <a:ahLst/>
                <a:cxnLst/>
                <a:rect l="0" t="0" r="0" b="0"/>
                <a:pathLst>
                  <a:path w="84583" h="162307">
                    <a:moveTo>
                      <a:pt x="84582" y="254"/>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136648" y="2488183"/>
                <a:ext cx="463297" cy="162943"/>
              </a:xfrm>
              <a:custGeom>
                <a:avLst/>
                <a:gdLst/>
                <a:ahLst/>
                <a:cxnLst/>
                <a:rect l="0" t="0" r="0" b="0"/>
                <a:pathLst>
                  <a:path w="463297" h="162943">
                    <a:moveTo>
                      <a:pt x="381" y="0"/>
                    </a:moveTo>
                    <a:lnTo>
                      <a:pt x="463296" y="0"/>
                    </a:lnTo>
                    <a:lnTo>
                      <a:pt x="463296" y="636"/>
                    </a:lnTo>
                    <a:lnTo>
                      <a:pt x="378206" y="162942"/>
                    </a:lnTo>
                    <a:lnTo>
                      <a:pt x="378078"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051176" y="2651125"/>
                <a:ext cx="85473" cy="462280"/>
              </a:xfrm>
              <a:custGeom>
                <a:avLst/>
                <a:gdLst/>
                <a:ahLst/>
                <a:cxnLst/>
                <a:rect l="0" t="0" r="0" b="0"/>
                <a:pathLst>
                  <a:path w="85473" h="462280">
                    <a:moveTo>
                      <a:pt x="128" y="0"/>
                    </a:moveTo>
                    <a:lnTo>
                      <a:pt x="890"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2514726" y="2488819"/>
                <a:ext cx="85473" cy="462280"/>
              </a:xfrm>
              <a:custGeom>
                <a:avLst/>
                <a:gdLst/>
                <a:ahLst/>
                <a:cxnLst/>
                <a:rect l="0" t="0" r="0" b="0"/>
                <a:pathLst>
                  <a:path w="85473" h="462280">
                    <a:moveTo>
                      <a:pt x="128" y="162306"/>
                    </a:moveTo>
                    <a:lnTo>
                      <a:pt x="85218"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136648" y="2651125"/>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514726" y="2951098"/>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051176" y="2951098"/>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2136216" y="24876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2051057" y="265018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2052025" y="265018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514589" y="2488580"/>
                <a:ext cx="85158" cy="625141"/>
              </a:xfrm>
              <a:custGeom>
                <a:avLst/>
                <a:gdLst/>
                <a:ahLst/>
                <a:cxnLst/>
                <a:rect l="0" t="0" r="0" b="0"/>
                <a:pathLst>
                  <a:path w="85158" h="625141">
                    <a:moveTo>
                      <a:pt x="85157" y="0"/>
                    </a:moveTo>
                    <a:lnTo>
                      <a:pt x="8515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052025" y="2488580"/>
                <a:ext cx="547723" cy="162575"/>
              </a:xfrm>
              <a:custGeom>
                <a:avLst/>
                <a:gdLst/>
                <a:ahLst/>
                <a:cxnLst/>
                <a:rect l="0" t="0" r="0" b="0"/>
                <a:pathLst>
                  <a:path w="547723" h="162575">
                    <a:moveTo>
                      <a:pt x="0" y="161607"/>
                    </a:moveTo>
                    <a:lnTo>
                      <a:pt x="84191" y="0"/>
                    </a:lnTo>
                    <a:lnTo>
                      <a:pt x="84191" y="0"/>
                    </a:lnTo>
                    <a:lnTo>
                      <a:pt x="85159"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2511685" y="2487613"/>
              <a:ext cx="549016" cy="626110"/>
              <a:chOff x="2511685" y="2487613"/>
              <a:chExt cx="549016" cy="626110"/>
            </a:xfrm>
          </p:grpSpPr>
          <p:sp>
            <p:nvSpPr>
              <p:cNvPr id="96" name="Freeform 95"/>
              <p:cNvSpPr/>
              <p:nvPr/>
            </p:nvSpPr>
            <p:spPr>
              <a:xfrm>
                <a:off x="2512695" y="2488819"/>
                <a:ext cx="84582" cy="162307"/>
              </a:xfrm>
              <a:custGeom>
                <a:avLst/>
                <a:gdLst/>
                <a:ahLst/>
                <a:cxnLst/>
                <a:rect l="0" t="0" r="0" b="0"/>
                <a:pathLst>
                  <a:path w="84582" h="162307">
                    <a:moveTo>
                      <a:pt x="84581" y="254"/>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2597276" y="2488183"/>
                <a:ext cx="463298" cy="162943"/>
              </a:xfrm>
              <a:custGeom>
                <a:avLst/>
                <a:gdLst/>
                <a:ahLst/>
                <a:cxnLst/>
                <a:rect l="0" t="0" r="0" b="0"/>
                <a:pathLst>
                  <a:path w="463298" h="162943">
                    <a:moveTo>
                      <a:pt x="381" y="0"/>
                    </a:moveTo>
                    <a:lnTo>
                      <a:pt x="463297" y="0"/>
                    </a:lnTo>
                    <a:lnTo>
                      <a:pt x="463297" y="636"/>
                    </a:lnTo>
                    <a:lnTo>
                      <a:pt x="378206" y="162942"/>
                    </a:lnTo>
                    <a:lnTo>
                      <a:pt x="378079"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511805" y="2651125"/>
                <a:ext cx="85472" cy="462280"/>
              </a:xfrm>
              <a:custGeom>
                <a:avLst/>
                <a:gdLst/>
                <a:ahLst/>
                <a:cxnLst/>
                <a:rect l="0" t="0" r="0" b="0"/>
                <a:pathLst>
                  <a:path w="85472" h="462280">
                    <a:moveTo>
                      <a:pt x="127" y="0"/>
                    </a:moveTo>
                    <a:lnTo>
                      <a:pt x="890" y="0"/>
                    </a:lnTo>
                    <a:lnTo>
                      <a:pt x="85471" y="0"/>
                    </a:lnTo>
                    <a:lnTo>
                      <a:pt x="85471"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2975355" y="2488819"/>
                <a:ext cx="85346" cy="462280"/>
              </a:xfrm>
              <a:custGeom>
                <a:avLst/>
                <a:gdLst/>
                <a:ahLst/>
                <a:cxnLst/>
                <a:rect l="0" t="0" r="0" b="0"/>
                <a:pathLst>
                  <a:path w="85346" h="462280">
                    <a:moveTo>
                      <a:pt x="127" y="162306"/>
                    </a:moveTo>
                    <a:lnTo>
                      <a:pt x="85218" y="0"/>
                    </a:lnTo>
                    <a:lnTo>
                      <a:pt x="85345"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2597276" y="2651125"/>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975355" y="2951098"/>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511805" y="295109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2596842" y="24876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2511685" y="265018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2512652" y="265018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975216" y="2488580"/>
                <a:ext cx="85157" cy="625141"/>
              </a:xfrm>
              <a:custGeom>
                <a:avLst/>
                <a:gdLst/>
                <a:ahLst/>
                <a:cxnLst/>
                <a:rect l="0" t="0" r="0" b="0"/>
                <a:pathLst>
                  <a:path w="85157" h="625141">
                    <a:moveTo>
                      <a:pt x="85156" y="0"/>
                    </a:moveTo>
                    <a:lnTo>
                      <a:pt x="8515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2512652" y="2488580"/>
                <a:ext cx="547721" cy="162575"/>
              </a:xfrm>
              <a:custGeom>
                <a:avLst/>
                <a:gdLst/>
                <a:ahLst/>
                <a:cxnLst/>
                <a:rect l="0" t="0" r="0" b="0"/>
                <a:pathLst>
                  <a:path w="547721" h="162575">
                    <a:moveTo>
                      <a:pt x="0" y="161607"/>
                    </a:moveTo>
                    <a:lnTo>
                      <a:pt x="84190" y="0"/>
                    </a:lnTo>
                    <a:lnTo>
                      <a:pt x="84190" y="0"/>
                    </a:lnTo>
                    <a:lnTo>
                      <a:pt x="85158" y="0"/>
                    </a:lnTo>
                    <a:lnTo>
                      <a:pt x="547720" y="0"/>
                    </a:lnTo>
                    <a:lnTo>
                      <a:pt x="547720" y="0"/>
                    </a:lnTo>
                    <a:lnTo>
                      <a:pt x="547720" y="0"/>
                    </a:lnTo>
                    <a:lnTo>
                      <a:pt x="462562" y="162574"/>
                    </a:lnTo>
                    <a:lnTo>
                      <a:pt x="462562"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Group 120"/>
            <p:cNvGrpSpPr/>
            <p:nvPr/>
          </p:nvGrpSpPr>
          <p:grpSpPr>
            <a:xfrm>
              <a:off x="1037716" y="2647285"/>
              <a:ext cx="549023" cy="626109"/>
              <a:chOff x="1037716" y="2647285"/>
              <a:chExt cx="549023" cy="626109"/>
            </a:xfrm>
          </p:grpSpPr>
          <p:sp>
            <p:nvSpPr>
              <p:cNvPr id="109" name="Freeform 108"/>
              <p:cNvSpPr/>
              <p:nvPr/>
            </p:nvSpPr>
            <p:spPr>
              <a:xfrm>
                <a:off x="1038605" y="2648457"/>
                <a:ext cx="84584" cy="162435"/>
              </a:xfrm>
              <a:custGeom>
                <a:avLst/>
                <a:gdLst/>
                <a:ahLst/>
                <a:cxnLst/>
                <a:rect l="0" t="0" r="0" b="0"/>
                <a:pathLst>
                  <a:path w="84584" h="162435">
                    <a:moveTo>
                      <a:pt x="84583" y="254"/>
                    </a:moveTo>
                    <a:lnTo>
                      <a:pt x="84583"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123188" y="2647950"/>
                <a:ext cx="463424" cy="162942"/>
              </a:xfrm>
              <a:custGeom>
                <a:avLst/>
                <a:gdLst/>
                <a:ahLst/>
                <a:cxnLst/>
                <a:rect l="0" t="0" r="0" b="0"/>
                <a:pathLst>
                  <a:path w="463424" h="162942">
                    <a:moveTo>
                      <a:pt x="381" y="0"/>
                    </a:moveTo>
                    <a:lnTo>
                      <a:pt x="463423" y="0"/>
                    </a:lnTo>
                    <a:lnTo>
                      <a:pt x="463423" y="507"/>
                    </a:lnTo>
                    <a:lnTo>
                      <a:pt x="378333"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037716" y="2810891"/>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501266" y="2648457"/>
                <a:ext cx="85473" cy="462408"/>
              </a:xfrm>
              <a:custGeom>
                <a:avLst/>
                <a:gdLst/>
                <a:ahLst/>
                <a:cxnLst/>
                <a:rect l="0" t="0" r="0" b="0"/>
                <a:pathLst>
                  <a:path w="85473" h="462408">
                    <a:moveTo>
                      <a:pt x="255" y="162434"/>
                    </a:moveTo>
                    <a:lnTo>
                      <a:pt x="85345" y="0"/>
                    </a:lnTo>
                    <a:lnTo>
                      <a:pt x="85472"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1123188" y="2810891"/>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1501266" y="3110864"/>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1037716" y="3110864"/>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1123029" y="2647285"/>
                <a:ext cx="968" cy="969"/>
              </a:xfrm>
              <a:custGeom>
                <a:avLst/>
                <a:gdLst/>
                <a:ahLst/>
                <a:cxnLst/>
                <a:rect l="0" t="0" r="0" b="0"/>
                <a:pathLst>
                  <a:path w="968" h="969">
                    <a:moveTo>
                      <a:pt x="0" y="968"/>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037869" y="2809861"/>
                <a:ext cx="462565" cy="463533"/>
              </a:xfrm>
              <a:custGeom>
                <a:avLst/>
                <a:gdLst/>
                <a:ahLst/>
                <a:cxnLst/>
                <a:rect l="0" t="0" r="0" b="0"/>
                <a:pathLst>
                  <a:path w="462565" h="463533">
                    <a:moveTo>
                      <a:pt x="462564" y="967"/>
                    </a:moveTo>
                    <a:lnTo>
                      <a:pt x="462564" y="300957"/>
                    </a:lnTo>
                    <a:lnTo>
                      <a:pt x="462564"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1037869" y="2809861"/>
                <a:ext cx="462565" cy="968"/>
              </a:xfrm>
              <a:custGeom>
                <a:avLst/>
                <a:gdLst/>
                <a:ahLst/>
                <a:cxnLst/>
                <a:rect l="0" t="0" r="0" b="0"/>
                <a:pathLst>
                  <a:path w="462565" h="968">
                    <a:moveTo>
                      <a:pt x="462564"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500433" y="2648252"/>
                <a:ext cx="86126" cy="625141"/>
              </a:xfrm>
              <a:custGeom>
                <a:avLst/>
                <a:gdLst/>
                <a:ahLst/>
                <a:cxnLst/>
                <a:rect l="0" t="0" r="0" b="0"/>
                <a:pathLst>
                  <a:path w="86126" h="625141">
                    <a:moveTo>
                      <a:pt x="86125" y="0"/>
                    </a:moveTo>
                    <a:lnTo>
                      <a:pt x="86125"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038836" y="2648252"/>
                <a:ext cx="547723" cy="162576"/>
              </a:xfrm>
              <a:custGeom>
                <a:avLst/>
                <a:gdLst/>
                <a:ahLst/>
                <a:cxnLst/>
                <a:rect l="0" t="0" r="0" b="0"/>
                <a:pathLst>
                  <a:path w="547723" h="162576">
                    <a:moveTo>
                      <a:pt x="0" y="161607"/>
                    </a:moveTo>
                    <a:lnTo>
                      <a:pt x="84190" y="0"/>
                    </a:lnTo>
                    <a:lnTo>
                      <a:pt x="84190" y="0"/>
                    </a:lnTo>
                    <a:lnTo>
                      <a:pt x="85158" y="0"/>
                    </a:lnTo>
                    <a:lnTo>
                      <a:pt x="547722" y="0"/>
                    </a:lnTo>
                    <a:lnTo>
                      <a:pt x="547722" y="0"/>
                    </a:lnTo>
                    <a:lnTo>
                      <a:pt x="547722" y="0"/>
                    </a:lnTo>
                    <a:lnTo>
                      <a:pt x="462564" y="162575"/>
                    </a:lnTo>
                    <a:lnTo>
                      <a:pt x="461596"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 name="Group 133"/>
            <p:cNvGrpSpPr/>
            <p:nvPr/>
          </p:nvGrpSpPr>
          <p:grpSpPr>
            <a:xfrm>
              <a:off x="1504304" y="2647285"/>
              <a:ext cx="549660" cy="626109"/>
              <a:chOff x="1504304" y="2647285"/>
              <a:chExt cx="549660" cy="626109"/>
            </a:xfrm>
          </p:grpSpPr>
          <p:sp>
            <p:nvSpPr>
              <p:cNvPr id="122" name="Freeform 121"/>
              <p:cNvSpPr/>
              <p:nvPr/>
            </p:nvSpPr>
            <p:spPr>
              <a:xfrm>
                <a:off x="1505458" y="2648457"/>
                <a:ext cx="84582" cy="162435"/>
              </a:xfrm>
              <a:custGeom>
                <a:avLst/>
                <a:gdLst/>
                <a:ahLst/>
                <a:cxnLst/>
                <a:rect l="0" t="0" r="0" b="0"/>
                <a:pathLst>
                  <a:path w="84582" h="162435">
                    <a:moveTo>
                      <a:pt x="84581" y="254"/>
                    </a:moveTo>
                    <a:lnTo>
                      <a:pt x="84581"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1590039" y="2647950"/>
                <a:ext cx="463297" cy="162942"/>
              </a:xfrm>
              <a:custGeom>
                <a:avLst/>
                <a:gdLst/>
                <a:ahLst/>
                <a:cxnLst/>
                <a:rect l="0" t="0" r="0" b="0"/>
                <a:pathLst>
                  <a:path w="463297" h="162942">
                    <a:moveTo>
                      <a:pt x="382" y="0"/>
                    </a:moveTo>
                    <a:lnTo>
                      <a:pt x="463296" y="0"/>
                    </a:lnTo>
                    <a:lnTo>
                      <a:pt x="463296" y="507"/>
                    </a:lnTo>
                    <a:lnTo>
                      <a:pt x="378334" y="162941"/>
                    </a:lnTo>
                    <a:lnTo>
                      <a:pt x="377953"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1504441" y="2810891"/>
                <a:ext cx="85599" cy="462154"/>
              </a:xfrm>
              <a:custGeom>
                <a:avLst/>
                <a:gdLst/>
                <a:ahLst/>
                <a:cxnLst/>
                <a:rect l="0" t="0" r="0" b="0"/>
                <a:pathLst>
                  <a:path w="85599" h="462154">
                    <a:moveTo>
                      <a:pt x="381" y="0"/>
                    </a:moveTo>
                    <a:lnTo>
                      <a:pt x="1017"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1967992" y="2648457"/>
                <a:ext cx="85598" cy="462408"/>
              </a:xfrm>
              <a:custGeom>
                <a:avLst/>
                <a:gdLst/>
                <a:ahLst/>
                <a:cxnLst/>
                <a:rect l="0" t="0" r="0" b="0"/>
                <a:pathLst>
                  <a:path w="85598" h="462408">
                    <a:moveTo>
                      <a:pt x="381" y="162434"/>
                    </a:moveTo>
                    <a:lnTo>
                      <a:pt x="85343" y="0"/>
                    </a:lnTo>
                    <a:lnTo>
                      <a:pt x="85597"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1590039" y="2810891"/>
                <a:ext cx="377954" cy="299974"/>
              </a:xfrm>
              <a:custGeom>
                <a:avLst/>
                <a:gdLst/>
                <a:ahLst/>
                <a:cxnLst/>
                <a:rect l="0" t="0" r="0" b="0"/>
                <a:pathLst>
                  <a:path w="377954" h="299974">
                    <a:moveTo>
                      <a:pt x="377953" y="0"/>
                    </a:moveTo>
                    <a:lnTo>
                      <a:pt x="377953"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1967992" y="3110864"/>
                <a:ext cx="85598" cy="162181"/>
              </a:xfrm>
              <a:custGeom>
                <a:avLst/>
                <a:gdLst/>
                <a:ahLst/>
                <a:cxnLst/>
                <a:rect l="0" t="0" r="0" b="0"/>
                <a:pathLst>
                  <a:path w="85598" h="162181">
                    <a:moveTo>
                      <a:pt x="0" y="162180"/>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1504441" y="3110864"/>
                <a:ext cx="463552" cy="162181"/>
              </a:xfrm>
              <a:custGeom>
                <a:avLst/>
                <a:gdLst/>
                <a:ahLst/>
                <a:cxnLst/>
                <a:rect l="0" t="0" r="0" b="0"/>
                <a:pathLst>
                  <a:path w="463552" h="162181">
                    <a:moveTo>
                      <a:pt x="463551" y="162180"/>
                    </a:moveTo>
                    <a:lnTo>
                      <a:pt x="0" y="162180"/>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589464" y="2647285"/>
                <a:ext cx="1936" cy="969"/>
              </a:xfrm>
              <a:custGeom>
                <a:avLst/>
                <a:gdLst/>
                <a:ahLst/>
                <a:cxnLst/>
                <a:rect l="0" t="0" r="0" b="0"/>
                <a:pathLst>
                  <a:path w="1936" h="969">
                    <a:moveTo>
                      <a:pt x="0" y="968"/>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1504304" y="2809861"/>
                <a:ext cx="463533" cy="463533"/>
              </a:xfrm>
              <a:custGeom>
                <a:avLst/>
                <a:gdLst/>
                <a:ahLst/>
                <a:cxnLst/>
                <a:rect l="0" t="0" r="0" b="0"/>
                <a:pathLst>
                  <a:path w="463533" h="463533">
                    <a:moveTo>
                      <a:pt x="463532" y="967"/>
                    </a:moveTo>
                    <a:lnTo>
                      <a:pt x="463532" y="300957"/>
                    </a:lnTo>
                    <a:lnTo>
                      <a:pt x="463532"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1505272" y="2809861"/>
                <a:ext cx="462566" cy="968"/>
              </a:xfrm>
              <a:custGeom>
                <a:avLst/>
                <a:gdLst/>
                <a:ahLst/>
                <a:cxnLst/>
                <a:rect l="0" t="0" r="0" b="0"/>
                <a:pathLst>
                  <a:path w="462566" h="968">
                    <a:moveTo>
                      <a:pt x="462565"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1967837" y="2648252"/>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1505272" y="2648252"/>
                <a:ext cx="548690" cy="162576"/>
              </a:xfrm>
              <a:custGeom>
                <a:avLst/>
                <a:gdLst/>
                <a:ahLst/>
                <a:cxnLst/>
                <a:rect l="0" t="0" r="0" b="0"/>
                <a:pathLst>
                  <a:path w="548690" h="162576">
                    <a:moveTo>
                      <a:pt x="0" y="161607"/>
                    </a:moveTo>
                    <a:lnTo>
                      <a:pt x="84190" y="0"/>
                    </a:lnTo>
                    <a:lnTo>
                      <a:pt x="84190" y="0"/>
                    </a:lnTo>
                    <a:lnTo>
                      <a:pt x="85158" y="0"/>
                    </a:lnTo>
                    <a:lnTo>
                      <a:pt x="548689" y="0"/>
                    </a:lnTo>
                    <a:lnTo>
                      <a:pt x="548689" y="0"/>
                    </a:lnTo>
                    <a:lnTo>
                      <a:pt x="548689" y="0"/>
                    </a:lnTo>
                    <a:lnTo>
                      <a:pt x="462563" y="162575"/>
                    </a:lnTo>
                    <a:lnTo>
                      <a:pt x="462563"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 name="Group 146"/>
            <p:cNvGrpSpPr/>
            <p:nvPr/>
          </p:nvGrpSpPr>
          <p:grpSpPr>
            <a:xfrm>
              <a:off x="1964932" y="2647285"/>
              <a:ext cx="549660" cy="626109"/>
              <a:chOff x="1964932" y="2647285"/>
              <a:chExt cx="549660" cy="626109"/>
            </a:xfrm>
          </p:grpSpPr>
          <p:sp>
            <p:nvSpPr>
              <p:cNvPr id="135" name="Freeform 134"/>
              <p:cNvSpPr/>
              <p:nvPr/>
            </p:nvSpPr>
            <p:spPr>
              <a:xfrm>
                <a:off x="1966086" y="2648457"/>
                <a:ext cx="84584" cy="162435"/>
              </a:xfrm>
              <a:custGeom>
                <a:avLst/>
                <a:gdLst/>
                <a:ahLst/>
                <a:cxnLst/>
                <a:rect l="0" t="0" r="0" b="0"/>
                <a:pathLst>
                  <a:path w="84584" h="162435">
                    <a:moveTo>
                      <a:pt x="84583" y="254"/>
                    </a:moveTo>
                    <a:lnTo>
                      <a:pt x="84583"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2050669" y="2647950"/>
                <a:ext cx="463296" cy="162942"/>
              </a:xfrm>
              <a:custGeom>
                <a:avLst/>
                <a:gdLst/>
                <a:ahLst/>
                <a:cxnLst/>
                <a:rect l="0" t="0" r="0" b="0"/>
                <a:pathLst>
                  <a:path w="463296" h="162942">
                    <a:moveTo>
                      <a:pt x="381" y="0"/>
                    </a:moveTo>
                    <a:lnTo>
                      <a:pt x="463295" y="0"/>
                    </a:lnTo>
                    <a:lnTo>
                      <a:pt x="463295" y="507"/>
                    </a:lnTo>
                    <a:lnTo>
                      <a:pt x="378332" y="162941"/>
                    </a:lnTo>
                    <a:lnTo>
                      <a:pt x="377951"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1965070" y="2810891"/>
                <a:ext cx="85600" cy="462154"/>
              </a:xfrm>
              <a:custGeom>
                <a:avLst/>
                <a:gdLst/>
                <a:ahLst/>
                <a:cxnLst/>
                <a:rect l="0" t="0" r="0" b="0"/>
                <a:pathLst>
                  <a:path w="85600" h="462154">
                    <a:moveTo>
                      <a:pt x="381" y="0"/>
                    </a:moveTo>
                    <a:lnTo>
                      <a:pt x="1016" y="0"/>
                    </a:lnTo>
                    <a:lnTo>
                      <a:pt x="85599" y="0"/>
                    </a:lnTo>
                    <a:lnTo>
                      <a:pt x="85599"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2428620" y="2648457"/>
                <a:ext cx="85600" cy="462408"/>
              </a:xfrm>
              <a:custGeom>
                <a:avLst/>
                <a:gdLst/>
                <a:ahLst/>
                <a:cxnLst/>
                <a:rect l="0" t="0" r="0" b="0"/>
                <a:pathLst>
                  <a:path w="85600" h="462408">
                    <a:moveTo>
                      <a:pt x="381" y="162434"/>
                    </a:moveTo>
                    <a:lnTo>
                      <a:pt x="85344" y="0"/>
                    </a:lnTo>
                    <a:lnTo>
                      <a:pt x="85599"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2050669" y="2810891"/>
                <a:ext cx="377952" cy="299974"/>
              </a:xfrm>
              <a:custGeom>
                <a:avLst/>
                <a:gdLst/>
                <a:ahLst/>
                <a:cxnLst/>
                <a:rect l="0" t="0" r="0" b="0"/>
                <a:pathLst>
                  <a:path w="377952" h="299974">
                    <a:moveTo>
                      <a:pt x="377951" y="0"/>
                    </a:moveTo>
                    <a:lnTo>
                      <a:pt x="377951"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2428620" y="3110864"/>
                <a:ext cx="85600" cy="162181"/>
              </a:xfrm>
              <a:custGeom>
                <a:avLst/>
                <a:gdLst/>
                <a:ahLst/>
                <a:cxnLst/>
                <a:rect l="0" t="0" r="0" b="0"/>
                <a:pathLst>
                  <a:path w="85600" h="162181">
                    <a:moveTo>
                      <a:pt x="0" y="162180"/>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1965070" y="3110864"/>
                <a:ext cx="463551" cy="162181"/>
              </a:xfrm>
              <a:custGeom>
                <a:avLst/>
                <a:gdLst/>
                <a:ahLst/>
                <a:cxnLst/>
                <a:rect l="0" t="0" r="0" b="0"/>
                <a:pathLst>
                  <a:path w="463551" h="162181">
                    <a:moveTo>
                      <a:pt x="463550" y="162180"/>
                    </a:moveTo>
                    <a:lnTo>
                      <a:pt x="0" y="162180"/>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2050092" y="2647285"/>
                <a:ext cx="1936" cy="969"/>
              </a:xfrm>
              <a:custGeom>
                <a:avLst/>
                <a:gdLst/>
                <a:ahLst/>
                <a:cxnLst/>
                <a:rect l="0" t="0" r="0" b="0"/>
                <a:pathLst>
                  <a:path w="1936" h="969">
                    <a:moveTo>
                      <a:pt x="0" y="968"/>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1964932" y="2809861"/>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1965900" y="2809861"/>
                <a:ext cx="462564" cy="968"/>
              </a:xfrm>
              <a:custGeom>
                <a:avLst/>
                <a:gdLst/>
                <a:ahLst/>
                <a:cxnLst/>
                <a:rect l="0" t="0" r="0" b="0"/>
                <a:pathLst>
                  <a:path w="462564" h="968">
                    <a:moveTo>
                      <a:pt x="462563"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2428464" y="2648252"/>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1965900" y="2648252"/>
                <a:ext cx="548692" cy="162576"/>
              </a:xfrm>
              <a:custGeom>
                <a:avLst/>
                <a:gdLst/>
                <a:ahLst/>
                <a:cxnLst/>
                <a:rect l="0" t="0" r="0" b="0"/>
                <a:pathLst>
                  <a:path w="548692" h="162576">
                    <a:moveTo>
                      <a:pt x="0" y="161607"/>
                    </a:moveTo>
                    <a:lnTo>
                      <a:pt x="84191" y="0"/>
                    </a:lnTo>
                    <a:lnTo>
                      <a:pt x="84191" y="0"/>
                    </a:lnTo>
                    <a:lnTo>
                      <a:pt x="85158" y="0"/>
                    </a:lnTo>
                    <a:lnTo>
                      <a:pt x="548691" y="0"/>
                    </a:lnTo>
                    <a:lnTo>
                      <a:pt x="548691" y="0"/>
                    </a:lnTo>
                    <a:lnTo>
                      <a:pt x="548691" y="0"/>
                    </a:lnTo>
                    <a:lnTo>
                      <a:pt x="462565" y="162575"/>
                    </a:lnTo>
                    <a:lnTo>
                      <a:pt x="462565"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Group 159"/>
            <p:cNvGrpSpPr/>
            <p:nvPr/>
          </p:nvGrpSpPr>
          <p:grpSpPr>
            <a:xfrm>
              <a:off x="2425561" y="2647285"/>
              <a:ext cx="549660" cy="626109"/>
              <a:chOff x="2425561" y="2647285"/>
              <a:chExt cx="549660" cy="626109"/>
            </a:xfrm>
          </p:grpSpPr>
          <p:sp>
            <p:nvSpPr>
              <p:cNvPr id="148" name="Freeform 147"/>
              <p:cNvSpPr/>
              <p:nvPr/>
            </p:nvSpPr>
            <p:spPr>
              <a:xfrm>
                <a:off x="2426716" y="2648457"/>
                <a:ext cx="84583" cy="162435"/>
              </a:xfrm>
              <a:custGeom>
                <a:avLst/>
                <a:gdLst/>
                <a:ahLst/>
                <a:cxnLst/>
                <a:rect l="0" t="0" r="0" b="0"/>
                <a:pathLst>
                  <a:path w="84583" h="162435">
                    <a:moveTo>
                      <a:pt x="84582" y="254"/>
                    </a:moveTo>
                    <a:lnTo>
                      <a:pt x="84582"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2511298" y="2647950"/>
                <a:ext cx="463297" cy="162942"/>
              </a:xfrm>
              <a:custGeom>
                <a:avLst/>
                <a:gdLst/>
                <a:ahLst/>
                <a:cxnLst/>
                <a:rect l="0" t="0" r="0" b="0"/>
                <a:pathLst>
                  <a:path w="463297" h="162942">
                    <a:moveTo>
                      <a:pt x="381" y="0"/>
                    </a:moveTo>
                    <a:lnTo>
                      <a:pt x="463296" y="0"/>
                    </a:lnTo>
                    <a:lnTo>
                      <a:pt x="463296" y="507"/>
                    </a:lnTo>
                    <a:lnTo>
                      <a:pt x="378332"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2425700" y="2810891"/>
                <a:ext cx="85599" cy="462154"/>
              </a:xfrm>
              <a:custGeom>
                <a:avLst/>
                <a:gdLst/>
                <a:ahLst/>
                <a:cxnLst/>
                <a:rect l="0" t="0" r="0" b="0"/>
                <a:pathLst>
                  <a:path w="85599" h="462154">
                    <a:moveTo>
                      <a:pt x="380" y="0"/>
                    </a:moveTo>
                    <a:lnTo>
                      <a:pt x="1016"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2889250" y="2648457"/>
                <a:ext cx="85599" cy="462408"/>
              </a:xfrm>
              <a:custGeom>
                <a:avLst/>
                <a:gdLst/>
                <a:ahLst/>
                <a:cxnLst/>
                <a:rect l="0" t="0" r="0" b="0"/>
                <a:pathLst>
                  <a:path w="85599" h="462408">
                    <a:moveTo>
                      <a:pt x="380" y="162434"/>
                    </a:moveTo>
                    <a:lnTo>
                      <a:pt x="85344" y="0"/>
                    </a:lnTo>
                    <a:lnTo>
                      <a:pt x="85598"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2511298" y="2810891"/>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889250" y="3110864"/>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425700" y="3110864"/>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510718" y="2647285"/>
                <a:ext cx="1936" cy="969"/>
              </a:xfrm>
              <a:custGeom>
                <a:avLst/>
                <a:gdLst/>
                <a:ahLst/>
                <a:cxnLst/>
                <a:rect l="0" t="0" r="0" b="0"/>
                <a:pathLst>
                  <a:path w="1936" h="969">
                    <a:moveTo>
                      <a:pt x="0" y="968"/>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2425561" y="2809861"/>
                <a:ext cx="463534" cy="463533"/>
              </a:xfrm>
              <a:custGeom>
                <a:avLst/>
                <a:gdLst/>
                <a:ahLst/>
                <a:cxnLst/>
                <a:rect l="0" t="0" r="0" b="0"/>
                <a:pathLst>
                  <a:path w="463534" h="463533">
                    <a:moveTo>
                      <a:pt x="463533" y="967"/>
                    </a:moveTo>
                    <a:lnTo>
                      <a:pt x="463533" y="300957"/>
                    </a:lnTo>
                    <a:lnTo>
                      <a:pt x="463533" y="463532"/>
                    </a:lnTo>
                    <a:lnTo>
                      <a:pt x="0" y="463532"/>
                    </a:lnTo>
                    <a:lnTo>
                      <a:pt x="0" y="967"/>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2426528" y="2809861"/>
                <a:ext cx="462566" cy="968"/>
              </a:xfrm>
              <a:custGeom>
                <a:avLst/>
                <a:gdLst/>
                <a:ahLst/>
                <a:cxnLst/>
                <a:rect l="0" t="0" r="0" b="0"/>
                <a:pathLst>
                  <a:path w="462566" h="968">
                    <a:moveTo>
                      <a:pt x="462565" y="967"/>
                    </a:moveTo>
                    <a:lnTo>
                      <a:pt x="84191"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2889093" y="2648252"/>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2427496" y="2648252"/>
                <a:ext cx="547725" cy="162576"/>
              </a:xfrm>
              <a:custGeom>
                <a:avLst/>
                <a:gdLst/>
                <a:ahLst/>
                <a:cxnLst/>
                <a:rect l="0" t="0" r="0" b="0"/>
                <a:pathLst>
                  <a:path w="547725" h="162576">
                    <a:moveTo>
                      <a:pt x="0" y="161607"/>
                    </a:moveTo>
                    <a:lnTo>
                      <a:pt x="83224" y="0"/>
                    </a:lnTo>
                    <a:lnTo>
                      <a:pt x="83224" y="0"/>
                    </a:lnTo>
                    <a:lnTo>
                      <a:pt x="84191" y="0"/>
                    </a:lnTo>
                    <a:lnTo>
                      <a:pt x="547724" y="0"/>
                    </a:lnTo>
                    <a:lnTo>
                      <a:pt x="547724" y="0"/>
                    </a:lnTo>
                    <a:lnTo>
                      <a:pt x="547724" y="0"/>
                    </a:lnTo>
                    <a:lnTo>
                      <a:pt x="461598" y="162575"/>
                    </a:lnTo>
                    <a:lnTo>
                      <a:pt x="461598"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3" name="Group 172"/>
            <p:cNvGrpSpPr/>
            <p:nvPr/>
          </p:nvGrpSpPr>
          <p:grpSpPr>
            <a:xfrm>
              <a:off x="951738" y="2806957"/>
              <a:ext cx="549021" cy="626110"/>
              <a:chOff x="951738" y="2806957"/>
              <a:chExt cx="549021" cy="626110"/>
            </a:xfrm>
          </p:grpSpPr>
          <p:sp>
            <p:nvSpPr>
              <p:cNvPr id="161" name="Freeform 160"/>
              <p:cNvSpPr/>
              <p:nvPr/>
            </p:nvSpPr>
            <p:spPr>
              <a:xfrm>
                <a:off x="952753" y="2808097"/>
                <a:ext cx="84456" cy="162561"/>
              </a:xfrm>
              <a:custGeom>
                <a:avLst/>
                <a:gdLst/>
                <a:ahLst/>
                <a:cxnLst/>
                <a:rect l="0" t="0" r="0" b="0"/>
                <a:pathLst>
                  <a:path w="84456" h="162561">
                    <a:moveTo>
                      <a:pt x="84455" y="254"/>
                    </a:moveTo>
                    <a:lnTo>
                      <a:pt x="84455" y="162560"/>
                    </a:lnTo>
                    <a:lnTo>
                      <a:pt x="0" y="162560"/>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1037208" y="2807589"/>
                <a:ext cx="463298" cy="163069"/>
              </a:xfrm>
              <a:custGeom>
                <a:avLst/>
                <a:gdLst/>
                <a:ahLst/>
                <a:cxnLst/>
                <a:rect l="0" t="0" r="0" b="0"/>
                <a:pathLst>
                  <a:path w="463298" h="163069">
                    <a:moveTo>
                      <a:pt x="508" y="0"/>
                    </a:moveTo>
                    <a:lnTo>
                      <a:pt x="463297" y="0"/>
                    </a:lnTo>
                    <a:lnTo>
                      <a:pt x="463297" y="508"/>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951738" y="2970657"/>
                <a:ext cx="85471" cy="462153"/>
              </a:xfrm>
              <a:custGeom>
                <a:avLst/>
                <a:gdLst/>
                <a:ahLst/>
                <a:cxnLst/>
                <a:rect l="0" t="0" r="0" b="0"/>
                <a:pathLst>
                  <a:path w="85471" h="462153">
                    <a:moveTo>
                      <a:pt x="253" y="0"/>
                    </a:moveTo>
                    <a:lnTo>
                      <a:pt x="1015" y="0"/>
                    </a:lnTo>
                    <a:lnTo>
                      <a:pt x="85470" y="0"/>
                    </a:lnTo>
                    <a:lnTo>
                      <a:pt x="85470"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1415288" y="2808097"/>
                <a:ext cx="85471" cy="462407"/>
              </a:xfrm>
              <a:custGeom>
                <a:avLst/>
                <a:gdLst/>
                <a:ahLst/>
                <a:cxnLst/>
                <a:rect l="0" t="0" r="0" b="0"/>
                <a:pathLst>
                  <a:path w="85471" h="462407">
                    <a:moveTo>
                      <a:pt x="126" y="162560"/>
                    </a:moveTo>
                    <a:lnTo>
                      <a:pt x="85217" y="0"/>
                    </a:lnTo>
                    <a:lnTo>
                      <a:pt x="85470"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1037208" y="2970657"/>
                <a:ext cx="378081" cy="299847"/>
              </a:xfrm>
              <a:custGeom>
                <a:avLst/>
                <a:gdLst/>
                <a:ahLst/>
                <a:cxnLst/>
                <a:rect l="0" t="0" r="0" b="0"/>
                <a:pathLst>
                  <a:path w="378081" h="299847">
                    <a:moveTo>
                      <a:pt x="378080" y="0"/>
                    </a:moveTo>
                    <a:lnTo>
                      <a:pt x="378080"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1415288" y="3270503"/>
                <a:ext cx="85471" cy="162307"/>
              </a:xfrm>
              <a:custGeom>
                <a:avLst/>
                <a:gdLst/>
                <a:ahLst/>
                <a:cxnLst/>
                <a:rect l="0" t="0" r="0" b="0"/>
                <a:pathLst>
                  <a:path w="85471" h="162307">
                    <a:moveTo>
                      <a:pt x="0" y="162306"/>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951738" y="3270503"/>
                <a:ext cx="463551" cy="162307"/>
              </a:xfrm>
              <a:custGeom>
                <a:avLst/>
                <a:gdLst/>
                <a:ahLst/>
                <a:cxnLst/>
                <a:rect l="0" t="0" r="0" b="0"/>
                <a:pathLst>
                  <a:path w="463551" h="162307">
                    <a:moveTo>
                      <a:pt x="463550" y="162306"/>
                    </a:moveTo>
                    <a:lnTo>
                      <a:pt x="0" y="162306"/>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1036903" y="2806957"/>
                <a:ext cx="968" cy="968"/>
              </a:xfrm>
              <a:custGeom>
                <a:avLst/>
                <a:gdLst/>
                <a:ahLst/>
                <a:cxnLst/>
                <a:rect l="0" t="0" r="0" b="0"/>
                <a:pathLst>
                  <a:path w="968" h="968">
                    <a:moveTo>
                      <a:pt x="0" y="967"/>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951743" y="29695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952711" y="2969532"/>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1415276" y="2807924"/>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952711" y="2807924"/>
                <a:ext cx="547723" cy="162575"/>
              </a:xfrm>
              <a:custGeom>
                <a:avLst/>
                <a:gdLst/>
                <a:ahLst/>
                <a:cxnLst/>
                <a:rect l="0" t="0" r="0" b="0"/>
                <a:pathLst>
                  <a:path w="547723" h="162575">
                    <a:moveTo>
                      <a:pt x="0" y="161607"/>
                    </a:moveTo>
                    <a:lnTo>
                      <a:pt x="84190" y="0"/>
                    </a:lnTo>
                    <a:lnTo>
                      <a:pt x="84190" y="0"/>
                    </a:lnTo>
                    <a:lnTo>
                      <a:pt x="85158"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Group 185"/>
            <p:cNvGrpSpPr/>
            <p:nvPr/>
          </p:nvGrpSpPr>
          <p:grpSpPr>
            <a:xfrm>
              <a:off x="1412366" y="2806957"/>
              <a:ext cx="549023" cy="626110"/>
              <a:chOff x="1412366" y="2806957"/>
              <a:chExt cx="549023" cy="626110"/>
            </a:xfrm>
          </p:grpSpPr>
          <p:sp>
            <p:nvSpPr>
              <p:cNvPr id="174" name="Freeform 173"/>
              <p:cNvSpPr/>
              <p:nvPr/>
            </p:nvSpPr>
            <p:spPr>
              <a:xfrm>
                <a:off x="1413383" y="2808097"/>
                <a:ext cx="84582" cy="162561"/>
              </a:xfrm>
              <a:custGeom>
                <a:avLst/>
                <a:gdLst/>
                <a:ahLst/>
                <a:cxnLst/>
                <a:rect l="0" t="0" r="0" b="0"/>
                <a:pathLst>
                  <a:path w="84582" h="162561">
                    <a:moveTo>
                      <a:pt x="84581" y="254"/>
                    </a:moveTo>
                    <a:lnTo>
                      <a:pt x="84581" y="162560"/>
                    </a:lnTo>
                    <a:lnTo>
                      <a:pt x="0" y="162560"/>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1497964" y="2807589"/>
                <a:ext cx="463297" cy="163069"/>
              </a:xfrm>
              <a:custGeom>
                <a:avLst/>
                <a:gdLst/>
                <a:ahLst/>
                <a:cxnLst/>
                <a:rect l="0" t="0" r="0" b="0"/>
                <a:pathLst>
                  <a:path w="463297" h="163069">
                    <a:moveTo>
                      <a:pt x="382" y="0"/>
                    </a:moveTo>
                    <a:lnTo>
                      <a:pt x="463296" y="0"/>
                    </a:lnTo>
                    <a:lnTo>
                      <a:pt x="463296" y="508"/>
                    </a:lnTo>
                    <a:lnTo>
                      <a:pt x="378206" y="163068"/>
                    </a:lnTo>
                    <a:lnTo>
                      <a:pt x="377953"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1412366" y="2970657"/>
                <a:ext cx="85599" cy="462153"/>
              </a:xfrm>
              <a:custGeom>
                <a:avLst/>
                <a:gdLst/>
                <a:ahLst/>
                <a:cxnLst/>
                <a:rect l="0" t="0" r="0" b="0"/>
                <a:pathLst>
                  <a:path w="85599" h="462153">
                    <a:moveTo>
                      <a:pt x="255" y="0"/>
                    </a:moveTo>
                    <a:lnTo>
                      <a:pt x="1017" y="0"/>
                    </a:lnTo>
                    <a:lnTo>
                      <a:pt x="85598" y="0"/>
                    </a:lnTo>
                    <a:lnTo>
                      <a:pt x="85598"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1875917" y="2808097"/>
                <a:ext cx="85472" cy="462407"/>
              </a:xfrm>
              <a:custGeom>
                <a:avLst/>
                <a:gdLst/>
                <a:ahLst/>
                <a:cxnLst/>
                <a:rect l="0" t="0" r="0" b="0"/>
                <a:pathLst>
                  <a:path w="85472" h="462407">
                    <a:moveTo>
                      <a:pt x="253" y="162560"/>
                    </a:moveTo>
                    <a:lnTo>
                      <a:pt x="85343" y="0"/>
                    </a:lnTo>
                    <a:lnTo>
                      <a:pt x="85471"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1497964" y="2970657"/>
                <a:ext cx="377954" cy="299847"/>
              </a:xfrm>
              <a:custGeom>
                <a:avLst/>
                <a:gdLst/>
                <a:ahLst/>
                <a:cxnLst/>
                <a:rect l="0" t="0" r="0" b="0"/>
                <a:pathLst>
                  <a:path w="377954" h="299847">
                    <a:moveTo>
                      <a:pt x="377953" y="0"/>
                    </a:moveTo>
                    <a:lnTo>
                      <a:pt x="377953"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875917" y="3270503"/>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412366" y="3270503"/>
                <a:ext cx="463552" cy="162307"/>
              </a:xfrm>
              <a:custGeom>
                <a:avLst/>
                <a:gdLst/>
                <a:ahLst/>
                <a:cxnLst/>
                <a:rect l="0" t="0" r="0" b="0"/>
                <a:pathLst>
                  <a:path w="463552" h="162307">
                    <a:moveTo>
                      <a:pt x="463551" y="162306"/>
                    </a:moveTo>
                    <a:lnTo>
                      <a:pt x="0" y="162306"/>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497530" y="2806957"/>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412371" y="29695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1413339" y="2969532"/>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1875902" y="2807924"/>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1413339" y="2807924"/>
                <a:ext cx="547723" cy="162575"/>
              </a:xfrm>
              <a:custGeom>
                <a:avLst/>
                <a:gdLst/>
                <a:ahLst/>
                <a:cxnLst/>
                <a:rect l="0" t="0" r="0" b="0"/>
                <a:pathLst>
                  <a:path w="547723" h="162575">
                    <a:moveTo>
                      <a:pt x="0" y="161607"/>
                    </a:moveTo>
                    <a:lnTo>
                      <a:pt x="84191" y="0"/>
                    </a:lnTo>
                    <a:lnTo>
                      <a:pt x="84191" y="0"/>
                    </a:lnTo>
                    <a:lnTo>
                      <a:pt x="85158"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Group 198"/>
            <p:cNvGrpSpPr/>
            <p:nvPr/>
          </p:nvGrpSpPr>
          <p:grpSpPr>
            <a:xfrm>
              <a:off x="1878806" y="2806957"/>
              <a:ext cx="549659" cy="626110"/>
              <a:chOff x="1878806" y="2806957"/>
              <a:chExt cx="549659" cy="626110"/>
            </a:xfrm>
          </p:grpSpPr>
          <p:sp>
            <p:nvSpPr>
              <p:cNvPr id="187" name="Freeform 186"/>
              <p:cNvSpPr/>
              <p:nvPr/>
            </p:nvSpPr>
            <p:spPr>
              <a:xfrm>
                <a:off x="1880107" y="2808097"/>
                <a:ext cx="84583" cy="162561"/>
              </a:xfrm>
              <a:custGeom>
                <a:avLst/>
                <a:gdLst/>
                <a:ahLst/>
                <a:cxnLst/>
                <a:rect l="0" t="0" r="0" b="0"/>
                <a:pathLst>
                  <a:path w="84583" h="162561">
                    <a:moveTo>
                      <a:pt x="84582" y="254"/>
                    </a:moveTo>
                    <a:lnTo>
                      <a:pt x="84582" y="162560"/>
                    </a:lnTo>
                    <a:lnTo>
                      <a:pt x="0" y="162560"/>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1964689" y="2807589"/>
                <a:ext cx="463297" cy="163069"/>
              </a:xfrm>
              <a:custGeom>
                <a:avLst/>
                <a:gdLst/>
                <a:ahLst/>
                <a:cxnLst/>
                <a:rect l="0" t="0" r="0" b="0"/>
                <a:pathLst>
                  <a:path w="463297" h="163069">
                    <a:moveTo>
                      <a:pt x="381" y="0"/>
                    </a:moveTo>
                    <a:lnTo>
                      <a:pt x="463296" y="0"/>
                    </a:lnTo>
                    <a:lnTo>
                      <a:pt x="463296" y="508"/>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1879219" y="2970657"/>
                <a:ext cx="85471" cy="462153"/>
              </a:xfrm>
              <a:custGeom>
                <a:avLst/>
                <a:gdLst/>
                <a:ahLst/>
                <a:cxnLst/>
                <a:rect l="0" t="0" r="0" b="0"/>
                <a:pathLst>
                  <a:path w="85471" h="462153">
                    <a:moveTo>
                      <a:pt x="126" y="0"/>
                    </a:moveTo>
                    <a:lnTo>
                      <a:pt x="888" y="0"/>
                    </a:lnTo>
                    <a:lnTo>
                      <a:pt x="85470" y="0"/>
                    </a:lnTo>
                    <a:lnTo>
                      <a:pt x="85470"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342769" y="2808097"/>
                <a:ext cx="85345" cy="462407"/>
              </a:xfrm>
              <a:custGeom>
                <a:avLst/>
                <a:gdLst/>
                <a:ahLst/>
                <a:cxnLst/>
                <a:rect l="0" t="0" r="0" b="0"/>
                <a:pathLst>
                  <a:path w="85345" h="462407">
                    <a:moveTo>
                      <a:pt x="126" y="162560"/>
                    </a:moveTo>
                    <a:lnTo>
                      <a:pt x="85216" y="0"/>
                    </a:lnTo>
                    <a:lnTo>
                      <a:pt x="85344"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1964689" y="2970657"/>
                <a:ext cx="378081" cy="299847"/>
              </a:xfrm>
              <a:custGeom>
                <a:avLst/>
                <a:gdLst/>
                <a:ahLst/>
                <a:cxnLst/>
                <a:rect l="0" t="0" r="0" b="0"/>
                <a:pathLst>
                  <a:path w="378081" h="299847">
                    <a:moveTo>
                      <a:pt x="378080" y="0"/>
                    </a:moveTo>
                    <a:lnTo>
                      <a:pt x="378080"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342769" y="3270503"/>
                <a:ext cx="85345" cy="162307"/>
              </a:xfrm>
              <a:custGeom>
                <a:avLst/>
                <a:gdLst/>
                <a:ahLst/>
                <a:cxnLst/>
                <a:rect l="0" t="0" r="0" b="0"/>
                <a:pathLst>
                  <a:path w="85345" h="162307">
                    <a:moveTo>
                      <a:pt x="0" y="162306"/>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1879219" y="3270503"/>
                <a:ext cx="463551" cy="162307"/>
              </a:xfrm>
              <a:custGeom>
                <a:avLst/>
                <a:gdLst/>
                <a:ahLst/>
                <a:cxnLst/>
                <a:rect l="0" t="0" r="0" b="0"/>
                <a:pathLst>
                  <a:path w="463551" h="162307">
                    <a:moveTo>
                      <a:pt x="463550" y="162306"/>
                    </a:moveTo>
                    <a:lnTo>
                      <a:pt x="0" y="162306"/>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1964933" y="2806957"/>
                <a:ext cx="969" cy="968"/>
              </a:xfrm>
              <a:custGeom>
                <a:avLst/>
                <a:gdLst/>
                <a:ahLst/>
                <a:cxnLst/>
                <a:rect l="0" t="0" r="0" b="0"/>
                <a:pathLst>
                  <a:path w="969" h="968">
                    <a:moveTo>
                      <a:pt x="0" y="967"/>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1878806" y="29695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1879774" y="296953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2342337" y="2807924"/>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1880743" y="2807924"/>
                <a:ext cx="547722" cy="162575"/>
              </a:xfrm>
              <a:custGeom>
                <a:avLst/>
                <a:gdLst/>
                <a:ahLst/>
                <a:cxnLst/>
                <a:rect l="0" t="0" r="0" b="0"/>
                <a:pathLst>
                  <a:path w="547722" h="162575">
                    <a:moveTo>
                      <a:pt x="0" y="161607"/>
                    </a:moveTo>
                    <a:lnTo>
                      <a:pt x="84190" y="0"/>
                    </a:lnTo>
                    <a:lnTo>
                      <a:pt x="84190" y="0"/>
                    </a:lnTo>
                    <a:lnTo>
                      <a:pt x="84190" y="0"/>
                    </a:lnTo>
                    <a:lnTo>
                      <a:pt x="547721" y="0"/>
                    </a:lnTo>
                    <a:lnTo>
                      <a:pt x="547721" y="0"/>
                    </a:lnTo>
                    <a:lnTo>
                      <a:pt x="547721" y="0"/>
                    </a:lnTo>
                    <a:lnTo>
                      <a:pt x="462563" y="162574"/>
                    </a:lnTo>
                    <a:lnTo>
                      <a:pt x="461595"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 name="Group 211"/>
            <p:cNvGrpSpPr/>
            <p:nvPr/>
          </p:nvGrpSpPr>
          <p:grpSpPr>
            <a:xfrm>
              <a:off x="2339435" y="2806957"/>
              <a:ext cx="549660" cy="626110"/>
              <a:chOff x="2339435" y="2806957"/>
              <a:chExt cx="549660" cy="626110"/>
            </a:xfrm>
          </p:grpSpPr>
          <p:sp>
            <p:nvSpPr>
              <p:cNvPr id="200" name="Freeform 199"/>
              <p:cNvSpPr/>
              <p:nvPr/>
            </p:nvSpPr>
            <p:spPr>
              <a:xfrm>
                <a:off x="2340736" y="2808097"/>
                <a:ext cx="84584" cy="162561"/>
              </a:xfrm>
              <a:custGeom>
                <a:avLst/>
                <a:gdLst/>
                <a:ahLst/>
                <a:cxnLst/>
                <a:rect l="0" t="0" r="0" b="0"/>
                <a:pathLst>
                  <a:path w="84584" h="162561">
                    <a:moveTo>
                      <a:pt x="84583" y="254"/>
                    </a:moveTo>
                    <a:lnTo>
                      <a:pt x="84583" y="162560"/>
                    </a:lnTo>
                    <a:lnTo>
                      <a:pt x="0" y="162560"/>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2425319" y="2807589"/>
                <a:ext cx="463296" cy="163069"/>
              </a:xfrm>
              <a:custGeom>
                <a:avLst/>
                <a:gdLst/>
                <a:ahLst/>
                <a:cxnLst/>
                <a:rect l="0" t="0" r="0" b="0"/>
                <a:pathLst>
                  <a:path w="463296" h="163069">
                    <a:moveTo>
                      <a:pt x="381" y="0"/>
                    </a:moveTo>
                    <a:lnTo>
                      <a:pt x="463295" y="0"/>
                    </a:lnTo>
                    <a:lnTo>
                      <a:pt x="463295" y="508"/>
                    </a:lnTo>
                    <a:lnTo>
                      <a:pt x="378206" y="163068"/>
                    </a:lnTo>
                    <a:lnTo>
                      <a:pt x="378079"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2339848" y="2970657"/>
                <a:ext cx="85472" cy="462153"/>
              </a:xfrm>
              <a:custGeom>
                <a:avLst/>
                <a:gdLst/>
                <a:ahLst/>
                <a:cxnLst/>
                <a:rect l="0" t="0" r="0" b="0"/>
                <a:pathLst>
                  <a:path w="85472" h="462153">
                    <a:moveTo>
                      <a:pt x="127" y="0"/>
                    </a:moveTo>
                    <a:lnTo>
                      <a:pt x="888" y="0"/>
                    </a:lnTo>
                    <a:lnTo>
                      <a:pt x="85471" y="0"/>
                    </a:lnTo>
                    <a:lnTo>
                      <a:pt x="85471"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2803398" y="2808097"/>
                <a:ext cx="85345" cy="462407"/>
              </a:xfrm>
              <a:custGeom>
                <a:avLst/>
                <a:gdLst/>
                <a:ahLst/>
                <a:cxnLst/>
                <a:rect l="0" t="0" r="0" b="0"/>
                <a:pathLst>
                  <a:path w="85345" h="462407">
                    <a:moveTo>
                      <a:pt x="127" y="162560"/>
                    </a:moveTo>
                    <a:lnTo>
                      <a:pt x="85216" y="0"/>
                    </a:lnTo>
                    <a:lnTo>
                      <a:pt x="85344"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2425319" y="2970657"/>
                <a:ext cx="378080" cy="299847"/>
              </a:xfrm>
              <a:custGeom>
                <a:avLst/>
                <a:gdLst/>
                <a:ahLst/>
                <a:cxnLst/>
                <a:rect l="0" t="0" r="0" b="0"/>
                <a:pathLst>
                  <a:path w="378080" h="299847">
                    <a:moveTo>
                      <a:pt x="378079" y="0"/>
                    </a:moveTo>
                    <a:lnTo>
                      <a:pt x="378079"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2803398" y="3270503"/>
                <a:ext cx="85345" cy="162307"/>
              </a:xfrm>
              <a:custGeom>
                <a:avLst/>
                <a:gdLst/>
                <a:ahLst/>
                <a:cxnLst/>
                <a:rect l="0" t="0" r="0" b="0"/>
                <a:pathLst>
                  <a:path w="85345" h="162307">
                    <a:moveTo>
                      <a:pt x="0" y="162306"/>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2339848" y="3270503"/>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2425562" y="2806957"/>
                <a:ext cx="968" cy="968"/>
              </a:xfrm>
              <a:custGeom>
                <a:avLst/>
                <a:gdLst/>
                <a:ahLst/>
                <a:cxnLst/>
                <a:rect l="0" t="0" r="0" b="0"/>
                <a:pathLst>
                  <a:path w="968" h="968">
                    <a:moveTo>
                      <a:pt x="0" y="967"/>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2339435" y="2969532"/>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2340402" y="2969532"/>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2802968" y="2807924"/>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2341371" y="2807924"/>
                <a:ext cx="547724" cy="162575"/>
              </a:xfrm>
              <a:custGeom>
                <a:avLst/>
                <a:gdLst/>
                <a:ahLst/>
                <a:cxnLst/>
                <a:rect l="0" t="0" r="0" b="0"/>
                <a:pathLst>
                  <a:path w="547724" h="162575">
                    <a:moveTo>
                      <a:pt x="0" y="161607"/>
                    </a:moveTo>
                    <a:lnTo>
                      <a:pt x="84191" y="0"/>
                    </a:lnTo>
                    <a:lnTo>
                      <a:pt x="84191" y="0"/>
                    </a:lnTo>
                    <a:lnTo>
                      <a:pt x="84191" y="0"/>
                    </a:lnTo>
                    <a:lnTo>
                      <a:pt x="547723" y="0"/>
                    </a:lnTo>
                    <a:lnTo>
                      <a:pt x="547723" y="0"/>
                    </a:lnTo>
                    <a:lnTo>
                      <a:pt x="547723" y="0"/>
                    </a:lnTo>
                    <a:lnTo>
                      <a:pt x="462564" y="162574"/>
                    </a:lnTo>
                    <a:lnTo>
                      <a:pt x="461597"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 name="Group 224"/>
            <p:cNvGrpSpPr/>
            <p:nvPr/>
          </p:nvGrpSpPr>
          <p:grpSpPr>
            <a:xfrm>
              <a:off x="1203346" y="1879894"/>
              <a:ext cx="549660" cy="625436"/>
              <a:chOff x="1203346" y="1879894"/>
              <a:chExt cx="549660" cy="625436"/>
            </a:xfrm>
          </p:grpSpPr>
          <p:sp>
            <p:nvSpPr>
              <p:cNvPr id="213" name="Freeform 212"/>
              <p:cNvSpPr/>
              <p:nvPr/>
            </p:nvSpPr>
            <p:spPr>
              <a:xfrm>
                <a:off x="1204467" y="1880742"/>
                <a:ext cx="84584" cy="162435"/>
              </a:xfrm>
              <a:custGeom>
                <a:avLst/>
                <a:gdLst/>
                <a:ahLst/>
                <a:cxnLst/>
                <a:rect l="0" t="0" r="0" b="0"/>
                <a:pathLst>
                  <a:path w="84584" h="162435">
                    <a:moveTo>
                      <a:pt x="84583" y="255"/>
                    </a:moveTo>
                    <a:lnTo>
                      <a:pt x="84583" y="162434"/>
                    </a:lnTo>
                    <a:lnTo>
                      <a:pt x="0" y="162434"/>
                    </a:lnTo>
                    <a:lnTo>
                      <a:pt x="0" y="161163"/>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1289050" y="1880235"/>
                <a:ext cx="463424" cy="162942"/>
              </a:xfrm>
              <a:custGeom>
                <a:avLst/>
                <a:gdLst/>
                <a:ahLst/>
                <a:cxnLst/>
                <a:rect l="0" t="0" r="0" b="0"/>
                <a:pathLst>
                  <a:path w="463424" h="162942">
                    <a:moveTo>
                      <a:pt x="380" y="0"/>
                    </a:moveTo>
                    <a:lnTo>
                      <a:pt x="463423" y="0"/>
                    </a:lnTo>
                    <a:lnTo>
                      <a:pt x="463423" y="507"/>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1203578" y="2043176"/>
                <a:ext cx="85473" cy="462154"/>
              </a:xfrm>
              <a:custGeom>
                <a:avLst/>
                <a:gdLst/>
                <a:ahLst/>
                <a:cxnLst/>
                <a:rect l="0" t="0" r="0" b="0"/>
                <a:pathLst>
                  <a:path w="85473" h="462154">
                    <a:moveTo>
                      <a:pt x="255" y="0"/>
                    </a:moveTo>
                    <a:lnTo>
                      <a:pt x="889" y="0"/>
                    </a:lnTo>
                    <a:lnTo>
                      <a:pt x="85472" y="0"/>
                    </a:lnTo>
                    <a:lnTo>
                      <a:pt x="85472"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1667129" y="1880742"/>
                <a:ext cx="85472" cy="462409"/>
              </a:xfrm>
              <a:custGeom>
                <a:avLst/>
                <a:gdLst/>
                <a:ahLst/>
                <a:cxnLst/>
                <a:rect l="0" t="0" r="0" b="0"/>
                <a:pathLst>
                  <a:path w="85472" h="462409">
                    <a:moveTo>
                      <a:pt x="253"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1289050" y="20431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1667129" y="23431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1203578" y="2343150"/>
                <a:ext cx="463552" cy="162180"/>
              </a:xfrm>
              <a:custGeom>
                <a:avLst/>
                <a:gdLst/>
                <a:ahLst/>
                <a:cxnLst/>
                <a:rect l="0" t="0" r="0" b="0"/>
                <a:pathLst>
                  <a:path w="463552" h="162180">
                    <a:moveTo>
                      <a:pt x="463551" y="162179"/>
                    </a:moveTo>
                    <a:lnTo>
                      <a:pt x="0" y="162179"/>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1288506" y="1879894"/>
                <a:ext cx="1936" cy="968"/>
              </a:xfrm>
              <a:custGeom>
                <a:avLst/>
                <a:gdLst/>
                <a:ahLst/>
                <a:cxnLst/>
                <a:rect l="0" t="0" r="0" b="0"/>
                <a:pathLst>
                  <a:path w="1936" h="968">
                    <a:moveTo>
                      <a:pt x="0" y="967"/>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1203346" y="2041502"/>
                <a:ext cx="463533" cy="463532"/>
              </a:xfrm>
              <a:custGeom>
                <a:avLst/>
                <a:gdLst/>
                <a:ahLst/>
                <a:cxnLst/>
                <a:rect l="0" t="0" r="0" b="0"/>
                <a:pathLst>
                  <a:path w="463533" h="463532">
                    <a:moveTo>
                      <a:pt x="463532" y="968"/>
                    </a:moveTo>
                    <a:lnTo>
                      <a:pt x="463532" y="300956"/>
                    </a:lnTo>
                    <a:lnTo>
                      <a:pt x="463532"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1204314" y="2041502"/>
                <a:ext cx="462566" cy="969"/>
              </a:xfrm>
              <a:custGeom>
                <a:avLst/>
                <a:gdLst/>
                <a:ahLst/>
                <a:cxnLst/>
                <a:rect l="0" t="0" r="0" b="0"/>
                <a:pathLst>
                  <a:path w="462566" h="969">
                    <a:moveTo>
                      <a:pt x="462565"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1666879" y="1880862"/>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1204314" y="1879894"/>
                <a:ext cx="548690" cy="163543"/>
              </a:xfrm>
              <a:custGeom>
                <a:avLst/>
                <a:gdLst/>
                <a:ahLst/>
                <a:cxnLst/>
                <a:rect l="0" t="0" r="0" b="0"/>
                <a:pathLst>
                  <a:path w="548690" h="163543">
                    <a:moveTo>
                      <a:pt x="0" y="161607"/>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8" name="Group 237"/>
            <p:cNvGrpSpPr/>
            <p:nvPr/>
          </p:nvGrpSpPr>
          <p:grpSpPr>
            <a:xfrm>
              <a:off x="1670304" y="1879894"/>
              <a:ext cx="549137" cy="625436"/>
              <a:chOff x="1670304" y="1879894"/>
              <a:chExt cx="549137" cy="625436"/>
            </a:xfrm>
          </p:grpSpPr>
          <p:sp>
            <p:nvSpPr>
              <p:cNvPr id="226" name="Freeform 225"/>
              <p:cNvSpPr/>
              <p:nvPr/>
            </p:nvSpPr>
            <p:spPr>
              <a:xfrm>
                <a:off x="1671192" y="1880742"/>
                <a:ext cx="84584" cy="162435"/>
              </a:xfrm>
              <a:custGeom>
                <a:avLst/>
                <a:gdLst/>
                <a:ahLst/>
                <a:cxnLst/>
                <a:rect l="0" t="0" r="0" b="0"/>
                <a:pathLst>
                  <a:path w="84584" h="162435">
                    <a:moveTo>
                      <a:pt x="84583" y="255"/>
                    </a:moveTo>
                    <a:lnTo>
                      <a:pt x="84583" y="162434"/>
                    </a:lnTo>
                    <a:lnTo>
                      <a:pt x="0" y="162434"/>
                    </a:lnTo>
                    <a:lnTo>
                      <a:pt x="0" y="161163"/>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1755775" y="1880235"/>
                <a:ext cx="463424" cy="162942"/>
              </a:xfrm>
              <a:custGeom>
                <a:avLst/>
                <a:gdLst/>
                <a:ahLst/>
                <a:cxnLst/>
                <a:rect l="0" t="0" r="0" b="0"/>
                <a:pathLst>
                  <a:path w="463424" h="162942">
                    <a:moveTo>
                      <a:pt x="507" y="0"/>
                    </a:moveTo>
                    <a:lnTo>
                      <a:pt x="463423" y="0"/>
                    </a:lnTo>
                    <a:lnTo>
                      <a:pt x="463423" y="507"/>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1670304" y="2043176"/>
                <a:ext cx="85472" cy="462154"/>
              </a:xfrm>
              <a:custGeom>
                <a:avLst/>
                <a:gdLst/>
                <a:ahLst/>
                <a:cxnLst/>
                <a:rect l="0" t="0" r="0" b="0"/>
                <a:pathLst>
                  <a:path w="85472" h="462154">
                    <a:moveTo>
                      <a:pt x="253" y="0"/>
                    </a:moveTo>
                    <a:lnTo>
                      <a:pt x="888"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2133854" y="1880742"/>
                <a:ext cx="85472" cy="462409"/>
              </a:xfrm>
              <a:custGeom>
                <a:avLst/>
                <a:gdLst/>
                <a:ahLst/>
                <a:cxnLst/>
                <a:rect l="0" t="0" r="0" b="0"/>
                <a:pathLst>
                  <a:path w="85472" h="462409">
                    <a:moveTo>
                      <a:pt x="253"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1755775" y="20431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2133854" y="23431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1670304" y="2343150"/>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1755908" y="1879894"/>
                <a:ext cx="969" cy="968"/>
              </a:xfrm>
              <a:custGeom>
                <a:avLst/>
                <a:gdLst/>
                <a:ahLst/>
                <a:cxnLst/>
                <a:rect l="0" t="0" r="0" b="0"/>
                <a:pathLst>
                  <a:path w="969" h="968">
                    <a:moveTo>
                      <a:pt x="0" y="967"/>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1670750" y="20415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1670750" y="204150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2133313" y="1880862"/>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1671718" y="1879894"/>
                <a:ext cx="547723" cy="163543"/>
              </a:xfrm>
              <a:custGeom>
                <a:avLst/>
                <a:gdLst/>
                <a:ahLst/>
                <a:cxnLst/>
                <a:rect l="0" t="0" r="0" b="0"/>
                <a:pathLst>
                  <a:path w="547723" h="163543">
                    <a:moveTo>
                      <a:pt x="0" y="161607"/>
                    </a:moveTo>
                    <a:lnTo>
                      <a:pt x="84190" y="968"/>
                    </a:lnTo>
                    <a:lnTo>
                      <a:pt x="84190" y="0"/>
                    </a:lnTo>
                    <a:lnTo>
                      <a:pt x="84190"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Group 250"/>
            <p:cNvGrpSpPr/>
            <p:nvPr/>
          </p:nvGrpSpPr>
          <p:grpSpPr>
            <a:xfrm>
              <a:off x="2130932" y="1879894"/>
              <a:ext cx="549138" cy="625436"/>
              <a:chOff x="2130932" y="1879894"/>
              <a:chExt cx="549138" cy="625436"/>
            </a:xfrm>
          </p:grpSpPr>
          <p:sp>
            <p:nvSpPr>
              <p:cNvPr id="239" name="Freeform 238"/>
              <p:cNvSpPr/>
              <p:nvPr/>
            </p:nvSpPr>
            <p:spPr>
              <a:xfrm>
                <a:off x="2131822" y="1880742"/>
                <a:ext cx="84583" cy="162435"/>
              </a:xfrm>
              <a:custGeom>
                <a:avLst/>
                <a:gdLst/>
                <a:ahLst/>
                <a:cxnLst/>
                <a:rect l="0" t="0" r="0" b="0"/>
                <a:pathLst>
                  <a:path w="84583" h="162435">
                    <a:moveTo>
                      <a:pt x="84582" y="255"/>
                    </a:moveTo>
                    <a:lnTo>
                      <a:pt x="84582" y="162434"/>
                    </a:lnTo>
                    <a:lnTo>
                      <a:pt x="0" y="162434"/>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2216404" y="1880235"/>
                <a:ext cx="463423" cy="162942"/>
              </a:xfrm>
              <a:custGeom>
                <a:avLst/>
                <a:gdLst/>
                <a:ahLst/>
                <a:cxnLst/>
                <a:rect l="0" t="0" r="0" b="0"/>
                <a:pathLst>
                  <a:path w="463423" h="162942">
                    <a:moveTo>
                      <a:pt x="507" y="0"/>
                    </a:moveTo>
                    <a:lnTo>
                      <a:pt x="463422" y="0"/>
                    </a:lnTo>
                    <a:lnTo>
                      <a:pt x="463422" y="507"/>
                    </a:lnTo>
                    <a:lnTo>
                      <a:pt x="378332"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2130932" y="2043176"/>
                <a:ext cx="85473" cy="462154"/>
              </a:xfrm>
              <a:custGeom>
                <a:avLst/>
                <a:gdLst/>
                <a:ahLst/>
                <a:cxnLst/>
                <a:rect l="0" t="0" r="0" b="0"/>
                <a:pathLst>
                  <a:path w="85473" h="462154">
                    <a:moveTo>
                      <a:pt x="254" y="0"/>
                    </a:moveTo>
                    <a:lnTo>
                      <a:pt x="890" y="0"/>
                    </a:lnTo>
                    <a:lnTo>
                      <a:pt x="85472" y="0"/>
                    </a:lnTo>
                    <a:lnTo>
                      <a:pt x="85472"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2594482" y="1880742"/>
                <a:ext cx="85473" cy="462409"/>
              </a:xfrm>
              <a:custGeom>
                <a:avLst/>
                <a:gdLst/>
                <a:ahLst/>
                <a:cxnLst/>
                <a:rect l="0" t="0" r="0" b="0"/>
                <a:pathLst>
                  <a:path w="85473" h="462409">
                    <a:moveTo>
                      <a:pt x="254" y="162434"/>
                    </a:moveTo>
                    <a:lnTo>
                      <a:pt x="85344" y="0"/>
                    </a:lnTo>
                    <a:lnTo>
                      <a:pt x="85472"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2216404" y="2043176"/>
                <a:ext cx="378079" cy="299975"/>
              </a:xfrm>
              <a:custGeom>
                <a:avLst/>
                <a:gdLst/>
                <a:ahLst/>
                <a:cxnLst/>
                <a:rect l="0" t="0" r="0" b="0"/>
                <a:pathLst>
                  <a:path w="378079" h="299975">
                    <a:moveTo>
                      <a:pt x="378078" y="0"/>
                    </a:moveTo>
                    <a:lnTo>
                      <a:pt x="378078"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2594482" y="2343150"/>
                <a:ext cx="85473" cy="162180"/>
              </a:xfrm>
              <a:custGeom>
                <a:avLst/>
                <a:gdLst/>
                <a:ahLst/>
                <a:cxnLst/>
                <a:rect l="0" t="0" r="0" b="0"/>
                <a:pathLst>
                  <a:path w="85473" h="162180">
                    <a:moveTo>
                      <a:pt x="0" y="162179"/>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2130932" y="2343150"/>
                <a:ext cx="463551" cy="162180"/>
              </a:xfrm>
              <a:custGeom>
                <a:avLst/>
                <a:gdLst/>
                <a:ahLst/>
                <a:cxnLst/>
                <a:rect l="0" t="0" r="0" b="0"/>
                <a:pathLst>
                  <a:path w="463551" h="162180">
                    <a:moveTo>
                      <a:pt x="463550" y="162179"/>
                    </a:moveTo>
                    <a:lnTo>
                      <a:pt x="0" y="162179"/>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2216537" y="1879894"/>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2131379" y="20415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2131379" y="2041502"/>
                <a:ext cx="462564" cy="969"/>
              </a:xfrm>
              <a:custGeom>
                <a:avLst/>
                <a:gdLst/>
                <a:ahLst/>
                <a:cxnLst/>
                <a:rect l="0" t="0" r="0" b="0"/>
                <a:pathLst>
                  <a:path w="462564" h="969">
                    <a:moveTo>
                      <a:pt x="462563" y="968"/>
                    </a:moveTo>
                    <a:lnTo>
                      <a:pt x="85157" y="968"/>
                    </a:lnTo>
                    <a:lnTo>
                      <a:pt x="967" y="968"/>
                    </a:lnTo>
                    <a:lnTo>
                      <a:pt x="0" y="968"/>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a:off x="2593942" y="1880862"/>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2132347" y="1879894"/>
                <a:ext cx="547723" cy="163543"/>
              </a:xfrm>
              <a:custGeom>
                <a:avLst/>
                <a:gdLst/>
                <a:ahLst/>
                <a:cxnLst/>
                <a:rect l="0" t="0" r="0" b="0"/>
                <a:pathLst>
                  <a:path w="547723" h="163543">
                    <a:moveTo>
                      <a:pt x="0" y="161607"/>
                    </a:moveTo>
                    <a:lnTo>
                      <a:pt x="84190" y="968"/>
                    </a:lnTo>
                    <a:lnTo>
                      <a:pt x="84190" y="0"/>
                    </a:lnTo>
                    <a:lnTo>
                      <a:pt x="84190"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4" name="Group 263"/>
            <p:cNvGrpSpPr/>
            <p:nvPr/>
          </p:nvGrpSpPr>
          <p:grpSpPr>
            <a:xfrm>
              <a:off x="2591561" y="1879894"/>
              <a:ext cx="549136" cy="625436"/>
              <a:chOff x="2591561" y="1879894"/>
              <a:chExt cx="549136" cy="625436"/>
            </a:xfrm>
          </p:grpSpPr>
          <p:sp>
            <p:nvSpPr>
              <p:cNvPr id="252" name="Freeform 251"/>
              <p:cNvSpPr/>
              <p:nvPr/>
            </p:nvSpPr>
            <p:spPr>
              <a:xfrm>
                <a:off x="2592451" y="1880742"/>
                <a:ext cx="84582" cy="162435"/>
              </a:xfrm>
              <a:custGeom>
                <a:avLst/>
                <a:gdLst/>
                <a:ahLst/>
                <a:cxnLst/>
                <a:rect l="0" t="0" r="0" b="0"/>
                <a:pathLst>
                  <a:path w="84582" h="162435">
                    <a:moveTo>
                      <a:pt x="84581" y="255"/>
                    </a:moveTo>
                    <a:lnTo>
                      <a:pt x="84581" y="162434"/>
                    </a:lnTo>
                    <a:lnTo>
                      <a:pt x="0" y="162434"/>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2677032" y="1880235"/>
                <a:ext cx="463424" cy="162942"/>
              </a:xfrm>
              <a:custGeom>
                <a:avLst/>
                <a:gdLst/>
                <a:ahLst/>
                <a:cxnLst/>
                <a:rect l="0" t="0" r="0" b="0"/>
                <a:pathLst>
                  <a:path w="463424" h="162942">
                    <a:moveTo>
                      <a:pt x="509" y="0"/>
                    </a:moveTo>
                    <a:lnTo>
                      <a:pt x="463423" y="0"/>
                    </a:lnTo>
                    <a:lnTo>
                      <a:pt x="463423" y="507"/>
                    </a:lnTo>
                    <a:lnTo>
                      <a:pt x="378334"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2591561" y="2043176"/>
                <a:ext cx="85472" cy="462154"/>
              </a:xfrm>
              <a:custGeom>
                <a:avLst/>
                <a:gdLst/>
                <a:ahLst/>
                <a:cxnLst/>
                <a:rect l="0" t="0" r="0" b="0"/>
                <a:pathLst>
                  <a:path w="85472" h="462154">
                    <a:moveTo>
                      <a:pt x="255" y="0"/>
                    </a:moveTo>
                    <a:lnTo>
                      <a:pt x="890"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055111" y="1880742"/>
                <a:ext cx="85472" cy="462409"/>
              </a:xfrm>
              <a:custGeom>
                <a:avLst/>
                <a:gdLst/>
                <a:ahLst/>
                <a:cxnLst/>
                <a:rect l="0" t="0" r="0" b="0"/>
                <a:pathLst>
                  <a:path w="85472" h="462409">
                    <a:moveTo>
                      <a:pt x="255"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2677032" y="20431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055111" y="23431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2591561" y="2343150"/>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2677166" y="1879894"/>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2592008" y="20415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Freeform 260"/>
              <p:cNvSpPr/>
              <p:nvPr/>
            </p:nvSpPr>
            <p:spPr>
              <a:xfrm>
                <a:off x="2592008" y="204150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3054570" y="1880862"/>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262"/>
              <p:cNvSpPr/>
              <p:nvPr/>
            </p:nvSpPr>
            <p:spPr>
              <a:xfrm>
                <a:off x="2592976" y="1879894"/>
                <a:ext cx="547721" cy="163543"/>
              </a:xfrm>
              <a:custGeom>
                <a:avLst/>
                <a:gdLst/>
                <a:ahLst/>
                <a:cxnLst/>
                <a:rect l="0" t="0" r="0" b="0"/>
                <a:pathLst>
                  <a:path w="547721" h="163543">
                    <a:moveTo>
                      <a:pt x="0" y="161607"/>
                    </a:moveTo>
                    <a:lnTo>
                      <a:pt x="84190" y="968"/>
                    </a:lnTo>
                    <a:lnTo>
                      <a:pt x="84190" y="0"/>
                    </a:lnTo>
                    <a:lnTo>
                      <a:pt x="84190" y="0"/>
                    </a:lnTo>
                    <a:lnTo>
                      <a:pt x="547720" y="0"/>
                    </a:lnTo>
                    <a:lnTo>
                      <a:pt x="547720" y="0"/>
                    </a:lnTo>
                    <a:lnTo>
                      <a:pt x="547720" y="968"/>
                    </a:lnTo>
                    <a:lnTo>
                      <a:pt x="462562" y="163542"/>
                    </a:lnTo>
                    <a:lnTo>
                      <a:pt x="46159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7" name="Group 276"/>
            <p:cNvGrpSpPr/>
            <p:nvPr/>
          </p:nvGrpSpPr>
          <p:grpSpPr>
            <a:xfrm>
              <a:off x="1123696" y="2032792"/>
              <a:ext cx="549149" cy="626111"/>
              <a:chOff x="1123696" y="2032792"/>
              <a:chExt cx="549149" cy="626111"/>
            </a:xfrm>
          </p:grpSpPr>
          <p:sp>
            <p:nvSpPr>
              <p:cNvPr id="265" name="Freeform 264"/>
              <p:cNvSpPr/>
              <p:nvPr/>
            </p:nvSpPr>
            <p:spPr>
              <a:xfrm>
                <a:off x="1124711" y="2034285"/>
                <a:ext cx="84584" cy="162435"/>
              </a:xfrm>
              <a:custGeom>
                <a:avLst/>
                <a:gdLst/>
                <a:ahLst/>
                <a:cxnLst/>
                <a:rect l="0" t="0" r="0" b="0"/>
                <a:pathLst>
                  <a:path w="84584" h="162435">
                    <a:moveTo>
                      <a:pt x="84583" y="254"/>
                    </a:moveTo>
                    <a:lnTo>
                      <a:pt x="84583" y="162434"/>
                    </a:lnTo>
                    <a:lnTo>
                      <a:pt x="0" y="162434"/>
                    </a:lnTo>
                    <a:lnTo>
                      <a:pt x="0" y="161037"/>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1209294" y="2033777"/>
                <a:ext cx="463296" cy="162943"/>
              </a:xfrm>
              <a:custGeom>
                <a:avLst/>
                <a:gdLst/>
                <a:ahLst/>
                <a:cxnLst/>
                <a:rect l="0" t="0" r="0" b="0"/>
                <a:pathLst>
                  <a:path w="463296" h="162943">
                    <a:moveTo>
                      <a:pt x="381" y="0"/>
                    </a:moveTo>
                    <a:lnTo>
                      <a:pt x="463295" y="0"/>
                    </a:lnTo>
                    <a:lnTo>
                      <a:pt x="463295" y="508"/>
                    </a:lnTo>
                    <a:lnTo>
                      <a:pt x="378206" y="162942"/>
                    </a:lnTo>
                    <a:lnTo>
                      <a:pt x="377952"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1123696" y="2196719"/>
                <a:ext cx="85599" cy="462154"/>
              </a:xfrm>
              <a:custGeom>
                <a:avLst/>
                <a:gdLst/>
                <a:ahLst/>
                <a:cxnLst/>
                <a:rect l="0" t="0" r="0" b="0"/>
                <a:pathLst>
                  <a:path w="85599" h="462154">
                    <a:moveTo>
                      <a:pt x="254" y="0"/>
                    </a:moveTo>
                    <a:lnTo>
                      <a:pt x="1015" y="0"/>
                    </a:lnTo>
                    <a:lnTo>
                      <a:pt x="85598" y="0"/>
                    </a:lnTo>
                    <a:lnTo>
                      <a:pt x="85598"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1587246" y="2034285"/>
                <a:ext cx="85599" cy="462282"/>
              </a:xfrm>
              <a:custGeom>
                <a:avLst/>
                <a:gdLst/>
                <a:ahLst/>
                <a:cxnLst/>
                <a:rect l="0" t="0" r="0" b="0"/>
                <a:pathLst>
                  <a:path w="85599" h="462282">
                    <a:moveTo>
                      <a:pt x="254" y="162434"/>
                    </a:moveTo>
                    <a:lnTo>
                      <a:pt x="85343" y="0"/>
                    </a:lnTo>
                    <a:lnTo>
                      <a:pt x="85598"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1209294" y="2196719"/>
                <a:ext cx="377953" cy="299848"/>
              </a:xfrm>
              <a:custGeom>
                <a:avLst/>
                <a:gdLst/>
                <a:ahLst/>
                <a:cxnLst/>
                <a:rect l="0" t="0" r="0" b="0"/>
                <a:pathLst>
                  <a:path w="377953" h="299848">
                    <a:moveTo>
                      <a:pt x="377952" y="0"/>
                    </a:moveTo>
                    <a:lnTo>
                      <a:pt x="377952"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1587246" y="2496566"/>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1123696" y="2496566"/>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1209154" y="2032792"/>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1123996" y="2195368"/>
                <a:ext cx="462564" cy="463535"/>
              </a:xfrm>
              <a:custGeom>
                <a:avLst/>
                <a:gdLst/>
                <a:ahLst/>
                <a:cxnLst/>
                <a:rect l="0" t="0" r="0" b="0"/>
                <a:pathLst>
                  <a:path w="462564" h="463535">
                    <a:moveTo>
                      <a:pt x="462563" y="968"/>
                    </a:moveTo>
                    <a:lnTo>
                      <a:pt x="462563" y="300958"/>
                    </a:lnTo>
                    <a:lnTo>
                      <a:pt x="462563"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1123996" y="219536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1586559" y="2034729"/>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1124963" y="2033760"/>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Group 289"/>
            <p:cNvGrpSpPr/>
            <p:nvPr/>
          </p:nvGrpSpPr>
          <p:grpSpPr>
            <a:xfrm>
              <a:off x="1590429" y="2032792"/>
              <a:ext cx="549141" cy="626111"/>
              <a:chOff x="1590429" y="2032792"/>
              <a:chExt cx="549141" cy="626111"/>
            </a:xfrm>
          </p:grpSpPr>
          <p:sp>
            <p:nvSpPr>
              <p:cNvPr id="278" name="Freeform 277"/>
              <p:cNvSpPr/>
              <p:nvPr/>
            </p:nvSpPr>
            <p:spPr>
              <a:xfrm>
                <a:off x="1591436" y="2034285"/>
                <a:ext cx="84584" cy="162435"/>
              </a:xfrm>
              <a:custGeom>
                <a:avLst/>
                <a:gdLst/>
                <a:ahLst/>
                <a:cxnLst/>
                <a:rect l="0" t="0" r="0" b="0"/>
                <a:pathLst>
                  <a:path w="84584" h="162435">
                    <a:moveTo>
                      <a:pt x="84583" y="254"/>
                    </a:moveTo>
                    <a:lnTo>
                      <a:pt x="84583"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1676019" y="2033777"/>
                <a:ext cx="463296" cy="162943"/>
              </a:xfrm>
              <a:custGeom>
                <a:avLst/>
                <a:gdLst/>
                <a:ahLst/>
                <a:cxnLst/>
                <a:rect l="0" t="0" r="0" b="0"/>
                <a:pathLst>
                  <a:path w="463296" h="162943">
                    <a:moveTo>
                      <a:pt x="381" y="0"/>
                    </a:moveTo>
                    <a:lnTo>
                      <a:pt x="463295" y="0"/>
                    </a:lnTo>
                    <a:lnTo>
                      <a:pt x="463295" y="508"/>
                    </a:lnTo>
                    <a:lnTo>
                      <a:pt x="378206"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1590547" y="2196719"/>
                <a:ext cx="85473" cy="462154"/>
              </a:xfrm>
              <a:custGeom>
                <a:avLst/>
                <a:gdLst/>
                <a:ahLst/>
                <a:cxnLst/>
                <a:rect l="0" t="0" r="0" b="0"/>
                <a:pathLst>
                  <a:path w="85473" h="462154">
                    <a:moveTo>
                      <a:pt x="128" y="0"/>
                    </a:moveTo>
                    <a:lnTo>
                      <a:pt x="889"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2054098" y="2034285"/>
                <a:ext cx="85472" cy="462282"/>
              </a:xfrm>
              <a:custGeom>
                <a:avLst/>
                <a:gdLst/>
                <a:ahLst/>
                <a:cxnLst/>
                <a:rect l="0" t="0" r="0" b="0"/>
                <a:pathLst>
                  <a:path w="85472" h="462282">
                    <a:moveTo>
                      <a:pt x="127" y="162434"/>
                    </a:moveTo>
                    <a:lnTo>
                      <a:pt x="85216" y="0"/>
                    </a:lnTo>
                    <a:lnTo>
                      <a:pt x="85471"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1676019" y="2196719"/>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2054098" y="2496566"/>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1590547" y="2496566"/>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1675588" y="20327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1590429" y="219536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Freeform 286"/>
              <p:cNvSpPr/>
              <p:nvPr/>
            </p:nvSpPr>
            <p:spPr>
              <a:xfrm>
                <a:off x="1591397" y="219536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Freeform 287"/>
              <p:cNvSpPr/>
              <p:nvPr/>
            </p:nvSpPr>
            <p:spPr>
              <a:xfrm>
                <a:off x="2053961" y="203472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Freeform 288"/>
              <p:cNvSpPr/>
              <p:nvPr/>
            </p:nvSpPr>
            <p:spPr>
              <a:xfrm>
                <a:off x="1591397" y="2033760"/>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Group 302"/>
            <p:cNvGrpSpPr/>
            <p:nvPr/>
          </p:nvGrpSpPr>
          <p:grpSpPr>
            <a:xfrm>
              <a:off x="2051057" y="2032792"/>
              <a:ext cx="549142" cy="626111"/>
              <a:chOff x="2051057" y="2032792"/>
              <a:chExt cx="549142" cy="626111"/>
            </a:xfrm>
          </p:grpSpPr>
          <p:sp>
            <p:nvSpPr>
              <p:cNvPr id="291" name="Freeform 290"/>
              <p:cNvSpPr/>
              <p:nvPr/>
            </p:nvSpPr>
            <p:spPr>
              <a:xfrm>
                <a:off x="2052066" y="2034285"/>
                <a:ext cx="84583" cy="162435"/>
              </a:xfrm>
              <a:custGeom>
                <a:avLst/>
                <a:gdLst/>
                <a:ahLst/>
                <a:cxnLst/>
                <a:rect l="0" t="0" r="0" b="0"/>
                <a:pathLst>
                  <a:path w="84583" h="162435">
                    <a:moveTo>
                      <a:pt x="84582" y="254"/>
                    </a:moveTo>
                    <a:lnTo>
                      <a:pt x="84582"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2136648" y="2033777"/>
                <a:ext cx="463297" cy="162943"/>
              </a:xfrm>
              <a:custGeom>
                <a:avLst/>
                <a:gdLst/>
                <a:ahLst/>
                <a:cxnLst/>
                <a:rect l="0" t="0" r="0" b="0"/>
                <a:pathLst>
                  <a:path w="463297" h="162943">
                    <a:moveTo>
                      <a:pt x="381" y="0"/>
                    </a:moveTo>
                    <a:lnTo>
                      <a:pt x="463296" y="0"/>
                    </a:lnTo>
                    <a:lnTo>
                      <a:pt x="463296" y="508"/>
                    </a:lnTo>
                    <a:lnTo>
                      <a:pt x="378206" y="162942"/>
                    </a:lnTo>
                    <a:lnTo>
                      <a:pt x="378078"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2051176" y="2196719"/>
                <a:ext cx="85473" cy="462154"/>
              </a:xfrm>
              <a:custGeom>
                <a:avLst/>
                <a:gdLst/>
                <a:ahLst/>
                <a:cxnLst/>
                <a:rect l="0" t="0" r="0" b="0"/>
                <a:pathLst>
                  <a:path w="85473" h="462154">
                    <a:moveTo>
                      <a:pt x="128" y="0"/>
                    </a:moveTo>
                    <a:lnTo>
                      <a:pt x="890"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2514726" y="2034285"/>
                <a:ext cx="85473" cy="462282"/>
              </a:xfrm>
              <a:custGeom>
                <a:avLst/>
                <a:gdLst/>
                <a:ahLst/>
                <a:cxnLst/>
                <a:rect l="0" t="0" r="0" b="0"/>
                <a:pathLst>
                  <a:path w="85473" h="462282">
                    <a:moveTo>
                      <a:pt x="128" y="162434"/>
                    </a:moveTo>
                    <a:lnTo>
                      <a:pt x="85218" y="0"/>
                    </a:lnTo>
                    <a:lnTo>
                      <a:pt x="85472"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2136648" y="2196719"/>
                <a:ext cx="378079" cy="299848"/>
              </a:xfrm>
              <a:custGeom>
                <a:avLst/>
                <a:gdLst/>
                <a:ahLst/>
                <a:cxnLst/>
                <a:rect l="0" t="0" r="0" b="0"/>
                <a:pathLst>
                  <a:path w="378079" h="299848">
                    <a:moveTo>
                      <a:pt x="378078" y="0"/>
                    </a:moveTo>
                    <a:lnTo>
                      <a:pt x="378078"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2514726" y="2496566"/>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2051176" y="2496566"/>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2136216" y="20327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2051057" y="219536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2052025" y="219536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a:off x="2514589" y="2034729"/>
                <a:ext cx="85158" cy="624173"/>
              </a:xfrm>
              <a:custGeom>
                <a:avLst/>
                <a:gdLst/>
                <a:ahLst/>
                <a:cxnLst/>
                <a:rect l="0" t="0" r="0" b="0"/>
                <a:pathLst>
                  <a:path w="85158" h="624173">
                    <a:moveTo>
                      <a:pt x="85157" y="0"/>
                    </a:moveTo>
                    <a:lnTo>
                      <a:pt x="8515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a:off x="2052025" y="2033760"/>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Group 315"/>
            <p:cNvGrpSpPr/>
            <p:nvPr/>
          </p:nvGrpSpPr>
          <p:grpSpPr>
            <a:xfrm>
              <a:off x="2511685" y="2032792"/>
              <a:ext cx="549016" cy="626111"/>
              <a:chOff x="2511685" y="2032792"/>
              <a:chExt cx="549016" cy="626111"/>
            </a:xfrm>
          </p:grpSpPr>
          <p:sp>
            <p:nvSpPr>
              <p:cNvPr id="304" name="Freeform 303"/>
              <p:cNvSpPr/>
              <p:nvPr/>
            </p:nvSpPr>
            <p:spPr>
              <a:xfrm>
                <a:off x="2512695" y="2034285"/>
                <a:ext cx="84582" cy="162435"/>
              </a:xfrm>
              <a:custGeom>
                <a:avLst/>
                <a:gdLst/>
                <a:ahLst/>
                <a:cxnLst/>
                <a:rect l="0" t="0" r="0" b="0"/>
                <a:pathLst>
                  <a:path w="84582" h="162435">
                    <a:moveTo>
                      <a:pt x="84581" y="254"/>
                    </a:moveTo>
                    <a:lnTo>
                      <a:pt x="84581"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2597276" y="2033777"/>
                <a:ext cx="463298" cy="162943"/>
              </a:xfrm>
              <a:custGeom>
                <a:avLst/>
                <a:gdLst/>
                <a:ahLst/>
                <a:cxnLst/>
                <a:rect l="0" t="0" r="0" b="0"/>
                <a:pathLst>
                  <a:path w="463298" h="162943">
                    <a:moveTo>
                      <a:pt x="381" y="0"/>
                    </a:moveTo>
                    <a:lnTo>
                      <a:pt x="463297" y="0"/>
                    </a:lnTo>
                    <a:lnTo>
                      <a:pt x="463297" y="508"/>
                    </a:lnTo>
                    <a:lnTo>
                      <a:pt x="378206"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2511805" y="2196719"/>
                <a:ext cx="85472" cy="462154"/>
              </a:xfrm>
              <a:custGeom>
                <a:avLst/>
                <a:gdLst/>
                <a:ahLst/>
                <a:cxnLst/>
                <a:rect l="0" t="0" r="0" b="0"/>
                <a:pathLst>
                  <a:path w="85472" h="462154">
                    <a:moveTo>
                      <a:pt x="127" y="0"/>
                    </a:moveTo>
                    <a:lnTo>
                      <a:pt x="890"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2975355" y="2034285"/>
                <a:ext cx="85346" cy="462282"/>
              </a:xfrm>
              <a:custGeom>
                <a:avLst/>
                <a:gdLst/>
                <a:ahLst/>
                <a:cxnLst/>
                <a:rect l="0" t="0" r="0" b="0"/>
                <a:pathLst>
                  <a:path w="85346" h="462282">
                    <a:moveTo>
                      <a:pt x="127" y="162434"/>
                    </a:moveTo>
                    <a:lnTo>
                      <a:pt x="85218" y="0"/>
                    </a:lnTo>
                    <a:lnTo>
                      <a:pt x="85345"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p:cNvSpPr/>
              <p:nvPr/>
            </p:nvSpPr>
            <p:spPr>
              <a:xfrm>
                <a:off x="2597276" y="2196719"/>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2975355" y="2496566"/>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2511805" y="2496566"/>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2596842" y="20327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2511685" y="219536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2512652" y="219536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Freeform 313"/>
              <p:cNvSpPr/>
              <p:nvPr/>
            </p:nvSpPr>
            <p:spPr>
              <a:xfrm>
                <a:off x="2975216" y="2034729"/>
                <a:ext cx="85157" cy="624173"/>
              </a:xfrm>
              <a:custGeom>
                <a:avLst/>
                <a:gdLst/>
                <a:ahLst/>
                <a:cxnLst/>
                <a:rect l="0" t="0" r="0" b="0"/>
                <a:pathLst>
                  <a:path w="85157" h="624173">
                    <a:moveTo>
                      <a:pt x="85156" y="0"/>
                    </a:moveTo>
                    <a:lnTo>
                      <a:pt x="8515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a:off x="2512652" y="2033760"/>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Group 328"/>
            <p:cNvGrpSpPr/>
            <p:nvPr/>
          </p:nvGrpSpPr>
          <p:grpSpPr>
            <a:xfrm>
              <a:off x="1037716" y="2192463"/>
              <a:ext cx="549023" cy="626110"/>
              <a:chOff x="1037716" y="2192463"/>
              <a:chExt cx="549023" cy="626110"/>
            </a:xfrm>
          </p:grpSpPr>
          <p:sp>
            <p:nvSpPr>
              <p:cNvPr id="317" name="Freeform 316"/>
              <p:cNvSpPr/>
              <p:nvPr/>
            </p:nvSpPr>
            <p:spPr>
              <a:xfrm>
                <a:off x="1038605" y="2194051"/>
                <a:ext cx="84584" cy="162307"/>
              </a:xfrm>
              <a:custGeom>
                <a:avLst/>
                <a:gdLst/>
                <a:ahLst/>
                <a:cxnLst/>
                <a:rect l="0" t="0" r="0" b="0"/>
                <a:pathLst>
                  <a:path w="84584" h="162307">
                    <a:moveTo>
                      <a:pt x="84583" y="128"/>
                    </a:moveTo>
                    <a:lnTo>
                      <a:pt x="84583"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1123188" y="2193417"/>
                <a:ext cx="463424" cy="162941"/>
              </a:xfrm>
              <a:custGeom>
                <a:avLst/>
                <a:gdLst/>
                <a:ahLst/>
                <a:cxnLst/>
                <a:rect l="0" t="0" r="0" b="0"/>
                <a:pathLst>
                  <a:path w="463424" h="162941">
                    <a:moveTo>
                      <a:pt x="381" y="0"/>
                    </a:moveTo>
                    <a:lnTo>
                      <a:pt x="463423" y="0"/>
                    </a:lnTo>
                    <a:lnTo>
                      <a:pt x="463423" y="634"/>
                    </a:lnTo>
                    <a:lnTo>
                      <a:pt x="378333" y="162940"/>
                    </a:lnTo>
                    <a:lnTo>
                      <a:pt x="378078"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1037716" y="2356357"/>
                <a:ext cx="85473" cy="462154"/>
              </a:xfrm>
              <a:custGeom>
                <a:avLst/>
                <a:gdLst/>
                <a:ahLst/>
                <a:cxnLst/>
                <a:rect l="0" t="0" r="0" b="0"/>
                <a:pathLst>
                  <a:path w="85473" h="462154">
                    <a:moveTo>
                      <a:pt x="255" y="0"/>
                    </a:moveTo>
                    <a:lnTo>
                      <a:pt x="889" y="0"/>
                    </a:lnTo>
                    <a:lnTo>
                      <a:pt x="85472" y="0"/>
                    </a:lnTo>
                    <a:lnTo>
                      <a:pt x="85472"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1501266" y="2194051"/>
                <a:ext cx="85473" cy="462282"/>
              </a:xfrm>
              <a:custGeom>
                <a:avLst/>
                <a:gdLst/>
                <a:ahLst/>
                <a:cxnLst/>
                <a:rect l="0" t="0" r="0" b="0"/>
                <a:pathLst>
                  <a:path w="85473" h="462282">
                    <a:moveTo>
                      <a:pt x="255" y="162306"/>
                    </a:moveTo>
                    <a:lnTo>
                      <a:pt x="85345" y="0"/>
                    </a:lnTo>
                    <a:lnTo>
                      <a:pt x="85472"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1123188" y="2356357"/>
                <a:ext cx="378079" cy="299976"/>
              </a:xfrm>
              <a:custGeom>
                <a:avLst/>
                <a:gdLst/>
                <a:ahLst/>
                <a:cxnLst/>
                <a:rect l="0" t="0" r="0" b="0"/>
                <a:pathLst>
                  <a:path w="378079" h="299976">
                    <a:moveTo>
                      <a:pt x="378078" y="0"/>
                    </a:moveTo>
                    <a:lnTo>
                      <a:pt x="378078"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1501266" y="2656332"/>
                <a:ext cx="85473" cy="162179"/>
              </a:xfrm>
              <a:custGeom>
                <a:avLst/>
                <a:gdLst/>
                <a:ahLst/>
                <a:cxnLst/>
                <a:rect l="0" t="0" r="0" b="0"/>
                <a:pathLst>
                  <a:path w="85473" h="162179">
                    <a:moveTo>
                      <a:pt x="0" y="162178"/>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1037716" y="2656332"/>
                <a:ext cx="463551" cy="162179"/>
              </a:xfrm>
              <a:custGeom>
                <a:avLst/>
                <a:gdLst/>
                <a:ahLst/>
                <a:cxnLst/>
                <a:rect l="0" t="0" r="0" b="0"/>
                <a:pathLst>
                  <a:path w="463551" h="162179">
                    <a:moveTo>
                      <a:pt x="463550" y="162178"/>
                    </a:moveTo>
                    <a:lnTo>
                      <a:pt x="0" y="162178"/>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1123029" y="2192463"/>
                <a:ext cx="968" cy="1936"/>
              </a:xfrm>
              <a:custGeom>
                <a:avLst/>
                <a:gdLst/>
                <a:ahLst/>
                <a:cxnLst/>
                <a:rect l="0" t="0" r="0" b="0"/>
                <a:pathLst>
                  <a:path w="968" h="1936">
                    <a:moveTo>
                      <a:pt x="0" y="1935"/>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1037869" y="2355038"/>
                <a:ext cx="462565" cy="463535"/>
              </a:xfrm>
              <a:custGeom>
                <a:avLst/>
                <a:gdLst/>
                <a:ahLst/>
                <a:cxnLst/>
                <a:rect l="0" t="0" r="0" b="0"/>
                <a:pathLst>
                  <a:path w="462565" h="463535">
                    <a:moveTo>
                      <a:pt x="462564" y="968"/>
                    </a:moveTo>
                    <a:lnTo>
                      <a:pt x="462564" y="300958"/>
                    </a:lnTo>
                    <a:lnTo>
                      <a:pt x="462564"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Freeform 325"/>
              <p:cNvSpPr/>
              <p:nvPr/>
            </p:nvSpPr>
            <p:spPr>
              <a:xfrm>
                <a:off x="1037869" y="2355038"/>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Freeform 326"/>
              <p:cNvSpPr/>
              <p:nvPr/>
            </p:nvSpPr>
            <p:spPr>
              <a:xfrm>
                <a:off x="1500433" y="2194399"/>
                <a:ext cx="86126" cy="624174"/>
              </a:xfrm>
              <a:custGeom>
                <a:avLst/>
                <a:gdLst/>
                <a:ahLst/>
                <a:cxnLst/>
                <a:rect l="0" t="0" r="0" b="0"/>
                <a:pathLst>
                  <a:path w="86126" h="624174">
                    <a:moveTo>
                      <a:pt x="86125" y="0"/>
                    </a:moveTo>
                    <a:lnTo>
                      <a:pt x="86125"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1038836" y="2193431"/>
                <a:ext cx="547723" cy="163543"/>
              </a:xfrm>
              <a:custGeom>
                <a:avLst/>
                <a:gdLst/>
                <a:ahLst/>
                <a:cxnLst/>
                <a:rect l="0" t="0" r="0" b="0"/>
                <a:pathLst>
                  <a:path w="547723" h="163543">
                    <a:moveTo>
                      <a:pt x="0" y="161607"/>
                    </a:moveTo>
                    <a:lnTo>
                      <a:pt x="84190" y="968"/>
                    </a:lnTo>
                    <a:lnTo>
                      <a:pt x="84190" y="0"/>
                    </a:lnTo>
                    <a:lnTo>
                      <a:pt x="85158"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Group 341"/>
            <p:cNvGrpSpPr/>
            <p:nvPr/>
          </p:nvGrpSpPr>
          <p:grpSpPr>
            <a:xfrm>
              <a:off x="1504304" y="2192463"/>
              <a:ext cx="549660" cy="626110"/>
              <a:chOff x="1504304" y="2192463"/>
              <a:chExt cx="549660" cy="626110"/>
            </a:xfrm>
          </p:grpSpPr>
          <p:sp>
            <p:nvSpPr>
              <p:cNvPr id="330" name="Freeform 329"/>
              <p:cNvSpPr/>
              <p:nvPr/>
            </p:nvSpPr>
            <p:spPr>
              <a:xfrm>
                <a:off x="1505458" y="2194051"/>
                <a:ext cx="84582" cy="162307"/>
              </a:xfrm>
              <a:custGeom>
                <a:avLst/>
                <a:gdLst/>
                <a:ahLst/>
                <a:cxnLst/>
                <a:rect l="0" t="0" r="0" b="0"/>
                <a:pathLst>
                  <a:path w="84582" h="162307">
                    <a:moveTo>
                      <a:pt x="84581" y="128"/>
                    </a:moveTo>
                    <a:lnTo>
                      <a:pt x="84581"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1590039" y="2193417"/>
                <a:ext cx="463297" cy="162941"/>
              </a:xfrm>
              <a:custGeom>
                <a:avLst/>
                <a:gdLst/>
                <a:ahLst/>
                <a:cxnLst/>
                <a:rect l="0" t="0" r="0" b="0"/>
                <a:pathLst>
                  <a:path w="463297" h="162941">
                    <a:moveTo>
                      <a:pt x="382" y="0"/>
                    </a:moveTo>
                    <a:lnTo>
                      <a:pt x="463296" y="0"/>
                    </a:lnTo>
                    <a:lnTo>
                      <a:pt x="463296" y="634"/>
                    </a:lnTo>
                    <a:lnTo>
                      <a:pt x="378334" y="162940"/>
                    </a:lnTo>
                    <a:lnTo>
                      <a:pt x="377953"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1504441" y="2356357"/>
                <a:ext cx="85599" cy="462154"/>
              </a:xfrm>
              <a:custGeom>
                <a:avLst/>
                <a:gdLst/>
                <a:ahLst/>
                <a:cxnLst/>
                <a:rect l="0" t="0" r="0" b="0"/>
                <a:pathLst>
                  <a:path w="85599" h="462154">
                    <a:moveTo>
                      <a:pt x="381" y="0"/>
                    </a:moveTo>
                    <a:lnTo>
                      <a:pt x="1017"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1967992" y="2194051"/>
                <a:ext cx="85598" cy="462282"/>
              </a:xfrm>
              <a:custGeom>
                <a:avLst/>
                <a:gdLst/>
                <a:ahLst/>
                <a:cxnLst/>
                <a:rect l="0" t="0" r="0" b="0"/>
                <a:pathLst>
                  <a:path w="85598" h="462282">
                    <a:moveTo>
                      <a:pt x="381" y="162306"/>
                    </a:moveTo>
                    <a:lnTo>
                      <a:pt x="85343" y="0"/>
                    </a:lnTo>
                    <a:lnTo>
                      <a:pt x="85597"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1590039" y="2356357"/>
                <a:ext cx="377954" cy="299976"/>
              </a:xfrm>
              <a:custGeom>
                <a:avLst/>
                <a:gdLst/>
                <a:ahLst/>
                <a:cxnLst/>
                <a:rect l="0" t="0" r="0" b="0"/>
                <a:pathLst>
                  <a:path w="377954" h="299976">
                    <a:moveTo>
                      <a:pt x="377953" y="0"/>
                    </a:moveTo>
                    <a:lnTo>
                      <a:pt x="377953"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1967992" y="2656332"/>
                <a:ext cx="85598" cy="162179"/>
              </a:xfrm>
              <a:custGeom>
                <a:avLst/>
                <a:gdLst/>
                <a:ahLst/>
                <a:cxnLst/>
                <a:rect l="0" t="0" r="0" b="0"/>
                <a:pathLst>
                  <a:path w="85598" h="162179">
                    <a:moveTo>
                      <a:pt x="0" y="162178"/>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1504441" y="2656332"/>
                <a:ext cx="463552" cy="162179"/>
              </a:xfrm>
              <a:custGeom>
                <a:avLst/>
                <a:gdLst/>
                <a:ahLst/>
                <a:cxnLst/>
                <a:rect l="0" t="0" r="0" b="0"/>
                <a:pathLst>
                  <a:path w="463552" h="162179">
                    <a:moveTo>
                      <a:pt x="463551" y="162178"/>
                    </a:moveTo>
                    <a:lnTo>
                      <a:pt x="0" y="162178"/>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1589464" y="2192463"/>
                <a:ext cx="1936" cy="1936"/>
              </a:xfrm>
              <a:custGeom>
                <a:avLst/>
                <a:gdLst/>
                <a:ahLst/>
                <a:cxnLst/>
                <a:rect l="0" t="0" r="0" b="0"/>
                <a:pathLst>
                  <a:path w="1936" h="1936">
                    <a:moveTo>
                      <a:pt x="0" y="1935"/>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1504304" y="235503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Freeform 338"/>
              <p:cNvSpPr/>
              <p:nvPr/>
            </p:nvSpPr>
            <p:spPr>
              <a:xfrm>
                <a:off x="1505272" y="2355038"/>
                <a:ext cx="462566" cy="969"/>
              </a:xfrm>
              <a:custGeom>
                <a:avLst/>
                <a:gdLst/>
                <a:ahLst/>
                <a:cxnLst/>
                <a:rect l="0" t="0" r="0" b="0"/>
                <a:pathLst>
                  <a:path w="462566" h="969">
                    <a:moveTo>
                      <a:pt x="462565"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Freeform 339"/>
              <p:cNvSpPr/>
              <p:nvPr/>
            </p:nvSpPr>
            <p:spPr>
              <a:xfrm>
                <a:off x="1967837" y="2194399"/>
                <a:ext cx="86127" cy="624174"/>
              </a:xfrm>
              <a:custGeom>
                <a:avLst/>
                <a:gdLst/>
                <a:ahLst/>
                <a:cxnLst/>
                <a:rect l="0" t="0" r="0" b="0"/>
                <a:pathLst>
                  <a:path w="86127" h="624174">
                    <a:moveTo>
                      <a:pt x="86126" y="0"/>
                    </a:moveTo>
                    <a:lnTo>
                      <a:pt x="86126"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Freeform 340"/>
              <p:cNvSpPr/>
              <p:nvPr/>
            </p:nvSpPr>
            <p:spPr>
              <a:xfrm>
                <a:off x="1505272" y="2193431"/>
                <a:ext cx="548690" cy="163543"/>
              </a:xfrm>
              <a:custGeom>
                <a:avLst/>
                <a:gdLst/>
                <a:ahLst/>
                <a:cxnLst/>
                <a:rect l="0" t="0" r="0" b="0"/>
                <a:pathLst>
                  <a:path w="548690" h="163543">
                    <a:moveTo>
                      <a:pt x="0" y="161607"/>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5" name="Group 354"/>
            <p:cNvGrpSpPr/>
            <p:nvPr/>
          </p:nvGrpSpPr>
          <p:grpSpPr>
            <a:xfrm>
              <a:off x="1964932" y="2192463"/>
              <a:ext cx="549660" cy="626110"/>
              <a:chOff x="1964932" y="2192463"/>
              <a:chExt cx="549660" cy="626110"/>
            </a:xfrm>
          </p:grpSpPr>
          <p:sp>
            <p:nvSpPr>
              <p:cNvPr id="343" name="Freeform 342"/>
              <p:cNvSpPr/>
              <p:nvPr/>
            </p:nvSpPr>
            <p:spPr>
              <a:xfrm>
                <a:off x="1966086" y="2194051"/>
                <a:ext cx="84584" cy="162307"/>
              </a:xfrm>
              <a:custGeom>
                <a:avLst/>
                <a:gdLst/>
                <a:ahLst/>
                <a:cxnLst/>
                <a:rect l="0" t="0" r="0" b="0"/>
                <a:pathLst>
                  <a:path w="84584" h="162307">
                    <a:moveTo>
                      <a:pt x="84583" y="128"/>
                    </a:moveTo>
                    <a:lnTo>
                      <a:pt x="84583"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2050669" y="2193417"/>
                <a:ext cx="463296" cy="162941"/>
              </a:xfrm>
              <a:custGeom>
                <a:avLst/>
                <a:gdLst/>
                <a:ahLst/>
                <a:cxnLst/>
                <a:rect l="0" t="0" r="0" b="0"/>
                <a:pathLst>
                  <a:path w="463296" h="162941">
                    <a:moveTo>
                      <a:pt x="381" y="0"/>
                    </a:moveTo>
                    <a:lnTo>
                      <a:pt x="463295" y="0"/>
                    </a:lnTo>
                    <a:lnTo>
                      <a:pt x="463295" y="634"/>
                    </a:lnTo>
                    <a:lnTo>
                      <a:pt x="378332" y="162940"/>
                    </a:lnTo>
                    <a:lnTo>
                      <a:pt x="377951"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1965070" y="2356357"/>
                <a:ext cx="85600" cy="462154"/>
              </a:xfrm>
              <a:custGeom>
                <a:avLst/>
                <a:gdLst/>
                <a:ahLst/>
                <a:cxnLst/>
                <a:rect l="0" t="0" r="0" b="0"/>
                <a:pathLst>
                  <a:path w="85600" h="462154">
                    <a:moveTo>
                      <a:pt x="381" y="0"/>
                    </a:moveTo>
                    <a:lnTo>
                      <a:pt x="1016" y="0"/>
                    </a:lnTo>
                    <a:lnTo>
                      <a:pt x="85599" y="0"/>
                    </a:lnTo>
                    <a:lnTo>
                      <a:pt x="85599"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2428620" y="2194051"/>
                <a:ext cx="85600" cy="462282"/>
              </a:xfrm>
              <a:custGeom>
                <a:avLst/>
                <a:gdLst/>
                <a:ahLst/>
                <a:cxnLst/>
                <a:rect l="0" t="0" r="0" b="0"/>
                <a:pathLst>
                  <a:path w="85600" h="462282">
                    <a:moveTo>
                      <a:pt x="381" y="162306"/>
                    </a:moveTo>
                    <a:lnTo>
                      <a:pt x="85344" y="0"/>
                    </a:lnTo>
                    <a:lnTo>
                      <a:pt x="85599"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2050669" y="2356357"/>
                <a:ext cx="377952" cy="299976"/>
              </a:xfrm>
              <a:custGeom>
                <a:avLst/>
                <a:gdLst/>
                <a:ahLst/>
                <a:cxnLst/>
                <a:rect l="0" t="0" r="0" b="0"/>
                <a:pathLst>
                  <a:path w="377952" h="299976">
                    <a:moveTo>
                      <a:pt x="377951" y="0"/>
                    </a:moveTo>
                    <a:lnTo>
                      <a:pt x="377951"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2428620" y="2656332"/>
                <a:ext cx="85600" cy="162179"/>
              </a:xfrm>
              <a:custGeom>
                <a:avLst/>
                <a:gdLst/>
                <a:ahLst/>
                <a:cxnLst/>
                <a:rect l="0" t="0" r="0" b="0"/>
                <a:pathLst>
                  <a:path w="85600" h="162179">
                    <a:moveTo>
                      <a:pt x="0" y="162178"/>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1965070" y="2656332"/>
                <a:ext cx="463551" cy="162179"/>
              </a:xfrm>
              <a:custGeom>
                <a:avLst/>
                <a:gdLst/>
                <a:ahLst/>
                <a:cxnLst/>
                <a:rect l="0" t="0" r="0" b="0"/>
                <a:pathLst>
                  <a:path w="463551" h="162179">
                    <a:moveTo>
                      <a:pt x="463550" y="162178"/>
                    </a:moveTo>
                    <a:lnTo>
                      <a:pt x="0" y="162178"/>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2050092" y="2192463"/>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1964932" y="235503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Freeform 351"/>
              <p:cNvSpPr/>
              <p:nvPr/>
            </p:nvSpPr>
            <p:spPr>
              <a:xfrm>
                <a:off x="1965900" y="2355038"/>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2428464" y="2194399"/>
                <a:ext cx="86128" cy="624174"/>
              </a:xfrm>
              <a:custGeom>
                <a:avLst/>
                <a:gdLst/>
                <a:ahLst/>
                <a:cxnLst/>
                <a:rect l="0" t="0" r="0" b="0"/>
                <a:pathLst>
                  <a:path w="86128" h="624174">
                    <a:moveTo>
                      <a:pt x="86127" y="0"/>
                    </a:moveTo>
                    <a:lnTo>
                      <a:pt x="86127"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Freeform 353"/>
              <p:cNvSpPr/>
              <p:nvPr/>
            </p:nvSpPr>
            <p:spPr>
              <a:xfrm>
                <a:off x="1965900" y="2193431"/>
                <a:ext cx="548692" cy="163543"/>
              </a:xfrm>
              <a:custGeom>
                <a:avLst/>
                <a:gdLst/>
                <a:ahLst/>
                <a:cxnLst/>
                <a:rect l="0" t="0" r="0" b="0"/>
                <a:pathLst>
                  <a:path w="548692" h="163543">
                    <a:moveTo>
                      <a:pt x="0" y="161607"/>
                    </a:moveTo>
                    <a:lnTo>
                      <a:pt x="84191" y="968"/>
                    </a:lnTo>
                    <a:lnTo>
                      <a:pt x="84191" y="0"/>
                    </a:lnTo>
                    <a:lnTo>
                      <a:pt x="85158" y="0"/>
                    </a:lnTo>
                    <a:lnTo>
                      <a:pt x="548691" y="0"/>
                    </a:lnTo>
                    <a:lnTo>
                      <a:pt x="548691" y="0"/>
                    </a:lnTo>
                    <a:lnTo>
                      <a:pt x="548691" y="968"/>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8" name="Group 367"/>
            <p:cNvGrpSpPr/>
            <p:nvPr/>
          </p:nvGrpSpPr>
          <p:grpSpPr>
            <a:xfrm>
              <a:off x="2425561" y="2192463"/>
              <a:ext cx="549660" cy="626110"/>
              <a:chOff x="2425561" y="2192463"/>
              <a:chExt cx="549660" cy="626110"/>
            </a:xfrm>
          </p:grpSpPr>
          <p:sp>
            <p:nvSpPr>
              <p:cNvPr id="356" name="Freeform 355"/>
              <p:cNvSpPr/>
              <p:nvPr/>
            </p:nvSpPr>
            <p:spPr>
              <a:xfrm>
                <a:off x="2426716" y="2194051"/>
                <a:ext cx="84583" cy="162307"/>
              </a:xfrm>
              <a:custGeom>
                <a:avLst/>
                <a:gdLst/>
                <a:ahLst/>
                <a:cxnLst/>
                <a:rect l="0" t="0" r="0" b="0"/>
                <a:pathLst>
                  <a:path w="84583" h="162307">
                    <a:moveTo>
                      <a:pt x="84582" y="128"/>
                    </a:moveTo>
                    <a:lnTo>
                      <a:pt x="84582"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2511298" y="2193417"/>
                <a:ext cx="463297" cy="162941"/>
              </a:xfrm>
              <a:custGeom>
                <a:avLst/>
                <a:gdLst/>
                <a:ahLst/>
                <a:cxnLst/>
                <a:rect l="0" t="0" r="0" b="0"/>
                <a:pathLst>
                  <a:path w="463297" h="162941">
                    <a:moveTo>
                      <a:pt x="381" y="0"/>
                    </a:moveTo>
                    <a:lnTo>
                      <a:pt x="463296" y="0"/>
                    </a:lnTo>
                    <a:lnTo>
                      <a:pt x="463296" y="634"/>
                    </a:lnTo>
                    <a:lnTo>
                      <a:pt x="378332" y="162940"/>
                    </a:lnTo>
                    <a:lnTo>
                      <a:pt x="377952"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2425700" y="2356357"/>
                <a:ext cx="85599" cy="462154"/>
              </a:xfrm>
              <a:custGeom>
                <a:avLst/>
                <a:gdLst/>
                <a:ahLst/>
                <a:cxnLst/>
                <a:rect l="0" t="0" r="0" b="0"/>
                <a:pathLst>
                  <a:path w="85599" h="462154">
                    <a:moveTo>
                      <a:pt x="380" y="0"/>
                    </a:moveTo>
                    <a:lnTo>
                      <a:pt x="1016"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2889250" y="2194051"/>
                <a:ext cx="85599" cy="462282"/>
              </a:xfrm>
              <a:custGeom>
                <a:avLst/>
                <a:gdLst/>
                <a:ahLst/>
                <a:cxnLst/>
                <a:rect l="0" t="0" r="0" b="0"/>
                <a:pathLst>
                  <a:path w="85599" h="462282">
                    <a:moveTo>
                      <a:pt x="380" y="162306"/>
                    </a:moveTo>
                    <a:lnTo>
                      <a:pt x="85344" y="0"/>
                    </a:lnTo>
                    <a:lnTo>
                      <a:pt x="85598"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2511298" y="2356357"/>
                <a:ext cx="377953" cy="299976"/>
              </a:xfrm>
              <a:custGeom>
                <a:avLst/>
                <a:gdLst/>
                <a:ahLst/>
                <a:cxnLst/>
                <a:rect l="0" t="0" r="0" b="0"/>
                <a:pathLst>
                  <a:path w="377953" h="299976">
                    <a:moveTo>
                      <a:pt x="377952" y="0"/>
                    </a:moveTo>
                    <a:lnTo>
                      <a:pt x="377952"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2889250" y="2656332"/>
                <a:ext cx="85599" cy="162179"/>
              </a:xfrm>
              <a:custGeom>
                <a:avLst/>
                <a:gdLst/>
                <a:ahLst/>
                <a:cxnLst/>
                <a:rect l="0" t="0" r="0" b="0"/>
                <a:pathLst>
                  <a:path w="85599" h="162179">
                    <a:moveTo>
                      <a:pt x="0" y="162178"/>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2425700" y="2656332"/>
                <a:ext cx="463551" cy="162179"/>
              </a:xfrm>
              <a:custGeom>
                <a:avLst/>
                <a:gdLst/>
                <a:ahLst/>
                <a:cxnLst/>
                <a:rect l="0" t="0" r="0" b="0"/>
                <a:pathLst>
                  <a:path w="463551" h="162179">
                    <a:moveTo>
                      <a:pt x="463550" y="162178"/>
                    </a:moveTo>
                    <a:lnTo>
                      <a:pt x="0" y="162178"/>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2510718" y="2192463"/>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2425561" y="2355038"/>
                <a:ext cx="463534" cy="463535"/>
              </a:xfrm>
              <a:custGeom>
                <a:avLst/>
                <a:gdLst/>
                <a:ahLst/>
                <a:cxnLst/>
                <a:rect l="0" t="0" r="0" b="0"/>
                <a:pathLst>
                  <a:path w="463534" h="463535">
                    <a:moveTo>
                      <a:pt x="463533" y="968"/>
                    </a:moveTo>
                    <a:lnTo>
                      <a:pt x="463533" y="300958"/>
                    </a:lnTo>
                    <a:lnTo>
                      <a:pt x="463533" y="463534"/>
                    </a:lnTo>
                    <a:lnTo>
                      <a:pt x="0" y="463534"/>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2426528" y="2355038"/>
                <a:ext cx="462566" cy="969"/>
              </a:xfrm>
              <a:custGeom>
                <a:avLst/>
                <a:gdLst/>
                <a:ahLst/>
                <a:cxnLst/>
                <a:rect l="0" t="0" r="0" b="0"/>
                <a:pathLst>
                  <a:path w="462566" h="969">
                    <a:moveTo>
                      <a:pt x="462565" y="968"/>
                    </a:moveTo>
                    <a:lnTo>
                      <a:pt x="84191"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2889093" y="2194399"/>
                <a:ext cx="86128" cy="624174"/>
              </a:xfrm>
              <a:custGeom>
                <a:avLst/>
                <a:gdLst/>
                <a:ahLst/>
                <a:cxnLst/>
                <a:rect l="0" t="0" r="0" b="0"/>
                <a:pathLst>
                  <a:path w="86128" h="624174">
                    <a:moveTo>
                      <a:pt x="86127" y="0"/>
                    </a:moveTo>
                    <a:lnTo>
                      <a:pt x="86127"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a:off x="2427496" y="2193431"/>
                <a:ext cx="547725" cy="163543"/>
              </a:xfrm>
              <a:custGeom>
                <a:avLst/>
                <a:gdLst/>
                <a:ahLst/>
                <a:cxnLst/>
                <a:rect l="0" t="0" r="0" b="0"/>
                <a:pathLst>
                  <a:path w="547725" h="163543">
                    <a:moveTo>
                      <a:pt x="0" y="161607"/>
                    </a:moveTo>
                    <a:lnTo>
                      <a:pt x="83224" y="968"/>
                    </a:lnTo>
                    <a:lnTo>
                      <a:pt x="83224" y="0"/>
                    </a:lnTo>
                    <a:lnTo>
                      <a:pt x="84191" y="0"/>
                    </a:lnTo>
                    <a:lnTo>
                      <a:pt x="547724" y="0"/>
                    </a:lnTo>
                    <a:lnTo>
                      <a:pt x="547724" y="0"/>
                    </a:lnTo>
                    <a:lnTo>
                      <a:pt x="547724" y="968"/>
                    </a:lnTo>
                    <a:lnTo>
                      <a:pt x="461598" y="163542"/>
                    </a:lnTo>
                    <a:lnTo>
                      <a:pt x="461598"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1" name="Group 380"/>
            <p:cNvGrpSpPr/>
            <p:nvPr/>
          </p:nvGrpSpPr>
          <p:grpSpPr>
            <a:xfrm>
              <a:off x="951738" y="2352135"/>
              <a:ext cx="549021" cy="626142"/>
              <a:chOff x="951738" y="2352135"/>
              <a:chExt cx="549021" cy="626142"/>
            </a:xfrm>
          </p:grpSpPr>
          <p:sp>
            <p:nvSpPr>
              <p:cNvPr id="369" name="Freeform 368"/>
              <p:cNvSpPr/>
              <p:nvPr/>
            </p:nvSpPr>
            <p:spPr>
              <a:xfrm>
                <a:off x="952753" y="2353691"/>
                <a:ext cx="84456" cy="162433"/>
              </a:xfrm>
              <a:custGeom>
                <a:avLst/>
                <a:gdLst/>
                <a:ahLst/>
                <a:cxnLst/>
                <a:rect l="0" t="0" r="0" b="0"/>
                <a:pathLst>
                  <a:path w="84456" h="162433">
                    <a:moveTo>
                      <a:pt x="84455" y="126"/>
                    </a:moveTo>
                    <a:lnTo>
                      <a:pt x="84455" y="162432"/>
                    </a:lnTo>
                    <a:lnTo>
                      <a:pt x="0" y="162432"/>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1037208" y="2353055"/>
                <a:ext cx="463298" cy="163069"/>
              </a:xfrm>
              <a:custGeom>
                <a:avLst/>
                <a:gdLst/>
                <a:ahLst/>
                <a:cxnLst/>
                <a:rect l="0" t="0" r="0" b="0"/>
                <a:pathLst>
                  <a:path w="463298" h="163069">
                    <a:moveTo>
                      <a:pt x="508" y="0"/>
                    </a:moveTo>
                    <a:lnTo>
                      <a:pt x="463297" y="0"/>
                    </a:lnTo>
                    <a:lnTo>
                      <a:pt x="463297" y="636"/>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951738" y="2516123"/>
                <a:ext cx="85471" cy="462154"/>
              </a:xfrm>
              <a:custGeom>
                <a:avLst/>
                <a:gdLst/>
                <a:ahLst/>
                <a:cxnLst/>
                <a:rect l="0" t="0" r="0" b="0"/>
                <a:pathLst>
                  <a:path w="85471" h="462154">
                    <a:moveTo>
                      <a:pt x="253" y="0"/>
                    </a:moveTo>
                    <a:lnTo>
                      <a:pt x="1015" y="0"/>
                    </a:lnTo>
                    <a:lnTo>
                      <a:pt x="85470" y="0"/>
                    </a:lnTo>
                    <a:lnTo>
                      <a:pt x="85470"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1415288" y="2353691"/>
                <a:ext cx="85471" cy="462408"/>
              </a:xfrm>
              <a:custGeom>
                <a:avLst/>
                <a:gdLst/>
                <a:ahLst/>
                <a:cxnLst/>
                <a:rect l="0" t="0" r="0" b="0"/>
                <a:pathLst>
                  <a:path w="85471" h="462408">
                    <a:moveTo>
                      <a:pt x="126" y="162432"/>
                    </a:moveTo>
                    <a:lnTo>
                      <a:pt x="85217" y="0"/>
                    </a:lnTo>
                    <a:lnTo>
                      <a:pt x="85470"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1037208" y="2516123"/>
                <a:ext cx="378081" cy="299976"/>
              </a:xfrm>
              <a:custGeom>
                <a:avLst/>
                <a:gdLst/>
                <a:ahLst/>
                <a:cxnLst/>
                <a:rect l="0" t="0" r="0" b="0"/>
                <a:pathLst>
                  <a:path w="378081" h="299976">
                    <a:moveTo>
                      <a:pt x="378080" y="0"/>
                    </a:moveTo>
                    <a:lnTo>
                      <a:pt x="378080"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1415288" y="2816098"/>
                <a:ext cx="85471" cy="162179"/>
              </a:xfrm>
              <a:custGeom>
                <a:avLst/>
                <a:gdLst/>
                <a:ahLst/>
                <a:cxnLst/>
                <a:rect l="0" t="0" r="0" b="0"/>
                <a:pathLst>
                  <a:path w="85471" h="162179">
                    <a:moveTo>
                      <a:pt x="0" y="162178"/>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951738" y="2816098"/>
                <a:ext cx="463551" cy="162179"/>
              </a:xfrm>
              <a:custGeom>
                <a:avLst/>
                <a:gdLst/>
                <a:ahLst/>
                <a:cxnLst/>
                <a:rect l="0" t="0" r="0" b="0"/>
                <a:pathLst>
                  <a:path w="463551" h="162179">
                    <a:moveTo>
                      <a:pt x="463550" y="162178"/>
                    </a:moveTo>
                    <a:lnTo>
                      <a:pt x="0" y="162178"/>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1036903" y="2352135"/>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951743" y="25147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Freeform 377"/>
              <p:cNvSpPr/>
              <p:nvPr/>
            </p:nvSpPr>
            <p:spPr>
              <a:xfrm>
                <a:off x="952711" y="251470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1415276" y="2354071"/>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952711" y="2353102"/>
                <a:ext cx="547723" cy="163544"/>
              </a:xfrm>
              <a:custGeom>
                <a:avLst/>
                <a:gdLst/>
                <a:ahLst/>
                <a:cxnLst/>
                <a:rect l="0" t="0" r="0" b="0"/>
                <a:pathLst>
                  <a:path w="547723" h="163544">
                    <a:moveTo>
                      <a:pt x="0" y="161608"/>
                    </a:moveTo>
                    <a:lnTo>
                      <a:pt x="84190" y="968"/>
                    </a:lnTo>
                    <a:lnTo>
                      <a:pt x="84190"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4" name="Group 393"/>
            <p:cNvGrpSpPr/>
            <p:nvPr/>
          </p:nvGrpSpPr>
          <p:grpSpPr>
            <a:xfrm>
              <a:off x="1412366" y="2352135"/>
              <a:ext cx="549023" cy="626142"/>
              <a:chOff x="1412366" y="2352135"/>
              <a:chExt cx="549023" cy="626142"/>
            </a:xfrm>
          </p:grpSpPr>
          <p:sp>
            <p:nvSpPr>
              <p:cNvPr id="382" name="Freeform 381"/>
              <p:cNvSpPr/>
              <p:nvPr/>
            </p:nvSpPr>
            <p:spPr>
              <a:xfrm>
                <a:off x="1413383" y="2353691"/>
                <a:ext cx="84582" cy="162433"/>
              </a:xfrm>
              <a:custGeom>
                <a:avLst/>
                <a:gdLst/>
                <a:ahLst/>
                <a:cxnLst/>
                <a:rect l="0" t="0" r="0" b="0"/>
                <a:pathLst>
                  <a:path w="84582" h="162433">
                    <a:moveTo>
                      <a:pt x="84581" y="126"/>
                    </a:moveTo>
                    <a:lnTo>
                      <a:pt x="84581" y="162432"/>
                    </a:lnTo>
                    <a:lnTo>
                      <a:pt x="0" y="162432"/>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1497964" y="2353055"/>
                <a:ext cx="463297" cy="163069"/>
              </a:xfrm>
              <a:custGeom>
                <a:avLst/>
                <a:gdLst/>
                <a:ahLst/>
                <a:cxnLst/>
                <a:rect l="0" t="0" r="0" b="0"/>
                <a:pathLst>
                  <a:path w="463297" h="163069">
                    <a:moveTo>
                      <a:pt x="382" y="0"/>
                    </a:moveTo>
                    <a:lnTo>
                      <a:pt x="463296" y="0"/>
                    </a:lnTo>
                    <a:lnTo>
                      <a:pt x="463296" y="636"/>
                    </a:lnTo>
                    <a:lnTo>
                      <a:pt x="378206" y="163068"/>
                    </a:lnTo>
                    <a:lnTo>
                      <a:pt x="377953"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1412366" y="2516123"/>
                <a:ext cx="85599" cy="462154"/>
              </a:xfrm>
              <a:custGeom>
                <a:avLst/>
                <a:gdLst/>
                <a:ahLst/>
                <a:cxnLst/>
                <a:rect l="0" t="0" r="0" b="0"/>
                <a:pathLst>
                  <a:path w="85599" h="462154">
                    <a:moveTo>
                      <a:pt x="255" y="0"/>
                    </a:moveTo>
                    <a:lnTo>
                      <a:pt x="1017"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1875917" y="2353691"/>
                <a:ext cx="85472" cy="462408"/>
              </a:xfrm>
              <a:custGeom>
                <a:avLst/>
                <a:gdLst/>
                <a:ahLst/>
                <a:cxnLst/>
                <a:rect l="0" t="0" r="0" b="0"/>
                <a:pathLst>
                  <a:path w="85472" h="462408">
                    <a:moveTo>
                      <a:pt x="253" y="162432"/>
                    </a:moveTo>
                    <a:lnTo>
                      <a:pt x="85343" y="0"/>
                    </a:lnTo>
                    <a:lnTo>
                      <a:pt x="85471"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1497964" y="2516123"/>
                <a:ext cx="377954" cy="299976"/>
              </a:xfrm>
              <a:custGeom>
                <a:avLst/>
                <a:gdLst/>
                <a:ahLst/>
                <a:cxnLst/>
                <a:rect l="0" t="0" r="0" b="0"/>
                <a:pathLst>
                  <a:path w="377954" h="299976">
                    <a:moveTo>
                      <a:pt x="377953" y="0"/>
                    </a:moveTo>
                    <a:lnTo>
                      <a:pt x="377953"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1875917" y="2816098"/>
                <a:ext cx="85472" cy="162179"/>
              </a:xfrm>
              <a:custGeom>
                <a:avLst/>
                <a:gdLst/>
                <a:ahLst/>
                <a:cxnLst/>
                <a:rect l="0" t="0" r="0" b="0"/>
                <a:pathLst>
                  <a:path w="85472" h="162179">
                    <a:moveTo>
                      <a:pt x="0" y="162178"/>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1412366" y="2816098"/>
                <a:ext cx="463552" cy="162179"/>
              </a:xfrm>
              <a:custGeom>
                <a:avLst/>
                <a:gdLst/>
                <a:ahLst/>
                <a:cxnLst/>
                <a:rect l="0" t="0" r="0" b="0"/>
                <a:pathLst>
                  <a:path w="463552" h="162179">
                    <a:moveTo>
                      <a:pt x="463551" y="162178"/>
                    </a:moveTo>
                    <a:lnTo>
                      <a:pt x="0" y="162178"/>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1497530" y="2352135"/>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1412371" y="25147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Freeform 390"/>
              <p:cNvSpPr/>
              <p:nvPr/>
            </p:nvSpPr>
            <p:spPr>
              <a:xfrm>
                <a:off x="1413339" y="2514708"/>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Freeform 391"/>
              <p:cNvSpPr/>
              <p:nvPr/>
            </p:nvSpPr>
            <p:spPr>
              <a:xfrm>
                <a:off x="1875902" y="2354071"/>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Freeform 392"/>
              <p:cNvSpPr/>
              <p:nvPr/>
            </p:nvSpPr>
            <p:spPr>
              <a:xfrm>
                <a:off x="1413339" y="2353102"/>
                <a:ext cx="547723" cy="163544"/>
              </a:xfrm>
              <a:custGeom>
                <a:avLst/>
                <a:gdLst/>
                <a:ahLst/>
                <a:cxnLst/>
                <a:rect l="0" t="0" r="0" b="0"/>
                <a:pathLst>
                  <a:path w="547723" h="163544">
                    <a:moveTo>
                      <a:pt x="0" y="161608"/>
                    </a:moveTo>
                    <a:lnTo>
                      <a:pt x="84191" y="968"/>
                    </a:lnTo>
                    <a:lnTo>
                      <a:pt x="84191"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7" name="Group 406"/>
            <p:cNvGrpSpPr/>
            <p:nvPr/>
          </p:nvGrpSpPr>
          <p:grpSpPr>
            <a:xfrm>
              <a:off x="1878806" y="2352135"/>
              <a:ext cx="549659" cy="626142"/>
              <a:chOff x="1878806" y="2352135"/>
              <a:chExt cx="549659" cy="626142"/>
            </a:xfrm>
          </p:grpSpPr>
          <p:sp>
            <p:nvSpPr>
              <p:cNvPr id="395" name="Freeform 394"/>
              <p:cNvSpPr/>
              <p:nvPr/>
            </p:nvSpPr>
            <p:spPr>
              <a:xfrm>
                <a:off x="1880107" y="2353691"/>
                <a:ext cx="84583" cy="162433"/>
              </a:xfrm>
              <a:custGeom>
                <a:avLst/>
                <a:gdLst/>
                <a:ahLst/>
                <a:cxnLst/>
                <a:rect l="0" t="0" r="0" b="0"/>
                <a:pathLst>
                  <a:path w="84583" h="162433">
                    <a:moveTo>
                      <a:pt x="84582" y="126"/>
                    </a:moveTo>
                    <a:lnTo>
                      <a:pt x="84582" y="162432"/>
                    </a:lnTo>
                    <a:lnTo>
                      <a:pt x="0" y="162432"/>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1964689" y="2353055"/>
                <a:ext cx="463297" cy="163069"/>
              </a:xfrm>
              <a:custGeom>
                <a:avLst/>
                <a:gdLst/>
                <a:ahLst/>
                <a:cxnLst/>
                <a:rect l="0" t="0" r="0" b="0"/>
                <a:pathLst>
                  <a:path w="463297" h="163069">
                    <a:moveTo>
                      <a:pt x="381" y="0"/>
                    </a:moveTo>
                    <a:lnTo>
                      <a:pt x="463296" y="0"/>
                    </a:lnTo>
                    <a:lnTo>
                      <a:pt x="463296" y="636"/>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1879219" y="2516123"/>
                <a:ext cx="85471" cy="462154"/>
              </a:xfrm>
              <a:custGeom>
                <a:avLst/>
                <a:gdLst/>
                <a:ahLst/>
                <a:cxnLst/>
                <a:rect l="0" t="0" r="0" b="0"/>
                <a:pathLst>
                  <a:path w="85471" h="462154">
                    <a:moveTo>
                      <a:pt x="126" y="0"/>
                    </a:moveTo>
                    <a:lnTo>
                      <a:pt x="888" y="0"/>
                    </a:lnTo>
                    <a:lnTo>
                      <a:pt x="85470" y="0"/>
                    </a:lnTo>
                    <a:lnTo>
                      <a:pt x="85470"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2342769" y="2353691"/>
                <a:ext cx="85345" cy="462408"/>
              </a:xfrm>
              <a:custGeom>
                <a:avLst/>
                <a:gdLst/>
                <a:ahLst/>
                <a:cxnLst/>
                <a:rect l="0" t="0" r="0" b="0"/>
                <a:pathLst>
                  <a:path w="85345" h="462408">
                    <a:moveTo>
                      <a:pt x="126" y="162432"/>
                    </a:moveTo>
                    <a:lnTo>
                      <a:pt x="85216" y="0"/>
                    </a:lnTo>
                    <a:lnTo>
                      <a:pt x="85344"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1964689" y="2516123"/>
                <a:ext cx="378081" cy="299976"/>
              </a:xfrm>
              <a:custGeom>
                <a:avLst/>
                <a:gdLst/>
                <a:ahLst/>
                <a:cxnLst/>
                <a:rect l="0" t="0" r="0" b="0"/>
                <a:pathLst>
                  <a:path w="378081" h="299976">
                    <a:moveTo>
                      <a:pt x="378080" y="0"/>
                    </a:moveTo>
                    <a:lnTo>
                      <a:pt x="378080"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2342769" y="2816098"/>
                <a:ext cx="85345" cy="162179"/>
              </a:xfrm>
              <a:custGeom>
                <a:avLst/>
                <a:gdLst/>
                <a:ahLst/>
                <a:cxnLst/>
                <a:rect l="0" t="0" r="0" b="0"/>
                <a:pathLst>
                  <a:path w="85345" h="162179">
                    <a:moveTo>
                      <a:pt x="0" y="162178"/>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1879219" y="2816098"/>
                <a:ext cx="463551" cy="162179"/>
              </a:xfrm>
              <a:custGeom>
                <a:avLst/>
                <a:gdLst/>
                <a:ahLst/>
                <a:cxnLst/>
                <a:rect l="0" t="0" r="0" b="0"/>
                <a:pathLst>
                  <a:path w="463551" h="162179">
                    <a:moveTo>
                      <a:pt x="463550" y="162178"/>
                    </a:moveTo>
                    <a:lnTo>
                      <a:pt x="0" y="162178"/>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1964933" y="2352135"/>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1878806" y="25147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Freeform 403"/>
              <p:cNvSpPr/>
              <p:nvPr/>
            </p:nvSpPr>
            <p:spPr>
              <a:xfrm>
                <a:off x="1879774" y="251470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Freeform 404"/>
              <p:cNvSpPr/>
              <p:nvPr/>
            </p:nvSpPr>
            <p:spPr>
              <a:xfrm>
                <a:off x="2342337" y="2354071"/>
                <a:ext cx="86128" cy="624171"/>
              </a:xfrm>
              <a:custGeom>
                <a:avLst/>
                <a:gdLst/>
                <a:ahLst/>
                <a:cxnLst/>
                <a:rect l="0" t="0" r="0" b="0"/>
                <a:pathLst>
                  <a:path w="86128" h="624171">
                    <a:moveTo>
                      <a:pt x="86127" y="0"/>
                    </a:moveTo>
                    <a:lnTo>
                      <a:pt x="86127"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Freeform 405"/>
              <p:cNvSpPr/>
              <p:nvPr/>
            </p:nvSpPr>
            <p:spPr>
              <a:xfrm>
                <a:off x="1880743" y="2353102"/>
                <a:ext cx="547722" cy="163544"/>
              </a:xfrm>
              <a:custGeom>
                <a:avLst/>
                <a:gdLst/>
                <a:ahLst/>
                <a:cxnLst/>
                <a:rect l="0" t="0" r="0" b="0"/>
                <a:pathLst>
                  <a:path w="547722" h="163544">
                    <a:moveTo>
                      <a:pt x="0" y="161608"/>
                    </a:moveTo>
                    <a:lnTo>
                      <a:pt x="84190" y="968"/>
                    </a:lnTo>
                    <a:lnTo>
                      <a:pt x="84190" y="0"/>
                    </a:lnTo>
                    <a:lnTo>
                      <a:pt x="84190" y="0"/>
                    </a:lnTo>
                    <a:lnTo>
                      <a:pt x="547721" y="0"/>
                    </a:lnTo>
                    <a:lnTo>
                      <a:pt x="547721" y="0"/>
                    </a:lnTo>
                    <a:lnTo>
                      <a:pt x="547721" y="968"/>
                    </a:lnTo>
                    <a:lnTo>
                      <a:pt x="462563" y="163543"/>
                    </a:lnTo>
                    <a:lnTo>
                      <a:pt x="46159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0" name="Group 419"/>
            <p:cNvGrpSpPr/>
            <p:nvPr/>
          </p:nvGrpSpPr>
          <p:grpSpPr>
            <a:xfrm>
              <a:off x="2339435" y="2352135"/>
              <a:ext cx="549660" cy="626142"/>
              <a:chOff x="2339435" y="2352135"/>
              <a:chExt cx="549660" cy="626142"/>
            </a:xfrm>
          </p:grpSpPr>
          <p:sp>
            <p:nvSpPr>
              <p:cNvPr id="408" name="Freeform 407"/>
              <p:cNvSpPr/>
              <p:nvPr/>
            </p:nvSpPr>
            <p:spPr>
              <a:xfrm>
                <a:off x="2340736" y="2353691"/>
                <a:ext cx="84584" cy="162433"/>
              </a:xfrm>
              <a:custGeom>
                <a:avLst/>
                <a:gdLst/>
                <a:ahLst/>
                <a:cxnLst/>
                <a:rect l="0" t="0" r="0" b="0"/>
                <a:pathLst>
                  <a:path w="84584" h="162433">
                    <a:moveTo>
                      <a:pt x="84583" y="126"/>
                    </a:moveTo>
                    <a:lnTo>
                      <a:pt x="84583" y="162432"/>
                    </a:lnTo>
                    <a:lnTo>
                      <a:pt x="0" y="162432"/>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2425319" y="2353055"/>
                <a:ext cx="463296" cy="163069"/>
              </a:xfrm>
              <a:custGeom>
                <a:avLst/>
                <a:gdLst/>
                <a:ahLst/>
                <a:cxnLst/>
                <a:rect l="0" t="0" r="0" b="0"/>
                <a:pathLst>
                  <a:path w="463296" h="163069">
                    <a:moveTo>
                      <a:pt x="381" y="0"/>
                    </a:moveTo>
                    <a:lnTo>
                      <a:pt x="463295" y="0"/>
                    </a:lnTo>
                    <a:lnTo>
                      <a:pt x="463295" y="636"/>
                    </a:lnTo>
                    <a:lnTo>
                      <a:pt x="378206" y="163068"/>
                    </a:lnTo>
                    <a:lnTo>
                      <a:pt x="378079"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2339848" y="2516123"/>
                <a:ext cx="85472" cy="462154"/>
              </a:xfrm>
              <a:custGeom>
                <a:avLst/>
                <a:gdLst/>
                <a:ahLst/>
                <a:cxnLst/>
                <a:rect l="0" t="0" r="0" b="0"/>
                <a:pathLst>
                  <a:path w="85472" h="462154">
                    <a:moveTo>
                      <a:pt x="127" y="0"/>
                    </a:moveTo>
                    <a:lnTo>
                      <a:pt x="888" y="0"/>
                    </a:lnTo>
                    <a:lnTo>
                      <a:pt x="85471" y="0"/>
                    </a:lnTo>
                    <a:lnTo>
                      <a:pt x="85471"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2803398" y="2353691"/>
                <a:ext cx="85345" cy="462408"/>
              </a:xfrm>
              <a:custGeom>
                <a:avLst/>
                <a:gdLst/>
                <a:ahLst/>
                <a:cxnLst/>
                <a:rect l="0" t="0" r="0" b="0"/>
                <a:pathLst>
                  <a:path w="85345" h="462408">
                    <a:moveTo>
                      <a:pt x="127" y="162432"/>
                    </a:moveTo>
                    <a:lnTo>
                      <a:pt x="85216" y="0"/>
                    </a:lnTo>
                    <a:lnTo>
                      <a:pt x="85344"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2425319" y="251612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2803398" y="2816098"/>
                <a:ext cx="85345" cy="162179"/>
              </a:xfrm>
              <a:custGeom>
                <a:avLst/>
                <a:gdLst/>
                <a:ahLst/>
                <a:cxnLst/>
                <a:rect l="0" t="0" r="0" b="0"/>
                <a:pathLst>
                  <a:path w="85345" h="162179">
                    <a:moveTo>
                      <a:pt x="0" y="162178"/>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2339848" y="2816098"/>
                <a:ext cx="463551" cy="162179"/>
              </a:xfrm>
              <a:custGeom>
                <a:avLst/>
                <a:gdLst/>
                <a:ahLst/>
                <a:cxnLst/>
                <a:rect l="0" t="0" r="0" b="0"/>
                <a:pathLst>
                  <a:path w="463551" h="162179">
                    <a:moveTo>
                      <a:pt x="463550" y="162178"/>
                    </a:moveTo>
                    <a:lnTo>
                      <a:pt x="0" y="162178"/>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2425562" y="2352135"/>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2339435" y="2514708"/>
                <a:ext cx="463533" cy="463531"/>
              </a:xfrm>
              <a:custGeom>
                <a:avLst/>
                <a:gdLst/>
                <a:ahLst/>
                <a:cxnLst/>
                <a:rect l="0" t="0" r="0" b="0"/>
                <a:pathLst>
                  <a:path w="463533" h="463531">
                    <a:moveTo>
                      <a:pt x="463532" y="968"/>
                    </a:moveTo>
                    <a:lnTo>
                      <a:pt x="463532" y="300956"/>
                    </a:lnTo>
                    <a:lnTo>
                      <a:pt x="463532" y="463530"/>
                    </a:lnTo>
                    <a:lnTo>
                      <a:pt x="0" y="463530"/>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Freeform 416"/>
              <p:cNvSpPr/>
              <p:nvPr/>
            </p:nvSpPr>
            <p:spPr>
              <a:xfrm>
                <a:off x="2340402" y="2514708"/>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Freeform 417"/>
              <p:cNvSpPr/>
              <p:nvPr/>
            </p:nvSpPr>
            <p:spPr>
              <a:xfrm>
                <a:off x="2802968" y="2354071"/>
                <a:ext cx="86127" cy="624171"/>
              </a:xfrm>
              <a:custGeom>
                <a:avLst/>
                <a:gdLst/>
                <a:ahLst/>
                <a:cxnLst/>
                <a:rect l="0" t="0" r="0" b="0"/>
                <a:pathLst>
                  <a:path w="86127" h="624171">
                    <a:moveTo>
                      <a:pt x="86126" y="0"/>
                    </a:moveTo>
                    <a:lnTo>
                      <a:pt x="86126"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Freeform 418"/>
              <p:cNvSpPr/>
              <p:nvPr/>
            </p:nvSpPr>
            <p:spPr>
              <a:xfrm>
                <a:off x="2341371" y="2353102"/>
                <a:ext cx="547724" cy="163544"/>
              </a:xfrm>
              <a:custGeom>
                <a:avLst/>
                <a:gdLst/>
                <a:ahLst/>
                <a:cxnLst/>
                <a:rect l="0" t="0" r="0" b="0"/>
                <a:pathLst>
                  <a:path w="547724" h="163544">
                    <a:moveTo>
                      <a:pt x="0" y="161608"/>
                    </a:moveTo>
                    <a:lnTo>
                      <a:pt x="84191" y="968"/>
                    </a:lnTo>
                    <a:lnTo>
                      <a:pt x="84191" y="0"/>
                    </a:lnTo>
                    <a:lnTo>
                      <a:pt x="84191" y="0"/>
                    </a:lnTo>
                    <a:lnTo>
                      <a:pt x="547723" y="0"/>
                    </a:lnTo>
                    <a:lnTo>
                      <a:pt x="547723" y="0"/>
                    </a:lnTo>
                    <a:lnTo>
                      <a:pt x="547723" y="968"/>
                    </a:lnTo>
                    <a:lnTo>
                      <a:pt x="462564" y="163543"/>
                    </a:lnTo>
                    <a:lnTo>
                      <a:pt x="461597"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3" name="Group 432"/>
            <p:cNvGrpSpPr/>
            <p:nvPr/>
          </p:nvGrpSpPr>
          <p:grpSpPr>
            <a:xfrm>
              <a:off x="1203346" y="1419266"/>
              <a:ext cx="549660" cy="625435"/>
              <a:chOff x="1203346" y="1419266"/>
              <a:chExt cx="549660" cy="625435"/>
            </a:xfrm>
          </p:grpSpPr>
          <p:sp>
            <p:nvSpPr>
              <p:cNvPr id="421" name="Freeform 420"/>
              <p:cNvSpPr/>
              <p:nvPr/>
            </p:nvSpPr>
            <p:spPr>
              <a:xfrm>
                <a:off x="1204467" y="1420113"/>
                <a:ext cx="84584" cy="162435"/>
              </a:xfrm>
              <a:custGeom>
                <a:avLst/>
                <a:gdLst/>
                <a:ahLst/>
                <a:cxnLst/>
                <a:rect l="0" t="0" r="0" b="0"/>
                <a:pathLst>
                  <a:path w="84584" h="162435">
                    <a:moveTo>
                      <a:pt x="84583" y="254"/>
                    </a:moveTo>
                    <a:lnTo>
                      <a:pt x="84583" y="162434"/>
                    </a:lnTo>
                    <a:lnTo>
                      <a:pt x="0" y="162434"/>
                    </a:lnTo>
                    <a:lnTo>
                      <a:pt x="0" y="161037"/>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1289050" y="1419605"/>
                <a:ext cx="463424" cy="162943"/>
              </a:xfrm>
              <a:custGeom>
                <a:avLst/>
                <a:gdLst/>
                <a:ahLst/>
                <a:cxnLst/>
                <a:rect l="0" t="0" r="0" b="0"/>
                <a:pathLst>
                  <a:path w="463424" h="162943">
                    <a:moveTo>
                      <a:pt x="380" y="0"/>
                    </a:moveTo>
                    <a:lnTo>
                      <a:pt x="463423" y="0"/>
                    </a:lnTo>
                    <a:lnTo>
                      <a:pt x="463423" y="508"/>
                    </a:lnTo>
                    <a:lnTo>
                      <a:pt x="378332"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1203578" y="1582547"/>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1667129" y="1420113"/>
                <a:ext cx="85472" cy="462408"/>
              </a:xfrm>
              <a:custGeom>
                <a:avLst/>
                <a:gdLst/>
                <a:ahLst/>
                <a:cxnLst/>
                <a:rect l="0" t="0" r="0" b="0"/>
                <a:pathLst>
                  <a:path w="85472" h="462408">
                    <a:moveTo>
                      <a:pt x="253"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1289050" y="15825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1667129" y="18825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426"/>
              <p:cNvSpPr/>
              <p:nvPr/>
            </p:nvSpPr>
            <p:spPr>
              <a:xfrm>
                <a:off x="1203578" y="1882520"/>
                <a:ext cx="463552" cy="162181"/>
              </a:xfrm>
              <a:custGeom>
                <a:avLst/>
                <a:gdLst/>
                <a:ahLst/>
                <a:cxnLst/>
                <a:rect l="0" t="0" r="0" b="0"/>
                <a:pathLst>
                  <a:path w="463552" h="162181">
                    <a:moveTo>
                      <a:pt x="463551" y="162180"/>
                    </a:moveTo>
                    <a:lnTo>
                      <a:pt x="0" y="162180"/>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427"/>
              <p:cNvSpPr/>
              <p:nvPr/>
            </p:nvSpPr>
            <p:spPr>
              <a:xfrm>
                <a:off x="1288506" y="1419266"/>
                <a:ext cx="1936" cy="968"/>
              </a:xfrm>
              <a:custGeom>
                <a:avLst/>
                <a:gdLst/>
                <a:ahLst/>
                <a:cxnLst/>
                <a:rect l="0" t="0" r="0" b="0"/>
                <a:pathLst>
                  <a:path w="1936" h="968">
                    <a:moveTo>
                      <a:pt x="0" y="967"/>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428"/>
              <p:cNvSpPr/>
              <p:nvPr/>
            </p:nvSpPr>
            <p:spPr>
              <a:xfrm>
                <a:off x="1203346" y="1580874"/>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Freeform 429"/>
              <p:cNvSpPr/>
              <p:nvPr/>
            </p:nvSpPr>
            <p:spPr>
              <a:xfrm>
                <a:off x="1204314" y="1580874"/>
                <a:ext cx="462566" cy="968"/>
              </a:xfrm>
              <a:custGeom>
                <a:avLst/>
                <a:gdLst/>
                <a:ahLst/>
                <a:cxnLst/>
                <a:rect l="0" t="0" r="0" b="0"/>
                <a:pathLst>
                  <a:path w="462566" h="968">
                    <a:moveTo>
                      <a:pt x="462565"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Freeform 430"/>
              <p:cNvSpPr/>
              <p:nvPr/>
            </p:nvSpPr>
            <p:spPr>
              <a:xfrm>
                <a:off x="1666879" y="1420233"/>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Freeform 431"/>
              <p:cNvSpPr/>
              <p:nvPr/>
            </p:nvSpPr>
            <p:spPr>
              <a:xfrm>
                <a:off x="1204314" y="1419266"/>
                <a:ext cx="548690" cy="163543"/>
              </a:xfrm>
              <a:custGeom>
                <a:avLst/>
                <a:gdLst/>
                <a:ahLst/>
                <a:cxnLst/>
                <a:rect l="0" t="0" r="0" b="0"/>
                <a:pathLst>
                  <a:path w="548690" h="163543">
                    <a:moveTo>
                      <a:pt x="0" y="161607"/>
                    </a:moveTo>
                    <a:lnTo>
                      <a:pt x="84190" y="967"/>
                    </a:lnTo>
                    <a:lnTo>
                      <a:pt x="84190" y="0"/>
                    </a:lnTo>
                    <a:lnTo>
                      <a:pt x="85158" y="0"/>
                    </a:lnTo>
                    <a:lnTo>
                      <a:pt x="548689" y="0"/>
                    </a:lnTo>
                    <a:lnTo>
                      <a:pt x="548689" y="0"/>
                    </a:lnTo>
                    <a:lnTo>
                      <a:pt x="548689" y="967"/>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6" name="Group 445"/>
            <p:cNvGrpSpPr/>
            <p:nvPr/>
          </p:nvGrpSpPr>
          <p:grpSpPr>
            <a:xfrm>
              <a:off x="1670304" y="1419266"/>
              <a:ext cx="549137" cy="625435"/>
              <a:chOff x="1670304" y="1419266"/>
              <a:chExt cx="549137" cy="625435"/>
            </a:xfrm>
          </p:grpSpPr>
          <p:sp>
            <p:nvSpPr>
              <p:cNvPr id="434" name="Freeform 433"/>
              <p:cNvSpPr/>
              <p:nvPr/>
            </p:nvSpPr>
            <p:spPr>
              <a:xfrm>
                <a:off x="1671192" y="1420113"/>
                <a:ext cx="84584" cy="162435"/>
              </a:xfrm>
              <a:custGeom>
                <a:avLst/>
                <a:gdLst/>
                <a:ahLst/>
                <a:cxnLst/>
                <a:rect l="0" t="0" r="0" b="0"/>
                <a:pathLst>
                  <a:path w="84584" h="162435">
                    <a:moveTo>
                      <a:pt x="84583" y="254"/>
                    </a:moveTo>
                    <a:lnTo>
                      <a:pt x="84583" y="162434"/>
                    </a:lnTo>
                    <a:lnTo>
                      <a:pt x="0" y="162434"/>
                    </a:lnTo>
                    <a:lnTo>
                      <a:pt x="0" y="161037"/>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434"/>
              <p:cNvSpPr/>
              <p:nvPr/>
            </p:nvSpPr>
            <p:spPr>
              <a:xfrm>
                <a:off x="1755775" y="1419605"/>
                <a:ext cx="463424" cy="162943"/>
              </a:xfrm>
              <a:custGeom>
                <a:avLst/>
                <a:gdLst/>
                <a:ahLst/>
                <a:cxnLst/>
                <a:rect l="0" t="0" r="0" b="0"/>
                <a:pathLst>
                  <a:path w="463424" h="162943">
                    <a:moveTo>
                      <a:pt x="507" y="0"/>
                    </a:moveTo>
                    <a:lnTo>
                      <a:pt x="463423" y="0"/>
                    </a:lnTo>
                    <a:lnTo>
                      <a:pt x="463423" y="508"/>
                    </a:lnTo>
                    <a:lnTo>
                      <a:pt x="378332"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435"/>
              <p:cNvSpPr/>
              <p:nvPr/>
            </p:nvSpPr>
            <p:spPr>
              <a:xfrm>
                <a:off x="1670304" y="1582547"/>
                <a:ext cx="85472" cy="462154"/>
              </a:xfrm>
              <a:custGeom>
                <a:avLst/>
                <a:gdLst/>
                <a:ahLst/>
                <a:cxnLst/>
                <a:rect l="0" t="0" r="0" b="0"/>
                <a:pathLst>
                  <a:path w="85472" h="462154">
                    <a:moveTo>
                      <a:pt x="253" y="0"/>
                    </a:moveTo>
                    <a:lnTo>
                      <a:pt x="888"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436"/>
              <p:cNvSpPr/>
              <p:nvPr/>
            </p:nvSpPr>
            <p:spPr>
              <a:xfrm>
                <a:off x="2133854" y="1420113"/>
                <a:ext cx="85472" cy="462408"/>
              </a:xfrm>
              <a:custGeom>
                <a:avLst/>
                <a:gdLst/>
                <a:ahLst/>
                <a:cxnLst/>
                <a:rect l="0" t="0" r="0" b="0"/>
                <a:pathLst>
                  <a:path w="85472" h="462408">
                    <a:moveTo>
                      <a:pt x="253"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437"/>
              <p:cNvSpPr/>
              <p:nvPr/>
            </p:nvSpPr>
            <p:spPr>
              <a:xfrm>
                <a:off x="1755775" y="15825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438"/>
              <p:cNvSpPr/>
              <p:nvPr/>
            </p:nvSpPr>
            <p:spPr>
              <a:xfrm>
                <a:off x="2133854" y="18825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eeform 439"/>
              <p:cNvSpPr/>
              <p:nvPr/>
            </p:nvSpPr>
            <p:spPr>
              <a:xfrm>
                <a:off x="1670304" y="188252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440"/>
              <p:cNvSpPr/>
              <p:nvPr/>
            </p:nvSpPr>
            <p:spPr>
              <a:xfrm>
                <a:off x="1755908" y="1419266"/>
                <a:ext cx="969" cy="968"/>
              </a:xfrm>
              <a:custGeom>
                <a:avLst/>
                <a:gdLst/>
                <a:ahLst/>
                <a:cxnLst/>
                <a:rect l="0" t="0" r="0" b="0"/>
                <a:pathLst>
                  <a:path w="969" h="968">
                    <a:moveTo>
                      <a:pt x="0" y="967"/>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441"/>
              <p:cNvSpPr/>
              <p:nvPr/>
            </p:nvSpPr>
            <p:spPr>
              <a:xfrm>
                <a:off x="1670750" y="15808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Freeform 442"/>
              <p:cNvSpPr/>
              <p:nvPr/>
            </p:nvSpPr>
            <p:spPr>
              <a:xfrm>
                <a:off x="1670750" y="1580874"/>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Freeform 443"/>
              <p:cNvSpPr/>
              <p:nvPr/>
            </p:nvSpPr>
            <p:spPr>
              <a:xfrm>
                <a:off x="2133313" y="1420233"/>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Freeform 444"/>
              <p:cNvSpPr/>
              <p:nvPr/>
            </p:nvSpPr>
            <p:spPr>
              <a:xfrm>
                <a:off x="1671718" y="1419266"/>
                <a:ext cx="547723" cy="163543"/>
              </a:xfrm>
              <a:custGeom>
                <a:avLst/>
                <a:gdLst/>
                <a:ahLst/>
                <a:cxnLst/>
                <a:rect l="0" t="0" r="0" b="0"/>
                <a:pathLst>
                  <a:path w="547723" h="163543">
                    <a:moveTo>
                      <a:pt x="0" y="161607"/>
                    </a:moveTo>
                    <a:lnTo>
                      <a:pt x="84190" y="967"/>
                    </a:lnTo>
                    <a:lnTo>
                      <a:pt x="84190" y="0"/>
                    </a:lnTo>
                    <a:lnTo>
                      <a:pt x="84190" y="0"/>
                    </a:lnTo>
                    <a:lnTo>
                      <a:pt x="547722" y="0"/>
                    </a:lnTo>
                    <a:lnTo>
                      <a:pt x="547722" y="0"/>
                    </a:lnTo>
                    <a:lnTo>
                      <a:pt x="547722" y="967"/>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9" name="Group 458"/>
            <p:cNvGrpSpPr/>
            <p:nvPr/>
          </p:nvGrpSpPr>
          <p:grpSpPr>
            <a:xfrm>
              <a:off x="2130932" y="1419266"/>
              <a:ext cx="549138" cy="625435"/>
              <a:chOff x="2130932" y="1419266"/>
              <a:chExt cx="549138" cy="625435"/>
            </a:xfrm>
          </p:grpSpPr>
          <p:sp>
            <p:nvSpPr>
              <p:cNvPr id="447" name="Freeform 446"/>
              <p:cNvSpPr/>
              <p:nvPr/>
            </p:nvSpPr>
            <p:spPr>
              <a:xfrm>
                <a:off x="2131822" y="1420113"/>
                <a:ext cx="84583" cy="162435"/>
              </a:xfrm>
              <a:custGeom>
                <a:avLst/>
                <a:gdLst/>
                <a:ahLst/>
                <a:cxnLst/>
                <a:rect l="0" t="0" r="0" b="0"/>
                <a:pathLst>
                  <a:path w="84583" h="162435">
                    <a:moveTo>
                      <a:pt x="84582" y="254"/>
                    </a:moveTo>
                    <a:lnTo>
                      <a:pt x="84582" y="162434"/>
                    </a:lnTo>
                    <a:lnTo>
                      <a:pt x="0" y="162434"/>
                    </a:lnTo>
                    <a:lnTo>
                      <a:pt x="0" y="161037"/>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447"/>
              <p:cNvSpPr/>
              <p:nvPr/>
            </p:nvSpPr>
            <p:spPr>
              <a:xfrm>
                <a:off x="2216404" y="1419605"/>
                <a:ext cx="463423" cy="162943"/>
              </a:xfrm>
              <a:custGeom>
                <a:avLst/>
                <a:gdLst/>
                <a:ahLst/>
                <a:cxnLst/>
                <a:rect l="0" t="0" r="0" b="0"/>
                <a:pathLst>
                  <a:path w="463423" h="162943">
                    <a:moveTo>
                      <a:pt x="507" y="0"/>
                    </a:moveTo>
                    <a:lnTo>
                      <a:pt x="463422" y="0"/>
                    </a:lnTo>
                    <a:lnTo>
                      <a:pt x="463422" y="508"/>
                    </a:lnTo>
                    <a:lnTo>
                      <a:pt x="378332" y="162942"/>
                    </a:lnTo>
                    <a:lnTo>
                      <a:pt x="378078"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48"/>
              <p:cNvSpPr/>
              <p:nvPr/>
            </p:nvSpPr>
            <p:spPr>
              <a:xfrm>
                <a:off x="2130932" y="1582547"/>
                <a:ext cx="85473" cy="462154"/>
              </a:xfrm>
              <a:custGeom>
                <a:avLst/>
                <a:gdLst/>
                <a:ahLst/>
                <a:cxnLst/>
                <a:rect l="0" t="0" r="0" b="0"/>
                <a:pathLst>
                  <a:path w="85473" h="462154">
                    <a:moveTo>
                      <a:pt x="254" y="0"/>
                    </a:moveTo>
                    <a:lnTo>
                      <a:pt x="890"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449"/>
              <p:cNvSpPr/>
              <p:nvPr/>
            </p:nvSpPr>
            <p:spPr>
              <a:xfrm>
                <a:off x="2594482" y="1420113"/>
                <a:ext cx="85473" cy="462408"/>
              </a:xfrm>
              <a:custGeom>
                <a:avLst/>
                <a:gdLst/>
                <a:ahLst/>
                <a:cxnLst/>
                <a:rect l="0" t="0" r="0" b="0"/>
                <a:pathLst>
                  <a:path w="85473" h="462408">
                    <a:moveTo>
                      <a:pt x="254" y="162434"/>
                    </a:moveTo>
                    <a:lnTo>
                      <a:pt x="85344" y="0"/>
                    </a:lnTo>
                    <a:lnTo>
                      <a:pt x="85472"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450"/>
              <p:cNvSpPr/>
              <p:nvPr/>
            </p:nvSpPr>
            <p:spPr>
              <a:xfrm>
                <a:off x="2216404" y="1582547"/>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451"/>
              <p:cNvSpPr/>
              <p:nvPr/>
            </p:nvSpPr>
            <p:spPr>
              <a:xfrm>
                <a:off x="2594482" y="1882520"/>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452"/>
              <p:cNvSpPr/>
              <p:nvPr/>
            </p:nvSpPr>
            <p:spPr>
              <a:xfrm>
                <a:off x="2130932" y="1882520"/>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453"/>
              <p:cNvSpPr/>
              <p:nvPr/>
            </p:nvSpPr>
            <p:spPr>
              <a:xfrm>
                <a:off x="2216537" y="1419266"/>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454"/>
              <p:cNvSpPr/>
              <p:nvPr/>
            </p:nvSpPr>
            <p:spPr>
              <a:xfrm>
                <a:off x="2131379" y="15808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Freeform 455"/>
              <p:cNvSpPr/>
              <p:nvPr/>
            </p:nvSpPr>
            <p:spPr>
              <a:xfrm>
                <a:off x="2131379" y="1580874"/>
                <a:ext cx="462564" cy="968"/>
              </a:xfrm>
              <a:custGeom>
                <a:avLst/>
                <a:gdLst/>
                <a:ahLst/>
                <a:cxnLst/>
                <a:rect l="0" t="0" r="0" b="0"/>
                <a:pathLst>
                  <a:path w="462564" h="968">
                    <a:moveTo>
                      <a:pt x="462563" y="967"/>
                    </a:moveTo>
                    <a:lnTo>
                      <a:pt x="85157" y="967"/>
                    </a:lnTo>
                    <a:lnTo>
                      <a:pt x="967" y="967"/>
                    </a:lnTo>
                    <a:lnTo>
                      <a:pt x="0" y="967"/>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Freeform 456"/>
              <p:cNvSpPr/>
              <p:nvPr/>
            </p:nvSpPr>
            <p:spPr>
              <a:xfrm>
                <a:off x="2593942" y="1420233"/>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Freeform 457"/>
              <p:cNvSpPr/>
              <p:nvPr/>
            </p:nvSpPr>
            <p:spPr>
              <a:xfrm>
                <a:off x="2132347" y="1419266"/>
                <a:ext cx="547723" cy="163543"/>
              </a:xfrm>
              <a:custGeom>
                <a:avLst/>
                <a:gdLst/>
                <a:ahLst/>
                <a:cxnLst/>
                <a:rect l="0" t="0" r="0" b="0"/>
                <a:pathLst>
                  <a:path w="547723" h="163543">
                    <a:moveTo>
                      <a:pt x="0" y="161607"/>
                    </a:moveTo>
                    <a:lnTo>
                      <a:pt x="84190" y="967"/>
                    </a:lnTo>
                    <a:lnTo>
                      <a:pt x="84190" y="0"/>
                    </a:lnTo>
                    <a:lnTo>
                      <a:pt x="84190" y="0"/>
                    </a:lnTo>
                    <a:lnTo>
                      <a:pt x="547722" y="0"/>
                    </a:lnTo>
                    <a:lnTo>
                      <a:pt x="547722" y="0"/>
                    </a:lnTo>
                    <a:lnTo>
                      <a:pt x="547722" y="967"/>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2" name="Group 471"/>
            <p:cNvGrpSpPr/>
            <p:nvPr/>
          </p:nvGrpSpPr>
          <p:grpSpPr>
            <a:xfrm>
              <a:off x="2591561" y="1419266"/>
              <a:ext cx="549136" cy="625435"/>
              <a:chOff x="2591561" y="1419266"/>
              <a:chExt cx="549136" cy="625435"/>
            </a:xfrm>
          </p:grpSpPr>
          <p:sp>
            <p:nvSpPr>
              <p:cNvPr id="460" name="Freeform 459"/>
              <p:cNvSpPr/>
              <p:nvPr/>
            </p:nvSpPr>
            <p:spPr>
              <a:xfrm>
                <a:off x="2592451" y="1420113"/>
                <a:ext cx="84582" cy="162435"/>
              </a:xfrm>
              <a:custGeom>
                <a:avLst/>
                <a:gdLst/>
                <a:ahLst/>
                <a:cxnLst/>
                <a:rect l="0" t="0" r="0" b="0"/>
                <a:pathLst>
                  <a:path w="84582" h="162435">
                    <a:moveTo>
                      <a:pt x="84581" y="254"/>
                    </a:moveTo>
                    <a:lnTo>
                      <a:pt x="84581" y="162434"/>
                    </a:lnTo>
                    <a:lnTo>
                      <a:pt x="0" y="162434"/>
                    </a:lnTo>
                    <a:lnTo>
                      <a:pt x="0" y="161037"/>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2677032" y="1419605"/>
                <a:ext cx="463424" cy="162943"/>
              </a:xfrm>
              <a:custGeom>
                <a:avLst/>
                <a:gdLst/>
                <a:ahLst/>
                <a:cxnLst/>
                <a:rect l="0" t="0" r="0" b="0"/>
                <a:pathLst>
                  <a:path w="463424" h="162943">
                    <a:moveTo>
                      <a:pt x="509" y="0"/>
                    </a:moveTo>
                    <a:lnTo>
                      <a:pt x="463423" y="0"/>
                    </a:lnTo>
                    <a:lnTo>
                      <a:pt x="463423" y="508"/>
                    </a:lnTo>
                    <a:lnTo>
                      <a:pt x="378334"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461"/>
              <p:cNvSpPr/>
              <p:nvPr/>
            </p:nvSpPr>
            <p:spPr>
              <a:xfrm>
                <a:off x="2591561" y="1582547"/>
                <a:ext cx="85472" cy="462154"/>
              </a:xfrm>
              <a:custGeom>
                <a:avLst/>
                <a:gdLst/>
                <a:ahLst/>
                <a:cxnLst/>
                <a:rect l="0" t="0" r="0" b="0"/>
                <a:pathLst>
                  <a:path w="85472" h="462154">
                    <a:moveTo>
                      <a:pt x="255" y="0"/>
                    </a:moveTo>
                    <a:lnTo>
                      <a:pt x="890"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462"/>
              <p:cNvSpPr/>
              <p:nvPr/>
            </p:nvSpPr>
            <p:spPr>
              <a:xfrm>
                <a:off x="3055111" y="1420113"/>
                <a:ext cx="85472" cy="462408"/>
              </a:xfrm>
              <a:custGeom>
                <a:avLst/>
                <a:gdLst/>
                <a:ahLst/>
                <a:cxnLst/>
                <a:rect l="0" t="0" r="0" b="0"/>
                <a:pathLst>
                  <a:path w="85472" h="462408">
                    <a:moveTo>
                      <a:pt x="255"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463"/>
              <p:cNvSpPr/>
              <p:nvPr/>
            </p:nvSpPr>
            <p:spPr>
              <a:xfrm>
                <a:off x="2677032" y="15825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464"/>
              <p:cNvSpPr/>
              <p:nvPr/>
            </p:nvSpPr>
            <p:spPr>
              <a:xfrm>
                <a:off x="3055111" y="18825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465"/>
              <p:cNvSpPr/>
              <p:nvPr/>
            </p:nvSpPr>
            <p:spPr>
              <a:xfrm>
                <a:off x="2591561" y="188252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466"/>
              <p:cNvSpPr/>
              <p:nvPr/>
            </p:nvSpPr>
            <p:spPr>
              <a:xfrm>
                <a:off x="2677166" y="1419266"/>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467"/>
              <p:cNvSpPr/>
              <p:nvPr/>
            </p:nvSpPr>
            <p:spPr>
              <a:xfrm>
                <a:off x="2592008" y="15808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Freeform 468"/>
              <p:cNvSpPr/>
              <p:nvPr/>
            </p:nvSpPr>
            <p:spPr>
              <a:xfrm>
                <a:off x="2592008" y="1580874"/>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Freeform 469"/>
              <p:cNvSpPr/>
              <p:nvPr/>
            </p:nvSpPr>
            <p:spPr>
              <a:xfrm>
                <a:off x="3054570" y="1420233"/>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Freeform 470"/>
              <p:cNvSpPr/>
              <p:nvPr/>
            </p:nvSpPr>
            <p:spPr>
              <a:xfrm>
                <a:off x="2592976" y="1419266"/>
                <a:ext cx="547721" cy="163543"/>
              </a:xfrm>
              <a:custGeom>
                <a:avLst/>
                <a:gdLst/>
                <a:ahLst/>
                <a:cxnLst/>
                <a:rect l="0" t="0" r="0" b="0"/>
                <a:pathLst>
                  <a:path w="547721" h="163543">
                    <a:moveTo>
                      <a:pt x="0" y="161607"/>
                    </a:moveTo>
                    <a:lnTo>
                      <a:pt x="84190" y="967"/>
                    </a:lnTo>
                    <a:lnTo>
                      <a:pt x="84190" y="0"/>
                    </a:lnTo>
                    <a:lnTo>
                      <a:pt x="84190" y="0"/>
                    </a:lnTo>
                    <a:lnTo>
                      <a:pt x="547720" y="0"/>
                    </a:lnTo>
                    <a:lnTo>
                      <a:pt x="547720" y="0"/>
                    </a:lnTo>
                    <a:lnTo>
                      <a:pt x="547720" y="967"/>
                    </a:lnTo>
                    <a:lnTo>
                      <a:pt x="462562" y="163542"/>
                    </a:lnTo>
                    <a:lnTo>
                      <a:pt x="46159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5" name="Group 484"/>
            <p:cNvGrpSpPr/>
            <p:nvPr/>
          </p:nvGrpSpPr>
          <p:grpSpPr>
            <a:xfrm>
              <a:off x="1123696" y="1572163"/>
              <a:ext cx="549149" cy="626108"/>
              <a:chOff x="1123696" y="1572163"/>
              <a:chExt cx="549149" cy="626108"/>
            </a:xfrm>
          </p:grpSpPr>
          <p:sp>
            <p:nvSpPr>
              <p:cNvPr id="473" name="Freeform 472"/>
              <p:cNvSpPr/>
              <p:nvPr/>
            </p:nvSpPr>
            <p:spPr>
              <a:xfrm>
                <a:off x="1124711" y="1573657"/>
                <a:ext cx="84584" cy="162307"/>
              </a:xfrm>
              <a:custGeom>
                <a:avLst/>
                <a:gdLst/>
                <a:ahLst/>
                <a:cxnLst/>
                <a:rect l="0" t="0" r="0" b="0"/>
                <a:pathLst>
                  <a:path w="84584" h="162307">
                    <a:moveTo>
                      <a:pt x="84583" y="254"/>
                    </a:moveTo>
                    <a:lnTo>
                      <a:pt x="84583" y="162306"/>
                    </a:lnTo>
                    <a:lnTo>
                      <a:pt x="0" y="162306"/>
                    </a:lnTo>
                    <a:lnTo>
                      <a:pt x="0" y="161035"/>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473"/>
              <p:cNvSpPr/>
              <p:nvPr/>
            </p:nvSpPr>
            <p:spPr>
              <a:xfrm>
                <a:off x="1209294" y="1573149"/>
                <a:ext cx="463296" cy="162815"/>
              </a:xfrm>
              <a:custGeom>
                <a:avLst/>
                <a:gdLst/>
                <a:ahLst/>
                <a:cxnLst/>
                <a:rect l="0" t="0" r="0" b="0"/>
                <a:pathLst>
                  <a:path w="463296" h="162815">
                    <a:moveTo>
                      <a:pt x="381" y="0"/>
                    </a:moveTo>
                    <a:lnTo>
                      <a:pt x="463295" y="0"/>
                    </a:lnTo>
                    <a:lnTo>
                      <a:pt x="463295" y="508"/>
                    </a:lnTo>
                    <a:lnTo>
                      <a:pt x="378206" y="162814"/>
                    </a:lnTo>
                    <a:lnTo>
                      <a:pt x="377952" y="162814"/>
                    </a:lnTo>
                    <a:lnTo>
                      <a:pt x="0" y="162814"/>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474"/>
              <p:cNvSpPr/>
              <p:nvPr/>
            </p:nvSpPr>
            <p:spPr>
              <a:xfrm>
                <a:off x="1123696" y="1735963"/>
                <a:ext cx="85599" cy="462280"/>
              </a:xfrm>
              <a:custGeom>
                <a:avLst/>
                <a:gdLst/>
                <a:ahLst/>
                <a:cxnLst/>
                <a:rect l="0" t="0" r="0" b="0"/>
                <a:pathLst>
                  <a:path w="85599" h="462280">
                    <a:moveTo>
                      <a:pt x="254" y="0"/>
                    </a:moveTo>
                    <a:lnTo>
                      <a:pt x="1015" y="0"/>
                    </a:lnTo>
                    <a:lnTo>
                      <a:pt x="85598" y="0"/>
                    </a:lnTo>
                    <a:lnTo>
                      <a:pt x="85598"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475"/>
              <p:cNvSpPr/>
              <p:nvPr/>
            </p:nvSpPr>
            <p:spPr>
              <a:xfrm>
                <a:off x="1587246" y="1573657"/>
                <a:ext cx="85599" cy="462280"/>
              </a:xfrm>
              <a:custGeom>
                <a:avLst/>
                <a:gdLst/>
                <a:ahLst/>
                <a:cxnLst/>
                <a:rect l="0" t="0" r="0" b="0"/>
                <a:pathLst>
                  <a:path w="85599" h="462280">
                    <a:moveTo>
                      <a:pt x="254" y="162306"/>
                    </a:moveTo>
                    <a:lnTo>
                      <a:pt x="85343"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476"/>
              <p:cNvSpPr/>
              <p:nvPr/>
            </p:nvSpPr>
            <p:spPr>
              <a:xfrm>
                <a:off x="1209294" y="1735963"/>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477"/>
              <p:cNvSpPr/>
              <p:nvPr/>
            </p:nvSpPr>
            <p:spPr>
              <a:xfrm>
                <a:off x="1587246" y="2035936"/>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478"/>
              <p:cNvSpPr/>
              <p:nvPr/>
            </p:nvSpPr>
            <p:spPr>
              <a:xfrm>
                <a:off x="1123696" y="2035936"/>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479"/>
              <p:cNvSpPr/>
              <p:nvPr/>
            </p:nvSpPr>
            <p:spPr>
              <a:xfrm>
                <a:off x="1209154" y="1572163"/>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480"/>
              <p:cNvSpPr/>
              <p:nvPr/>
            </p:nvSpPr>
            <p:spPr>
              <a:xfrm>
                <a:off x="1123996" y="1734738"/>
                <a:ext cx="462564" cy="463533"/>
              </a:xfrm>
              <a:custGeom>
                <a:avLst/>
                <a:gdLst/>
                <a:ahLst/>
                <a:cxnLst/>
                <a:rect l="0" t="0" r="0" b="0"/>
                <a:pathLst>
                  <a:path w="462564" h="463533">
                    <a:moveTo>
                      <a:pt x="462563" y="967"/>
                    </a:moveTo>
                    <a:lnTo>
                      <a:pt x="462563" y="300957"/>
                    </a:lnTo>
                    <a:lnTo>
                      <a:pt x="462563"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Freeform 481"/>
              <p:cNvSpPr/>
              <p:nvPr/>
            </p:nvSpPr>
            <p:spPr>
              <a:xfrm>
                <a:off x="1123996" y="173473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Freeform 482"/>
              <p:cNvSpPr/>
              <p:nvPr/>
            </p:nvSpPr>
            <p:spPr>
              <a:xfrm>
                <a:off x="1586559" y="1574100"/>
                <a:ext cx="86127" cy="624171"/>
              </a:xfrm>
              <a:custGeom>
                <a:avLst/>
                <a:gdLst/>
                <a:ahLst/>
                <a:cxnLst/>
                <a:rect l="0" t="0" r="0" b="0"/>
                <a:pathLst>
                  <a:path w="86127" h="624171">
                    <a:moveTo>
                      <a:pt x="86126" y="0"/>
                    </a:moveTo>
                    <a:lnTo>
                      <a:pt x="86126"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Freeform 483"/>
              <p:cNvSpPr/>
              <p:nvPr/>
            </p:nvSpPr>
            <p:spPr>
              <a:xfrm>
                <a:off x="1124963" y="1573131"/>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8" name="Group 497"/>
            <p:cNvGrpSpPr/>
            <p:nvPr/>
          </p:nvGrpSpPr>
          <p:grpSpPr>
            <a:xfrm>
              <a:off x="1590429" y="1572163"/>
              <a:ext cx="549141" cy="626108"/>
              <a:chOff x="1590429" y="1572163"/>
              <a:chExt cx="549141" cy="626108"/>
            </a:xfrm>
          </p:grpSpPr>
          <p:sp>
            <p:nvSpPr>
              <p:cNvPr id="486" name="Freeform 485"/>
              <p:cNvSpPr/>
              <p:nvPr/>
            </p:nvSpPr>
            <p:spPr>
              <a:xfrm>
                <a:off x="1591436" y="1573657"/>
                <a:ext cx="84584" cy="162307"/>
              </a:xfrm>
              <a:custGeom>
                <a:avLst/>
                <a:gdLst/>
                <a:ahLst/>
                <a:cxnLst/>
                <a:rect l="0" t="0" r="0" b="0"/>
                <a:pathLst>
                  <a:path w="84584" h="162307">
                    <a:moveTo>
                      <a:pt x="84583" y="254"/>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486"/>
              <p:cNvSpPr/>
              <p:nvPr/>
            </p:nvSpPr>
            <p:spPr>
              <a:xfrm>
                <a:off x="1676019" y="1573149"/>
                <a:ext cx="463296" cy="162815"/>
              </a:xfrm>
              <a:custGeom>
                <a:avLst/>
                <a:gdLst/>
                <a:ahLst/>
                <a:cxnLst/>
                <a:rect l="0" t="0" r="0" b="0"/>
                <a:pathLst>
                  <a:path w="463296" h="162815">
                    <a:moveTo>
                      <a:pt x="381" y="0"/>
                    </a:moveTo>
                    <a:lnTo>
                      <a:pt x="463295" y="0"/>
                    </a:lnTo>
                    <a:lnTo>
                      <a:pt x="463295" y="508"/>
                    </a:lnTo>
                    <a:lnTo>
                      <a:pt x="378206" y="162814"/>
                    </a:lnTo>
                    <a:lnTo>
                      <a:pt x="378079" y="162814"/>
                    </a:lnTo>
                    <a:lnTo>
                      <a:pt x="0" y="162814"/>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487"/>
              <p:cNvSpPr/>
              <p:nvPr/>
            </p:nvSpPr>
            <p:spPr>
              <a:xfrm>
                <a:off x="1590547" y="1735963"/>
                <a:ext cx="85473" cy="462280"/>
              </a:xfrm>
              <a:custGeom>
                <a:avLst/>
                <a:gdLst/>
                <a:ahLst/>
                <a:cxnLst/>
                <a:rect l="0" t="0" r="0" b="0"/>
                <a:pathLst>
                  <a:path w="85473" h="462280">
                    <a:moveTo>
                      <a:pt x="128" y="0"/>
                    </a:moveTo>
                    <a:lnTo>
                      <a:pt x="889"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488"/>
              <p:cNvSpPr/>
              <p:nvPr/>
            </p:nvSpPr>
            <p:spPr>
              <a:xfrm>
                <a:off x="2054098" y="1573657"/>
                <a:ext cx="85472" cy="462280"/>
              </a:xfrm>
              <a:custGeom>
                <a:avLst/>
                <a:gdLst/>
                <a:ahLst/>
                <a:cxnLst/>
                <a:rect l="0" t="0" r="0" b="0"/>
                <a:pathLst>
                  <a:path w="85472" h="462280">
                    <a:moveTo>
                      <a:pt x="127" y="162306"/>
                    </a:moveTo>
                    <a:lnTo>
                      <a:pt x="85216" y="0"/>
                    </a:lnTo>
                    <a:lnTo>
                      <a:pt x="85471"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489"/>
              <p:cNvSpPr/>
              <p:nvPr/>
            </p:nvSpPr>
            <p:spPr>
              <a:xfrm>
                <a:off x="1676019" y="1735963"/>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490"/>
              <p:cNvSpPr/>
              <p:nvPr/>
            </p:nvSpPr>
            <p:spPr>
              <a:xfrm>
                <a:off x="2054098" y="2035936"/>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491"/>
              <p:cNvSpPr/>
              <p:nvPr/>
            </p:nvSpPr>
            <p:spPr>
              <a:xfrm>
                <a:off x="1590547" y="2035936"/>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492"/>
              <p:cNvSpPr/>
              <p:nvPr/>
            </p:nvSpPr>
            <p:spPr>
              <a:xfrm>
                <a:off x="1675588" y="15721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493"/>
              <p:cNvSpPr/>
              <p:nvPr/>
            </p:nvSpPr>
            <p:spPr>
              <a:xfrm>
                <a:off x="1590429" y="1734738"/>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Freeform 494"/>
              <p:cNvSpPr/>
              <p:nvPr/>
            </p:nvSpPr>
            <p:spPr>
              <a:xfrm>
                <a:off x="1591397" y="1734738"/>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Freeform 495"/>
              <p:cNvSpPr/>
              <p:nvPr/>
            </p:nvSpPr>
            <p:spPr>
              <a:xfrm>
                <a:off x="2053961" y="1574100"/>
                <a:ext cx="85159" cy="624171"/>
              </a:xfrm>
              <a:custGeom>
                <a:avLst/>
                <a:gdLst/>
                <a:ahLst/>
                <a:cxnLst/>
                <a:rect l="0" t="0" r="0" b="0"/>
                <a:pathLst>
                  <a:path w="85159" h="624171">
                    <a:moveTo>
                      <a:pt x="85158" y="0"/>
                    </a:moveTo>
                    <a:lnTo>
                      <a:pt x="85158"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Freeform 496"/>
              <p:cNvSpPr/>
              <p:nvPr/>
            </p:nvSpPr>
            <p:spPr>
              <a:xfrm>
                <a:off x="1591397" y="1573131"/>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1" name="Group 510"/>
            <p:cNvGrpSpPr/>
            <p:nvPr/>
          </p:nvGrpSpPr>
          <p:grpSpPr>
            <a:xfrm>
              <a:off x="2051057" y="1572163"/>
              <a:ext cx="549142" cy="626108"/>
              <a:chOff x="2051057" y="1572163"/>
              <a:chExt cx="549142" cy="626108"/>
            </a:xfrm>
          </p:grpSpPr>
          <p:sp>
            <p:nvSpPr>
              <p:cNvPr id="499" name="Freeform 498"/>
              <p:cNvSpPr/>
              <p:nvPr/>
            </p:nvSpPr>
            <p:spPr>
              <a:xfrm>
                <a:off x="2052066" y="1573657"/>
                <a:ext cx="84583" cy="162307"/>
              </a:xfrm>
              <a:custGeom>
                <a:avLst/>
                <a:gdLst/>
                <a:ahLst/>
                <a:cxnLst/>
                <a:rect l="0" t="0" r="0" b="0"/>
                <a:pathLst>
                  <a:path w="84583" h="162307">
                    <a:moveTo>
                      <a:pt x="84582" y="254"/>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499"/>
              <p:cNvSpPr/>
              <p:nvPr/>
            </p:nvSpPr>
            <p:spPr>
              <a:xfrm>
                <a:off x="2136648" y="1573149"/>
                <a:ext cx="463297" cy="162815"/>
              </a:xfrm>
              <a:custGeom>
                <a:avLst/>
                <a:gdLst/>
                <a:ahLst/>
                <a:cxnLst/>
                <a:rect l="0" t="0" r="0" b="0"/>
                <a:pathLst>
                  <a:path w="463297" h="162815">
                    <a:moveTo>
                      <a:pt x="381" y="0"/>
                    </a:moveTo>
                    <a:lnTo>
                      <a:pt x="463296" y="0"/>
                    </a:lnTo>
                    <a:lnTo>
                      <a:pt x="463296" y="508"/>
                    </a:lnTo>
                    <a:lnTo>
                      <a:pt x="378206" y="162814"/>
                    </a:lnTo>
                    <a:lnTo>
                      <a:pt x="378078" y="162814"/>
                    </a:lnTo>
                    <a:lnTo>
                      <a:pt x="0" y="162814"/>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500"/>
              <p:cNvSpPr/>
              <p:nvPr/>
            </p:nvSpPr>
            <p:spPr>
              <a:xfrm>
                <a:off x="2051176" y="1735963"/>
                <a:ext cx="85473" cy="462280"/>
              </a:xfrm>
              <a:custGeom>
                <a:avLst/>
                <a:gdLst/>
                <a:ahLst/>
                <a:cxnLst/>
                <a:rect l="0" t="0" r="0" b="0"/>
                <a:pathLst>
                  <a:path w="85473" h="462280">
                    <a:moveTo>
                      <a:pt x="128" y="0"/>
                    </a:moveTo>
                    <a:lnTo>
                      <a:pt x="890"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501"/>
              <p:cNvSpPr/>
              <p:nvPr/>
            </p:nvSpPr>
            <p:spPr>
              <a:xfrm>
                <a:off x="2514726" y="1573657"/>
                <a:ext cx="85473" cy="462280"/>
              </a:xfrm>
              <a:custGeom>
                <a:avLst/>
                <a:gdLst/>
                <a:ahLst/>
                <a:cxnLst/>
                <a:rect l="0" t="0" r="0" b="0"/>
                <a:pathLst>
                  <a:path w="85473" h="462280">
                    <a:moveTo>
                      <a:pt x="128" y="162306"/>
                    </a:moveTo>
                    <a:lnTo>
                      <a:pt x="85218"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502"/>
              <p:cNvSpPr/>
              <p:nvPr/>
            </p:nvSpPr>
            <p:spPr>
              <a:xfrm>
                <a:off x="2136648" y="1735963"/>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503"/>
              <p:cNvSpPr/>
              <p:nvPr/>
            </p:nvSpPr>
            <p:spPr>
              <a:xfrm>
                <a:off x="2514726" y="2035936"/>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504"/>
              <p:cNvSpPr/>
              <p:nvPr/>
            </p:nvSpPr>
            <p:spPr>
              <a:xfrm>
                <a:off x="2051176" y="2035936"/>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505"/>
              <p:cNvSpPr/>
              <p:nvPr/>
            </p:nvSpPr>
            <p:spPr>
              <a:xfrm>
                <a:off x="2136216" y="15721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506"/>
              <p:cNvSpPr/>
              <p:nvPr/>
            </p:nvSpPr>
            <p:spPr>
              <a:xfrm>
                <a:off x="2051057" y="1734738"/>
                <a:ext cx="463533" cy="463533"/>
              </a:xfrm>
              <a:custGeom>
                <a:avLst/>
                <a:gdLst/>
                <a:ahLst/>
                <a:cxnLst/>
                <a:rect l="0" t="0" r="0" b="0"/>
                <a:pathLst>
                  <a:path w="463533" h="463533">
                    <a:moveTo>
                      <a:pt x="463532" y="967"/>
                    </a:moveTo>
                    <a:lnTo>
                      <a:pt x="463532" y="300957"/>
                    </a:lnTo>
                    <a:lnTo>
                      <a:pt x="463532"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Freeform 507"/>
              <p:cNvSpPr/>
              <p:nvPr/>
            </p:nvSpPr>
            <p:spPr>
              <a:xfrm>
                <a:off x="2052025" y="1734738"/>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Freeform 508"/>
              <p:cNvSpPr/>
              <p:nvPr/>
            </p:nvSpPr>
            <p:spPr>
              <a:xfrm>
                <a:off x="2514589" y="1574100"/>
                <a:ext cx="85158" cy="624171"/>
              </a:xfrm>
              <a:custGeom>
                <a:avLst/>
                <a:gdLst/>
                <a:ahLst/>
                <a:cxnLst/>
                <a:rect l="0" t="0" r="0" b="0"/>
                <a:pathLst>
                  <a:path w="85158" h="624171">
                    <a:moveTo>
                      <a:pt x="85157" y="0"/>
                    </a:moveTo>
                    <a:lnTo>
                      <a:pt x="85157"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Freeform 509"/>
              <p:cNvSpPr/>
              <p:nvPr/>
            </p:nvSpPr>
            <p:spPr>
              <a:xfrm>
                <a:off x="2052025" y="1573131"/>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4" name="Group 523"/>
            <p:cNvGrpSpPr/>
            <p:nvPr/>
          </p:nvGrpSpPr>
          <p:grpSpPr>
            <a:xfrm>
              <a:off x="2511685" y="1572163"/>
              <a:ext cx="549016" cy="626108"/>
              <a:chOff x="2511685" y="1572163"/>
              <a:chExt cx="549016" cy="626108"/>
            </a:xfrm>
          </p:grpSpPr>
          <p:sp>
            <p:nvSpPr>
              <p:cNvPr id="512" name="Freeform 511"/>
              <p:cNvSpPr/>
              <p:nvPr/>
            </p:nvSpPr>
            <p:spPr>
              <a:xfrm>
                <a:off x="2512695" y="1573657"/>
                <a:ext cx="84582" cy="162307"/>
              </a:xfrm>
              <a:custGeom>
                <a:avLst/>
                <a:gdLst/>
                <a:ahLst/>
                <a:cxnLst/>
                <a:rect l="0" t="0" r="0" b="0"/>
                <a:pathLst>
                  <a:path w="84582" h="162307">
                    <a:moveTo>
                      <a:pt x="84581" y="254"/>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512"/>
              <p:cNvSpPr/>
              <p:nvPr/>
            </p:nvSpPr>
            <p:spPr>
              <a:xfrm>
                <a:off x="2597276" y="1573149"/>
                <a:ext cx="463298" cy="162815"/>
              </a:xfrm>
              <a:custGeom>
                <a:avLst/>
                <a:gdLst/>
                <a:ahLst/>
                <a:cxnLst/>
                <a:rect l="0" t="0" r="0" b="0"/>
                <a:pathLst>
                  <a:path w="463298" h="162815">
                    <a:moveTo>
                      <a:pt x="381" y="0"/>
                    </a:moveTo>
                    <a:lnTo>
                      <a:pt x="463297" y="0"/>
                    </a:lnTo>
                    <a:lnTo>
                      <a:pt x="463297" y="508"/>
                    </a:lnTo>
                    <a:lnTo>
                      <a:pt x="378206" y="162814"/>
                    </a:lnTo>
                    <a:lnTo>
                      <a:pt x="378079" y="162814"/>
                    </a:lnTo>
                    <a:lnTo>
                      <a:pt x="0" y="162814"/>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a:off x="2511805" y="1735963"/>
                <a:ext cx="85472" cy="462280"/>
              </a:xfrm>
              <a:custGeom>
                <a:avLst/>
                <a:gdLst/>
                <a:ahLst/>
                <a:cxnLst/>
                <a:rect l="0" t="0" r="0" b="0"/>
                <a:pathLst>
                  <a:path w="85472" h="462280">
                    <a:moveTo>
                      <a:pt x="127" y="0"/>
                    </a:moveTo>
                    <a:lnTo>
                      <a:pt x="890" y="0"/>
                    </a:lnTo>
                    <a:lnTo>
                      <a:pt x="85471" y="0"/>
                    </a:lnTo>
                    <a:lnTo>
                      <a:pt x="85471"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514"/>
              <p:cNvSpPr/>
              <p:nvPr/>
            </p:nvSpPr>
            <p:spPr>
              <a:xfrm>
                <a:off x="2975355" y="1573657"/>
                <a:ext cx="85346" cy="462280"/>
              </a:xfrm>
              <a:custGeom>
                <a:avLst/>
                <a:gdLst/>
                <a:ahLst/>
                <a:cxnLst/>
                <a:rect l="0" t="0" r="0" b="0"/>
                <a:pathLst>
                  <a:path w="85346" h="462280">
                    <a:moveTo>
                      <a:pt x="127" y="162306"/>
                    </a:moveTo>
                    <a:lnTo>
                      <a:pt x="85218" y="0"/>
                    </a:lnTo>
                    <a:lnTo>
                      <a:pt x="85345"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a:off x="2597276" y="1735963"/>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516"/>
              <p:cNvSpPr/>
              <p:nvPr/>
            </p:nvSpPr>
            <p:spPr>
              <a:xfrm>
                <a:off x="2975355" y="2035936"/>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517"/>
              <p:cNvSpPr/>
              <p:nvPr/>
            </p:nvSpPr>
            <p:spPr>
              <a:xfrm>
                <a:off x="2511805" y="2035936"/>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518"/>
              <p:cNvSpPr/>
              <p:nvPr/>
            </p:nvSpPr>
            <p:spPr>
              <a:xfrm>
                <a:off x="2596842" y="15721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519"/>
              <p:cNvSpPr/>
              <p:nvPr/>
            </p:nvSpPr>
            <p:spPr>
              <a:xfrm>
                <a:off x="2511685" y="1734738"/>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Freeform 520"/>
              <p:cNvSpPr/>
              <p:nvPr/>
            </p:nvSpPr>
            <p:spPr>
              <a:xfrm>
                <a:off x="2512652" y="1734738"/>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Freeform 521"/>
              <p:cNvSpPr/>
              <p:nvPr/>
            </p:nvSpPr>
            <p:spPr>
              <a:xfrm>
                <a:off x="2975216" y="1574100"/>
                <a:ext cx="85157" cy="624171"/>
              </a:xfrm>
              <a:custGeom>
                <a:avLst/>
                <a:gdLst/>
                <a:ahLst/>
                <a:cxnLst/>
                <a:rect l="0" t="0" r="0" b="0"/>
                <a:pathLst>
                  <a:path w="85157" h="624171">
                    <a:moveTo>
                      <a:pt x="85156" y="0"/>
                    </a:moveTo>
                    <a:lnTo>
                      <a:pt x="85156"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Freeform 522"/>
              <p:cNvSpPr/>
              <p:nvPr/>
            </p:nvSpPr>
            <p:spPr>
              <a:xfrm>
                <a:off x="2512652" y="1573131"/>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7" name="Group 536"/>
            <p:cNvGrpSpPr/>
            <p:nvPr/>
          </p:nvGrpSpPr>
          <p:grpSpPr>
            <a:xfrm>
              <a:off x="1037716" y="1731834"/>
              <a:ext cx="549023" cy="626109"/>
              <a:chOff x="1037716" y="1731834"/>
              <a:chExt cx="549023" cy="626109"/>
            </a:xfrm>
          </p:grpSpPr>
          <p:sp>
            <p:nvSpPr>
              <p:cNvPr id="525" name="Freeform 524"/>
              <p:cNvSpPr/>
              <p:nvPr/>
            </p:nvSpPr>
            <p:spPr>
              <a:xfrm>
                <a:off x="1038605" y="1733423"/>
                <a:ext cx="84584" cy="162307"/>
              </a:xfrm>
              <a:custGeom>
                <a:avLst/>
                <a:gdLst/>
                <a:ahLst/>
                <a:cxnLst/>
                <a:rect l="0" t="0" r="0" b="0"/>
                <a:pathLst>
                  <a:path w="84584" h="162307">
                    <a:moveTo>
                      <a:pt x="84583" y="127"/>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525"/>
              <p:cNvSpPr/>
              <p:nvPr/>
            </p:nvSpPr>
            <p:spPr>
              <a:xfrm>
                <a:off x="1123188" y="1732788"/>
                <a:ext cx="463424" cy="162942"/>
              </a:xfrm>
              <a:custGeom>
                <a:avLst/>
                <a:gdLst/>
                <a:ahLst/>
                <a:cxnLst/>
                <a:rect l="0" t="0" r="0" b="0"/>
                <a:pathLst>
                  <a:path w="463424" h="162942">
                    <a:moveTo>
                      <a:pt x="381" y="0"/>
                    </a:moveTo>
                    <a:lnTo>
                      <a:pt x="463423" y="0"/>
                    </a:lnTo>
                    <a:lnTo>
                      <a:pt x="463423" y="635"/>
                    </a:lnTo>
                    <a:lnTo>
                      <a:pt x="378333"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526"/>
              <p:cNvSpPr/>
              <p:nvPr/>
            </p:nvSpPr>
            <p:spPr>
              <a:xfrm>
                <a:off x="1037716" y="1895729"/>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527"/>
              <p:cNvSpPr/>
              <p:nvPr/>
            </p:nvSpPr>
            <p:spPr>
              <a:xfrm>
                <a:off x="1501266" y="1733423"/>
                <a:ext cx="85473" cy="462280"/>
              </a:xfrm>
              <a:custGeom>
                <a:avLst/>
                <a:gdLst/>
                <a:ahLst/>
                <a:cxnLst/>
                <a:rect l="0" t="0" r="0" b="0"/>
                <a:pathLst>
                  <a:path w="85473" h="462280">
                    <a:moveTo>
                      <a:pt x="255" y="162306"/>
                    </a:moveTo>
                    <a:lnTo>
                      <a:pt x="85345"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528"/>
              <p:cNvSpPr/>
              <p:nvPr/>
            </p:nvSpPr>
            <p:spPr>
              <a:xfrm>
                <a:off x="1123188" y="1895729"/>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529"/>
              <p:cNvSpPr/>
              <p:nvPr/>
            </p:nvSpPr>
            <p:spPr>
              <a:xfrm>
                <a:off x="1501266" y="2195702"/>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530"/>
              <p:cNvSpPr/>
              <p:nvPr/>
            </p:nvSpPr>
            <p:spPr>
              <a:xfrm>
                <a:off x="1037716" y="2195702"/>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531"/>
              <p:cNvSpPr/>
              <p:nvPr/>
            </p:nvSpPr>
            <p:spPr>
              <a:xfrm>
                <a:off x="1123029" y="1731834"/>
                <a:ext cx="968" cy="1936"/>
              </a:xfrm>
              <a:custGeom>
                <a:avLst/>
                <a:gdLst/>
                <a:ahLst/>
                <a:cxnLst/>
                <a:rect l="0" t="0" r="0" b="0"/>
                <a:pathLst>
                  <a:path w="968" h="1936">
                    <a:moveTo>
                      <a:pt x="0" y="1935"/>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532"/>
              <p:cNvSpPr/>
              <p:nvPr/>
            </p:nvSpPr>
            <p:spPr>
              <a:xfrm>
                <a:off x="1037869" y="1894409"/>
                <a:ext cx="462565" cy="463534"/>
              </a:xfrm>
              <a:custGeom>
                <a:avLst/>
                <a:gdLst/>
                <a:ahLst/>
                <a:cxnLst/>
                <a:rect l="0" t="0" r="0" b="0"/>
                <a:pathLst>
                  <a:path w="462565" h="463534">
                    <a:moveTo>
                      <a:pt x="462564" y="968"/>
                    </a:moveTo>
                    <a:lnTo>
                      <a:pt x="462564" y="300958"/>
                    </a:lnTo>
                    <a:lnTo>
                      <a:pt x="462564"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Freeform 533"/>
              <p:cNvSpPr/>
              <p:nvPr/>
            </p:nvSpPr>
            <p:spPr>
              <a:xfrm>
                <a:off x="1037869" y="1894409"/>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Freeform 534"/>
              <p:cNvSpPr/>
              <p:nvPr/>
            </p:nvSpPr>
            <p:spPr>
              <a:xfrm>
                <a:off x="1500433" y="1733771"/>
                <a:ext cx="86126" cy="624172"/>
              </a:xfrm>
              <a:custGeom>
                <a:avLst/>
                <a:gdLst/>
                <a:ahLst/>
                <a:cxnLst/>
                <a:rect l="0" t="0" r="0" b="0"/>
                <a:pathLst>
                  <a:path w="86126" h="624172">
                    <a:moveTo>
                      <a:pt x="86125" y="0"/>
                    </a:moveTo>
                    <a:lnTo>
                      <a:pt x="86125"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Freeform 535"/>
              <p:cNvSpPr/>
              <p:nvPr/>
            </p:nvSpPr>
            <p:spPr>
              <a:xfrm>
                <a:off x="1038836" y="1732802"/>
                <a:ext cx="547723" cy="163543"/>
              </a:xfrm>
              <a:custGeom>
                <a:avLst/>
                <a:gdLst/>
                <a:ahLst/>
                <a:cxnLst/>
                <a:rect l="0" t="0" r="0" b="0"/>
                <a:pathLst>
                  <a:path w="547723" h="163543">
                    <a:moveTo>
                      <a:pt x="0" y="161606"/>
                    </a:moveTo>
                    <a:lnTo>
                      <a:pt x="84190" y="968"/>
                    </a:lnTo>
                    <a:lnTo>
                      <a:pt x="84190" y="0"/>
                    </a:lnTo>
                    <a:lnTo>
                      <a:pt x="85158"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0" name="Group 549"/>
            <p:cNvGrpSpPr/>
            <p:nvPr/>
          </p:nvGrpSpPr>
          <p:grpSpPr>
            <a:xfrm>
              <a:off x="1504304" y="1731834"/>
              <a:ext cx="549660" cy="626109"/>
              <a:chOff x="1504304" y="1731834"/>
              <a:chExt cx="549660" cy="626109"/>
            </a:xfrm>
          </p:grpSpPr>
          <p:sp>
            <p:nvSpPr>
              <p:cNvPr id="538" name="Freeform 537"/>
              <p:cNvSpPr/>
              <p:nvPr/>
            </p:nvSpPr>
            <p:spPr>
              <a:xfrm>
                <a:off x="1505458" y="1733423"/>
                <a:ext cx="84582" cy="162307"/>
              </a:xfrm>
              <a:custGeom>
                <a:avLst/>
                <a:gdLst/>
                <a:ahLst/>
                <a:cxnLst/>
                <a:rect l="0" t="0" r="0" b="0"/>
                <a:pathLst>
                  <a:path w="84582" h="162307">
                    <a:moveTo>
                      <a:pt x="84581" y="127"/>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p:cNvSpPr/>
              <p:nvPr/>
            </p:nvSpPr>
            <p:spPr>
              <a:xfrm>
                <a:off x="1590039" y="1732788"/>
                <a:ext cx="463297" cy="162942"/>
              </a:xfrm>
              <a:custGeom>
                <a:avLst/>
                <a:gdLst/>
                <a:ahLst/>
                <a:cxnLst/>
                <a:rect l="0" t="0" r="0" b="0"/>
                <a:pathLst>
                  <a:path w="463297" h="162942">
                    <a:moveTo>
                      <a:pt x="382" y="0"/>
                    </a:moveTo>
                    <a:lnTo>
                      <a:pt x="463296" y="0"/>
                    </a:lnTo>
                    <a:lnTo>
                      <a:pt x="463296" y="635"/>
                    </a:lnTo>
                    <a:lnTo>
                      <a:pt x="378334" y="162941"/>
                    </a:lnTo>
                    <a:lnTo>
                      <a:pt x="377953"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p:cNvSpPr/>
              <p:nvPr/>
            </p:nvSpPr>
            <p:spPr>
              <a:xfrm>
                <a:off x="1504441" y="1895729"/>
                <a:ext cx="85599" cy="462154"/>
              </a:xfrm>
              <a:custGeom>
                <a:avLst/>
                <a:gdLst/>
                <a:ahLst/>
                <a:cxnLst/>
                <a:rect l="0" t="0" r="0" b="0"/>
                <a:pathLst>
                  <a:path w="85599" h="462154">
                    <a:moveTo>
                      <a:pt x="381" y="0"/>
                    </a:moveTo>
                    <a:lnTo>
                      <a:pt x="1017"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540"/>
              <p:cNvSpPr/>
              <p:nvPr/>
            </p:nvSpPr>
            <p:spPr>
              <a:xfrm>
                <a:off x="1967992" y="1733423"/>
                <a:ext cx="85598" cy="462280"/>
              </a:xfrm>
              <a:custGeom>
                <a:avLst/>
                <a:gdLst/>
                <a:ahLst/>
                <a:cxnLst/>
                <a:rect l="0" t="0" r="0" b="0"/>
                <a:pathLst>
                  <a:path w="85598" h="462280">
                    <a:moveTo>
                      <a:pt x="381" y="162306"/>
                    </a:moveTo>
                    <a:lnTo>
                      <a:pt x="85343" y="0"/>
                    </a:lnTo>
                    <a:lnTo>
                      <a:pt x="85597"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541"/>
              <p:cNvSpPr/>
              <p:nvPr/>
            </p:nvSpPr>
            <p:spPr>
              <a:xfrm>
                <a:off x="1590039" y="1895729"/>
                <a:ext cx="377954" cy="299974"/>
              </a:xfrm>
              <a:custGeom>
                <a:avLst/>
                <a:gdLst/>
                <a:ahLst/>
                <a:cxnLst/>
                <a:rect l="0" t="0" r="0" b="0"/>
                <a:pathLst>
                  <a:path w="377954" h="299974">
                    <a:moveTo>
                      <a:pt x="377953" y="0"/>
                    </a:moveTo>
                    <a:lnTo>
                      <a:pt x="377953"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542"/>
              <p:cNvSpPr/>
              <p:nvPr/>
            </p:nvSpPr>
            <p:spPr>
              <a:xfrm>
                <a:off x="1967992" y="2195702"/>
                <a:ext cx="85598" cy="162181"/>
              </a:xfrm>
              <a:custGeom>
                <a:avLst/>
                <a:gdLst/>
                <a:ahLst/>
                <a:cxnLst/>
                <a:rect l="0" t="0" r="0" b="0"/>
                <a:pathLst>
                  <a:path w="85598" h="162181">
                    <a:moveTo>
                      <a:pt x="0" y="162180"/>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543"/>
              <p:cNvSpPr/>
              <p:nvPr/>
            </p:nvSpPr>
            <p:spPr>
              <a:xfrm>
                <a:off x="1504441" y="2195702"/>
                <a:ext cx="463552" cy="162181"/>
              </a:xfrm>
              <a:custGeom>
                <a:avLst/>
                <a:gdLst/>
                <a:ahLst/>
                <a:cxnLst/>
                <a:rect l="0" t="0" r="0" b="0"/>
                <a:pathLst>
                  <a:path w="463552" h="162181">
                    <a:moveTo>
                      <a:pt x="463551" y="162180"/>
                    </a:moveTo>
                    <a:lnTo>
                      <a:pt x="0" y="162180"/>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544"/>
              <p:cNvSpPr/>
              <p:nvPr/>
            </p:nvSpPr>
            <p:spPr>
              <a:xfrm>
                <a:off x="1589464" y="1731834"/>
                <a:ext cx="1936" cy="1936"/>
              </a:xfrm>
              <a:custGeom>
                <a:avLst/>
                <a:gdLst/>
                <a:ahLst/>
                <a:cxnLst/>
                <a:rect l="0" t="0" r="0" b="0"/>
                <a:pathLst>
                  <a:path w="1936" h="1936">
                    <a:moveTo>
                      <a:pt x="0" y="1935"/>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545"/>
              <p:cNvSpPr/>
              <p:nvPr/>
            </p:nvSpPr>
            <p:spPr>
              <a:xfrm>
                <a:off x="1504304" y="1894409"/>
                <a:ext cx="463533" cy="463534"/>
              </a:xfrm>
              <a:custGeom>
                <a:avLst/>
                <a:gdLst/>
                <a:ahLst/>
                <a:cxnLst/>
                <a:rect l="0" t="0" r="0" b="0"/>
                <a:pathLst>
                  <a:path w="463533" h="463534">
                    <a:moveTo>
                      <a:pt x="463532" y="968"/>
                    </a:moveTo>
                    <a:lnTo>
                      <a:pt x="463532" y="300958"/>
                    </a:lnTo>
                    <a:lnTo>
                      <a:pt x="463532"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546"/>
              <p:cNvSpPr/>
              <p:nvPr/>
            </p:nvSpPr>
            <p:spPr>
              <a:xfrm>
                <a:off x="1505272" y="1894409"/>
                <a:ext cx="462566" cy="969"/>
              </a:xfrm>
              <a:custGeom>
                <a:avLst/>
                <a:gdLst/>
                <a:ahLst/>
                <a:cxnLst/>
                <a:rect l="0" t="0" r="0" b="0"/>
                <a:pathLst>
                  <a:path w="462566" h="969">
                    <a:moveTo>
                      <a:pt x="462565"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Freeform 547"/>
              <p:cNvSpPr/>
              <p:nvPr/>
            </p:nvSpPr>
            <p:spPr>
              <a:xfrm>
                <a:off x="1967837" y="1733771"/>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Freeform 548"/>
              <p:cNvSpPr/>
              <p:nvPr/>
            </p:nvSpPr>
            <p:spPr>
              <a:xfrm>
                <a:off x="1505272" y="1732802"/>
                <a:ext cx="548690" cy="163543"/>
              </a:xfrm>
              <a:custGeom>
                <a:avLst/>
                <a:gdLst/>
                <a:ahLst/>
                <a:cxnLst/>
                <a:rect l="0" t="0" r="0" b="0"/>
                <a:pathLst>
                  <a:path w="548690" h="163543">
                    <a:moveTo>
                      <a:pt x="0" y="161606"/>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3" name="Group 562"/>
            <p:cNvGrpSpPr/>
            <p:nvPr/>
          </p:nvGrpSpPr>
          <p:grpSpPr>
            <a:xfrm>
              <a:off x="1964932" y="1731834"/>
              <a:ext cx="549660" cy="626109"/>
              <a:chOff x="1964932" y="1731834"/>
              <a:chExt cx="549660" cy="626109"/>
            </a:xfrm>
          </p:grpSpPr>
          <p:sp>
            <p:nvSpPr>
              <p:cNvPr id="551" name="Freeform 550"/>
              <p:cNvSpPr/>
              <p:nvPr/>
            </p:nvSpPr>
            <p:spPr>
              <a:xfrm>
                <a:off x="1966086" y="1733423"/>
                <a:ext cx="84584" cy="162307"/>
              </a:xfrm>
              <a:custGeom>
                <a:avLst/>
                <a:gdLst/>
                <a:ahLst/>
                <a:cxnLst/>
                <a:rect l="0" t="0" r="0" b="0"/>
                <a:pathLst>
                  <a:path w="84584" h="162307">
                    <a:moveTo>
                      <a:pt x="84583" y="127"/>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551"/>
              <p:cNvSpPr/>
              <p:nvPr/>
            </p:nvSpPr>
            <p:spPr>
              <a:xfrm>
                <a:off x="2050669" y="1732788"/>
                <a:ext cx="463296" cy="162942"/>
              </a:xfrm>
              <a:custGeom>
                <a:avLst/>
                <a:gdLst/>
                <a:ahLst/>
                <a:cxnLst/>
                <a:rect l="0" t="0" r="0" b="0"/>
                <a:pathLst>
                  <a:path w="463296" h="162942">
                    <a:moveTo>
                      <a:pt x="381" y="0"/>
                    </a:moveTo>
                    <a:lnTo>
                      <a:pt x="463295" y="0"/>
                    </a:lnTo>
                    <a:lnTo>
                      <a:pt x="463295" y="635"/>
                    </a:lnTo>
                    <a:lnTo>
                      <a:pt x="378332" y="162941"/>
                    </a:lnTo>
                    <a:lnTo>
                      <a:pt x="377951"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reeform 552"/>
              <p:cNvSpPr/>
              <p:nvPr/>
            </p:nvSpPr>
            <p:spPr>
              <a:xfrm>
                <a:off x="1965070" y="1895729"/>
                <a:ext cx="85600" cy="462154"/>
              </a:xfrm>
              <a:custGeom>
                <a:avLst/>
                <a:gdLst/>
                <a:ahLst/>
                <a:cxnLst/>
                <a:rect l="0" t="0" r="0" b="0"/>
                <a:pathLst>
                  <a:path w="85600" h="462154">
                    <a:moveTo>
                      <a:pt x="381" y="0"/>
                    </a:moveTo>
                    <a:lnTo>
                      <a:pt x="1016" y="0"/>
                    </a:lnTo>
                    <a:lnTo>
                      <a:pt x="85599" y="0"/>
                    </a:lnTo>
                    <a:lnTo>
                      <a:pt x="85599"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Freeform 553"/>
              <p:cNvSpPr/>
              <p:nvPr/>
            </p:nvSpPr>
            <p:spPr>
              <a:xfrm>
                <a:off x="2428620" y="1733423"/>
                <a:ext cx="85600" cy="462280"/>
              </a:xfrm>
              <a:custGeom>
                <a:avLst/>
                <a:gdLst/>
                <a:ahLst/>
                <a:cxnLst/>
                <a:rect l="0" t="0" r="0" b="0"/>
                <a:pathLst>
                  <a:path w="85600" h="462280">
                    <a:moveTo>
                      <a:pt x="381" y="162306"/>
                    </a:moveTo>
                    <a:lnTo>
                      <a:pt x="85344" y="0"/>
                    </a:lnTo>
                    <a:lnTo>
                      <a:pt x="85599"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reeform 554"/>
              <p:cNvSpPr/>
              <p:nvPr/>
            </p:nvSpPr>
            <p:spPr>
              <a:xfrm>
                <a:off x="2050669" y="1895729"/>
                <a:ext cx="377952" cy="299974"/>
              </a:xfrm>
              <a:custGeom>
                <a:avLst/>
                <a:gdLst/>
                <a:ahLst/>
                <a:cxnLst/>
                <a:rect l="0" t="0" r="0" b="0"/>
                <a:pathLst>
                  <a:path w="377952" h="299974">
                    <a:moveTo>
                      <a:pt x="377951" y="0"/>
                    </a:moveTo>
                    <a:lnTo>
                      <a:pt x="377951"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Freeform 555"/>
              <p:cNvSpPr/>
              <p:nvPr/>
            </p:nvSpPr>
            <p:spPr>
              <a:xfrm>
                <a:off x="2428620" y="2195702"/>
                <a:ext cx="85600" cy="162181"/>
              </a:xfrm>
              <a:custGeom>
                <a:avLst/>
                <a:gdLst/>
                <a:ahLst/>
                <a:cxnLst/>
                <a:rect l="0" t="0" r="0" b="0"/>
                <a:pathLst>
                  <a:path w="85600" h="162181">
                    <a:moveTo>
                      <a:pt x="0" y="162180"/>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Freeform 556"/>
              <p:cNvSpPr/>
              <p:nvPr/>
            </p:nvSpPr>
            <p:spPr>
              <a:xfrm>
                <a:off x="1965070" y="2195702"/>
                <a:ext cx="463551" cy="162181"/>
              </a:xfrm>
              <a:custGeom>
                <a:avLst/>
                <a:gdLst/>
                <a:ahLst/>
                <a:cxnLst/>
                <a:rect l="0" t="0" r="0" b="0"/>
                <a:pathLst>
                  <a:path w="463551" h="162181">
                    <a:moveTo>
                      <a:pt x="463550" y="162180"/>
                    </a:moveTo>
                    <a:lnTo>
                      <a:pt x="0" y="162180"/>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Freeform 557"/>
              <p:cNvSpPr/>
              <p:nvPr/>
            </p:nvSpPr>
            <p:spPr>
              <a:xfrm>
                <a:off x="2050092" y="1731834"/>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Freeform 558"/>
              <p:cNvSpPr/>
              <p:nvPr/>
            </p:nvSpPr>
            <p:spPr>
              <a:xfrm>
                <a:off x="1964932" y="1894409"/>
                <a:ext cx="463532" cy="463534"/>
              </a:xfrm>
              <a:custGeom>
                <a:avLst/>
                <a:gdLst/>
                <a:ahLst/>
                <a:cxnLst/>
                <a:rect l="0" t="0" r="0" b="0"/>
                <a:pathLst>
                  <a:path w="463532" h="463534">
                    <a:moveTo>
                      <a:pt x="463531" y="968"/>
                    </a:moveTo>
                    <a:lnTo>
                      <a:pt x="463531" y="300958"/>
                    </a:lnTo>
                    <a:lnTo>
                      <a:pt x="463531"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Freeform 559"/>
              <p:cNvSpPr/>
              <p:nvPr/>
            </p:nvSpPr>
            <p:spPr>
              <a:xfrm>
                <a:off x="1965900" y="1894409"/>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Freeform 560"/>
              <p:cNvSpPr/>
              <p:nvPr/>
            </p:nvSpPr>
            <p:spPr>
              <a:xfrm>
                <a:off x="2428464" y="1733771"/>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Freeform 561"/>
              <p:cNvSpPr/>
              <p:nvPr/>
            </p:nvSpPr>
            <p:spPr>
              <a:xfrm>
                <a:off x="1965900" y="1732802"/>
                <a:ext cx="548692" cy="163543"/>
              </a:xfrm>
              <a:custGeom>
                <a:avLst/>
                <a:gdLst/>
                <a:ahLst/>
                <a:cxnLst/>
                <a:rect l="0" t="0" r="0" b="0"/>
                <a:pathLst>
                  <a:path w="548692" h="163543">
                    <a:moveTo>
                      <a:pt x="0" y="161606"/>
                    </a:moveTo>
                    <a:lnTo>
                      <a:pt x="84191" y="968"/>
                    </a:lnTo>
                    <a:lnTo>
                      <a:pt x="84191" y="0"/>
                    </a:lnTo>
                    <a:lnTo>
                      <a:pt x="85158" y="0"/>
                    </a:lnTo>
                    <a:lnTo>
                      <a:pt x="548691" y="0"/>
                    </a:lnTo>
                    <a:lnTo>
                      <a:pt x="548691" y="0"/>
                    </a:lnTo>
                    <a:lnTo>
                      <a:pt x="548691" y="968"/>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6" name="Group 575"/>
            <p:cNvGrpSpPr/>
            <p:nvPr/>
          </p:nvGrpSpPr>
          <p:grpSpPr>
            <a:xfrm>
              <a:off x="2425561" y="1731834"/>
              <a:ext cx="549660" cy="626109"/>
              <a:chOff x="2425561" y="1731834"/>
              <a:chExt cx="549660" cy="626109"/>
            </a:xfrm>
          </p:grpSpPr>
          <p:sp>
            <p:nvSpPr>
              <p:cNvPr id="564" name="Freeform 563"/>
              <p:cNvSpPr/>
              <p:nvPr/>
            </p:nvSpPr>
            <p:spPr>
              <a:xfrm>
                <a:off x="2426716" y="1733423"/>
                <a:ext cx="84583" cy="162307"/>
              </a:xfrm>
              <a:custGeom>
                <a:avLst/>
                <a:gdLst/>
                <a:ahLst/>
                <a:cxnLst/>
                <a:rect l="0" t="0" r="0" b="0"/>
                <a:pathLst>
                  <a:path w="84583" h="162307">
                    <a:moveTo>
                      <a:pt x="84582" y="127"/>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Freeform 564"/>
              <p:cNvSpPr/>
              <p:nvPr/>
            </p:nvSpPr>
            <p:spPr>
              <a:xfrm>
                <a:off x="2511298" y="1732788"/>
                <a:ext cx="463297" cy="162942"/>
              </a:xfrm>
              <a:custGeom>
                <a:avLst/>
                <a:gdLst/>
                <a:ahLst/>
                <a:cxnLst/>
                <a:rect l="0" t="0" r="0" b="0"/>
                <a:pathLst>
                  <a:path w="463297" h="162942">
                    <a:moveTo>
                      <a:pt x="381" y="0"/>
                    </a:moveTo>
                    <a:lnTo>
                      <a:pt x="463296" y="0"/>
                    </a:lnTo>
                    <a:lnTo>
                      <a:pt x="463296" y="635"/>
                    </a:lnTo>
                    <a:lnTo>
                      <a:pt x="378332" y="162941"/>
                    </a:lnTo>
                    <a:lnTo>
                      <a:pt x="377952"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Freeform 565"/>
              <p:cNvSpPr/>
              <p:nvPr/>
            </p:nvSpPr>
            <p:spPr>
              <a:xfrm>
                <a:off x="2425700" y="1895729"/>
                <a:ext cx="85599" cy="462154"/>
              </a:xfrm>
              <a:custGeom>
                <a:avLst/>
                <a:gdLst/>
                <a:ahLst/>
                <a:cxnLst/>
                <a:rect l="0" t="0" r="0" b="0"/>
                <a:pathLst>
                  <a:path w="85599" h="462154">
                    <a:moveTo>
                      <a:pt x="380" y="0"/>
                    </a:moveTo>
                    <a:lnTo>
                      <a:pt x="1016"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reeform 566"/>
              <p:cNvSpPr/>
              <p:nvPr/>
            </p:nvSpPr>
            <p:spPr>
              <a:xfrm>
                <a:off x="2889250" y="1733423"/>
                <a:ext cx="85599" cy="462280"/>
              </a:xfrm>
              <a:custGeom>
                <a:avLst/>
                <a:gdLst/>
                <a:ahLst/>
                <a:cxnLst/>
                <a:rect l="0" t="0" r="0" b="0"/>
                <a:pathLst>
                  <a:path w="85599" h="462280">
                    <a:moveTo>
                      <a:pt x="380" y="162306"/>
                    </a:moveTo>
                    <a:lnTo>
                      <a:pt x="85344"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Freeform 567"/>
              <p:cNvSpPr/>
              <p:nvPr/>
            </p:nvSpPr>
            <p:spPr>
              <a:xfrm>
                <a:off x="2511298" y="1895729"/>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Freeform 568"/>
              <p:cNvSpPr/>
              <p:nvPr/>
            </p:nvSpPr>
            <p:spPr>
              <a:xfrm>
                <a:off x="2889250" y="2195702"/>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Freeform 569"/>
              <p:cNvSpPr/>
              <p:nvPr/>
            </p:nvSpPr>
            <p:spPr>
              <a:xfrm>
                <a:off x="2425700" y="2195702"/>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Freeform 570"/>
              <p:cNvSpPr/>
              <p:nvPr/>
            </p:nvSpPr>
            <p:spPr>
              <a:xfrm>
                <a:off x="2510718" y="1731834"/>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Freeform 571"/>
              <p:cNvSpPr/>
              <p:nvPr/>
            </p:nvSpPr>
            <p:spPr>
              <a:xfrm>
                <a:off x="2425561" y="1894409"/>
                <a:ext cx="463534" cy="463534"/>
              </a:xfrm>
              <a:custGeom>
                <a:avLst/>
                <a:gdLst/>
                <a:ahLst/>
                <a:cxnLst/>
                <a:rect l="0" t="0" r="0" b="0"/>
                <a:pathLst>
                  <a:path w="463534" h="463534">
                    <a:moveTo>
                      <a:pt x="463533" y="968"/>
                    </a:moveTo>
                    <a:lnTo>
                      <a:pt x="463533" y="300958"/>
                    </a:lnTo>
                    <a:lnTo>
                      <a:pt x="463533" y="463533"/>
                    </a:lnTo>
                    <a:lnTo>
                      <a:pt x="0" y="463533"/>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Freeform 572"/>
              <p:cNvSpPr/>
              <p:nvPr/>
            </p:nvSpPr>
            <p:spPr>
              <a:xfrm>
                <a:off x="2426528" y="1894409"/>
                <a:ext cx="462566" cy="969"/>
              </a:xfrm>
              <a:custGeom>
                <a:avLst/>
                <a:gdLst/>
                <a:ahLst/>
                <a:cxnLst/>
                <a:rect l="0" t="0" r="0" b="0"/>
                <a:pathLst>
                  <a:path w="462566" h="969">
                    <a:moveTo>
                      <a:pt x="462565" y="968"/>
                    </a:moveTo>
                    <a:lnTo>
                      <a:pt x="84191"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Freeform 573"/>
              <p:cNvSpPr/>
              <p:nvPr/>
            </p:nvSpPr>
            <p:spPr>
              <a:xfrm>
                <a:off x="2889093" y="1733771"/>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Freeform 574"/>
              <p:cNvSpPr/>
              <p:nvPr/>
            </p:nvSpPr>
            <p:spPr>
              <a:xfrm>
                <a:off x="2427496" y="1732802"/>
                <a:ext cx="547725" cy="163543"/>
              </a:xfrm>
              <a:custGeom>
                <a:avLst/>
                <a:gdLst/>
                <a:ahLst/>
                <a:cxnLst/>
                <a:rect l="0" t="0" r="0" b="0"/>
                <a:pathLst>
                  <a:path w="547725" h="163543">
                    <a:moveTo>
                      <a:pt x="0" y="161606"/>
                    </a:moveTo>
                    <a:lnTo>
                      <a:pt x="83224" y="968"/>
                    </a:lnTo>
                    <a:lnTo>
                      <a:pt x="83224" y="0"/>
                    </a:lnTo>
                    <a:lnTo>
                      <a:pt x="84191" y="0"/>
                    </a:lnTo>
                    <a:lnTo>
                      <a:pt x="547724" y="0"/>
                    </a:lnTo>
                    <a:lnTo>
                      <a:pt x="547724" y="0"/>
                    </a:lnTo>
                    <a:lnTo>
                      <a:pt x="547724" y="968"/>
                    </a:lnTo>
                    <a:lnTo>
                      <a:pt x="461598" y="163542"/>
                    </a:lnTo>
                    <a:lnTo>
                      <a:pt x="461598"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9" name="Group 588"/>
            <p:cNvGrpSpPr/>
            <p:nvPr/>
          </p:nvGrpSpPr>
          <p:grpSpPr>
            <a:xfrm>
              <a:off x="951738" y="1891506"/>
              <a:ext cx="549021" cy="626143"/>
              <a:chOff x="951738" y="1891506"/>
              <a:chExt cx="549021" cy="626143"/>
            </a:xfrm>
          </p:grpSpPr>
          <p:sp>
            <p:nvSpPr>
              <p:cNvPr id="577" name="Freeform 576"/>
              <p:cNvSpPr/>
              <p:nvPr/>
            </p:nvSpPr>
            <p:spPr>
              <a:xfrm>
                <a:off x="952753" y="1893061"/>
                <a:ext cx="84456" cy="162435"/>
              </a:xfrm>
              <a:custGeom>
                <a:avLst/>
                <a:gdLst/>
                <a:ahLst/>
                <a:cxnLst/>
                <a:rect l="0" t="0" r="0" b="0"/>
                <a:pathLst>
                  <a:path w="84456" h="162435">
                    <a:moveTo>
                      <a:pt x="84455" y="128"/>
                    </a:moveTo>
                    <a:lnTo>
                      <a:pt x="84455" y="162434"/>
                    </a:lnTo>
                    <a:lnTo>
                      <a:pt x="0" y="162434"/>
                    </a:lnTo>
                    <a:lnTo>
                      <a:pt x="0" y="161037"/>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Freeform 577"/>
              <p:cNvSpPr/>
              <p:nvPr/>
            </p:nvSpPr>
            <p:spPr>
              <a:xfrm>
                <a:off x="1037208" y="1892426"/>
                <a:ext cx="463298" cy="163070"/>
              </a:xfrm>
              <a:custGeom>
                <a:avLst/>
                <a:gdLst/>
                <a:ahLst/>
                <a:cxnLst/>
                <a:rect l="0" t="0" r="0" b="0"/>
                <a:pathLst>
                  <a:path w="463298" h="163070">
                    <a:moveTo>
                      <a:pt x="508" y="0"/>
                    </a:moveTo>
                    <a:lnTo>
                      <a:pt x="463297" y="0"/>
                    </a:lnTo>
                    <a:lnTo>
                      <a:pt x="463297" y="635"/>
                    </a:lnTo>
                    <a:lnTo>
                      <a:pt x="378206" y="163069"/>
                    </a:lnTo>
                    <a:lnTo>
                      <a:pt x="378080"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reeform 578"/>
              <p:cNvSpPr/>
              <p:nvPr/>
            </p:nvSpPr>
            <p:spPr>
              <a:xfrm>
                <a:off x="951738" y="2055495"/>
                <a:ext cx="85471" cy="462154"/>
              </a:xfrm>
              <a:custGeom>
                <a:avLst/>
                <a:gdLst/>
                <a:ahLst/>
                <a:cxnLst/>
                <a:rect l="0" t="0" r="0" b="0"/>
                <a:pathLst>
                  <a:path w="85471" h="462154">
                    <a:moveTo>
                      <a:pt x="253" y="0"/>
                    </a:moveTo>
                    <a:lnTo>
                      <a:pt x="1015" y="0"/>
                    </a:lnTo>
                    <a:lnTo>
                      <a:pt x="85470" y="0"/>
                    </a:lnTo>
                    <a:lnTo>
                      <a:pt x="85470"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579"/>
              <p:cNvSpPr/>
              <p:nvPr/>
            </p:nvSpPr>
            <p:spPr>
              <a:xfrm>
                <a:off x="1415288" y="1893061"/>
                <a:ext cx="85471" cy="462409"/>
              </a:xfrm>
              <a:custGeom>
                <a:avLst/>
                <a:gdLst/>
                <a:ahLst/>
                <a:cxnLst/>
                <a:rect l="0" t="0" r="0" b="0"/>
                <a:pathLst>
                  <a:path w="85471" h="462409">
                    <a:moveTo>
                      <a:pt x="126" y="162434"/>
                    </a:moveTo>
                    <a:lnTo>
                      <a:pt x="85217" y="0"/>
                    </a:lnTo>
                    <a:lnTo>
                      <a:pt x="85470"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Freeform 580"/>
              <p:cNvSpPr/>
              <p:nvPr/>
            </p:nvSpPr>
            <p:spPr>
              <a:xfrm>
                <a:off x="1037208" y="2055495"/>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reeform 581"/>
              <p:cNvSpPr/>
              <p:nvPr/>
            </p:nvSpPr>
            <p:spPr>
              <a:xfrm>
                <a:off x="1415288" y="2355469"/>
                <a:ext cx="85471" cy="162180"/>
              </a:xfrm>
              <a:custGeom>
                <a:avLst/>
                <a:gdLst/>
                <a:ahLst/>
                <a:cxnLst/>
                <a:rect l="0" t="0" r="0" b="0"/>
                <a:pathLst>
                  <a:path w="85471" h="162180">
                    <a:moveTo>
                      <a:pt x="0" y="162179"/>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Freeform 582"/>
              <p:cNvSpPr/>
              <p:nvPr/>
            </p:nvSpPr>
            <p:spPr>
              <a:xfrm>
                <a:off x="951738" y="2355469"/>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583"/>
              <p:cNvSpPr/>
              <p:nvPr/>
            </p:nvSpPr>
            <p:spPr>
              <a:xfrm>
                <a:off x="1036903" y="1891506"/>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reeform 584"/>
              <p:cNvSpPr/>
              <p:nvPr/>
            </p:nvSpPr>
            <p:spPr>
              <a:xfrm>
                <a:off x="951743" y="20540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Freeform 585"/>
              <p:cNvSpPr/>
              <p:nvPr/>
            </p:nvSpPr>
            <p:spPr>
              <a:xfrm>
                <a:off x="952711" y="2054081"/>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Freeform 586"/>
              <p:cNvSpPr/>
              <p:nvPr/>
            </p:nvSpPr>
            <p:spPr>
              <a:xfrm>
                <a:off x="1415276" y="1893443"/>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Freeform 587"/>
              <p:cNvSpPr/>
              <p:nvPr/>
            </p:nvSpPr>
            <p:spPr>
              <a:xfrm>
                <a:off x="952711" y="1892474"/>
                <a:ext cx="547723" cy="163543"/>
              </a:xfrm>
              <a:custGeom>
                <a:avLst/>
                <a:gdLst/>
                <a:ahLst/>
                <a:cxnLst/>
                <a:rect l="0" t="0" r="0" b="0"/>
                <a:pathLst>
                  <a:path w="547723" h="163543">
                    <a:moveTo>
                      <a:pt x="0" y="161606"/>
                    </a:moveTo>
                    <a:lnTo>
                      <a:pt x="84190" y="967"/>
                    </a:lnTo>
                    <a:lnTo>
                      <a:pt x="84190" y="0"/>
                    </a:lnTo>
                    <a:lnTo>
                      <a:pt x="85158"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2" name="Group 601"/>
            <p:cNvGrpSpPr/>
            <p:nvPr/>
          </p:nvGrpSpPr>
          <p:grpSpPr>
            <a:xfrm>
              <a:off x="1412366" y="1891506"/>
              <a:ext cx="549023" cy="626143"/>
              <a:chOff x="1412366" y="1891506"/>
              <a:chExt cx="549023" cy="626143"/>
            </a:xfrm>
          </p:grpSpPr>
          <p:sp>
            <p:nvSpPr>
              <p:cNvPr id="590" name="Freeform 589"/>
              <p:cNvSpPr/>
              <p:nvPr/>
            </p:nvSpPr>
            <p:spPr>
              <a:xfrm>
                <a:off x="1413383" y="1893061"/>
                <a:ext cx="84582" cy="162435"/>
              </a:xfrm>
              <a:custGeom>
                <a:avLst/>
                <a:gdLst/>
                <a:ahLst/>
                <a:cxnLst/>
                <a:rect l="0" t="0" r="0" b="0"/>
                <a:pathLst>
                  <a:path w="84582" h="162435">
                    <a:moveTo>
                      <a:pt x="84581" y="128"/>
                    </a:moveTo>
                    <a:lnTo>
                      <a:pt x="84581" y="162434"/>
                    </a:lnTo>
                    <a:lnTo>
                      <a:pt x="0" y="162434"/>
                    </a:lnTo>
                    <a:lnTo>
                      <a:pt x="0" y="161037"/>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reeform 590"/>
              <p:cNvSpPr/>
              <p:nvPr/>
            </p:nvSpPr>
            <p:spPr>
              <a:xfrm>
                <a:off x="1497964" y="1892426"/>
                <a:ext cx="463297" cy="163070"/>
              </a:xfrm>
              <a:custGeom>
                <a:avLst/>
                <a:gdLst/>
                <a:ahLst/>
                <a:cxnLst/>
                <a:rect l="0" t="0" r="0" b="0"/>
                <a:pathLst>
                  <a:path w="463297" h="163070">
                    <a:moveTo>
                      <a:pt x="382" y="0"/>
                    </a:moveTo>
                    <a:lnTo>
                      <a:pt x="463296" y="0"/>
                    </a:lnTo>
                    <a:lnTo>
                      <a:pt x="463296" y="635"/>
                    </a:lnTo>
                    <a:lnTo>
                      <a:pt x="378206" y="163069"/>
                    </a:lnTo>
                    <a:lnTo>
                      <a:pt x="377953"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Freeform 591"/>
              <p:cNvSpPr/>
              <p:nvPr/>
            </p:nvSpPr>
            <p:spPr>
              <a:xfrm>
                <a:off x="1412366" y="2055495"/>
                <a:ext cx="85599" cy="462154"/>
              </a:xfrm>
              <a:custGeom>
                <a:avLst/>
                <a:gdLst/>
                <a:ahLst/>
                <a:cxnLst/>
                <a:rect l="0" t="0" r="0" b="0"/>
                <a:pathLst>
                  <a:path w="85599" h="462154">
                    <a:moveTo>
                      <a:pt x="255" y="0"/>
                    </a:moveTo>
                    <a:lnTo>
                      <a:pt x="1017" y="0"/>
                    </a:lnTo>
                    <a:lnTo>
                      <a:pt x="85598" y="0"/>
                    </a:lnTo>
                    <a:lnTo>
                      <a:pt x="85598"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Freeform 592"/>
              <p:cNvSpPr/>
              <p:nvPr/>
            </p:nvSpPr>
            <p:spPr>
              <a:xfrm>
                <a:off x="1875917" y="1893061"/>
                <a:ext cx="85472" cy="462409"/>
              </a:xfrm>
              <a:custGeom>
                <a:avLst/>
                <a:gdLst/>
                <a:ahLst/>
                <a:cxnLst/>
                <a:rect l="0" t="0" r="0" b="0"/>
                <a:pathLst>
                  <a:path w="85472" h="462409">
                    <a:moveTo>
                      <a:pt x="253" y="162434"/>
                    </a:moveTo>
                    <a:lnTo>
                      <a:pt x="85343"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eeform 593"/>
              <p:cNvSpPr/>
              <p:nvPr/>
            </p:nvSpPr>
            <p:spPr>
              <a:xfrm>
                <a:off x="1497964" y="2055495"/>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reeform 594"/>
              <p:cNvSpPr/>
              <p:nvPr/>
            </p:nvSpPr>
            <p:spPr>
              <a:xfrm>
                <a:off x="1875917" y="2355469"/>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reeform 595"/>
              <p:cNvSpPr/>
              <p:nvPr/>
            </p:nvSpPr>
            <p:spPr>
              <a:xfrm>
                <a:off x="1412366" y="2355469"/>
                <a:ext cx="463552" cy="162180"/>
              </a:xfrm>
              <a:custGeom>
                <a:avLst/>
                <a:gdLst/>
                <a:ahLst/>
                <a:cxnLst/>
                <a:rect l="0" t="0" r="0" b="0"/>
                <a:pathLst>
                  <a:path w="463552" h="162180">
                    <a:moveTo>
                      <a:pt x="463551" y="162179"/>
                    </a:moveTo>
                    <a:lnTo>
                      <a:pt x="0" y="162179"/>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reeform 596"/>
              <p:cNvSpPr/>
              <p:nvPr/>
            </p:nvSpPr>
            <p:spPr>
              <a:xfrm>
                <a:off x="1497530" y="1891506"/>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reeform 597"/>
              <p:cNvSpPr/>
              <p:nvPr/>
            </p:nvSpPr>
            <p:spPr>
              <a:xfrm>
                <a:off x="1412371" y="20540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Freeform 598"/>
              <p:cNvSpPr/>
              <p:nvPr/>
            </p:nvSpPr>
            <p:spPr>
              <a:xfrm>
                <a:off x="1413339" y="2054081"/>
                <a:ext cx="462564" cy="968"/>
              </a:xfrm>
              <a:custGeom>
                <a:avLst/>
                <a:gdLst/>
                <a:ahLst/>
                <a:cxnLst/>
                <a:rect l="0" t="0" r="0" b="0"/>
                <a:pathLst>
                  <a:path w="462564" h="968">
                    <a:moveTo>
                      <a:pt x="462563"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Freeform 599"/>
              <p:cNvSpPr/>
              <p:nvPr/>
            </p:nvSpPr>
            <p:spPr>
              <a:xfrm>
                <a:off x="1875902" y="1893443"/>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Freeform 600"/>
              <p:cNvSpPr/>
              <p:nvPr/>
            </p:nvSpPr>
            <p:spPr>
              <a:xfrm>
                <a:off x="1413339" y="1892474"/>
                <a:ext cx="547723" cy="163543"/>
              </a:xfrm>
              <a:custGeom>
                <a:avLst/>
                <a:gdLst/>
                <a:ahLst/>
                <a:cxnLst/>
                <a:rect l="0" t="0" r="0" b="0"/>
                <a:pathLst>
                  <a:path w="547723" h="163543">
                    <a:moveTo>
                      <a:pt x="0" y="161606"/>
                    </a:moveTo>
                    <a:lnTo>
                      <a:pt x="84191" y="967"/>
                    </a:lnTo>
                    <a:lnTo>
                      <a:pt x="84191" y="0"/>
                    </a:lnTo>
                    <a:lnTo>
                      <a:pt x="85158"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5" name="Group 614"/>
            <p:cNvGrpSpPr/>
            <p:nvPr/>
          </p:nvGrpSpPr>
          <p:grpSpPr>
            <a:xfrm>
              <a:off x="1878806" y="1891506"/>
              <a:ext cx="549659" cy="626143"/>
              <a:chOff x="1878806" y="1891506"/>
              <a:chExt cx="549659" cy="626143"/>
            </a:xfrm>
          </p:grpSpPr>
          <p:sp>
            <p:nvSpPr>
              <p:cNvPr id="603" name="Freeform 602"/>
              <p:cNvSpPr/>
              <p:nvPr/>
            </p:nvSpPr>
            <p:spPr>
              <a:xfrm>
                <a:off x="1880107" y="1893061"/>
                <a:ext cx="84583" cy="162435"/>
              </a:xfrm>
              <a:custGeom>
                <a:avLst/>
                <a:gdLst/>
                <a:ahLst/>
                <a:cxnLst/>
                <a:rect l="0" t="0" r="0" b="0"/>
                <a:pathLst>
                  <a:path w="84583" h="162435">
                    <a:moveTo>
                      <a:pt x="84582" y="128"/>
                    </a:moveTo>
                    <a:lnTo>
                      <a:pt x="84582"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Freeform 603"/>
              <p:cNvSpPr/>
              <p:nvPr/>
            </p:nvSpPr>
            <p:spPr>
              <a:xfrm>
                <a:off x="1964689" y="1892426"/>
                <a:ext cx="463297" cy="163070"/>
              </a:xfrm>
              <a:custGeom>
                <a:avLst/>
                <a:gdLst/>
                <a:ahLst/>
                <a:cxnLst/>
                <a:rect l="0" t="0" r="0" b="0"/>
                <a:pathLst>
                  <a:path w="463297" h="163070">
                    <a:moveTo>
                      <a:pt x="381" y="0"/>
                    </a:moveTo>
                    <a:lnTo>
                      <a:pt x="463296" y="0"/>
                    </a:lnTo>
                    <a:lnTo>
                      <a:pt x="463296" y="635"/>
                    </a:lnTo>
                    <a:lnTo>
                      <a:pt x="378206" y="163069"/>
                    </a:lnTo>
                    <a:lnTo>
                      <a:pt x="378080"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Freeform 604"/>
              <p:cNvSpPr/>
              <p:nvPr/>
            </p:nvSpPr>
            <p:spPr>
              <a:xfrm>
                <a:off x="1879219" y="2055495"/>
                <a:ext cx="85471" cy="462154"/>
              </a:xfrm>
              <a:custGeom>
                <a:avLst/>
                <a:gdLst/>
                <a:ahLst/>
                <a:cxnLst/>
                <a:rect l="0" t="0" r="0" b="0"/>
                <a:pathLst>
                  <a:path w="85471" h="462154">
                    <a:moveTo>
                      <a:pt x="126" y="0"/>
                    </a:moveTo>
                    <a:lnTo>
                      <a:pt x="888" y="0"/>
                    </a:lnTo>
                    <a:lnTo>
                      <a:pt x="85470" y="0"/>
                    </a:lnTo>
                    <a:lnTo>
                      <a:pt x="85470"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reeform 605"/>
              <p:cNvSpPr/>
              <p:nvPr/>
            </p:nvSpPr>
            <p:spPr>
              <a:xfrm>
                <a:off x="2342769" y="1893061"/>
                <a:ext cx="85345" cy="462409"/>
              </a:xfrm>
              <a:custGeom>
                <a:avLst/>
                <a:gdLst/>
                <a:ahLst/>
                <a:cxnLst/>
                <a:rect l="0" t="0" r="0" b="0"/>
                <a:pathLst>
                  <a:path w="85345" h="462409">
                    <a:moveTo>
                      <a:pt x="126" y="162434"/>
                    </a:moveTo>
                    <a:lnTo>
                      <a:pt x="85216" y="0"/>
                    </a:lnTo>
                    <a:lnTo>
                      <a:pt x="85344"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a:off x="1964689" y="2055495"/>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a:off x="2342769" y="2355469"/>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reeform 608"/>
              <p:cNvSpPr/>
              <p:nvPr/>
            </p:nvSpPr>
            <p:spPr>
              <a:xfrm>
                <a:off x="1879219" y="2355469"/>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Freeform 609"/>
              <p:cNvSpPr/>
              <p:nvPr/>
            </p:nvSpPr>
            <p:spPr>
              <a:xfrm>
                <a:off x="1964933" y="1891506"/>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Freeform 610"/>
              <p:cNvSpPr/>
              <p:nvPr/>
            </p:nvSpPr>
            <p:spPr>
              <a:xfrm>
                <a:off x="1878806" y="20540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Freeform 611"/>
              <p:cNvSpPr/>
              <p:nvPr/>
            </p:nvSpPr>
            <p:spPr>
              <a:xfrm>
                <a:off x="1879774" y="2054081"/>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Freeform 612"/>
              <p:cNvSpPr/>
              <p:nvPr/>
            </p:nvSpPr>
            <p:spPr>
              <a:xfrm>
                <a:off x="2342337" y="1893443"/>
                <a:ext cx="86128" cy="624171"/>
              </a:xfrm>
              <a:custGeom>
                <a:avLst/>
                <a:gdLst/>
                <a:ahLst/>
                <a:cxnLst/>
                <a:rect l="0" t="0" r="0" b="0"/>
                <a:pathLst>
                  <a:path w="86128" h="624171">
                    <a:moveTo>
                      <a:pt x="86127" y="0"/>
                    </a:moveTo>
                    <a:lnTo>
                      <a:pt x="86127"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Freeform 613"/>
              <p:cNvSpPr/>
              <p:nvPr/>
            </p:nvSpPr>
            <p:spPr>
              <a:xfrm>
                <a:off x="1880743" y="1892474"/>
                <a:ext cx="547722" cy="163543"/>
              </a:xfrm>
              <a:custGeom>
                <a:avLst/>
                <a:gdLst/>
                <a:ahLst/>
                <a:cxnLst/>
                <a:rect l="0" t="0" r="0" b="0"/>
                <a:pathLst>
                  <a:path w="547722" h="163543">
                    <a:moveTo>
                      <a:pt x="0" y="161606"/>
                    </a:moveTo>
                    <a:lnTo>
                      <a:pt x="84190" y="967"/>
                    </a:lnTo>
                    <a:lnTo>
                      <a:pt x="84190" y="0"/>
                    </a:lnTo>
                    <a:lnTo>
                      <a:pt x="84190" y="0"/>
                    </a:lnTo>
                    <a:lnTo>
                      <a:pt x="547721" y="0"/>
                    </a:lnTo>
                    <a:lnTo>
                      <a:pt x="547721" y="0"/>
                    </a:lnTo>
                    <a:lnTo>
                      <a:pt x="547721" y="967"/>
                    </a:lnTo>
                    <a:lnTo>
                      <a:pt x="462563" y="163542"/>
                    </a:lnTo>
                    <a:lnTo>
                      <a:pt x="46159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8" name="Group 627"/>
            <p:cNvGrpSpPr/>
            <p:nvPr/>
          </p:nvGrpSpPr>
          <p:grpSpPr>
            <a:xfrm>
              <a:off x="2339435" y="1891506"/>
              <a:ext cx="549660" cy="626143"/>
              <a:chOff x="2339435" y="1891506"/>
              <a:chExt cx="549660" cy="626143"/>
            </a:xfrm>
          </p:grpSpPr>
          <p:sp>
            <p:nvSpPr>
              <p:cNvPr id="616" name="Freeform 615"/>
              <p:cNvSpPr/>
              <p:nvPr/>
            </p:nvSpPr>
            <p:spPr>
              <a:xfrm>
                <a:off x="2340736" y="1893061"/>
                <a:ext cx="84584" cy="162435"/>
              </a:xfrm>
              <a:custGeom>
                <a:avLst/>
                <a:gdLst/>
                <a:ahLst/>
                <a:cxnLst/>
                <a:rect l="0" t="0" r="0" b="0"/>
                <a:pathLst>
                  <a:path w="84584" h="162435">
                    <a:moveTo>
                      <a:pt x="84583" y="128"/>
                    </a:moveTo>
                    <a:lnTo>
                      <a:pt x="84583"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reeform 616"/>
              <p:cNvSpPr/>
              <p:nvPr/>
            </p:nvSpPr>
            <p:spPr>
              <a:xfrm>
                <a:off x="2425319" y="1892426"/>
                <a:ext cx="463296" cy="163070"/>
              </a:xfrm>
              <a:custGeom>
                <a:avLst/>
                <a:gdLst/>
                <a:ahLst/>
                <a:cxnLst/>
                <a:rect l="0" t="0" r="0" b="0"/>
                <a:pathLst>
                  <a:path w="463296" h="163070">
                    <a:moveTo>
                      <a:pt x="381" y="0"/>
                    </a:moveTo>
                    <a:lnTo>
                      <a:pt x="463295" y="0"/>
                    </a:lnTo>
                    <a:lnTo>
                      <a:pt x="463295" y="635"/>
                    </a:lnTo>
                    <a:lnTo>
                      <a:pt x="378206" y="163069"/>
                    </a:lnTo>
                    <a:lnTo>
                      <a:pt x="378079"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Freeform 617"/>
              <p:cNvSpPr/>
              <p:nvPr/>
            </p:nvSpPr>
            <p:spPr>
              <a:xfrm>
                <a:off x="2339848" y="2055495"/>
                <a:ext cx="85472" cy="462154"/>
              </a:xfrm>
              <a:custGeom>
                <a:avLst/>
                <a:gdLst/>
                <a:ahLst/>
                <a:cxnLst/>
                <a:rect l="0" t="0" r="0" b="0"/>
                <a:pathLst>
                  <a:path w="85472" h="462154">
                    <a:moveTo>
                      <a:pt x="127" y="0"/>
                    </a:moveTo>
                    <a:lnTo>
                      <a:pt x="888"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Freeform 618"/>
              <p:cNvSpPr/>
              <p:nvPr/>
            </p:nvSpPr>
            <p:spPr>
              <a:xfrm>
                <a:off x="2803398" y="1893061"/>
                <a:ext cx="85345" cy="462409"/>
              </a:xfrm>
              <a:custGeom>
                <a:avLst/>
                <a:gdLst/>
                <a:ahLst/>
                <a:cxnLst/>
                <a:rect l="0" t="0" r="0" b="0"/>
                <a:pathLst>
                  <a:path w="85345" h="462409">
                    <a:moveTo>
                      <a:pt x="127" y="162434"/>
                    </a:moveTo>
                    <a:lnTo>
                      <a:pt x="85216" y="0"/>
                    </a:lnTo>
                    <a:lnTo>
                      <a:pt x="85344"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Freeform 619"/>
              <p:cNvSpPr/>
              <p:nvPr/>
            </p:nvSpPr>
            <p:spPr>
              <a:xfrm>
                <a:off x="2425319" y="2055495"/>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Freeform 620"/>
              <p:cNvSpPr/>
              <p:nvPr/>
            </p:nvSpPr>
            <p:spPr>
              <a:xfrm>
                <a:off x="2803398" y="2355469"/>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Freeform 621"/>
              <p:cNvSpPr/>
              <p:nvPr/>
            </p:nvSpPr>
            <p:spPr>
              <a:xfrm>
                <a:off x="2339848" y="2355469"/>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Freeform 622"/>
              <p:cNvSpPr/>
              <p:nvPr/>
            </p:nvSpPr>
            <p:spPr>
              <a:xfrm>
                <a:off x="2425562" y="1891506"/>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Freeform 623"/>
              <p:cNvSpPr/>
              <p:nvPr/>
            </p:nvSpPr>
            <p:spPr>
              <a:xfrm>
                <a:off x="2339435" y="2054081"/>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Freeform 624"/>
              <p:cNvSpPr/>
              <p:nvPr/>
            </p:nvSpPr>
            <p:spPr>
              <a:xfrm>
                <a:off x="2340402" y="2054081"/>
                <a:ext cx="462565" cy="968"/>
              </a:xfrm>
              <a:custGeom>
                <a:avLst/>
                <a:gdLst/>
                <a:ahLst/>
                <a:cxnLst/>
                <a:rect l="0" t="0" r="0" b="0"/>
                <a:pathLst>
                  <a:path w="462565" h="968">
                    <a:moveTo>
                      <a:pt x="462564"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Freeform 625"/>
              <p:cNvSpPr/>
              <p:nvPr/>
            </p:nvSpPr>
            <p:spPr>
              <a:xfrm>
                <a:off x="2802968" y="1893443"/>
                <a:ext cx="86127" cy="624171"/>
              </a:xfrm>
              <a:custGeom>
                <a:avLst/>
                <a:gdLst/>
                <a:ahLst/>
                <a:cxnLst/>
                <a:rect l="0" t="0" r="0" b="0"/>
                <a:pathLst>
                  <a:path w="86127" h="624171">
                    <a:moveTo>
                      <a:pt x="86126" y="0"/>
                    </a:moveTo>
                    <a:lnTo>
                      <a:pt x="86126"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Freeform 626"/>
              <p:cNvSpPr/>
              <p:nvPr/>
            </p:nvSpPr>
            <p:spPr>
              <a:xfrm>
                <a:off x="2341371" y="1892474"/>
                <a:ext cx="547724" cy="163543"/>
              </a:xfrm>
              <a:custGeom>
                <a:avLst/>
                <a:gdLst/>
                <a:ahLst/>
                <a:cxnLst/>
                <a:rect l="0" t="0" r="0" b="0"/>
                <a:pathLst>
                  <a:path w="547724" h="163543">
                    <a:moveTo>
                      <a:pt x="0" y="161606"/>
                    </a:moveTo>
                    <a:lnTo>
                      <a:pt x="84191" y="967"/>
                    </a:lnTo>
                    <a:lnTo>
                      <a:pt x="84191" y="0"/>
                    </a:lnTo>
                    <a:lnTo>
                      <a:pt x="84191"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1" name="Group 640"/>
            <p:cNvGrpSpPr/>
            <p:nvPr/>
          </p:nvGrpSpPr>
          <p:grpSpPr>
            <a:xfrm>
              <a:off x="1203346" y="964443"/>
              <a:ext cx="549660" cy="626108"/>
              <a:chOff x="1203346" y="964443"/>
              <a:chExt cx="549660" cy="626108"/>
            </a:xfrm>
          </p:grpSpPr>
          <p:sp>
            <p:nvSpPr>
              <p:cNvPr id="629" name="Freeform 628"/>
              <p:cNvSpPr/>
              <p:nvPr/>
            </p:nvSpPr>
            <p:spPr>
              <a:xfrm>
                <a:off x="1204467" y="965580"/>
                <a:ext cx="84584" cy="162434"/>
              </a:xfrm>
              <a:custGeom>
                <a:avLst/>
                <a:gdLst/>
                <a:ahLst/>
                <a:cxnLst/>
                <a:rect l="0" t="0" r="0" b="0"/>
                <a:pathLst>
                  <a:path w="84584" h="162434">
                    <a:moveTo>
                      <a:pt x="84583" y="255"/>
                    </a:moveTo>
                    <a:lnTo>
                      <a:pt x="84583" y="162433"/>
                    </a:lnTo>
                    <a:lnTo>
                      <a:pt x="0" y="162433"/>
                    </a:lnTo>
                    <a:lnTo>
                      <a:pt x="0" y="161164"/>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Freeform 629"/>
              <p:cNvSpPr/>
              <p:nvPr/>
            </p:nvSpPr>
            <p:spPr>
              <a:xfrm>
                <a:off x="1289050" y="965072"/>
                <a:ext cx="463424" cy="162942"/>
              </a:xfrm>
              <a:custGeom>
                <a:avLst/>
                <a:gdLst/>
                <a:ahLst/>
                <a:cxnLst/>
                <a:rect l="0" t="0" r="0" b="0"/>
                <a:pathLst>
                  <a:path w="463424" h="162942">
                    <a:moveTo>
                      <a:pt x="380" y="0"/>
                    </a:moveTo>
                    <a:lnTo>
                      <a:pt x="463423" y="0"/>
                    </a:lnTo>
                    <a:lnTo>
                      <a:pt x="463423" y="508"/>
                    </a:lnTo>
                    <a:lnTo>
                      <a:pt x="378332"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reeform 630"/>
              <p:cNvSpPr/>
              <p:nvPr/>
            </p:nvSpPr>
            <p:spPr>
              <a:xfrm>
                <a:off x="1203578" y="1128013"/>
                <a:ext cx="85473" cy="462282"/>
              </a:xfrm>
              <a:custGeom>
                <a:avLst/>
                <a:gdLst/>
                <a:ahLst/>
                <a:cxnLst/>
                <a:rect l="0" t="0" r="0" b="0"/>
                <a:pathLst>
                  <a:path w="85473" h="462282">
                    <a:moveTo>
                      <a:pt x="255" y="0"/>
                    </a:moveTo>
                    <a:lnTo>
                      <a:pt x="889" y="0"/>
                    </a:lnTo>
                    <a:lnTo>
                      <a:pt x="85472" y="0"/>
                    </a:lnTo>
                    <a:lnTo>
                      <a:pt x="85472"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Freeform 631"/>
              <p:cNvSpPr/>
              <p:nvPr/>
            </p:nvSpPr>
            <p:spPr>
              <a:xfrm>
                <a:off x="1667129" y="965580"/>
                <a:ext cx="85472" cy="462409"/>
              </a:xfrm>
              <a:custGeom>
                <a:avLst/>
                <a:gdLst/>
                <a:ahLst/>
                <a:cxnLst/>
                <a:rect l="0" t="0" r="0" b="0"/>
                <a:pathLst>
                  <a:path w="85472" h="462409">
                    <a:moveTo>
                      <a:pt x="253"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Freeform 632"/>
              <p:cNvSpPr/>
              <p:nvPr/>
            </p:nvSpPr>
            <p:spPr>
              <a:xfrm>
                <a:off x="1289050" y="11280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Freeform 633"/>
              <p:cNvSpPr/>
              <p:nvPr/>
            </p:nvSpPr>
            <p:spPr>
              <a:xfrm>
                <a:off x="1667129" y="14279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Freeform 634"/>
              <p:cNvSpPr/>
              <p:nvPr/>
            </p:nvSpPr>
            <p:spPr>
              <a:xfrm>
                <a:off x="1203578" y="1427988"/>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reeform 635"/>
              <p:cNvSpPr/>
              <p:nvPr/>
            </p:nvSpPr>
            <p:spPr>
              <a:xfrm>
                <a:off x="1288506" y="964443"/>
                <a:ext cx="1936" cy="969"/>
              </a:xfrm>
              <a:custGeom>
                <a:avLst/>
                <a:gdLst/>
                <a:ahLst/>
                <a:cxnLst/>
                <a:rect l="0" t="0" r="0" b="0"/>
                <a:pathLst>
                  <a:path w="1936" h="969">
                    <a:moveTo>
                      <a:pt x="0" y="968"/>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Freeform 636"/>
              <p:cNvSpPr/>
              <p:nvPr/>
            </p:nvSpPr>
            <p:spPr>
              <a:xfrm>
                <a:off x="1203346" y="1127018"/>
                <a:ext cx="463533" cy="463532"/>
              </a:xfrm>
              <a:custGeom>
                <a:avLst/>
                <a:gdLst/>
                <a:ahLst/>
                <a:cxnLst/>
                <a:rect l="0" t="0" r="0" b="0"/>
                <a:pathLst>
                  <a:path w="463533" h="463532">
                    <a:moveTo>
                      <a:pt x="463532" y="968"/>
                    </a:moveTo>
                    <a:lnTo>
                      <a:pt x="463532" y="300956"/>
                    </a:lnTo>
                    <a:lnTo>
                      <a:pt x="463532"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Freeform 637"/>
              <p:cNvSpPr/>
              <p:nvPr/>
            </p:nvSpPr>
            <p:spPr>
              <a:xfrm>
                <a:off x="1204314" y="1127018"/>
                <a:ext cx="462566" cy="968"/>
              </a:xfrm>
              <a:custGeom>
                <a:avLst/>
                <a:gdLst/>
                <a:ahLst/>
                <a:cxnLst/>
                <a:rect l="0" t="0" r="0" b="0"/>
                <a:pathLst>
                  <a:path w="462566" h="968">
                    <a:moveTo>
                      <a:pt x="462565"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Freeform 638"/>
              <p:cNvSpPr/>
              <p:nvPr/>
            </p:nvSpPr>
            <p:spPr>
              <a:xfrm>
                <a:off x="1666879" y="965411"/>
                <a:ext cx="86127" cy="625140"/>
              </a:xfrm>
              <a:custGeom>
                <a:avLst/>
                <a:gdLst/>
                <a:ahLst/>
                <a:cxnLst/>
                <a:rect l="0" t="0" r="0" b="0"/>
                <a:pathLst>
                  <a:path w="86127" h="625140">
                    <a:moveTo>
                      <a:pt x="86126" y="0"/>
                    </a:moveTo>
                    <a:lnTo>
                      <a:pt x="86126"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Freeform 639"/>
              <p:cNvSpPr/>
              <p:nvPr/>
            </p:nvSpPr>
            <p:spPr>
              <a:xfrm>
                <a:off x="1204314" y="965411"/>
                <a:ext cx="548690" cy="162575"/>
              </a:xfrm>
              <a:custGeom>
                <a:avLst/>
                <a:gdLst/>
                <a:ahLst/>
                <a:cxnLst/>
                <a:rect l="0" t="0" r="0" b="0"/>
                <a:pathLst>
                  <a:path w="548690" h="162575">
                    <a:moveTo>
                      <a:pt x="0" y="161606"/>
                    </a:moveTo>
                    <a:lnTo>
                      <a:pt x="84190" y="0"/>
                    </a:lnTo>
                    <a:lnTo>
                      <a:pt x="84190" y="0"/>
                    </a:lnTo>
                    <a:lnTo>
                      <a:pt x="85158" y="0"/>
                    </a:lnTo>
                    <a:lnTo>
                      <a:pt x="548689" y="0"/>
                    </a:lnTo>
                    <a:lnTo>
                      <a:pt x="548689" y="0"/>
                    </a:lnTo>
                    <a:lnTo>
                      <a:pt x="548689" y="0"/>
                    </a:lnTo>
                    <a:lnTo>
                      <a:pt x="462563" y="162574"/>
                    </a:lnTo>
                    <a:lnTo>
                      <a:pt x="462563"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4" name="Group 653"/>
            <p:cNvGrpSpPr/>
            <p:nvPr/>
          </p:nvGrpSpPr>
          <p:grpSpPr>
            <a:xfrm>
              <a:off x="1670304" y="964443"/>
              <a:ext cx="549137" cy="626108"/>
              <a:chOff x="1670304" y="964443"/>
              <a:chExt cx="549137" cy="626108"/>
            </a:xfrm>
          </p:grpSpPr>
          <p:sp>
            <p:nvSpPr>
              <p:cNvPr id="642" name="Freeform 641"/>
              <p:cNvSpPr/>
              <p:nvPr/>
            </p:nvSpPr>
            <p:spPr>
              <a:xfrm>
                <a:off x="1671192" y="965580"/>
                <a:ext cx="84584" cy="162434"/>
              </a:xfrm>
              <a:custGeom>
                <a:avLst/>
                <a:gdLst/>
                <a:ahLst/>
                <a:cxnLst/>
                <a:rect l="0" t="0" r="0" b="0"/>
                <a:pathLst>
                  <a:path w="84584" h="162434">
                    <a:moveTo>
                      <a:pt x="84583" y="255"/>
                    </a:moveTo>
                    <a:lnTo>
                      <a:pt x="84583" y="162433"/>
                    </a:lnTo>
                    <a:lnTo>
                      <a:pt x="0" y="162433"/>
                    </a:lnTo>
                    <a:lnTo>
                      <a:pt x="0" y="161164"/>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642"/>
              <p:cNvSpPr/>
              <p:nvPr/>
            </p:nvSpPr>
            <p:spPr>
              <a:xfrm>
                <a:off x="1755775" y="965072"/>
                <a:ext cx="463424" cy="162942"/>
              </a:xfrm>
              <a:custGeom>
                <a:avLst/>
                <a:gdLst/>
                <a:ahLst/>
                <a:cxnLst/>
                <a:rect l="0" t="0" r="0" b="0"/>
                <a:pathLst>
                  <a:path w="463424" h="162942">
                    <a:moveTo>
                      <a:pt x="507" y="0"/>
                    </a:moveTo>
                    <a:lnTo>
                      <a:pt x="463423" y="0"/>
                    </a:lnTo>
                    <a:lnTo>
                      <a:pt x="463423" y="508"/>
                    </a:lnTo>
                    <a:lnTo>
                      <a:pt x="378332"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643"/>
              <p:cNvSpPr/>
              <p:nvPr/>
            </p:nvSpPr>
            <p:spPr>
              <a:xfrm>
                <a:off x="1670304" y="1128013"/>
                <a:ext cx="85472" cy="462282"/>
              </a:xfrm>
              <a:custGeom>
                <a:avLst/>
                <a:gdLst/>
                <a:ahLst/>
                <a:cxnLst/>
                <a:rect l="0" t="0" r="0" b="0"/>
                <a:pathLst>
                  <a:path w="85472" h="462282">
                    <a:moveTo>
                      <a:pt x="253" y="0"/>
                    </a:moveTo>
                    <a:lnTo>
                      <a:pt x="888" y="0"/>
                    </a:lnTo>
                    <a:lnTo>
                      <a:pt x="85471" y="0"/>
                    </a:lnTo>
                    <a:lnTo>
                      <a:pt x="85471"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644"/>
              <p:cNvSpPr/>
              <p:nvPr/>
            </p:nvSpPr>
            <p:spPr>
              <a:xfrm>
                <a:off x="2133854" y="965580"/>
                <a:ext cx="85472" cy="462409"/>
              </a:xfrm>
              <a:custGeom>
                <a:avLst/>
                <a:gdLst/>
                <a:ahLst/>
                <a:cxnLst/>
                <a:rect l="0" t="0" r="0" b="0"/>
                <a:pathLst>
                  <a:path w="85472" h="462409">
                    <a:moveTo>
                      <a:pt x="253"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645"/>
              <p:cNvSpPr/>
              <p:nvPr/>
            </p:nvSpPr>
            <p:spPr>
              <a:xfrm>
                <a:off x="1755775" y="11280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646"/>
              <p:cNvSpPr/>
              <p:nvPr/>
            </p:nvSpPr>
            <p:spPr>
              <a:xfrm>
                <a:off x="2133854" y="14279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647"/>
              <p:cNvSpPr/>
              <p:nvPr/>
            </p:nvSpPr>
            <p:spPr>
              <a:xfrm>
                <a:off x="1670304" y="142798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Freeform 648"/>
              <p:cNvSpPr/>
              <p:nvPr/>
            </p:nvSpPr>
            <p:spPr>
              <a:xfrm>
                <a:off x="1755908" y="964443"/>
                <a:ext cx="969" cy="969"/>
              </a:xfrm>
              <a:custGeom>
                <a:avLst/>
                <a:gdLst/>
                <a:ahLst/>
                <a:cxnLst/>
                <a:rect l="0" t="0" r="0" b="0"/>
                <a:pathLst>
                  <a:path w="969" h="969">
                    <a:moveTo>
                      <a:pt x="0" y="968"/>
                    </a:moveTo>
                    <a:lnTo>
                      <a:pt x="0" y="968"/>
                    </a:lnTo>
                    <a:lnTo>
                      <a:pt x="0" y="0"/>
                    </a:lnTo>
                    <a:lnTo>
                      <a:pt x="968"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Freeform 649"/>
              <p:cNvSpPr/>
              <p:nvPr/>
            </p:nvSpPr>
            <p:spPr>
              <a:xfrm>
                <a:off x="1670750" y="11270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Freeform 650"/>
              <p:cNvSpPr/>
              <p:nvPr/>
            </p:nvSpPr>
            <p:spPr>
              <a:xfrm>
                <a:off x="1670750" y="112701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Freeform 651"/>
              <p:cNvSpPr/>
              <p:nvPr/>
            </p:nvSpPr>
            <p:spPr>
              <a:xfrm>
                <a:off x="2133313" y="965411"/>
                <a:ext cx="86128" cy="625140"/>
              </a:xfrm>
              <a:custGeom>
                <a:avLst/>
                <a:gdLst/>
                <a:ahLst/>
                <a:cxnLst/>
                <a:rect l="0" t="0" r="0" b="0"/>
                <a:pathLst>
                  <a:path w="86128" h="625140">
                    <a:moveTo>
                      <a:pt x="86127" y="0"/>
                    </a:moveTo>
                    <a:lnTo>
                      <a:pt x="86127"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Freeform 652"/>
              <p:cNvSpPr/>
              <p:nvPr/>
            </p:nvSpPr>
            <p:spPr>
              <a:xfrm>
                <a:off x="1671718" y="965411"/>
                <a:ext cx="547723" cy="162575"/>
              </a:xfrm>
              <a:custGeom>
                <a:avLst/>
                <a:gdLst/>
                <a:ahLst/>
                <a:cxnLst/>
                <a:rect l="0" t="0" r="0" b="0"/>
                <a:pathLst>
                  <a:path w="547723" h="162575">
                    <a:moveTo>
                      <a:pt x="0" y="161606"/>
                    </a:moveTo>
                    <a:lnTo>
                      <a:pt x="84190" y="0"/>
                    </a:lnTo>
                    <a:lnTo>
                      <a:pt x="84190" y="0"/>
                    </a:lnTo>
                    <a:lnTo>
                      <a:pt x="84190" y="0"/>
                    </a:lnTo>
                    <a:lnTo>
                      <a:pt x="547722" y="0"/>
                    </a:lnTo>
                    <a:lnTo>
                      <a:pt x="547722" y="0"/>
                    </a:lnTo>
                    <a:lnTo>
                      <a:pt x="547722" y="0"/>
                    </a:lnTo>
                    <a:lnTo>
                      <a:pt x="462564" y="162574"/>
                    </a:lnTo>
                    <a:lnTo>
                      <a:pt x="461596"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7" name="Group 666"/>
            <p:cNvGrpSpPr/>
            <p:nvPr/>
          </p:nvGrpSpPr>
          <p:grpSpPr>
            <a:xfrm>
              <a:off x="2130932" y="964443"/>
              <a:ext cx="549138" cy="626108"/>
              <a:chOff x="2130932" y="964443"/>
              <a:chExt cx="549138" cy="626108"/>
            </a:xfrm>
          </p:grpSpPr>
          <p:sp>
            <p:nvSpPr>
              <p:cNvPr id="655" name="Freeform 654"/>
              <p:cNvSpPr/>
              <p:nvPr/>
            </p:nvSpPr>
            <p:spPr>
              <a:xfrm>
                <a:off x="2131822" y="965580"/>
                <a:ext cx="84583" cy="162434"/>
              </a:xfrm>
              <a:custGeom>
                <a:avLst/>
                <a:gdLst/>
                <a:ahLst/>
                <a:cxnLst/>
                <a:rect l="0" t="0" r="0" b="0"/>
                <a:pathLst>
                  <a:path w="84583" h="162434">
                    <a:moveTo>
                      <a:pt x="84582" y="255"/>
                    </a:moveTo>
                    <a:lnTo>
                      <a:pt x="84582" y="162433"/>
                    </a:lnTo>
                    <a:lnTo>
                      <a:pt x="0" y="162433"/>
                    </a:lnTo>
                    <a:lnTo>
                      <a:pt x="0" y="161164"/>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reeform 655"/>
              <p:cNvSpPr/>
              <p:nvPr/>
            </p:nvSpPr>
            <p:spPr>
              <a:xfrm>
                <a:off x="2216404" y="965072"/>
                <a:ext cx="463423" cy="162942"/>
              </a:xfrm>
              <a:custGeom>
                <a:avLst/>
                <a:gdLst/>
                <a:ahLst/>
                <a:cxnLst/>
                <a:rect l="0" t="0" r="0" b="0"/>
                <a:pathLst>
                  <a:path w="463423" h="162942">
                    <a:moveTo>
                      <a:pt x="507" y="0"/>
                    </a:moveTo>
                    <a:lnTo>
                      <a:pt x="463422" y="0"/>
                    </a:lnTo>
                    <a:lnTo>
                      <a:pt x="463422" y="508"/>
                    </a:lnTo>
                    <a:lnTo>
                      <a:pt x="378332" y="162941"/>
                    </a:lnTo>
                    <a:lnTo>
                      <a:pt x="378078"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eeform 656"/>
              <p:cNvSpPr/>
              <p:nvPr/>
            </p:nvSpPr>
            <p:spPr>
              <a:xfrm>
                <a:off x="2130932" y="1128013"/>
                <a:ext cx="85473" cy="462282"/>
              </a:xfrm>
              <a:custGeom>
                <a:avLst/>
                <a:gdLst/>
                <a:ahLst/>
                <a:cxnLst/>
                <a:rect l="0" t="0" r="0" b="0"/>
                <a:pathLst>
                  <a:path w="85473" h="462282">
                    <a:moveTo>
                      <a:pt x="254" y="0"/>
                    </a:moveTo>
                    <a:lnTo>
                      <a:pt x="890" y="0"/>
                    </a:lnTo>
                    <a:lnTo>
                      <a:pt x="85472" y="0"/>
                    </a:lnTo>
                    <a:lnTo>
                      <a:pt x="85472"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reeform 657"/>
              <p:cNvSpPr/>
              <p:nvPr/>
            </p:nvSpPr>
            <p:spPr>
              <a:xfrm>
                <a:off x="2594482" y="965580"/>
                <a:ext cx="85473" cy="462409"/>
              </a:xfrm>
              <a:custGeom>
                <a:avLst/>
                <a:gdLst/>
                <a:ahLst/>
                <a:cxnLst/>
                <a:rect l="0" t="0" r="0" b="0"/>
                <a:pathLst>
                  <a:path w="85473" h="462409">
                    <a:moveTo>
                      <a:pt x="254" y="162433"/>
                    </a:moveTo>
                    <a:lnTo>
                      <a:pt x="85344" y="0"/>
                    </a:lnTo>
                    <a:lnTo>
                      <a:pt x="85472"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Freeform 658"/>
              <p:cNvSpPr/>
              <p:nvPr/>
            </p:nvSpPr>
            <p:spPr>
              <a:xfrm>
                <a:off x="2216404" y="1128013"/>
                <a:ext cx="378079" cy="299976"/>
              </a:xfrm>
              <a:custGeom>
                <a:avLst/>
                <a:gdLst/>
                <a:ahLst/>
                <a:cxnLst/>
                <a:rect l="0" t="0" r="0" b="0"/>
                <a:pathLst>
                  <a:path w="378079" h="299976">
                    <a:moveTo>
                      <a:pt x="378078" y="0"/>
                    </a:moveTo>
                    <a:lnTo>
                      <a:pt x="378078"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Freeform 659"/>
              <p:cNvSpPr/>
              <p:nvPr/>
            </p:nvSpPr>
            <p:spPr>
              <a:xfrm>
                <a:off x="2594482" y="1427988"/>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Freeform 660"/>
              <p:cNvSpPr/>
              <p:nvPr/>
            </p:nvSpPr>
            <p:spPr>
              <a:xfrm>
                <a:off x="2130932" y="1427988"/>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Freeform 661"/>
              <p:cNvSpPr/>
              <p:nvPr/>
            </p:nvSpPr>
            <p:spPr>
              <a:xfrm>
                <a:off x="2216537" y="964443"/>
                <a:ext cx="968" cy="969"/>
              </a:xfrm>
              <a:custGeom>
                <a:avLst/>
                <a:gdLst/>
                <a:ahLst/>
                <a:cxnLst/>
                <a:rect l="0" t="0" r="0" b="0"/>
                <a:pathLst>
                  <a:path w="968" h="969">
                    <a:moveTo>
                      <a:pt x="0" y="968"/>
                    </a:moveTo>
                    <a:lnTo>
                      <a:pt x="0" y="968"/>
                    </a:lnTo>
                    <a:lnTo>
                      <a:pt x="0" y="0"/>
                    </a:lnTo>
                    <a:lnTo>
                      <a:pt x="967"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reeform 662"/>
              <p:cNvSpPr/>
              <p:nvPr/>
            </p:nvSpPr>
            <p:spPr>
              <a:xfrm>
                <a:off x="2131379" y="11270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Freeform 663"/>
              <p:cNvSpPr/>
              <p:nvPr/>
            </p:nvSpPr>
            <p:spPr>
              <a:xfrm>
                <a:off x="2131379" y="1127018"/>
                <a:ext cx="462564" cy="968"/>
              </a:xfrm>
              <a:custGeom>
                <a:avLst/>
                <a:gdLst/>
                <a:ahLst/>
                <a:cxnLst/>
                <a:rect l="0" t="0" r="0" b="0"/>
                <a:pathLst>
                  <a:path w="462564" h="968">
                    <a:moveTo>
                      <a:pt x="462563" y="967"/>
                    </a:moveTo>
                    <a:lnTo>
                      <a:pt x="85157" y="967"/>
                    </a:lnTo>
                    <a:lnTo>
                      <a:pt x="967" y="967"/>
                    </a:lnTo>
                    <a:lnTo>
                      <a:pt x="0" y="967"/>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Freeform 664"/>
              <p:cNvSpPr/>
              <p:nvPr/>
            </p:nvSpPr>
            <p:spPr>
              <a:xfrm>
                <a:off x="2593942" y="965411"/>
                <a:ext cx="86128" cy="625140"/>
              </a:xfrm>
              <a:custGeom>
                <a:avLst/>
                <a:gdLst/>
                <a:ahLst/>
                <a:cxnLst/>
                <a:rect l="0" t="0" r="0" b="0"/>
                <a:pathLst>
                  <a:path w="86128" h="625140">
                    <a:moveTo>
                      <a:pt x="86127" y="0"/>
                    </a:moveTo>
                    <a:lnTo>
                      <a:pt x="86127"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Freeform 665"/>
              <p:cNvSpPr/>
              <p:nvPr/>
            </p:nvSpPr>
            <p:spPr>
              <a:xfrm>
                <a:off x="2132347" y="965411"/>
                <a:ext cx="547723" cy="162575"/>
              </a:xfrm>
              <a:custGeom>
                <a:avLst/>
                <a:gdLst/>
                <a:ahLst/>
                <a:cxnLst/>
                <a:rect l="0" t="0" r="0" b="0"/>
                <a:pathLst>
                  <a:path w="547723" h="162575">
                    <a:moveTo>
                      <a:pt x="0" y="161606"/>
                    </a:moveTo>
                    <a:lnTo>
                      <a:pt x="84190" y="0"/>
                    </a:lnTo>
                    <a:lnTo>
                      <a:pt x="84190" y="0"/>
                    </a:lnTo>
                    <a:lnTo>
                      <a:pt x="84190" y="0"/>
                    </a:lnTo>
                    <a:lnTo>
                      <a:pt x="547722" y="0"/>
                    </a:lnTo>
                    <a:lnTo>
                      <a:pt x="547722" y="0"/>
                    </a:lnTo>
                    <a:lnTo>
                      <a:pt x="547722" y="0"/>
                    </a:lnTo>
                    <a:lnTo>
                      <a:pt x="462564" y="162574"/>
                    </a:lnTo>
                    <a:lnTo>
                      <a:pt x="461596"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0" name="Group 679"/>
            <p:cNvGrpSpPr/>
            <p:nvPr/>
          </p:nvGrpSpPr>
          <p:grpSpPr>
            <a:xfrm>
              <a:off x="2591561" y="964443"/>
              <a:ext cx="549136" cy="626108"/>
              <a:chOff x="2591561" y="964443"/>
              <a:chExt cx="549136" cy="626108"/>
            </a:xfrm>
          </p:grpSpPr>
          <p:sp>
            <p:nvSpPr>
              <p:cNvPr id="668" name="Freeform 667"/>
              <p:cNvSpPr/>
              <p:nvPr/>
            </p:nvSpPr>
            <p:spPr>
              <a:xfrm>
                <a:off x="2592451" y="965580"/>
                <a:ext cx="84582" cy="162434"/>
              </a:xfrm>
              <a:custGeom>
                <a:avLst/>
                <a:gdLst/>
                <a:ahLst/>
                <a:cxnLst/>
                <a:rect l="0" t="0" r="0" b="0"/>
                <a:pathLst>
                  <a:path w="84582" h="162434">
                    <a:moveTo>
                      <a:pt x="84581" y="255"/>
                    </a:moveTo>
                    <a:lnTo>
                      <a:pt x="84581" y="162433"/>
                    </a:lnTo>
                    <a:lnTo>
                      <a:pt x="0" y="162433"/>
                    </a:lnTo>
                    <a:lnTo>
                      <a:pt x="0" y="161164"/>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Freeform 668"/>
              <p:cNvSpPr/>
              <p:nvPr/>
            </p:nvSpPr>
            <p:spPr>
              <a:xfrm>
                <a:off x="2677032" y="965072"/>
                <a:ext cx="463424" cy="162942"/>
              </a:xfrm>
              <a:custGeom>
                <a:avLst/>
                <a:gdLst/>
                <a:ahLst/>
                <a:cxnLst/>
                <a:rect l="0" t="0" r="0" b="0"/>
                <a:pathLst>
                  <a:path w="463424" h="162942">
                    <a:moveTo>
                      <a:pt x="509" y="0"/>
                    </a:moveTo>
                    <a:lnTo>
                      <a:pt x="463423" y="0"/>
                    </a:lnTo>
                    <a:lnTo>
                      <a:pt x="463423" y="508"/>
                    </a:lnTo>
                    <a:lnTo>
                      <a:pt x="378334"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Freeform 669"/>
              <p:cNvSpPr/>
              <p:nvPr/>
            </p:nvSpPr>
            <p:spPr>
              <a:xfrm>
                <a:off x="2591561" y="1128013"/>
                <a:ext cx="85472" cy="462282"/>
              </a:xfrm>
              <a:custGeom>
                <a:avLst/>
                <a:gdLst/>
                <a:ahLst/>
                <a:cxnLst/>
                <a:rect l="0" t="0" r="0" b="0"/>
                <a:pathLst>
                  <a:path w="85472" h="462282">
                    <a:moveTo>
                      <a:pt x="255" y="0"/>
                    </a:moveTo>
                    <a:lnTo>
                      <a:pt x="890" y="0"/>
                    </a:lnTo>
                    <a:lnTo>
                      <a:pt x="85471" y="0"/>
                    </a:lnTo>
                    <a:lnTo>
                      <a:pt x="85471"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Freeform 670"/>
              <p:cNvSpPr/>
              <p:nvPr/>
            </p:nvSpPr>
            <p:spPr>
              <a:xfrm>
                <a:off x="3055111" y="965580"/>
                <a:ext cx="85472" cy="462409"/>
              </a:xfrm>
              <a:custGeom>
                <a:avLst/>
                <a:gdLst/>
                <a:ahLst/>
                <a:cxnLst/>
                <a:rect l="0" t="0" r="0" b="0"/>
                <a:pathLst>
                  <a:path w="85472" h="462409">
                    <a:moveTo>
                      <a:pt x="255"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Freeform 671"/>
              <p:cNvSpPr/>
              <p:nvPr/>
            </p:nvSpPr>
            <p:spPr>
              <a:xfrm>
                <a:off x="2677032" y="11280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Freeform 672"/>
              <p:cNvSpPr/>
              <p:nvPr/>
            </p:nvSpPr>
            <p:spPr>
              <a:xfrm>
                <a:off x="3055111" y="14279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Freeform 673"/>
              <p:cNvSpPr/>
              <p:nvPr/>
            </p:nvSpPr>
            <p:spPr>
              <a:xfrm>
                <a:off x="2591561" y="142798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reeform 674"/>
              <p:cNvSpPr/>
              <p:nvPr/>
            </p:nvSpPr>
            <p:spPr>
              <a:xfrm>
                <a:off x="2677166" y="964443"/>
                <a:ext cx="968" cy="969"/>
              </a:xfrm>
              <a:custGeom>
                <a:avLst/>
                <a:gdLst/>
                <a:ahLst/>
                <a:cxnLst/>
                <a:rect l="0" t="0" r="0" b="0"/>
                <a:pathLst>
                  <a:path w="968" h="969">
                    <a:moveTo>
                      <a:pt x="0" y="968"/>
                    </a:moveTo>
                    <a:lnTo>
                      <a:pt x="0" y="968"/>
                    </a:lnTo>
                    <a:lnTo>
                      <a:pt x="0" y="0"/>
                    </a:lnTo>
                    <a:lnTo>
                      <a:pt x="967"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Freeform 675"/>
              <p:cNvSpPr/>
              <p:nvPr/>
            </p:nvSpPr>
            <p:spPr>
              <a:xfrm>
                <a:off x="2592008" y="11270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7" name="Freeform 676"/>
              <p:cNvSpPr/>
              <p:nvPr/>
            </p:nvSpPr>
            <p:spPr>
              <a:xfrm>
                <a:off x="2592008" y="112701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Freeform 677"/>
              <p:cNvSpPr/>
              <p:nvPr/>
            </p:nvSpPr>
            <p:spPr>
              <a:xfrm>
                <a:off x="3054570" y="965411"/>
                <a:ext cx="86127" cy="625140"/>
              </a:xfrm>
              <a:custGeom>
                <a:avLst/>
                <a:gdLst/>
                <a:ahLst/>
                <a:cxnLst/>
                <a:rect l="0" t="0" r="0" b="0"/>
                <a:pathLst>
                  <a:path w="86127" h="625140">
                    <a:moveTo>
                      <a:pt x="86126" y="0"/>
                    </a:moveTo>
                    <a:lnTo>
                      <a:pt x="86126"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Freeform 678"/>
              <p:cNvSpPr/>
              <p:nvPr/>
            </p:nvSpPr>
            <p:spPr>
              <a:xfrm>
                <a:off x="2592976" y="965411"/>
                <a:ext cx="547721" cy="162575"/>
              </a:xfrm>
              <a:custGeom>
                <a:avLst/>
                <a:gdLst/>
                <a:ahLst/>
                <a:cxnLst/>
                <a:rect l="0" t="0" r="0" b="0"/>
                <a:pathLst>
                  <a:path w="547721" h="162575">
                    <a:moveTo>
                      <a:pt x="0" y="161606"/>
                    </a:moveTo>
                    <a:lnTo>
                      <a:pt x="84190" y="0"/>
                    </a:lnTo>
                    <a:lnTo>
                      <a:pt x="84190" y="0"/>
                    </a:lnTo>
                    <a:lnTo>
                      <a:pt x="84190" y="0"/>
                    </a:lnTo>
                    <a:lnTo>
                      <a:pt x="547720" y="0"/>
                    </a:lnTo>
                    <a:lnTo>
                      <a:pt x="547720" y="0"/>
                    </a:lnTo>
                    <a:lnTo>
                      <a:pt x="547720" y="0"/>
                    </a:lnTo>
                    <a:lnTo>
                      <a:pt x="462562" y="162574"/>
                    </a:lnTo>
                    <a:lnTo>
                      <a:pt x="46159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3" name="Group 692"/>
            <p:cNvGrpSpPr/>
            <p:nvPr/>
          </p:nvGrpSpPr>
          <p:grpSpPr>
            <a:xfrm>
              <a:off x="1123696" y="1118308"/>
              <a:ext cx="549149" cy="625403"/>
              <a:chOff x="1123696" y="1118308"/>
              <a:chExt cx="549149" cy="625403"/>
            </a:xfrm>
          </p:grpSpPr>
          <p:sp>
            <p:nvSpPr>
              <p:cNvPr id="681" name="Freeform 680"/>
              <p:cNvSpPr/>
              <p:nvPr/>
            </p:nvSpPr>
            <p:spPr>
              <a:xfrm>
                <a:off x="1124711" y="1119124"/>
                <a:ext cx="84584" cy="162434"/>
              </a:xfrm>
              <a:custGeom>
                <a:avLst/>
                <a:gdLst/>
                <a:ahLst/>
                <a:cxnLst/>
                <a:rect l="0" t="0" r="0" b="0"/>
                <a:pathLst>
                  <a:path w="84584" h="162434">
                    <a:moveTo>
                      <a:pt x="84583" y="253"/>
                    </a:moveTo>
                    <a:lnTo>
                      <a:pt x="84583" y="162433"/>
                    </a:lnTo>
                    <a:lnTo>
                      <a:pt x="0" y="162433"/>
                    </a:lnTo>
                    <a:lnTo>
                      <a:pt x="0" y="161162"/>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reeform 681"/>
              <p:cNvSpPr/>
              <p:nvPr/>
            </p:nvSpPr>
            <p:spPr>
              <a:xfrm>
                <a:off x="1209294" y="1118616"/>
                <a:ext cx="463296" cy="162942"/>
              </a:xfrm>
              <a:custGeom>
                <a:avLst/>
                <a:gdLst/>
                <a:ahLst/>
                <a:cxnLst/>
                <a:rect l="0" t="0" r="0" b="0"/>
                <a:pathLst>
                  <a:path w="463296" h="162942">
                    <a:moveTo>
                      <a:pt x="381" y="0"/>
                    </a:moveTo>
                    <a:lnTo>
                      <a:pt x="463295" y="0"/>
                    </a:lnTo>
                    <a:lnTo>
                      <a:pt x="463295" y="508"/>
                    </a:lnTo>
                    <a:lnTo>
                      <a:pt x="378206"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Freeform 682"/>
              <p:cNvSpPr/>
              <p:nvPr/>
            </p:nvSpPr>
            <p:spPr>
              <a:xfrm>
                <a:off x="1123696" y="1281557"/>
                <a:ext cx="85599" cy="462154"/>
              </a:xfrm>
              <a:custGeom>
                <a:avLst/>
                <a:gdLst/>
                <a:ahLst/>
                <a:cxnLst/>
                <a:rect l="0" t="0" r="0" b="0"/>
                <a:pathLst>
                  <a:path w="85599" h="462154">
                    <a:moveTo>
                      <a:pt x="254" y="0"/>
                    </a:moveTo>
                    <a:lnTo>
                      <a:pt x="1015"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683"/>
              <p:cNvSpPr/>
              <p:nvPr/>
            </p:nvSpPr>
            <p:spPr>
              <a:xfrm>
                <a:off x="1587246" y="1119124"/>
                <a:ext cx="85599" cy="462407"/>
              </a:xfrm>
              <a:custGeom>
                <a:avLst/>
                <a:gdLst/>
                <a:ahLst/>
                <a:cxnLst/>
                <a:rect l="0" t="0" r="0" b="0"/>
                <a:pathLst>
                  <a:path w="85599" h="462407">
                    <a:moveTo>
                      <a:pt x="254" y="162433"/>
                    </a:moveTo>
                    <a:lnTo>
                      <a:pt x="85343" y="0"/>
                    </a:lnTo>
                    <a:lnTo>
                      <a:pt x="85598"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684"/>
              <p:cNvSpPr/>
              <p:nvPr/>
            </p:nvSpPr>
            <p:spPr>
              <a:xfrm>
                <a:off x="1209294" y="1281557"/>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685"/>
              <p:cNvSpPr/>
              <p:nvPr/>
            </p:nvSpPr>
            <p:spPr>
              <a:xfrm>
                <a:off x="1587246" y="1581530"/>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686"/>
              <p:cNvSpPr/>
              <p:nvPr/>
            </p:nvSpPr>
            <p:spPr>
              <a:xfrm>
                <a:off x="1123696" y="1581530"/>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Freeform 687"/>
              <p:cNvSpPr/>
              <p:nvPr/>
            </p:nvSpPr>
            <p:spPr>
              <a:xfrm>
                <a:off x="1209154" y="1118308"/>
                <a:ext cx="968" cy="968"/>
              </a:xfrm>
              <a:custGeom>
                <a:avLst/>
                <a:gdLst/>
                <a:ahLst/>
                <a:cxnLst/>
                <a:rect l="0" t="0" r="0" b="0"/>
                <a:pathLst>
                  <a:path w="968" h="968">
                    <a:moveTo>
                      <a:pt x="0" y="967"/>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Freeform 688"/>
              <p:cNvSpPr/>
              <p:nvPr/>
            </p:nvSpPr>
            <p:spPr>
              <a:xfrm>
                <a:off x="1123996" y="1279916"/>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Freeform 689"/>
              <p:cNvSpPr/>
              <p:nvPr/>
            </p:nvSpPr>
            <p:spPr>
              <a:xfrm>
                <a:off x="1123996" y="1279916"/>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Freeform 690"/>
              <p:cNvSpPr/>
              <p:nvPr/>
            </p:nvSpPr>
            <p:spPr>
              <a:xfrm>
                <a:off x="1586559" y="1119275"/>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Freeform 691"/>
              <p:cNvSpPr/>
              <p:nvPr/>
            </p:nvSpPr>
            <p:spPr>
              <a:xfrm>
                <a:off x="1124963" y="1118308"/>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6" name="Group 705"/>
            <p:cNvGrpSpPr/>
            <p:nvPr/>
          </p:nvGrpSpPr>
          <p:grpSpPr>
            <a:xfrm>
              <a:off x="1590429" y="1118308"/>
              <a:ext cx="549141" cy="625403"/>
              <a:chOff x="1590429" y="1118308"/>
              <a:chExt cx="549141" cy="625403"/>
            </a:xfrm>
          </p:grpSpPr>
          <p:sp>
            <p:nvSpPr>
              <p:cNvPr id="694" name="Freeform 693"/>
              <p:cNvSpPr/>
              <p:nvPr/>
            </p:nvSpPr>
            <p:spPr>
              <a:xfrm>
                <a:off x="1591436" y="1119124"/>
                <a:ext cx="84584" cy="162434"/>
              </a:xfrm>
              <a:custGeom>
                <a:avLst/>
                <a:gdLst/>
                <a:ahLst/>
                <a:cxnLst/>
                <a:rect l="0" t="0" r="0" b="0"/>
                <a:pathLst>
                  <a:path w="84584" h="162434">
                    <a:moveTo>
                      <a:pt x="84583" y="253"/>
                    </a:moveTo>
                    <a:lnTo>
                      <a:pt x="84583"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Freeform 694"/>
              <p:cNvSpPr/>
              <p:nvPr/>
            </p:nvSpPr>
            <p:spPr>
              <a:xfrm>
                <a:off x="1676019" y="1118616"/>
                <a:ext cx="463296" cy="162942"/>
              </a:xfrm>
              <a:custGeom>
                <a:avLst/>
                <a:gdLst/>
                <a:ahLst/>
                <a:cxnLst/>
                <a:rect l="0" t="0" r="0" b="0"/>
                <a:pathLst>
                  <a:path w="463296" h="162942">
                    <a:moveTo>
                      <a:pt x="381" y="0"/>
                    </a:moveTo>
                    <a:lnTo>
                      <a:pt x="463295" y="0"/>
                    </a:lnTo>
                    <a:lnTo>
                      <a:pt x="463295" y="508"/>
                    </a:lnTo>
                    <a:lnTo>
                      <a:pt x="378206" y="162941"/>
                    </a:lnTo>
                    <a:lnTo>
                      <a:pt x="378079"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Freeform 695"/>
              <p:cNvSpPr/>
              <p:nvPr/>
            </p:nvSpPr>
            <p:spPr>
              <a:xfrm>
                <a:off x="1590547" y="1281557"/>
                <a:ext cx="85473" cy="462154"/>
              </a:xfrm>
              <a:custGeom>
                <a:avLst/>
                <a:gdLst/>
                <a:ahLst/>
                <a:cxnLst/>
                <a:rect l="0" t="0" r="0" b="0"/>
                <a:pathLst>
                  <a:path w="85473" h="462154">
                    <a:moveTo>
                      <a:pt x="128"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Freeform 696"/>
              <p:cNvSpPr/>
              <p:nvPr/>
            </p:nvSpPr>
            <p:spPr>
              <a:xfrm>
                <a:off x="2054098" y="1119124"/>
                <a:ext cx="85472" cy="462407"/>
              </a:xfrm>
              <a:custGeom>
                <a:avLst/>
                <a:gdLst/>
                <a:ahLst/>
                <a:cxnLst/>
                <a:rect l="0" t="0" r="0" b="0"/>
                <a:pathLst>
                  <a:path w="85472" h="462407">
                    <a:moveTo>
                      <a:pt x="127" y="162433"/>
                    </a:moveTo>
                    <a:lnTo>
                      <a:pt x="85216" y="0"/>
                    </a:lnTo>
                    <a:lnTo>
                      <a:pt x="85471"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Freeform 697"/>
              <p:cNvSpPr/>
              <p:nvPr/>
            </p:nvSpPr>
            <p:spPr>
              <a:xfrm>
                <a:off x="1676019" y="128155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reeform 698"/>
              <p:cNvSpPr/>
              <p:nvPr/>
            </p:nvSpPr>
            <p:spPr>
              <a:xfrm>
                <a:off x="2054098" y="158153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Freeform 699"/>
              <p:cNvSpPr/>
              <p:nvPr/>
            </p:nvSpPr>
            <p:spPr>
              <a:xfrm>
                <a:off x="1590547" y="1581530"/>
                <a:ext cx="463552" cy="162181"/>
              </a:xfrm>
              <a:custGeom>
                <a:avLst/>
                <a:gdLst/>
                <a:ahLst/>
                <a:cxnLst/>
                <a:rect l="0" t="0" r="0" b="0"/>
                <a:pathLst>
                  <a:path w="463552" h="162181">
                    <a:moveTo>
                      <a:pt x="463551" y="162180"/>
                    </a:moveTo>
                    <a:lnTo>
                      <a:pt x="0" y="162180"/>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Freeform 700"/>
              <p:cNvSpPr/>
              <p:nvPr/>
            </p:nvSpPr>
            <p:spPr>
              <a:xfrm>
                <a:off x="1675588" y="11183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reeform 701"/>
              <p:cNvSpPr/>
              <p:nvPr/>
            </p:nvSpPr>
            <p:spPr>
              <a:xfrm>
                <a:off x="1590429" y="1279916"/>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Freeform 702"/>
              <p:cNvSpPr/>
              <p:nvPr/>
            </p:nvSpPr>
            <p:spPr>
              <a:xfrm>
                <a:off x="1591397" y="1279916"/>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Freeform 703"/>
              <p:cNvSpPr/>
              <p:nvPr/>
            </p:nvSpPr>
            <p:spPr>
              <a:xfrm>
                <a:off x="2053961" y="1119275"/>
                <a:ext cx="85159" cy="624172"/>
              </a:xfrm>
              <a:custGeom>
                <a:avLst/>
                <a:gdLst/>
                <a:ahLst/>
                <a:cxnLst/>
                <a:rect l="0" t="0" r="0" b="0"/>
                <a:pathLst>
                  <a:path w="85159" h="624172">
                    <a:moveTo>
                      <a:pt x="85158" y="0"/>
                    </a:moveTo>
                    <a:lnTo>
                      <a:pt x="85158"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Freeform 704"/>
              <p:cNvSpPr/>
              <p:nvPr/>
            </p:nvSpPr>
            <p:spPr>
              <a:xfrm>
                <a:off x="1591397" y="1118308"/>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9" name="Group 718"/>
            <p:cNvGrpSpPr/>
            <p:nvPr/>
          </p:nvGrpSpPr>
          <p:grpSpPr>
            <a:xfrm>
              <a:off x="2051057" y="1118308"/>
              <a:ext cx="549142" cy="625403"/>
              <a:chOff x="2051057" y="1118308"/>
              <a:chExt cx="549142" cy="625403"/>
            </a:xfrm>
          </p:grpSpPr>
          <p:sp>
            <p:nvSpPr>
              <p:cNvPr id="707" name="Freeform 706"/>
              <p:cNvSpPr/>
              <p:nvPr/>
            </p:nvSpPr>
            <p:spPr>
              <a:xfrm>
                <a:off x="2052066" y="1119124"/>
                <a:ext cx="84583" cy="162434"/>
              </a:xfrm>
              <a:custGeom>
                <a:avLst/>
                <a:gdLst/>
                <a:ahLst/>
                <a:cxnLst/>
                <a:rect l="0" t="0" r="0" b="0"/>
                <a:pathLst>
                  <a:path w="84583" h="162434">
                    <a:moveTo>
                      <a:pt x="84582" y="253"/>
                    </a:moveTo>
                    <a:lnTo>
                      <a:pt x="84582"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Freeform 707"/>
              <p:cNvSpPr/>
              <p:nvPr/>
            </p:nvSpPr>
            <p:spPr>
              <a:xfrm>
                <a:off x="2136648" y="1118616"/>
                <a:ext cx="463297" cy="162942"/>
              </a:xfrm>
              <a:custGeom>
                <a:avLst/>
                <a:gdLst/>
                <a:ahLst/>
                <a:cxnLst/>
                <a:rect l="0" t="0" r="0" b="0"/>
                <a:pathLst>
                  <a:path w="463297" h="162942">
                    <a:moveTo>
                      <a:pt x="381" y="0"/>
                    </a:moveTo>
                    <a:lnTo>
                      <a:pt x="463296" y="0"/>
                    </a:lnTo>
                    <a:lnTo>
                      <a:pt x="463296" y="508"/>
                    </a:lnTo>
                    <a:lnTo>
                      <a:pt x="378206"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Freeform 708"/>
              <p:cNvSpPr/>
              <p:nvPr/>
            </p:nvSpPr>
            <p:spPr>
              <a:xfrm>
                <a:off x="2051176" y="1281557"/>
                <a:ext cx="85473" cy="462154"/>
              </a:xfrm>
              <a:custGeom>
                <a:avLst/>
                <a:gdLst/>
                <a:ahLst/>
                <a:cxnLst/>
                <a:rect l="0" t="0" r="0" b="0"/>
                <a:pathLst>
                  <a:path w="85473" h="462154">
                    <a:moveTo>
                      <a:pt x="128" y="0"/>
                    </a:moveTo>
                    <a:lnTo>
                      <a:pt x="890"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Freeform 709"/>
              <p:cNvSpPr/>
              <p:nvPr/>
            </p:nvSpPr>
            <p:spPr>
              <a:xfrm>
                <a:off x="2514726" y="1119124"/>
                <a:ext cx="85473" cy="462407"/>
              </a:xfrm>
              <a:custGeom>
                <a:avLst/>
                <a:gdLst/>
                <a:ahLst/>
                <a:cxnLst/>
                <a:rect l="0" t="0" r="0" b="0"/>
                <a:pathLst>
                  <a:path w="85473" h="462407">
                    <a:moveTo>
                      <a:pt x="128" y="162433"/>
                    </a:moveTo>
                    <a:lnTo>
                      <a:pt x="85218" y="0"/>
                    </a:lnTo>
                    <a:lnTo>
                      <a:pt x="85472"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reeform 710"/>
              <p:cNvSpPr/>
              <p:nvPr/>
            </p:nvSpPr>
            <p:spPr>
              <a:xfrm>
                <a:off x="2136648" y="1281557"/>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Freeform 711"/>
              <p:cNvSpPr/>
              <p:nvPr/>
            </p:nvSpPr>
            <p:spPr>
              <a:xfrm>
                <a:off x="2514726" y="1581530"/>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Freeform 712"/>
              <p:cNvSpPr/>
              <p:nvPr/>
            </p:nvSpPr>
            <p:spPr>
              <a:xfrm>
                <a:off x="2051176" y="1581530"/>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Freeform 713"/>
              <p:cNvSpPr/>
              <p:nvPr/>
            </p:nvSpPr>
            <p:spPr>
              <a:xfrm>
                <a:off x="2136216" y="11183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Freeform 714"/>
              <p:cNvSpPr/>
              <p:nvPr/>
            </p:nvSpPr>
            <p:spPr>
              <a:xfrm>
                <a:off x="2051057" y="1279916"/>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Freeform 715"/>
              <p:cNvSpPr/>
              <p:nvPr/>
            </p:nvSpPr>
            <p:spPr>
              <a:xfrm>
                <a:off x="2052025" y="1279916"/>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Freeform 716"/>
              <p:cNvSpPr/>
              <p:nvPr/>
            </p:nvSpPr>
            <p:spPr>
              <a:xfrm>
                <a:off x="2514589" y="1119275"/>
                <a:ext cx="85158" cy="624172"/>
              </a:xfrm>
              <a:custGeom>
                <a:avLst/>
                <a:gdLst/>
                <a:ahLst/>
                <a:cxnLst/>
                <a:rect l="0" t="0" r="0" b="0"/>
                <a:pathLst>
                  <a:path w="85158" h="624172">
                    <a:moveTo>
                      <a:pt x="85157" y="0"/>
                    </a:moveTo>
                    <a:lnTo>
                      <a:pt x="8515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Freeform 717"/>
              <p:cNvSpPr/>
              <p:nvPr/>
            </p:nvSpPr>
            <p:spPr>
              <a:xfrm>
                <a:off x="2052025" y="1118308"/>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2" name="Group 731"/>
            <p:cNvGrpSpPr/>
            <p:nvPr/>
          </p:nvGrpSpPr>
          <p:grpSpPr>
            <a:xfrm>
              <a:off x="2511685" y="1118308"/>
              <a:ext cx="549016" cy="625403"/>
              <a:chOff x="2511685" y="1118308"/>
              <a:chExt cx="549016" cy="625403"/>
            </a:xfrm>
          </p:grpSpPr>
          <p:sp>
            <p:nvSpPr>
              <p:cNvPr id="720" name="Freeform 719"/>
              <p:cNvSpPr/>
              <p:nvPr/>
            </p:nvSpPr>
            <p:spPr>
              <a:xfrm>
                <a:off x="2512695" y="1119124"/>
                <a:ext cx="84582" cy="162434"/>
              </a:xfrm>
              <a:custGeom>
                <a:avLst/>
                <a:gdLst/>
                <a:ahLst/>
                <a:cxnLst/>
                <a:rect l="0" t="0" r="0" b="0"/>
                <a:pathLst>
                  <a:path w="84582" h="162434">
                    <a:moveTo>
                      <a:pt x="84581" y="253"/>
                    </a:moveTo>
                    <a:lnTo>
                      <a:pt x="84581"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Freeform 720"/>
              <p:cNvSpPr/>
              <p:nvPr/>
            </p:nvSpPr>
            <p:spPr>
              <a:xfrm>
                <a:off x="2597276" y="1118616"/>
                <a:ext cx="463298" cy="162942"/>
              </a:xfrm>
              <a:custGeom>
                <a:avLst/>
                <a:gdLst/>
                <a:ahLst/>
                <a:cxnLst/>
                <a:rect l="0" t="0" r="0" b="0"/>
                <a:pathLst>
                  <a:path w="463298" h="162942">
                    <a:moveTo>
                      <a:pt x="381" y="0"/>
                    </a:moveTo>
                    <a:lnTo>
                      <a:pt x="463297" y="0"/>
                    </a:lnTo>
                    <a:lnTo>
                      <a:pt x="463297" y="508"/>
                    </a:lnTo>
                    <a:lnTo>
                      <a:pt x="378206" y="162941"/>
                    </a:lnTo>
                    <a:lnTo>
                      <a:pt x="378079"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Freeform 721"/>
              <p:cNvSpPr/>
              <p:nvPr/>
            </p:nvSpPr>
            <p:spPr>
              <a:xfrm>
                <a:off x="2511805" y="1281557"/>
                <a:ext cx="85472" cy="462154"/>
              </a:xfrm>
              <a:custGeom>
                <a:avLst/>
                <a:gdLst/>
                <a:ahLst/>
                <a:cxnLst/>
                <a:rect l="0" t="0" r="0" b="0"/>
                <a:pathLst>
                  <a:path w="85472" h="462154">
                    <a:moveTo>
                      <a:pt x="127" y="0"/>
                    </a:moveTo>
                    <a:lnTo>
                      <a:pt x="890"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reeform 722"/>
              <p:cNvSpPr/>
              <p:nvPr/>
            </p:nvSpPr>
            <p:spPr>
              <a:xfrm>
                <a:off x="2975355" y="1119124"/>
                <a:ext cx="85346" cy="462407"/>
              </a:xfrm>
              <a:custGeom>
                <a:avLst/>
                <a:gdLst/>
                <a:ahLst/>
                <a:cxnLst/>
                <a:rect l="0" t="0" r="0" b="0"/>
                <a:pathLst>
                  <a:path w="85346" h="462407">
                    <a:moveTo>
                      <a:pt x="127" y="162433"/>
                    </a:moveTo>
                    <a:lnTo>
                      <a:pt x="85218" y="0"/>
                    </a:lnTo>
                    <a:lnTo>
                      <a:pt x="85345"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Freeform 723"/>
              <p:cNvSpPr/>
              <p:nvPr/>
            </p:nvSpPr>
            <p:spPr>
              <a:xfrm>
                <a:off x="2597276" y="128155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Freeform 724"/>
              <p:cNvSpPr/>
              <p:nvPr/>
            </p:nvSpPr>
            <p:spPr>
              <a:xfrm>
                <a:off x="2975355" y="1581530"/>
                <a:ext cx="85346" cy="162181"/>
              </a:xfrm>
              <a:custGeom>
                <a:avLst/>
                <a:gdLst/>
                <a:ahLst/>
                <a:cxnLst/>
                <a:rect l="0" t="0" r="0" b="0"/>
                <a:pathLst>
                  <a:path w="85346" h="162181">
                    <a:moveTo>
                      <a:pt x="0" y="162180"/>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Freeform 725"/>
              <p:cNvSpPr/>
              <p:nvPr/>
            </p:nvSpPr>
            <p:spPr>
              <a:xfrm>
                <a:off x="2511805" y="158153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Freeform 726"/>
              <p:cNvSpPr/>
              <p:nvPr/>
            </p:nvSpPr>
            <p:spPr>
              <a:xfrm>
                <a:off x="2596842" y="11183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Freeform 727"/>
              <p:cNvSpPr/>
              <p:nvPr/>
            </p:nvSpPr>
            <p:spPr>
              <a:xfrm>
                <a:off x="2511685" y="1279916"/>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9" name="Freeform 728"/>
              <p:cNvSpPr/>
              <p:nvPr/>
            </p:nvSpPr>
            <p:spPr>
              <a:xfrm>
                <a:off x="2512652" y="1279916"/>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Freeform 729"/>
              <p:cNvSpPr/>
              <p:nvPr/>
            </p:nvSpPr>
            <p:spPr>
              <a:xfrm>
                <a:off x="2975216" y="1119275"/>
                <a:ext cx="85157" cy="624172"/>
              </a:xfrm>
              <a:custGeom>
                <a:avLst/>
                <a:gdLst/>
                <a:ahLst/>
                <a:cxnLst/>
                <a:rect l="0" t="0" r="0" b="0"/>
                <a:pathLst>
                  <a:path w="85157" h="624172">
                    <a:moveTo>
                      <a:pt x="85156" y="0"/>
                    </a:moveTo>
                    <a:lnTo>
                      <a:pt x="8515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Freeform 730"/>
              <p:cNvSpPr/>
              <p:nvPr/>
            </p:nvSpPr>
            <p:spPr>
              <a:xfrm>
                <a:off x="2512652" y="1118308"/>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5" name="Group 744"/>
            <p:cNvGrpSpPr/>
            <p:nvPr/>
          </p:nvGrpSpPr>
          <p:grpSpPr>
            <a:xfrm>
              <a:off x="1037716" y="1277980"/>
              <a:ext cx="549023" cy="625497"/>
              <a:chOff x="1037716" y="1277980"/>
              <a:chExt cx="549023" cy="625497"/>
            </a:xfrm>
          </p:grpSpPr>
          <p:sp>
            <p:nvSpPr>
              <p:cNvPr id="733" name="Freeform 732"/>
              <p:cNvSpPr/>
              <p:nvPr/>
            </p:nvSpPr>
            <p:spPr>
              <a:xfrm>
                <a:off x="1038605" y="1278889"/>
                <a:ext cx="84584" cy="162308"/>
              </a:xfrm>
              <a:custGeom>
                <a:avLst/>
                <a:gdLst/>
                <a:ahLst/>
                <a:cxnLst/>
                <a:rect l="0" t="0" r="0" b="0"/>
                <a:pathLst>
                  <a:path w="84584" h="162308">
                    <a:moveTo>
                      <a:pt x="84583" y="127"/>
                    </a:moveTo>
                    <a:lnTo>
                      <a:pt x="84583"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Freeform 733"/>
              <p:cNvSpPr/>
              <p:nvPr/>
            </p:nvSpPr>
            <p:spPr>
              <a:xfrm>
                <a:off x="1123188" y="1278255"/>
                <a:ext cx="463424" cy="162942"/>
              </a:xfrm>
              <a:custGeom>
                <a:avLst/>
                <a:gdLst/>
                <a:ahLst/>
                <a:cxnLst/>
                <a:rect l="0" t="0" r="0" b="0"/>
                <a:pathLst>
                  <a:path w="463424" h="162942">
                    <a:moveTo>
                      <a:pt x="381" y="0"/>
                    </a:moveTo>
                    <a:lnTo>
                      <a:pt x="463423" y="0"/>
                    </a:lnTo>
                    <a:lnTo>
                      <a:pt x="463423" y="634"/>
                    </a:lnTo>
                    <a:lnTo>
                      <a:pt x="378333"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reeform 734"/>
              <p:cNvSpPr/>
              <p:nvPr/>
            </p:nvSpPr>
            <p:spPr>
              <a:xfrm>
                <a:off x="1037716" y="1441196"/>
                <a:ext cx="85473" cy="462281"/>
              </a:xfrm>
              <a:custGeom>
                <a:avLst/>
                <a:gdLst/>
                <a:ahLst/>
                <a:cxnLst/>
                <a:rect l="0" t="0" r="0" b="0"/>
                <a:pathLst>
                  <a:path w="85473" h="462281">
                    <a:moveTo>
                      <a:pt x="255" y="0"/>
                    </a:moveTo>
                    <a:lnTo>
                      <a:pt x="889" y="0"/>
                    </a:lnTo>
                    <a:lnTo>
                      <a:pt x="85472" y="0"/>
                    </a:lnTo>
                    <a:lnTo>
                      <a:pt x="85472"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Freeform 735"/>
              <p:cNvSpPr/>
              <p:nvPr/>
            </p:nvSpPr>
            <p:spPr>
              <a:xfrm>
                <a:off x="1501266" y="1278889"/>
                <a:ext cx="85473" cy="462282"/>
              </a:xfrm>
              <a:custGeom>
                <a:avLst/>
                <a:gdLst/>
                <a:ahLst/>
                <a:cxnLst/>
                <a:rect l="0" t="0" r="0" b="0"/>
                <a:pathLst>
                  <a:path w="85473" h="462282">
                    <a:moveTo>
                      <a:pt x="255" y="162307"/>
                    </a:moveTo>
                    <a:lnTo>
                      <a:pt x="85345" y="0"/>
                    </a:lnTo>
                    <a:lnTo>
                      <a:pt x="85472"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Freeform 736"/>
              <p:cNvSpPr/>
              <p:nvPr/>
            </p:nvSpPr>
            <p:spPr>
              <a:xfrm>
                <a:off x="1123188" y="1441196"/>
                <a:ext cx="378079" cy="299975"/>
              </a:xfrm>
              <a:custGeom>
                <a:avLst/>
                <a:gdLst/>
                <a:ahLst/>
                <a:cxnLst/>
                <a:rect l="0" t="0" r="0" b="0"/>
                <a:pathLst>
                  <a:path w="378079" h="299975">
                    <a:moveTo>
                      <a:pt x="378078" y="0"/>
                    </a:moveTo>
                    <a:lnTo>
                      <a:pt x="378078"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Freeform 737"/>
              <p:cNvSpPr/>
              <p:nvPr/>
            </p:nvSpPr>
            <p:spPr>
              <a:xfrm>
                <a:off x="1501266" y="1741170"/>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Freeform 738"/>
              <p:cNvSpPr/>
              <p:nvPr/>
            </p:nvSpPr>
            <p:spPr>
              <a:xfrm>
                <a:off x="1037716" y="1741170"/>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Freeform 739"/>
              <p:cNvSpPr/>
              <p:nvPr/>
            </p:nvSpPr>
            <p:spPr>
              <a:xfrm>
                <a:off x="1123029" y="1277980"/>
                <a:ext cx="968" cy="969"/>
              </a:xfrm>
              <a:custGeom>
                <a:avLst/>
                <a:gdLst/>
                <a:ahLst/>
                <a:cxnLst/>
                <a:rect l="0" t="0" r="0" b="0"/>
                <a:pathLst>
                  <a:path w="968" h="969">
                    <a:moveTo>
                      <a:pt x="0" y="968"/>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Freeform 740"/>
              <p:cNvSpPr/>
              <p:nvPr/>
            </p:nvSpPr>
            <p:spPr>
              <a:xfrm>
                <a:off x="1037869" y="1439588"/>
                <a:ext cx="462565" cy="463532"/>
              </a:xfrm>
              <a:custGeom>
                <a:avLst/>
                <a:gdLst/>
                <a:ahLst/>
                <a:cxnLst/>
                <a:rect l="0" t="0" r="0" b="0"/>
                <a:pathLst>
                  <a:path w="462565" h="463532">
                    <a:moveTo>
                      <a:pt x="462564" y="1935"/>
                    </a:moveTo>
                    <a:lnTo>
                      <a:pt x="462564" y="300957"/>
                    </a:lnTo>
                    <a:lnTo>
                      <a:pt x="462564" y="463531"/>
                    </a:lnTo>
                    <a:lnTo>
                      <a:pt x="0" y="463531"/>
                    </a:lnTo>
                    <a:lnTo>
                      <a:pt x="0" y="1935"/>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2" name="Freeform 741"/>
              <p:cNvSpPr/>
              <p:nvPr/>
            </p:nvSpPr>
            <p:spPr>
              <a:xfrm>
                <a:off x="1037869" y="1439588"/>
                <a:ext cx="462565" cy="1936"/>
              </a:xfrm>
              <a:custGeom>
                <a:avLst/>
                <a:gdLst/>
                <a:ahLst/>
                <a:cxnLst/>
                <a:rect l="0" t="0" r="0" b="0"/>
                <a:pathLst>
                  <a:path w="462565" h="1936">
                    <a:moveTo>
                      <a:pt x="462564"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3" name="Freeform 742"/>
              <p:cNvSpPr/>
              <p:nvPr/>
            </p:nvSpPr>
            <p:spPr>
              <a:xfrm>
                <a:off x="1500433" y="1278948"/>
                <a:ext cx="86126" cy="624172"/>
              </a:xfrm>
              <a:custGeom>
                <a:avLst/>
                <a:gdLst/>
                <a:ahLst/>
                <a:cxnLst/>
                <a:rect l="0" t="0" r="0" b="0"/>
                <a:pathLst>
                  <a:path w="86126" h="624172">
                    <a:moveTo>
                      <a:pt x="86125" y="0"/>
                    </a:moveTo>
                    <a:lnTo>
                      <a:pt x="86125"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4" name="Freeform 743"/>
              <p:cNvSpPr/>
              <p:nvPr/>
            </p:nvSpPr>
            <p:spPr>
              <a:xfrm>
                <a:off x="1038836" y="1277980"/>
                <a:ext cx="547723" cy="163544"/>
              </a:xfrm>
              <a:custGeom>
                <a:avLst/>
                <a:gdLst/>
                <a:ahLst/>
                <a:cxnLst/>
                <a:rect l="0" t="0" r="0" b="0"/>
                <a:pathLst>
                  <a:path w="547723" h="163544">
                    <a:moveTo>
                      <a:pt x="0" y="161607"/>
                    </a:moveTo>
                    <a:lnTo>
                      <a:pt x="84190" y="968"/>
                    </a:lnTo>
                    <a:lnTo>
                      <a:pt x="84190" y="0"/>
                    </a:lnTo>
                    <a:lnTo>
                      <a:pt x="85158"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8" name="Group 757"/>
            <p:cNvGrpSpPr/>
            <p:nvPr/>
          </p:nvGrpSpPr>
          <p:grpSpPr>
            <a:xfrm>
              <a:off x="1504304" y="1277980"/>
              <a:ext cx="549660" cy="625497"/>
              <a:chOff x="1504304" y="1277980"/>
              <a:chExt cx="549660" cy="625497"/>
            </a:xfrm>
          </p:grpSpPr>
          <p:sp>
            <p:nvSpPr>
              <p:cNvPr id="746" name="Freeform 745"/>
              <p:cNvSpPr/>
              <p:nvPr/>
            </p:nvSpPr>
            <p:spPr>
              <a:xfrm>
                <a:off x="1505458" y="1278889"/>
                <a:ext cx="84582" cy="162308"/>
              </a:xfrm>
              <a:custGeom>
                <a:avLst/>
                <a:gdLst/>
                <a:ahLst/>
                <a:cxnLst/>
                <a:rect l="0" t="0" r="0" b="0"/>
                <a:pathLst>
                  <a:path w="84582" h="162308">
                    <a:moveTo>
                      <a:pt x="84581" y="127"/>
                    </a:moveTo>
                    <a:lnTo>
                      <a:pt x="84581"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Freeform 746"/>
              <p:cNvSpPr/>
              <p:nvPr/>
            </p:nvSpPr>
            <p:spPr>
              <a:xfrm>
                <a:off x="1590039" y="1278255"/>
                <a:ext cx="463297" cy="162942"/>
              </a:xfrm>
              <a:custGeom>
                <a:avLst/>
                <a:gdLst/>
                <a:ahLst/>
                <a:cxnLst/>
                <a:rect l="0" t="0" r="0" b="0"/>
                <a:pathLst>
                  <a:path w="463297" h="162942">
                    <a:moveTo>
                      <a:pt x="382" y="0"/>
                    </a:moveTo>
                    <a:lnTo>
                      <a:pt x="463296" y="0"/>
                    </a:lnTo>
                    <a:lnTo>
                      <a:pt x="463296" y="634"/>
                    </a:lnTo>
                    <a:lnTo>
                      <a:pt x="378334" y="162941"/>
                    </a:lnTo>
                    <a:lnTo>
                      <a:pt x="377953"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Freeform 747"/>
              <p:cNvSpPr/>
              <p:nvPr/>
            </p:nvSpPr>
            <p:spPr>
              <a:xfrm>
                <a:off x="1504441" y="1441196"/>
                <a:ext cx="85599" cy="462281"/>
              </a:xfrm>
              <a:custGeom>
                <a:avLst/>
                <a:gdLst/>
                <a:ahLst/>
                <a:cxnLst/>
                <a:rect l="0" t="0" r="0" b="0"/>
                <a:pathLst>
                  <a:path w="85599" h="462281">
                    <a:moveTo>
                      <a:pt x="381" y="0"/>
                    </a:moveTo>
                    <a:lnTo>
                      <a:pt x="1017" y="0"/>
                    </a:lnTo>
                    <a:lnTo>
                      <a:pt x="85598" y="0"/>
                    </a:lnTo>
                    <a:lnTo>
                      <a:pt x="85598"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Freeform 748"/>
              <p:cNvSpPr/>
              <p:nvPr/>
            </p:nvSpPr>
            <p:spPr>
              <a:xfrm>
                <a:off x="1967992" y="1278889"/>
                <a:ext cx="85598" cy="462282"/>
              </a:xfrm>
              <a:custGeom>
                <a:avLst/>
                <a:gdLst/>
                <a:ahLst/>
                <a:cxnLst/>
                <a:rect l="0" t="0" r="0" b="0"/>
                <a:pathLst>
                  <a:path w="85598" h="462282">
                    <a:moveTo>
                      <a:pt x="381" y="162307"/>
                    </a:moveTo>
                    <a:lnTo>
                      <a:pt x="85343" y="0"/>
                    </a:lnTo>
                    <a:lnTo>
                      <a:pt x="85597"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reeform 749"/>
              <p:cNvSpPr/>
              <p:nvPr/>
            </p:nvSpPr>
            <p:spPr>
              <a:xfrm>
                <a:off x="1590039" y="1441196"/>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Freeform 750"/>
              <p:cNvSpPr/>
              <p:nvPr/>
            </p:nvSpPr>
            <p:spPr>
              <a:xfrm>
                <a:off x="1967992" y="1741170"/>
                <a:ext cx="85598" cy="162307"/>
              </a:xfrm>
              <a:custGeom>
                <a:avLst/>
                <a:gdLst/>
                <a:ahLst/>
                <a:cxnLst/>
                <a:rect l="0" t="0" r="0" b="0"/>
                <a:pathLst>
                  <a:path w="85598" h="162307">
                    <a:moveTo>
                      <a:pt x="0" y="162306"/>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Freeform 751"/>
              <p:cNvSpPr/>
              <p:nvPr/>
            </p:nvSpPr>
            <p:spPr>
              <a:xfrm>
                <a:off x="1504441" y="1741170"/>
                <a:ext cx="463552" cy="162307"/>
              </a:xfrm>
              <a:custGeom>
                <a:avLst/>
                <a:gdLst/>
                <a:ahLst/>
                <a:cxnLst/>
                <a:rect l="0" t="0" r="0" b="0"/>
                <a:pathLst>
                  <a:path w="463552" h="162307">
                    <a:moveTo>
                      <a:pt x="463551" y="162306"/>
                    </a:moveTo>
                    <a:lnTo>
                      <a:pt x="0" y="162306"/>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Freeform 752"/>
              <p:cNvSpPr/>
              <p:nvPr/>
            </p:nvSpPr>
            <p:spPr>
              <a:xfrm>
                <a:off x="1589464" y="1277980"/>
                <a:ext cx="1936" cy="969"/>
              </a:xfrm>
              <a:custGeom>
                <a:avLst/>
                <a:gdLst/>
                <a:ahLst/>
                <a:cxnLst/>
                <a:rect l="0" t="0" r="0" b="0"/>
                <a:pathLst>
                  <a:path w="1936" h="969">
                    <a:moveTo>
                      <a:pt x="0" y="968"/>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Freeform 753"/>
              <p:cNvSpPr/>
              <p:nvPr/>
            </p:nvSpPr>
            <p:spPr>
              <a:xfrm>
                <a:off x="1504304" y="1439588"/>
                <a:ext cx="463533" cy="463532"/>
              </a:xfrm>
              <a:custGeom>
                <a:avLst/>
                <a:gdLst/>
                <a:ahLst/>
                <a:cxnLst/>
                <a:rect l="0" t="0" r="0" b="0"/>
                <a:pathLst>
                  <a:path w="463533" h="463532">
                    <a:moveTo>
                      <a:pt x="463532" y="1935"/>
                    </a:moveTo>
                    <a:lnTo>
                      <a:pt x="463532" y="300957"/>
                    </a:lnTo>
                    <a:lnTo>
                      <a:pt x="463532" y="463531"/>
                    </a:lnTo>
                    <a:lnTo>
                      <a:pt x="0" y="463531"/>
                    </a:lnTo>
                    <a:lnTo>
                      <a:pt x="0" y="1935"/>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Freeform 754"/>
              <p:cNvSpPr/>
              <p:nvPr/>
            </p:nvSpPr>
            <p:spPr>
              <a:xfrm>
                <a:off x="1505272" y="1439588"/>
                <a:ext cx="462566" cy="1936"/>
              </a:xfrm>
              <a:custGeom>
                <a:avLst/>
                <a:gdLst/>
                <a:ahLst/>
                <a:cxnLst/>
                <a:rect l="0" t="0" r="0" b="0"/>
                <a:pathLst>
                  <a:path w="462566" h="1936">
                    <a:moveTo>
                      <a:pt x="462565"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Freeform 755"/>
              <p:cNvSpPr/>
              <p:nvPr/>
            </p:nvSpPr>
            <p:spPr>
              <a:xfrm>
                <a:off x="1967837" y="1278948"/>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7" name="Freeform 756"/>
              <p:cNvSpPr/>
              <p:nvPr/>
            </p:nvSpPr>
            <p:spPr>
              <a:xfrm>
                <a:off x="1505272" y="1277980"/>
                <a:ext cx="548690" cy="163544"/>
              </a:xfrm>
              <a:custGeom>
                <a:avLst/>
                <a:gdLst/>
                <a:ahLst/>
                <a:cxnLst/>
                <a:rect l="0" t="0" r="0" b="0"/>
                <a:pathLst>
                  <a:path w="548690" h="163544">
                    <a:moveTo>
                      <a:pt x="0" y="161607"/>
                    </a:moveTo>
                    <a:lnTo>
                      <a:pt x="84190" y="968"/>
                    </a:lnTo>
                    <a:lnTo>
                      <a:pt x="84190" y="0"/>
                    </a:lnTo>
                    <a:lnTo>
                      <a:pt x="85158" y="0"/>
                    </a:lnTo>
                    <a:lnTo>
                      <a:pt x="548689" y="0"/>
                    </a:lnTo>
                    <a:lnTo>
                      <a:pt x="548689" y="0"/>
                    </a:lnTo>
                    <a:lnTo>
                      <a:pt x="548689" y="968"/>
                    </a:lnTo>
                    <a:lnTo>
                      <a:pt x="462563" y="163543"/>
                    </a:lnTo>
                    <a:lnTo>
                      <a:pt x="462563"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1" name="Group 770"/>
            <p:cNvGrpSpPr/>
            <p:nvPr/>
          </p:nvGrpSpPr>
          <p:grpSpPr>
            <a:xfrm>
              <a:off x="1964932" y="1277980"/>
              <a:ext cx="549660" cy="625497"/>
              <a:chOff x="1964932" y="1277980"/>
              <a:chExt cx="549660" cy="625497"/>
            </a:xfrm>
          </p:grpSpPr>
          <p:sp>
            <p:nvSpPr>
              <p:cNvPr id="759" name="Freeform 758"/>
              <p:cNvSpPr/>
              <p:nvPr/>
            </p:nvSpPr>
            <p:spPr>
              <a:xfrm>
                <a:off x="1966086" y="1278889"/>
                <a:ext cx="84584" cy="162308"/>
              </a:xfrm>
              <a:custGeom>
                <a:avLst/>
                <a:gdLst/>
                <a:ahLst/>
                <a:cxnLst/>
                <a:rect l="0" t="0" r="0" b="0"/>
                <a:pathLst>
                  <a:path w="84584" h="162308">
                    <a:moveTo>
                      <a:pt x="84583" y="127"/>
                    </a:moveTo>
                    <a:lnTo>
                      <a:pt x="84583"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Freeform 759"/>
              <p:cNvSpPr/>
              <p:nvPr/>
            </p:nvSpPr>
            <p:spPr>
              <a:xfrm>
                <a:off x="2050669" y="1278255"/>
                <a:ext cx="463296" cy="162942"/>
              </a:xfrm>
              <a:custGeom>
                <a:avLst/>
                <a:gdLst/>
                <a:ahLst/>
                <a:cxnLst/>
                <a:rect l="0" t="0" r="0" b="0"/>
                <a:pathLst>
                  <a:path w="463296" h="162942">
                    <a:moveTo>
                      <a:pt x="381" y="0"/>
                    </a:moveTo>
                    <a:lnTo>
                      <a:pt x="463295" y="0"/>
                    </a:lnTo>
                    <a:lnTo>
                      <a:pt x="463295" y="634"/>
                    </a:lnTo>
                    <a:lnTo>
                      <a:pt x="378332" y="162941"/>
                    </a:lnTo>
                    <a:lnTo>
                      <a:pt x="377951"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Freeform 760"/>
              <p:cNvSpPr/>
              <p:nvPr/>
            </p:nvSpPr>
            <p:spPr>
              <a:xfrm>
                <a:off x="1965070" y="1441196"/>
                <a:ext cx="85600" cy="462281"/>
              </a:xfrm>
              <a:custGeom>
                <a:avLst/>
                <a:gdLst/>
                <a:ahLst/>
                <a:cxnLst/>
                <a:rect l="0" t="0" r="0" b="0"/>
                <a:pathLst>
                  <a:path w="85600" h="462281">
                    <a:moveTo>
                      <a:pt x="381" y="0"/>
                    </a:moveTo>
                    <a:lnTo>
                      <a:pt x="1016" y="0"/>
                    </a:lnTo>
                    <a:lnTo>
                      <a:pt x="85599" y="0"/>
                    </a:lnTo>
                    <a:lnTo>
                      <a:pt x="85599"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reeform 761"/>
              <p:cNvSpPr/>
              <p:nvPr/>
            </p:nvSpPr>
            <p:spPr>
              <a:xfrm>
                <a:off x="2428620" y="1278889"/>
                <a:ext cx="85600" cy="462282"/>
              </a:xfrm>
              <a:custGeom>
                <a:avLst/>
                <a:gdLst/>
                <a:ahLst/>
                <a:cxnLst/>
                <a:rect l="0" t="0" r="0" b="0"/>
                <a:pathLst>
                  <a:path w="85600" h="462282">
                    <a:moveTo>
                      <a:pt x="381" y="162307"/>
                    </a:moveTo>
                    <a:lnTo>
                      <a:pt x="85344" y="0"/>
                    </a:lnTo>
                    <a:lnTo>
                      <a:pt x="85599"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Freeform 762"/>
              <p:cNvSpPr/>
              <p:nvPr/>
            </p:nvSpPr>
            <p:spPr>
              <a:xfrm>
                <a:off x="2050669" y="1441196"/>
                <a:ext cx="377952" cy="299975"/>
              </a:xfrm>
              <a:custGeom>
                <a:avLst/>
                <a:gdLst/>
                <a:ahLst/>
                <a:cxnLst/>
                <a:rect l="0" t="0" r="0" b="0"/>
                <a:pathLst>
                  <a:path w="377952" h="299975">
                    <a:moveTo>
                      <a:pt x="377951" y="0"/>
                    </a:moveTo>
                    <a:lnTo>
                      <a:pt x="377951"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Freeform 763"/>
              <p:cNvSpPr/>
              <p:nvPr/>
            </p:nvSpPr>
            <p:spPr>
              <a:xfrm>
                <a:off x="2428620" y="1741170"/>
                <a:ext cx="85600" cy="162307"/>
              </a:xfrm>
              <a:custGeom>
                <a:avLst/>
                <a:gdLst/>
                <a:ahLst/>
                <a:cxnLst/>
                <a:rect l="0" t="0" r="0" b="0"/>
                <a:pathLst>
                  <a:path w="85600" h="162307">
                    <a:moveTo>
                      <a:pt x="0" y="162306"/>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Freeform 764"/>
              <p:cNvSpPr/>
              <p:nvPr/>
            </p:nvSpPr>
            <p:spPr>
              <a:xfrm>
                <a:off x="1965070" y="1741170"/>
                <a:ext cx="463551" cy="162307"/>
              </a:xfrm>
              <a:custGeom>
                <a:avLst/>
                <a:gdLst/>
                <a:ahLst/>
                <a:cxnLst/>
                <a:rect l="0" t="0" r="0" b="0"/>
                <a:pathLst>
                  <a:path w="463551" h="162307">
                    <a:moveTo>
                      <a:pt x="463550" y="162306"/>
                    </a:moveTo>
                    <a:lnTo>
                      <a:pt x="0" y="162306"/>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Freeform 765"/>
              <p:cNvSpPr/>
              <p:nvPr/>
            </p:nvSpPr>
            <p:spPr>
              <a:xfrm>
                <a:off x="2050092" y="1277980"/>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Freeform 766"/>
              <p:cNvSpPr/>
              <p:nvPr/>
            </p:nvSpPr>
            <p:spPr>
              <a:xfrm>
                <a:off x="1964932" y="1439588"/>
                <a:ext cx="463532" cy="463532"/>
              </a:xfrm>
              <a:custGeom>
                <a:avLst/>
                <a:gdLst/>
                <a:ahLst/>
                <a:cxnLst/>
                <a:rect l="0" t="0" r="0" b="0"/>
                <a:pathLst>
                  <a:path w="463532" h="463532">
                    <a:moveTo>
                      <a:pt x="463531" y="1935"/>
                    </a:moveTo>
                    <a:lnTo>
                      <a:pt x="463531" y="300957"/>
                    </a:lnTo>
                    <a:lnTo>
                      <a:pt x="463531" y="463531"/>
                    </a:lnTo>
                    <a:lnTo>
                      <a:pt x="0" y="463531"/>
                    </a:lnTo>
                    <a:lnTo>
                      <a:pt x="0" y="1935"/>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Freeform 767"/>
              <p:cNvSpPr/>
              <p:nvPr/>
            </p:nvSpPr>
            <p:spPr>
              <a:xfrm>
                <a:off x="1965900" y="1439588"/>
                <a:ext cx="462564" cy="1936"/>
              </a:xfrm>
              <a:custGeom>
                <a:avLst/>
                <a:gdLst/>
                <a:ahLst/>
                <a:cxnLst/>
                <a:rect l="0" t="0" r="0" b="0"/>
                <a:pathLst>
                  <a:path w="462564" h="1936">
                    <a:moveTo>
                      <a:pt x="462563"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9" name="Freeform 768"/>
              <p:cNvSpPr/>
              <p:nvPr/>
            </p:nvSpPr>
            <p:spPr>
              <a:xfrm>
                <a:off x="2428464" y="1278948"/>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0" name="Freeform 769"/>
              <p:cNvSpPr/>
              <p:nvPr/>
            </p:nvSpPr>
            <p:spPr>
              <a:xfrm>
                <a:off x="1965900" y="1277980"/>
                <a:ext cx="548692" cy="163544"/>
              </a:xfrm>
              <a:custGeom>
                <a:avLst/>
                <a:gdLst/>
                <a:ahLst/>
                <a:cxnLst/>
                <a:rect l="0" t="0" r="0" b="0"/>
                <a:pathLst>
                  <a:path w="548692" h="163544">
                    <a:moveTo>
                      <a:pt x="0" y="161607"/>
                    </a:moveTo>
                    <a:lnTo>
                      <a:pt x="84191" y="968"/>
                    </a:lnTo>
                    <a:lnTo>
                      <a:pt x="84191" y="0"/>
                    </a:lnTo>
                    <a:lnTo>
                      <a:pt x="85158" y="0"/>
                    </a:lnTo>
                    <a:lnTo>
                      <a:pt x="548691" y="0"/>
                    </a:lnTo>
                    <a:lnTo>
                      <a:pt x="548691" y="0"/>
                    </a:lnTo>
                    <a:lnTo>
                      <a:pt x="548691" y="968"/>
                    </a:lnTo>
                    <a:lnTo>
                      <a:pt x="462565" y="163543"/>
                    </a:lnTo>
                    <a:lnTo>
                      <a:pt x="46256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4" name="Group 783"/>
            <p:cNvGrpSpPr/>
            <p:nvPr/>
          </p:nvGrpSpPr>
          <p:grpSpPr>
            <a:xfrm>
              <a:off x="2425561" y="1277980"/>
              <a:ext cx="549660" cy="625497"/>
              <a:chOff x="2425561" y="1277980"/>
              <a:chExt cx="549660" cy="625497"/>
            </a:xfrm>
          </p:grpSpPr>
          <p:sp>
            <p:nvSpPr>
              <p:cNvPr id="772" name="Freeform 771"/>
              <p:cNvSpPr/>
              <p:nvPr/>
            </p:nvSpPr>
            <p:spPr>
              <a:xfrm>
                <a:off x="2426716" y="1278889"/>
                <a:ext cx="84583" cy="162308"/>
              </a:xfrm>
              <a:custGeom>
                <a:avLst/>
                <a:gdLst/>
                <a:ahLst/>
                <a:cxnLst/>
                <a:rect l="0" t="0" r="0" b="0"/>
                <a:pathLst>
                  <a:path w="84583" h="162308">
                    <a:moveTo>
                      <a:pt x="84582" y="127"/>
                    </a:moveTo>
                    <a:lnTo>
                      <a:pt x="84582"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Freeform 772"/>
              <p:cNvSpPr/>
              <p:nvPr/>
            </p:nvSpPr>
            <p:spPr>
              <a:xfrm>
                <a:off x="2511298" y="1278255"/>
                <a:ext cx="463297" cy="162942"/>
              </a:xfrm>
              <a:custGeom>
                <a:avLst/>
                <a:gdLst/>
                <a:ahLst/>
                <a:cxnLst/>
                <a:rect l="0" t="0" r="0" b="0"/>
                <a:pathLst>
                  <a:path w="463297" h="162942">
                    <a:moveTo>
                      <a:pt x="381" y="0"/>
                    </a:moveTo>
                    <a:lnTo>
                      <a:pt x="463296" y="0"/>
                    </a:lnTo>
                    <a:lnTo>
                      <a:pt x="463296" y="634"/>
                    </a:lnTo>
                    <a:lnTo>
                      <a:pt x="378332"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reeform 773"/>
              <p:cNvSpPr/>
              <p:nvPr/>
            </p:nvSpPr>
            <p:spPr>
              <a:xfrm>
                <a:off x="2425700" y="1441196"/>
                <a:ext cx="85599" cy="462281"/>
              </a:xfrm>
              <a:custGeom>
                <a:avLst/>
                <a:gdLst/>
                <a:ahLst/>
                <a:cxnLst/>
                <a:rect l="0" t="0" r="0" b="0"/>
                <a:pathLst>
                  <a:path w="85599" h="462281">
                    <a:moveTo>
                      <a:pt x="380" y="0"/>
                    </a:moveTo>
                    <a:lnTo>
                      <a:pt x="1016" y="0"/>
                    </a:lnTo>
                    <a:lnTo>
                      <a:pt x="85598" y="0"/>
                    </a:lnTo>
                    <a:lnTo>
                      <a:pt x="85598"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Freeform 774"/>
              <p:cNvSpPr/>
              <p:nvPr/>
            </p:nvSpPr>
            <p:spPr>
              <a:xfrm>
                <a:off x="2889250" y="1278889"/>
                <a:ext cx="85599" cy="462282"/>
              </a:xfrm>
              <a:custGeom>
                <a:avLst/>
                <a:gdLst/>
                <a:ahLst/>
                <a:cxnLst/>
                <a:rect l="0" t="0" r="0" b="0"/>
                <a:pathLst>
                  <a:path w="85599" h="462282">
                    <a:moveTo>
                      <a:pt x="380" y="162307"/>
                    </a:moveTo>
                    <a:lnTo>
                      <a:pt x="85344" y="0"/>
                    </a:lnTo>
                    <a:lnTo>
                      <a:pt x="85598"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Freeform 775"/>
              <p:cNvSpPr/>
              <p:nvPr/>
            </p:nvSpPr>
            <p:spPr>
              <a:xfrm>
                <a:off x="2511298" y="1441196"/>
                <a:ext cx="377953" cy="299975"/>
              </a:xfrm>
              <a:custGeom>
                <a:avLst/>
                <a:gdLst/>
                <a:ahLst/>
                <a:cxnLst/>
                <a:rect l="0" t="0" r="0" b="0"/>
                <a:pathLst>
                  <a:path w="377953" h="299975">
                    <a:moveTo>
                      <a:pt x="377952" y="0"/>
                    </a:moveTo>
                    <a:lnTo>
                      <a:pt x="377952"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776"/>
              <p:cNvSpPr/>
              <p:nvPr/>
            </p:nvSpPr>
            <p:spPr>
              <a:xfrm>
                <a:off x="2889250" y="1741170"/>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Freeform 777"/>
              <p:cNvSpPr/>
              <p:nvPr/>
            </p:nvSpPr>
            <p:spPr>
              <a:xfrm>
                <a:off x="2425700" y="1741170"/>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778"/>
              <p:cNvSpPr/>
              <p:nvPr/>
            </p:nvSpPr>
            <p:spPr>
              <a:xfrm>
                <a:off x="2510718" y="1277980"/>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Freeform 779"/>
              <p:cNvSpPr/>
              <p:nvPr/>
            </p:nvSpPr>
            <p:spPr>
              <a:xfrm>
                <a:off x="2425561" y="1439588"/>
                <a:ext cx="463534" cy="463532"/>
              </a:xfrm>
              <a:custGeom>
                <a:avLst/>
                <a:gdLst/>
                <a:ahLst/>
                <a:cxnLst/>
                <a:rect l="0" t="0" r="0" b="0"/>
                <a:pathLst>
                  <a:path w="463534" h="463532">
                    <a:moveTo>
                      <a:pt x="463533" y="1935"/>
                    </a:moveTo>
                    <a:lnTo>
                      <a:pt x="463533" y="300957"/>
                    </a:lnTo>
                    <a:lnTo>
                      <a:pt x="463533" y="463531"/>
                    </a:lnTo>
                    <a:lnTo>
                      <a:pt x="0" y="463531"/>
                    </a:lnTo>
                    <a:lnTo>
                      <a:pt x="0" y="1935"/>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1" name="Freeform 780"/>
              <p:cNvSpPr/>
              <p:nvPr/>
            </p:nvSpPr>
            <p:spPr>
              <a:xfrm>
                <a:off x="2426528" y="1439588"/>
                <a:ext cx="462566" cy="1936"/>
              </a:xfrm>
              <a:custGeom>
                <a:avLst/>
                <a:gdLst/>
                <a:ahLst/>
                <a:cxnLst/>
                <a:rect l="0" t="0" r="0" b="0"/>
                <a:pathLst>
                  <a:path w="462566" h="1936">
                    <a:moveTo>
                      <a:pt x="462565" y="1935"/>
                    </a:moveTo>
                    <a:lnTo>
                      <a:pt x="84191"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2" name="Freeform 781"/>
              <p:cNvSpPr/>
              <p:nvPr/>
            </p:nvSpPr>
            <p:spPr>
              <a:xfrm>
                <a:off x="2889093" y="1278948"/>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Freeform 782"/>
              <p:cNvSpPr/>
              <p:nvPr/>
            </p:nvSpPr>
            <p:spPr>
              <a:xfrm>
                <a:off x="2427496" y="1277980"/>
                <a:ext cx="547725" cy="163544"/>
              </a:xfrm>
              <a:custGeom>
                <a:avLst/>
                <a:gdLst/>
                <a:ahLst/>
                <a:cxnLst/>
                <a:rect l="0" t="0" r="0" b="0"/>
                <a:pathLst>
                  <a:path w="547725" h="163544">
                    <a:moveTo>
                      <a:pt x="0" y="161607"/>
                    </a:moveTo>
                    <a:lnTo>
                      <a:pt x="83224" y="968"/>
                    </a:lnTo>
                    <a:lnTo>
                      <a:pt x="83224" y="0"/>
                    </a:lnTo>
                    <a:lnTo>
                      <a:pt x="84191" y="0"/>
                    </a:lnTo>
                    <a:lnTo>
                      <a:pt x="547724" y="0"/>
                    </a:lnTo>
                    <a:lnTo>
                      <a:pt x="547724" y="0"/>
                    </a:lnTo>
                    <a:lnTo>
                      <a:pt x="547724" y="968"/>
                    </a:lnTo>
                    <a:lnTo>
                      <a:pt x="461598" y="163543"/>
                    </a:lnTo>
                    <a:lnTo>
                      <a:pt x="461598"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7" name="Group 796"/>
            <p:cNvGrpSpPr/>
            <p:nvPr/>
          </p:nvGrpSpPr>
          <p:grpSpPr>
            <a:xfrm>
              <a:off x="951738" y="1437651"/>
              <a:ext cx="549021" cy="625592"/>
              <a:chOff x="951738" y="1437651"/>
              <a:chExt cx="549021" cy="625592"/>
            </a:xfrm>
          </p:grpSpPr>
          <p:sp>
            <p:nvSpPr>
              <p:cNvPr id="785" name="Freeform 784"/>
              <p:cNvSpPr/>
              <p:nvPr/>
            </p:nvSpPr>
            <p:spPr>
              <a:xfrm>
                <a:off x="952753" y="1438528"/>
                <a:ext cx="84456" cy="162434"/>
              </a:xfrm>
              <a:custGeom>
                <a:avLst/>
                <a:gdLst/>
                <a:ahLst/>
                <a:cxnLst/>
                <a:rect l="0" t="0" r="0" b="0"/>
                <a:pathLst>
                  <a:path w="84456" h="162434">
                    <a:moveTo>
                      <a:pt x="84455" y="255"/>
                    </a:moveTo>
                    <a:lnTo>
                      <a:pt x="84455" y="162433"/>
                    </a:lnTo>
                    <a:lnTo>
                      <a:pt x="0" y="162433"/>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reeform 785"/>
              <p:cNvSpPr/>
              <p:nvPr/>
            </p:nvSpPr>
            <p:spPr>
              <a:xfrm>
                <a:off x="1037208" y="1437894"/>
                <a:ext cx="463298" cy="163068"/>
              </a:xfrm>
              <a:custGeom>
                <a:avLst/>
                <a:gdLst/>
                <a:ahLst/>
                <a:cxnLst/>
                <a:rect l="0" t="0" r="0" b="0"/>
                <a:pathLst>
                  <a:path w="463298" h="163068">
                    <a:moveTo>
                      <a:pt x="508" y="0"/>
                    </a:moveTo>
                    <a:lnTo>
                      <a:pt x="463297" y="0"/>
                    </a:lnTo>
                    <a:lnTo>
                      <a:pt x="463297" y="634"/>
                    </a:lnTo>
                    <a:lnTo>
                      <a:pt x="378206" y="163067"/>
                    </a:lnTo>
                    <a:lnTo>
                      <a:pt x="378080"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Freeform 786"/>
              <p:cNvSpPr/>
              <p:nvPr/>
            </p:nvSpPr>
            <p:spPr>
              <a:xfrm>
                <a:off x="951738" y="1600961"/>
                <a:ext cx="85471" cy="462282"/>
              </a:xfrm>
              <a:custGeom>
                <a:avLst/>
                <a:gdLst/>
                <a:ahLst/>
                <a:cxnLst/>
                <a:rect l="0" t="0" r="0" b="0"/>
                <a:pathLst>
                  <a:path w="85471" h="462282">
                    <a:moveTo>
                      <a:pt x="253" y="0"/>
                    </a:moveTo>
                    <a:lnTo>
                      <a:pt x="1015" y="0"/>
                    </a:lnTo>
                    <a:lnTo>
                      <a:pt x="85470" y="0"/>
                    </a:lnTo>
                    <a:lnTo>
                      <a:pt x="85470"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Freeform 787"/>
              <p:cNvSpPr/>
              <p:nvPr/>
            </p:nvSpPr>
            <p:spPr>
              <a:xfrm>
                <a:off x="1415288" y="1438528"/>
                <a:ext cx="85471" cy="462408"/>
              </a:xfrm>
              <a:custGeom>
                <a:avLst/>
                <a:gdLst/>
                <a:ahLst/>
                <a:cxnLst/>
                <a:rect l="0" t="0" r="0" b="0"/>
                <a:pathLst>
                  <a:path w="85471" h="462408">
                    <a:moveTo>
                      <a:pt x="126" y="162433"/>
                    </a:moveTo>
                    <a:lnTo>
                      <a:pt x="85217" y="0"/>
                    </a:lnTo>
                    <a:lnTo>
                      <a:pt x="85470"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Freeform 788"/>
              <p:cNvSpPr/>
              <p:nvPr/>
            </p:nvSpPr>
            <p:spPr>
              <a:xfrm>
                <a:off x="1037208" y="1600961"/>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Freeform 789"/>
              <p:cNvSpPr/>
              <p:nvPr/>
            </p:nvSpPr>
            <p:spPr>
              <a:xfrm>
                <a:off x="1415288" y="1900935"/>
                <a:ext cx="85471" cy="162180"/>
              </a:xfrm>
              <a:custGeom>
                <a:avLst/>
                <a:gdLst/>
                <a:ahLst/>
                <a:cxnLst/>
                <a:rect l="0" t="0" r="0" b="0"/>
                <a:pathLst>
                  <a:path w="85471" h="162180">
                    <a:moveTo>
                      <a:pt x="0" y="162179"/>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Freeform 790"/>
              <p:cNvSpPr/>
              <p:nvPr/>
            </p:nvSpPr>
            <p:spPr>
              <a:xfrm>
                <a:off x="951738" y="1900935"/>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Freeform 791"/>
              <p:cNvSpPr/>
              <p:nvPr/>
            </p:nvSpPr>
            <p:spPr>
              <a:xfrm>
                <a:off x="1036903" y="1437651"/>
                <a:ext cx="968" cy="969"/>
              </a:xfrm>
              <a:custGeom>
                <a:avLst/>
                <a:gdLst/>
                <a:ahLst/>
                <a:cxnLst/>
                <a:rect l="0" t="0" r="0" b="0"/>
                <a:pathLst>
                  <a:path w="968" h="969">
                    <a:moveTo>
                      <a:pt x="0" y="968"/>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Freeform 792"/>
              <p:cNvSpPr/>
              <p:nvPr/>
            </p:nvSpPr>
            <p:spPr>
              <a:xfrm>
                <a:off x="951743" y="15992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4" name="Freeform 793"/>
              <p:cNvSpPr/>
              <p:nvPr/>
            </p:nvSpPr>
            <p:spPr>
              <a:xfrm>
                <a:off x="952711" y="1599259"/>
                <a:ext cx="462565" cy="1936"/>
              </a:xfrm>
              <a:custGeom>
                <a:avLst/>
                <a:gdLst/>
                <a:ahLst/>
                <a:cxnLst/>
                <a:rect l="0" t="0" r="0" b="0"/>
                <a:pathLst>
                  <a:path w="462565" h="1936">
                    <a:moveTo>
                      <a:pt x="462564" y="1935"/>
                    </a:moveTo>
                    <a:lnTo>
                      <a:pt x="84191"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5" name="Freeform 794"/>
              <p:cNvSpPr/>
              <p:nvPr/>
            </p:nvSpPr>
            <p:spPr>
              <a:xfrm>
                <a:off x="1415276" y="143861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6" name="Freeform 795"/>
              <p:cNvSpPr/>
              <p:nvPr/>
            </p:nvSpPr>
            <p:spPr>
              <a:xfrm>
                <a:off x="952711" y="1437651"/>
                <a:ext cx="547723" cy="163544"/>
              </a:xfrm>
              <a:custGeom>
                <a:avLst/>
                <a:gdLst/>
                <a:ahLst/>
                <a:cxnLst/>
                <a:rect l="0" t="0" r="0" b="0"/>
                <a:pathLst>
                  <a:path w="547723" h="163544">
                    <a:moveTo>
                      <a:pt x="0" y="161607"/>
                    </a:moveTo>
                    <a:lnTo>
                      <a:pt x="84190" y="968"/>
                    </a:lnTo>
                    <a:lnTo>
                      <a:pt x="84190"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0" name="Group 809"/>
            <p:cNvGrpSpPr/>
            <p:nvPr/>
          </p:nvGrpSpPr>
          <p:grpSpPr>
            <a:xfrm>
              <a:off x="1412366" y="1437651"/>
              <a:ext cx="549023" cy="625592"/>
              <a:chOff x="1412366" y="1437651"/>
              <a:chExt cx="549023" cy="625592"/>
            </a:xfrm>
          </p:grpSpPr>
          <p:sp>
            <p:nvSpPr>
              <p:cNvPr id="798" name="Freeform 797"/>
              <p:cNvSpPr/>
              <p:nvPr/>
            </p:nvSpPr>
            <p:spPr>
              <a:xfrm>
                <a:off x="1413383" y="1438528"/>
                <a:ext cx="84582" cy="162434"/>
              </a:xfrm>
              <a:custGeom>
                <a:avLst/>
                <a:gdLst/>
                <a:ahLst/>
                <a:cxnLst/>
                <a:rect l="0" t="0" r="0" b="0"/>
                <a:pathLst>
                  <a:path w="84582" h="162434">
                    <a:moveTo>
                      <a:pt x="84581" y="255"/>
                    </a:moveTo>
                    <a:lnTo>
                      <a:pt x="84581" y="162433"/>
                    </a:lnTo>
                    <a:lnTo>
                      <a:pt x="0" y="162433"/>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Freeform 798"/>
              <p:cNvSpPr/>
              <p:nvPr/>
            </p:nvSpPr>
            <p:spPr>
              <a:xfrm>
                <a:off x="1497964" y="1437894"/>
                <a:ext cx="463297" cy="163068"/>
              </a:xfrm>
              <a:custGeom>
                <a:avLst/>
                <a:gdLst/>
                <a:ahLst/>
                <a:cxnLst/>
                <a:rect l="0" t="0" r="0" b="0"/>
                <a:pathLst>
                  <a:path w="463297" h="163068">
                    <a:moveTo>
                      <a:pt x="382" y="0"/>
                    </a:moveTo>
                    <a:lnTo>
                      <a:pt x="463296" y="0"/>
                    </a:lnTo>
                    <a:lnTo>
                      <a:pt x="463296" y="634"/>
                    </a:lnTo>
                    <a:lnTo>
                      <a:pt x="378206" y="163067"/>
                    </a:lnTo>
                    <a:lnTo>
                      <a:pt x="377953"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Freeform 799"/>
              <p:cNvSpPr/>
              <p:nvPr/>
            </p:nvSpPr>
            <p:spPr>
              <a:xfrm>
                <a:off x="1412366" y="1600961"/>
                <a:ext cx="85599" cy="462282"/>
              </a:xfrm>
              <a:custGeom>
                <a:avLst/>
                <a:gdLst/>
                <a:ahLst/>
                <a:cxnLst/>
                <a:rect l="0" t="0" r="0" b="0"/>
                <a:pathLst>
                  <a:path w="85599" h="462282">
                    <a:moveTo>
                      <a:pt x="255" y="0"/>
                    </a:moveTo>
                    <a:lnTo>
                      <a:pt x="1017" y="0"/>
                    </a:lnTo>
                    <a:lnTo>
                      <a:pt x="85598" y="0"/>
                    </a:lnTo>
                    <a:lnTo>
                      <a:pt x="85598"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Freeform 800"/>
              <p:cNvSpPr/>
              <p:nvPr/>
            </p:nvSpPr>
            <p:spPr>
              <a:xfrm>
                <a:off x="1875917" y="1438528"/>
                <a:ext cx="85472" cy="462408"/>
              </a:xfrm>
              <a:custGeom>
                <a:avLst/>
                <a:gdLst/>
                <a:ahLst/>
                <a:cxnLst/>
                <a:rect l="0" t="0" r="0" b="0"/>
                <a:pathLst>
                  <a:path w="85472" h="462408">
                    <a:moveTo>
                      <a:pt x="253" y="162433"/>
                    </a:moveTo>
                    <a:lnTo>
                      <a:pt x="85343" y="0"/>
                    </a:lnTo>
                    <a:lnTo>
                      <a:pt x="85471"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Freeform 801"/>
              <p:cNvSpPr/>
              <p:nvPr/>
            </p:nvSpPr>
            <p:spPr>
              <a:xfrm>
                <a:off x="1497964" y="1600961"/>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Freeform 802"/>
              <p:cNvSpPr/>
              <p:nvPr/>
            </p:nvSpPr>
            <p:spPr>
              <a:xfrm>
                <a:off x="1875917" y="1900935"/>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Freeform 803"/>
              <p:cNvSpPr/>
              <p:nvPr/>
            </p:nvSpPr>
            <p:spPr>
              <a:xfrm>
                <a:off x="1412366" y="1900935"/>
                <a:ext cx="463552" cy="162180"/>
              </a:xfrm>
              <a:custGeom>
                <a:avLst/>
                <a:gdLst/>
                <a:ahLst/>
                <a:cxnLst/>
                <a:rect l="0" t="0" r="0" b="0"/>
                <a:pathLst>
                  <a:path w="463552" h="162180">
                    <a:moveTo>
                      <a:pt x="463551" y="162179"/>
                    </a:moveTo>
                    <a:lnTo>
                      <a:pt x="0" y="162179"/>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Freeform 804"/>
              <p:cNvSpPr/>
              <p:nvPr/>
            </p:nvSpPr>
            <p:spPr>
              <a:xfrm>
                <a:off x="1497530" y="1437651"/>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Freeform 805"/>
              <p:cNvSpPr/>
              <p:nvPr/>
            </p:nvSpPr>
            <p:spPr>
              <a:xfrm>
                <a:off x="1412371" y="15992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7" name="Freeform 806"/>
              <p:cNvSpPr/>
              <p:nvPr/>
            </p:nvSpPr>
            <p:spPr>
              <a:xfrm>
                <a:off x="1413339" y="1599259"/>
                <a:ext cx="462564" cy="1936"/>
              </a:xfrm>
              <a:custGeom>
                <a:avLst/>
                <a:gdLst/>
                <a:ahLst/>
                <a:cxnLst/>
                <a:rect l="0" t="0" r="0" b="0"/>
                <a:pathLst>
                  <a:path w="462564" h="1936">
                    <a:moveTo>
                      <a:pt x="462563"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8" name="Freeform 807"/>
              <p:cNvSpPr/>
              <p:nvPr/>
            </p:nvSpPr>
            <p:spPr>
              <a:xfrm>
                <a:off x="1875902" y="143861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9" name="Freeform 808"/>
              <p:cNvSpPr/>
              <p:nvPr/>
            </p:nvSpPr>
            <p:spPr>
              <a:xfrm>
                <a:off x="1413339" y="1437651"/>
                <a:ext cx="547723" cy="163544"/>
              </a:xfrm>
              <a:custGeom>
                <a:avLst/>
                <a:gdLst/>
                <a:ahLst/>
                <a:cxnLst/>
                <a:rect l="0" t="0" r="0" b="0"/>
                <a:pathLst>
                  <a:path w="547723" h="163544">
                    <a:moveTo>
                      <a:pt x="0" y="161607"/>
                    </a:moveTo>
                    <a:lnTo>
                      <a:pt x="84191" y="968"/>
                    </a:lnTo>
                    <a:lnTo>
                      <a:pt x="84191"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3" name="Group 822"/>
            <p:cNvGrpSpPr/>
            <p:nvPr/>
          </p:nvGrpSpPr>
          <p:grpSpPr>
            <a:xfrm>
              <a:off x="1878806" y="1437651"/>
              <a:ext cx="549659" cy="625592"/>
              <a:chOff x="1878806" y="1437651"/>
              <a:chExt cx="549659" cy="625592"/>
            </a:xfrm>
          </p:grpSpPr>
          <p:sp>
            <p:nvSpPr>
              <p:cNvPr id="811" name="Freeform 810"/>
              <p:cNvSpPr/>
              <p:nvPr/>
            </p:nvSpPr>
            <p:spPr>
              <a:xfrm>
                <a:off x="1880107" y="1438528"/>
                <a:ext cx="84583" cy="162434"/>
              </a:xfrm>
              <a:custGeom>
                <a:avLst/>
                <a:gdLst/>
                <a:ahLst/>
                <a:cxnLst/>
                <a:rect l="0" t="0" r="0" b="0"/>
                <a:pathLst>
                  <a:path w="84583" h="162434">
                    <a:moveTo>
                      <a:pt x="84582" y="255"/>
                    </a:moveTo>
                    <a:lnTo>
                      <a:pt x="84582" y="162433"/>
                    </a:lnTo>
                    <a:lnTo>
                      <a:pt x="0" y="162433"/>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Freeform 811"/>
              <p:cNvSpPr/>
              <p:nvPr/>
            </p:nvSpPr>
            <p:spPr>
              <a:xfrm>
                <a:off x="1964689" y="1437894"/>
                <a:ext cx="463297" cy="163068"/>
              </a:xfrm>
              <a:custGeom>
                <a:avLst/>
                <a:gdLst/>
                <a:ahLst/>
                <a:cxnLst/>
                <a:rect l="0" t="0" r="0" b="0"/>
                <a:pathLst>
                  <a:path w="463297" h="163068">
                    <a:moveTo>
                      <a:pt x="381" y="0"/>
                    </a:moveTo>
                    <a:lnTo>
                      <a:pt x="463296" y="0"/>
                    </a:lnTo>
                    <a:lnTo>
                      <a:pt x="463296" y="634"/>
                    </a:lnTo>
                    <a:lnTo>
                      <a:pt x="378206" y="163067"/>
                    </a:lnTo>
                    <a:lnTo>
                      <a:pt x="378080"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Freeform 812"/>
              <p:cNvSpPr/>
              <p:nvPr/>
            </p:nvSpPr>
            <p:spPr>
              <a:xfrm>
                <a:off x="1879219" y="1600961"/>
                <a:ext cx="85471" cy="462282"/>
              </a:xfrm>
              <a:custGeom>
                <a:avLst/>
                <a:gdLst/>
                <a:ahLst/>
                <a:cxnLst/>
                <a:rect l="0" t="0" r="0" b="0"/>
                <a:pathLst>
                  <a:path w="85471" h="462282">
                    <a:moveTo>
                      <a:pt x="126" y="0"/>
                    </a:moveTo>
                    <a:lnTo>
                      <a:pt x="888" y="0"/>
                    </a:lnTo>
                    <a:lnTo>
                      <a:pt x="85470" y="0"/>
                    </a:lnTo>
                    <a:lnTo>
                      <a:pt x="85470"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Freeform 813"/>
              <p:cNvSpPr/>
              <p:nvPr/>
            </p:nvSpPr>
            <p:spPr>
              <a:xfrm>
                <a:off x="2342769" y="1438528"/>
                <a:ext cx="85345" cy="462408"/>
              </a:xfrm>
              <a:custGeom>
                <a:avLst/>
                <a:gdLst/>
                <a:ahLst/>
                <a:cxnLst/>
                <a:rect l="0" t="0" r="0" b="0"/>
                <a:pathLst>
                  <a:path w="85345" h="462408">
                    <a:moveTo>
                      <a:pt x="126" y="162433"/>
                    </a:moveTo>
                    <a:lnTo>
                      <a:pt x="85216" y="0"/>
                    </a:lnTo>
                    <a:lnTo>
                      <a:pt x="85344"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Freeform 814"/>
              <p:cNvSpPr/>
              <p:nvPr/>
            </p:nvSpPr>
            <p:spPr>
              <a:xfrm>
                <a:off x="1964689" y="1600961"/>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Freeform 815"/>
              <p:cNvSpPr/>
              <p:nvPr/>
            </p:nvSpPr>
            <p:spPr>
              <a:xfrm>
                <a:off x="2342769" y="1900935"/>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Freeform 816"/>
              <p:cNvSpPr/>
              <p:nvPr/>
            </p:nvSpPr>
            <p:spPr>
              <a:xfrm>
                <a:off x="1879219" y="1900935"/>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Freeform 817"/>
              <p:cNvSpPr/>
              <p:nvPr/>
            </p:nvSpPr>
            <p:spPr>
              <a:xfrm>
                <a:off x="1964933" y="1437651"/>
                <a:ext cx="969" cy="969"/>
              </a:xfrm>
              <a:custGeom>
                <a:avLst/>
                <a:gdLst/>
                <a:ahLst/>
                <a:cxnLst/>
                <a:rect l="0" t="0" r="0" b="0"/>
                <a:pathLst>
                  <a:path w="969" h="969">
                    <a:moveTo>
                      <a:pt x="0" y="968"/>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Freeform 818"/>
              <p:cNvSpPr/>
              <p:nvPr/>
            </p:nvSpPr>
            <p:spPr>
              <a:xfrm>
                <a:off x="1878806" y="15992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0" name="Freeform 819"/>
              <p:cNvSpPr/>
              <p:nvPr/>
            </p:nvSpPr>
            <p:spPr>
              <a:xfrm>
                <a:off x="1879774" y="1599259"/>
                <a:ext cx="462564" cy="1936"/>
              </a:xfrm>
              <a:custGeom>
                <a:avLst/>
                <a:gdLst/>
                <a:ahLst/>
                <a:cxnLst/>
                <a:rect l="0" t="0" r="0" b="0"/>
                <a:pathLst>
                  <a:path w="462564" h="1936">
                    <a:moveTo>
                      <a:pt x="462563"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1" name="Freeform 820"/>
              <p:cNvSpPr/>
              <p:nvPr/>
            </p:nvSpPr>
            <p:spPr>
              <a:xfrm>
                <a:off x="2342337" y="1438619"/>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2" name="Freeform 821"/>
              <p:cNvSpPr/>
              <p:nvPr/>
            </p:nvSpPr>
            <p:spPr>
              <a:xfrm>
                <a:off x="1880743" y="1437651"/>
                <a:ext cx="547722" cy="163544"/>
              </a:xfrm>
              <a:custGeom>
                <a:avLst/>
                <a:gdLst/>
                <a:ahLst/>
                <a:cxnLst/>
                <a:rect l="0" t="0" r="0" b="0"/>
                <a:pathLst>
                  <a:path w="547722" h="163544">
                    <a:moveTo>
                      <a:pt x="0" y="161607"/>
                    </a:moveTo>
                    <a:lnTo>
                      <a:pt x="84190" y="968"/>
                    </a:lnTo>
                    <a:lnTo>
                      <a:pt x="84190" y="0"/>
                    </a:lnTo>
                    <a:lnTo>
                      <a:pt x="84190" y="0"/>
                    </a:lnTo>
                    <a:lnTo>
                      <a:pt x="547721" y="0"/>
                    </a:lnTo>
                    <a:lnTo>
                      <a:pt x="547721" y="0"/>
                    </a:lnTo>
                    <a:lnTo>
                      <a:pt x="547721" y="968"/>
                    </a:lnTo>
                    <a:lnTo>
                      <a:pt x="462563" y="163543"/>
                    </a:lnTo>
                    <a:lnTo>
                      <a:pt x="46159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6" name="Group 835"/>
            <p:cNvGrpSpPr/>
            <p:nvPr/>
          </p:nvGrpSpPr>
          <p:grpSpPr>
            <a:xfrm>
              <a:off x="2339435" y="1437651"/>
              <a:ext cx="549660" cy="625592"/>
              <a:chOff x="2339435" y="1437651"/>
              <a:chExt cx="549660" cy="625592"/>
            </a:xfrm>
          </p:grpSpPr>
          <p:sp>
            <p:nvSpPr>
              <p:cNvPr id="824" name="Freeform 823"/>
              <p:cNvSpPr/>
              <p:nvPr/>
            </p:nvSpPr>
            <p:spPr>
              <a:xfrm>
                <a:off x="2340736" y="1438528"/>
                <a:ext cx="84584" cy="162434"/>
              </a:xfrm>
              <a:custGeom>
                <a:avLst/>
                <a:gdLst/>
                <a:ahLst/>
                <a:cxnLst/>
                <a:rect l="0" t="0" r="0" b="0"/>
                <a:pathLst>
                  <a:path w="84584" h="162434">
                    <a:moveTo>
                      <a:pt x="84583" y="255"/>
                    </a:moveTo>
                    <a:lnTo>
                      <a:pt x="84583" y="162433"/>
                    </a:lnTo>
                    <a:lnTo>
                      <a:pt x="0" y="162433"/>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reeform 824"/>
              <p:cNvSpPr/>
              <p:nvPr/>
            </p:nvSpPr>
            <p:spPr>
              <a:xfrm>
                <a:off x="2425319" y="1437894"/>
                <a:ext cx="463296" cy="163068"/>
              </a:xfrm>
              <a:custGeom>
                <a:avLst/>
                <a:gdLst/>
                <a:ahLst/>
                <a:cxnLst/>
                <a:rect l="0" t="0" r="0" b="0"/>
                <a:pathLst>
                  <a:path w="463296" h="163068">
                    <a:moveTo>
                      <a:pt x="381" y="0"/>
                    </a:moveTo>
                    <a:lnTo>
                      <a:pt x="463295" y="0"/>
                    </a:lnTo>
                    <a:lnTo>
                      <a:pt x="463295" y="634"/>
                    </a:lnTo>
                    <a:lnTo>
                      <a:pt x="378206" y="163067"/>
                    </a:lnTo>
                    <a:lnTo>
                      <a:pt x="378079"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Freeform 825"/>
              <p:cNvSpPr/>
              <p:nvPr/>
            </p:nvSpPr>
            <p:spPr>
              <a:xfrm>
                <a:off x="2339848" y="1600961"/>
                <a:ext cx="85472" cy="462282"/>
              </a:xfrm>
              <a:custGeom>
                <a:avLst/>
                <a:gdLst/>
                <a:ahLst/>
                <a:cxnLst/>
                <a:rect l="0" t="0" r="0" b="0"/>
                <a:pathLst>
                  <a:path w="85472" h="462282">
                    <a:moveTo>
                      <a:pt x="127" y="0"/>
                    </a:moveTo>
                    <a:lnTo>
                      <a:pt x="888" y="0"/>
                    </a:lnTo>
                    <a:lnTo>
                      <a:pt x="85471" y="0"/>
                    </a:lnTo>
                    <a:lnTo>
                      <a:pt x="85471"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reeform 826"/>
              <p:cNvSpPr/>
              <p:nvPr/>
            </p:nvSpPr>
            <p:spPr>
              <a:xfrm>
                <a:off x="2803398" y="1438528"/>
                <a:ext cx="85345" cy="462408"/>
              </a:xfrm>
              <a:custGeom>
                <a:avLst/>
                <a:gdLst/>
                <a:ahLst/>
                <a:cxnLst/>
                <a:rect l="0" t="0" r="0" b="0"/>
                <a:pathLst>
                  <a:path w="85345" h="462408">
                    <a:moveTo>
                      <a:pt x="127" y="162433"/>
                    </a:moveTo>
                    <a:lnTo>
                      <a:pt x="85216" y="0"/>
                    </a:lnTo>
                    <a:lnTo>
                      <a:pt x="85344"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2425319" y="1600961"/>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a:off x="2803398" y="1900935"/>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reeform 829"/>
              <p:cNvSpPr/>
              <p:nvPr/>
            </p:nvSpPr>
            <p:spPr>
              <a:xfrm>
                <a:off x="2339848" y="1900935"/>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830"/>
              <p:cNvSpPr/>
              <p:nvPr/>
            </p:nvSpPr>
            <p:spPr>
              <a:xfrm>
                <a:off x="2425562" y="1437651"/>
                <a:ext cx="968" cy="969"/>
              </a:xfrm>
              <a:custGeom>
                <a:avLst/>
                <a:gdLst/>
                <a:ahLst/>
                <a:cxnLst/>
                <a:rect l="0" t="0" r="0" b="0"/>
                <a:pathLst>
                  <a:path w="968" h="969">
                    <a:moveTo>
                      <a:pt x="0" y="968"/>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reeform 831"/>
              <p:cNvSpPr/>
              <p:nvPr/>
            </p:nvSpPr>
            <p:spPr>
              <a:xfrm>
                <a:off x="2339435" y="1599259"/>
                <a:ext cx="463533" cy="463533"/>
              </a:xfrm>
              <a:custGeom>
                <a:avLst/>
                <a:gdLst/>
                <a:ahLst/>
                <a:cxnLst/>
                <a:rect l="0" t="0" r="0" b="0"/>
                <a:pathLst>
                  <a:path w="463533" h="463533">
                    <a:moveTo>
                      <a:pt x="463532" y="1936"/>
                    </a:moveTo>
                    <a:lnTo>
                      <a:pt x="463532" y="300957"/>
                    </a:lnTo>
                    <a:lnTo>
                      <a:pt x="463532" y="463532"/>
                    </a:lnTo>
                    <a:lnTo>
                      <a:pt x="0" y="463532"/>
                    </a:lnTo>
                    <a:lnTo>
                      <a:pt x="0" y="1936"/>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3" name="Freeform 832"/>
              <p:cNvSpPr/>
              <p:nvPr/>
            </p:nvSpPr>
            <p:spPr>
              <a:xfrm>
                <a:off x="2340402" y="1599259"/>
                <a:ext cx="462565" cy="1936"/>
              </a:xfrm>
              <a:custGeom>
                <a:avLst/>
                <a:gdLst/>
                <a:ahLst/>
                <a:cxnLst/>
                <a:rect l="0" t="0" r="0" b="0"/>
                <a:pathLst>
                  <a:path w="462565" h="1936">
                    <a:moveTo>
                      <a:pt x="462564"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4" name="Freeform 833"/>
              <p:cNvSpPr/>
              <p:nvPr/>
            </p:nvSpPr>
            <p:spPr>
              <a:xfrm>
                <a:off x="2802968" y="1438619"/>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5" name="Freeform 834"/>
              <p:cNvSpPr/>
              <p:nvPr/>
            </p:nvSpPr>
            <p:spPr>
              <a:xfrm>
                <a:off x="2341371" y="1437651"/>
                <a:ext cx="547724" cy="163544"/>
              </a:xfrm>
              <a:custGeom>
                <a:avLst/>
                <a:gdLst/>
                <a:ahLst/>
                <a:cxnLst/>
                <a:rect l="0" t="0" r="0" b="0"/>
                <a:pathLst>
                  <a:path w="547724" h="163544">
                    <a:moveTo>
                      <a:pt x="0" y="161607"/>
                    </a:moveTo>
                    <a:lnTo>
                      <a:pt x="84191" y="968"/>
                    </a:lnTo>
                    <a:lnTo>
                      <a:pt x="84191" y="0"/>
                    </a:lnTo>
                    <a:lnTo>
                      <a:pt x="84191" y="0"/>
                    </a:lnTo>
                    <a:lnTo>
                      <a:pt x="547723" y="0"/>
                    </a:lnTo>
                    <a:lnTo>
                      <a:pt x="547723" y="0"/>
                    </a:lnTo>
                    <a:lnTo>
                      <a:pt x="547723" y="968"/>
                    </a:lnTo>
                    <a:lnTo>
                      <a:pt x="462564" y="163543"/>
                    </a:lnTo>
                    <a:lnTo>
                      <a:pt x="461597"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838" name="TextBox 837"/>
          <p:cNvSpPr txBox="1"/>
          <p:nvPr/>
        </p:nvSpPr>
        <p:spPr>
          <a:xfrm>
            <a:off x="793750" y="1089408"/>
            <a:ext cx="245557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2773" y="1080424"/>
            <a:ext cx="2455577"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Example</a:t>
            </a:r>
            <a:endParaRPr lang="en-US" sz="2400" b="1">
              <a:solidFill>
                <a:srgbClr val="0000FF"/>
              </a:solidFill>
              <a:latin typeface="Arial" pitchFamily="34" charset="0"/>
              <a:cs typeface="Arial" pitchFamily="34" charset="0"/>
            </a:endParaRPr>
          </a:p>
        </p:txBody>
      </p:sp>
      <p:sp>
        <p:nvSpPr>
          <p:cNvPr id="3" name="TextBox 2"/>
          <p:cNvSpPr txBox="1"/>
          <p:nvPr/>
        </p:nvSpPr>
        <p:spPr>
          <a:xfrm>
            <a:off x="4386929" y="1368706"/>
            <a:ext cx="6318282" cy="6748009"/>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You can also use the formula to find  the volume of the same prism.</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The length, width, and the height of  this prism is four small cubes.</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Remember each small cube has a  length, width, and height of 1/4 inch.</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Therefore, you can find the total  volume finding the total length, width,  and height of the prism and  multiplying them together.</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p:txBody>
      </p:sp>
      <p:pic>
        <p:nvPicPr>
          <p:cNvPr id="4" name="Picture 3" descr="NBK-3756-254dc2.png"/>
          <p:cNvPicPr>
            <a:picLocks/>
          </p:cNvPicPr>
          <p:nvPr/>
        </p:nvPicPr>
        <p:blipFill>
          <a:blip r:embed="rId3" cstate="print">
            <a:clrChange>
              <a:clrFrom>
                <a:srgbClr val="FFFFFF"/>
              </a:clrFrom>
              <a:clrTo>
                <a:srgbClr val="FFFFFF">
                  <a:alpha val="0"/>
                </a:srgbClr>
              </a:clrTo>
            </a:clrChange>
          </a:blip>
          <a:stretch>
            <a:fillRect/>
          </a:stretch>
        </p:blipFill>
        <p:spPr>
          <a:xfrm>
            <a:off x="5118085" y="970604"/>
            <a:ext cx="3697161" cy="2965158"/>
          </a:xfrm>
          <a:prstGeom prst="rect">
            <a:avLst/>
          </a:prstGeom>
          <a:solidFill>
            <a:scrgbClr r="0" g="0" b="0">
              <a:alpha val="0"/>
            </a:scrgbClr>
          </a:solidFill>
        </p:spPr>
      </p:pic>
      <p:grpSp>
        <p:nvGrpSpPr>
          <p:cNvPr id="837" name="Group 836"/>
          <p:cNvGrpSpPr/>
          <p:nvPr/>
        </p:nvGrpSpPr>
        <p:grpSpPr>
          <a:xfrm>
            <a:off x="1033827" y="1807168"/>
            <a:ext cx="2377757" cy="2668366"/>
            <a:chOff x="951738" y="1027943"/>
            <a:chExt cx="2188959" cy="2468624"/>
          </a:xfrm>
        </p:grpSpPr>
        <p:grpSp>
          <p:nvGrpSpPr>
            <p:cNvPr id="17" name="Group 16"/>
            <p:cNvGrpSpPr/>
            <p:nvPr/>
          </p:nvGrpSpPr>
          <p:grpSpPr>
            <a:xfrm>
              <a:off x="1203346" y="2397248"/>
              <a:ext cx="549255" cy="626114"/>
              <a:chOff x="1203346" y="2397248"/>
              <a:chExt cx="549255" cy="626114"/>
            </a:xfrm>
          </p:grpSpPr>
          <p:sp>
            <p:nvSpPr>
              <p:cNvPr id="5" name="Freeform 4"/>
              <p:cNvSpPr/>
              <p:nvPr/>
            </p:nvSpPr>
            <p:spPr>
              <a:xfrm>
                <a:off x="1204467" y="2398776"/>
                <a:ext cx="84584" cy="162433"/>
              </a:xfrm>
              <a:custGeom>
                <a:avLst/>
                <a:gdLst/>
                <a:ahLst/>
                <a:cxnLst/>
                <a:rect l="0" t="0" r="0" b="0"/>
                <a:pathLst>
                  <a:path w="84584" h="162433">
                    <a:moveTo>
                      <a:pt x="84583" y="253"/>
                    </a:moveTo>
                    <a:lnTo>
                      <a:pt x="84583" y="162432"/>
                    </a:lnTo>
                    <a:lnTo>
                      <a:pt x="0" y="162432"/>
                    </a:lnTo>
                    <a:lnTo>
                      <a:pt x="0" y="161035"/>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Freeform 5"/>
              <p:cNvSpPr/>
              <p:nvPr/>
            </p:nvSpPr>
            <p:spPr>
              <a:xfrm>
                <a:off x="1289050" y="2398267"/>
                <a:ext cx="463296" cy="162942"/>
              </a:xfrm>
              <a:custGeom>
                <a:avLst/>
                <a:gdLst/>
                <a:ahLst/>
                <a:cxnLst/>
                <a:rect l="0" t="0" r="0" b="0"/>
                <a:pathLst>
                  <a:path w="463296" h="162942">
                    <a:moveTo>
                      <a:pt x="380" y="0"/>
                    </a:moveTo>
                    <a:lnTo>
                      <a:pt x="463295" y="0"/>
                    </a:lnTo>
                    <a:lnTo>
                      <a:pt x="463295" y="509"/>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Freeform 6"/>
              <p:cNvSpPr/>
              <p:nvPr/>
            </p:nvSpPr>
            <p:spPr>
              <a:xfrm>
                <a:off x="1203578" y="2561208"/>
                <a:ext cx="85473" cy="462154"/>
              </a:xfrm>
              <a:custGeom>
                <a:avLst/>
                <a:gdLst/>
                <a:ahLst/>
                <a:cxnLst/>
                <a:rect l="0" t="0" r="0" b="0"/>
                <a:pathLst>
                  <a:path w="85473" h="462154">
                    <a:moveTo>
                      <a:pt x="255" y="0"/>
                    </a:moveTo>
                    <a:lnTo>
                      <a:pt x="889"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Freeform 7"/>
              <p:cNvSpPr/>
              <p:nvPr/>
            </p:nvSpPr>
            <p:spPr>
              <a:xfrm>
                <a:off x="1667129" y="2398776"/>
                <a:ext cx="85472" cy="462280"/>
              </a:xfrm>
              <a:custGeom>
                <a:avLst/>
                <a:gdLst/>
                <a:ahLst/>
                <a:cxnLst/>
                <a:rect l="0" t="0" r="0" b="0"/>
                <a:pathLst>
                  <a:path w="85472" h="462280">
                    <a:moveTo>
                      <a:pt x="253" y="162432"/>
                    </a:moveTo>
                    <a:lnTo>
                      <a:pt x="85216" y="0"/>
                    </a:lnTo>
                    <a:lnTo>
                      <a:pt x="85471" y="462279"/>
                    </a:lnTo>
                    <a:lnTo>
                      <a:pt x="0" y="462279"/>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1289050" y="25612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Freeform 9"/>
              <p:cNvSpPr/>
              <p:nvPr/>
            </p:nvSpPr>
            <p:spPr>
              <a:xfrm>
                <a:off x="1667129" y="28610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Freeform 10"/>
              <p:cNvSpPr/>
              <p:nvPr/>
            </p:nvSpPr>
            <p:spPr>
              <a:xfrm>
                <a:off x="1203578" y="2861055"/>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1289473" y="23972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1203346" y="2559823"/>
                <a:ext cx="463533" cy="463536"/>
              </a:xfrm>
              <a:custGeom>
                <a:avLst/>
                <a:gdLst/>
                <a:ahLst/>
                <a:cxnLst/>
                <a:rect l="0" t="0" r="0" b="0"/>
                <a:pathLst>
                  <a:path w="463533" h="463536">
                    <a:moveTo>
                      <a:pt x="463532" y="968"/>
                    </a:moveTo>
                    <a:lnTo>
                      <a:pt x="463532" y="300959"/>
                    </a:lnTo>
                    <a:lnTo>
                      <a:pt x="463532"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1204314" y="2559823"/>
                <a:ext cx="462565" cy="969"/>
              </a:xfrm>
              <a:custGeom>
                <a:avLst/>
                <a:gdLst/>
                <a:ahLst/>
                <a:cxnLst/>
                <a:rect l="0" t="0" r="0" b="0"/>
                <a:pathLst>
                  <a:path w="462565" h="969">
                    <a:moveTo>
                      <a:pt x="462564" y="968"/>
                    </a:moveTo>
                    <a:lnTo>
                      <a:pt x="85158"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5" name="Freeform 14"/>
              <p:cNvSpPr/>
              <p:nvPr/>
            </p:nvSpPr>
            <p:spPr>
              <a:xfrm>
                <a:off x="1666879" y="2398215"/>
                <a:ext cx="85160" cy="625142"/>
              </a:xfrm>
              <a:custGeom>
                <a:avLst/>
                <a:gdLst/>
                <a:ahLst/>
                <a:cxnLst/>
                <a:rect l="0" t="0" r="0" b="0"/>
                <a:pathLst>
                  <a:path w="85160" h="625142">
                    <a:moveTo>
                      <a:pt x="85159" y="0"/>
                    </a:moveTo>
                    <a:lnTo>
                      <a:pt x="85159" y="462566"/>
                    </a:lnTo>
                    <a:lnTo>
                      <a:pt x="0" y="62514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6" name="Freeform 15"/>
              <p:cNvSpPr/>
              <p:nvPr/>
            </p:nvSpPr>
            <p:spPr>
              <a:xfrm>
                <a:off x="1204314" y="2398215"/>
                <a:ext cx="547723" cy="163544"/>
              </a:xfrm>
              <a:custGeom>
                <a:avLst/>
                <a:gdLst/>
                <a:ahLst/>
                <a:cxnLst/>
                <a:rect l="0" t="0" r="0" b="0"/>
                <a:pathLst>
                  <a:path w="547723" h="163544">
                    <a:moveTo>
                      <a:pt x="0" y="161608"/>
                    </a:moveTo>
                    <a:lnTo>
                      <a:pt x="84190" y="0"/>
                    </a:lnTo>
                    <a:lnTo>
                      <a:pt x="85158" y="0"/>
                    </a:lnTo>
                    <a:lnTo>
                      <a:pt x="85158" y="0"/>
                    </a:lnTo>
                    <a:lnTo>
                      <a:pt x="547722" y="0"/>
                    </a:lnTo>
                    <a:lnTo>
                      <a:pt x="547722" y="0"/>
                    </a:lnTo>
                    <a:lnTo>
                      <a:pt x="547722" y="0"/>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0" name="Group 29"/>
            <p:cNvGrpSpPr/>
            <p:nvPr/>
          </p:nvGrpSpPr>
          <p:grpSpPr>
            <a:xfrm>
              <a:off x="1670304" y="2397248"/>
              <a:ext cx="549137" cy="626114"/>
              <a:chOff x="1670304" y="2397248"/>
              <a:chExt cx="549137" cy="626114"/>
            </a:xfrm>
          </p:grpSpPr>
          <p:sp>
            <p:nvSpPr>
              <p:cNvPr id="18" name="Freeform 17"/>
              <p:cNvSpPr/>
              <p:nvPr/>
            </p:nvSpPr>
            <p:spPr>
              <a:xfrm>
                <a:off x="1671192" y="2398648"/>
                <a:ext cx="84584" cy="162561"/>
              </a:xfrm>
              <a:custGeom>
                <a:avLst/>
                <a:gdLst/>
                <a:ahLst/>
                <a:cxnLst/>
                <a:rect l="0" t="0" r="0" b="0"/>
                <a:pathLst>
                  <a:path w="84584" h="162561">
                    <a:moveTo>
                      <a:pt x="84583" y="381"/>
                    </a:moveTo>
                    <a:lnTo>
                      <a:pt x="84583" y="162560"/>
                    </a:lnTo>
                    <a:lnTo>
                      <a:pt x="0" y="162560"/>
                    </a:lnTo>
                    <a:lnTo>
                      <a:pt x="0" y="161163"/>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 name="Freeform 18"/>
              <p:cNvSpPr/>
              <p:nvPr/>
            </p:nvSpPr>
            <p:spPr>
              <a:xfrm>
                <a:off x="1755775" y="2398267"/>
                <a:ext cx="463424" cy="162942"/>
              </a:xfrm>
              <a:custGeom>
                <a:avLst/>
                <a:gdLst/>
                <a:ahLst/>
                <a:cxnLst/>
                <a:rect l="0" t="0" r="0" b="0"/>
                <a:pathLst>
                  <a:path w="463424" h="162942">
                    <a:moveTo>
                      <a:pt x="507" y="0"/>
                    </a:moveTo>
                    <a:lnTo>
                      <a:pt x="463423" y="0"/>
                    </a:lnTo>
                    <a:lnTo>
                      <a:pt x="463423" y="381"/>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Freeform 19"/>
              <p:cNvSpPr/>
              <p:nvPr/>
            </p:nvSpPr>
            <p:spPr>
              <a:xfrm>
                <a:off x="1670304" y="2561208"/>
                <a:ext cx="85472" cy="462154"/>
              </a:xfrm>
              <a:custGeom>
                <a:avLst/>
                <a:gdLst/>
                <a:ahLst/>
                <a:cxnLst/>
                <a:rect l="0" t="0" r="0" b="0"/>
                <a:pathLst>
                  <a:path w="85472" h="462154">
                    <a:moveTo>
                      <a:pt x="253" y="0"/>
                    </a:moveTo>
                    <a:lnTo>
                      <a:pt x="888"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 name="Freeform 20"/>
              <p:cNvSpPr/>
              <p:nvPr/>
            </p:nvSpPr>
            <p:spPr>
              <a:xfrm>
                <a:off x="2133854" y="2398648"/>
                <a:ext cx="85472" cy="462408"/>
              </a:xfrm>
              <a:custGeom>
                <a:avLst/>
                <a:gdLst/>
                <a:ahLst/>
                <a:cxnLst/>
                <a:rect l="0" t="0" r="0" b="0"/>
                <a:pathLst>
                  <a:path w="85472" h="462408">
                    <a:moveTo>
                      <a:pt x="253" y="162560"/>
                    </a:moveTo>
                    <a:lnTo>
                      <a:pt x="85344" y="0"/>
                    </a:lnTo>
                    <a:lnTo>
                      <a:pt x="85471"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 name="Freeform 21"/>
              <p:cNvSpPr/>
              <p:nvPr/>
            </p:nvSpPr>
            <p:spPr>
              <a:xfrm>
                <a:off x="1755775" y="25612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Freeform 22"/>
              <p:cNvSpPr/>
              <p:nvPr/>
            </p:nvSpPr>
            <p:spPr>
              <a:xfrm>
                <a:off x="2133854" y="28610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Freeform 23"/>
              <p:cNvSpPr/>
              <p:nvPr/>
            </p:nvSpPr>
            <p:spPr>
              <a:xfrm>
                <a:off x="1670304" y="2861055"/>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 name="Freeform 24"/>
              <p:cNvSpPr/>
              <p:nvPr/>
            </p:nvSpPr>
            <p:spPr>
              <a:xfrm>
                <a:off x="1755908" y="2397248"/>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 name="Freeform 25"/>
              <p:cNvSpPr/>
              <p:nvPr/>
            </p:nvSpPr>
            <p:spPr>
              <a:xfrm>
                <a:off x="1670750" y="25598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7" name="Freeform 26"/>
              <p:cNvSpPr/>
              <p:nvPr/>
            </p:nvSpPr>
            <p:spPr>
              <a:xfrm>
                <a:off x="1670750" y="2559823"/>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8" name="Freeform 27"/>
              <p:cNvSpPr/>
              <p:nvPr/>
            </p:nvSpPr>
            <p:spPr>
              <a:xfrm>
                <a:off x="2133313" y="2399184"/>
                <a:ext cx="86128" cy="624174"/>
              </a:xfrm>
              <a:custGeom>
                <a:avLst/>
                <a:gdLst/>
                <a:ahLst/>
                <a:cxnLst/>
                <a:rect l="0" t="0" r="0" b="0"/>
                <a:pathLst>
                  <a:path w="86128" h="624174">
                    <a:moveTo>
                      <a:pt x="86127" y="0"/>
                    </a:moveTo>
                    <a:lnTo>
                      <a:pt x="86127"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9" name="Freeform 28"/>
              <p:cNvSpPr/>
              <p:nvPr/>
            </p:nvSpPr>
            <p:spPr>
              <a:xfrm>
                <a:off x="1671718" y="2398215"/>
                <a:ext cx="547723" cy="163544"/>
              </a:xfrm>
              <a:custGeom>
                <a:avLst/>
                <a:gdLst/>
                <a:ahLst/>
                <a:cxnLst/>
                <a:rect l="0" t="0" r="0" b="0"/>
                <a:pathLst>
                  <a:path w="547723" h="163544">
                    <a:moveTo>
                      <a:pt x="0" y="161608"/>
                    </a:moveTo>
                    <a:lnTo>
                      <a:pt x="84190" y="968"/>
                    </a:lnTo>
                    <a:lnTo>
                      <a:pt x="84190" y="0"/>
                    </a:lnTo>
                    <a:lnTo>
                      <a:pt x="84190"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3" name="Group 42"/>
            <p:cNvGrpSpPr/>
            <p:nvPr/>
          </p:nvGrpSpPr>
          <p:grpSpPr>
            <a:xfrm>
              <a:off x="2130932" y="2397248"/>
              <a:ext cx="549138" cy="626114"/>
              <a:chOff x="2130932" y="2397248"/>
              <a:chExt cx="549138" cy="626114"/>
            </a:xfrm>
          </p:grpSpPr>
          <p:sp>
            <p:nvSpPr>
              <p:cNvPr id="31" name="Freeform 30"/>
              <p:cNvSpPr/>
              <p:nvPr/>
            </p:nvSpPr>
            <p:spPr>
              <a:xfrm>
                <a:off x="2131822" y="2398648"/>
                <a:ext cx="84583" cy="162561"/>
              </a:xfrm>
              <a:custGeom>
                <a:avLst/>
                <a:gdLst/>
                <a:ahLst/>
                <a:cxnLst/>
                <a:rect l="0" t="0" r="0" b="0"/>
                <a:pathLst>
                  <a:path w="84583" h="162561">
                    <a:moveTo>
                      <a:pt x="84582" y="381"/>
                    </a:moveTo>
                    <a:lnTo>
                      <a:pt x="84582" y="162560"/>
                    </a:lnTo>
                    <a:lnTo>
                      <a:pt x="0" y="162560"/>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 name="Freeform 31"/>
              <p:cNvSpPr/>
              <p:nvPr/>
            </p:nvSpPr>
            <p:spPr>
              <a:xfrm>
                <a:off x="2216404" y="2398267"/>
                <a:ext cx="463423" cy="162942"/>
              </a:xfrm>
              <a:custGeom>
                <a:avLst/>
                <a:gdLst/>
                <a:ahLst/>
                <a:cxnLst/>
                <a:rect l="0" t="0" r="0" b="0"/>
                <a:pathLst>
                  <a:path w="463423" h="162942">
                    <a:moveTo>
                      <a:pt x="507" y="0"/>
                    </a:moveTo>
                    <a:lnTo>
                      <a:pt x="463422" y="0"/>
                    </a:lnTo>
                    <a:lnTo>
                      <a:pt x="463422" y="381"/>
                    </a:lnTo>
                    <a:lnTo>
                      <a:pt x="378332"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 name="Freeform 32"/>
              <p:cNvSpPr/>
              <p:nvPr/>
            </p:nvSpPr>
            <p:spPr>
              <a:xfrm>
                <a:off x="2130932" y="2561208"/>
                <a:ext cx="85473" cy="462154"/>
              </a:xfrm>
              <a:custGeom>
                <a:avLst/>
                <a:gdLst/>
                <a:ahLst/>
                <a:cxnLst/>
                <a:rect l="0" t="0" r="0" b="0"/>
                <a:pathLst>
                  <a:path w="85473" h="462154">
                    <a:moveTo>
                      <a:pt x="254" y="0"/>
                    </a:moveTo>
                    <a:lnTo>
                      <a:pt x="890"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 name="Freeform 33"/>
              <p:cNvSpPr/>
              <p:nvPr/>
            </p:nvSpPr>
            <p:spPr>
              <a:xfrm>
                <a:off x="2594482" y="2398648"/>
                <a:ext cx="85473" cy="462408"/>
              </a:xfrm>
              <a:custGeom>
                <a:avLst/>
                <a:gdLst/>
                <a:ahLst/>
                <a:cxnLst/>
                <a:rect l="0" t="0" r="0" b="0"/>
                <a:pathLst>
                  <a:path w="85473" h="462408">
                    <a:moveTo>
                      <a:pt x="254" y="162560"/>
                    </a:moveTo>
                    <a:lnTo>
                      <a:pt x="85344" y="0"/>
                    </a:lnTo>
                    <a:lnTo>
                      <a:pt x="85472"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 name="Freeform 34"/>
              <p:cNvSpPr/>
              <p:nvPr/>
            </p:nvSpPr>
            <p:spPr>
              <a:xfrm>
                <a:off x="2216404" y="2561208"/>
                <a:ext cx="378079" cy="299848"/>
              </a:xfrm>
              <a:custGeom>
                <a:avLst/>
                <a:gdLst/>
                <a:ahLst/>
                <a:cxnLst/>
                <a:rect l="0" t="0" r="0" b="0"/>
                <a:pathLst>
                  <a:path w="378079" h="299848">
                    <a:moveTo>
                      <a:pt x="378078" y="0"/>
                    </a:moveTo>
                    <a:lnTo>
                      <a:pt x="378078"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 name="Freeform 35"/>
              <p:cNvSpPr/>
              <p:nvPr/>
            </p:nvSpPr>
            <p:spPr>
              <a:xfrm>
                <a:off x="2594482" y="2861055"/>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 name="Freeform 36"/>
              <p:cNvSpPr/>
              <p:nvPr/>
            </p:nvSpPr>
            <p:spPr>
              <a:xfrm>
                <a:off x="2130932" y="2861055"/>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 name="Freeform 37"/>
              <p:cNvSpPr/>
              <p:nvPr/>
            </p:nvSpPr>
            <p:spPr>
              <a:xfrm>
                <a:off x="2216537" y="23972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 name="Freeform 38"/>
              <p:cNvSpPr/>
              <p:nvPr/>
            </p:nvSpPr>
            <p:spPr>
              <a:xfrm>
                <a:off x="2131379" y="25598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0" name="Freeform 39"/>
              <p:cNvSpPr/>
              <p:nvPr/>
            </p:nvSpPr>
            <p:spPr>
              <a:xfrm>
                <a:off x="2131379" y="2559823"/>
                <a:ext cx="462564" cy="969"/>
              </a:xfrm>
              <a:custGeom>
                <a:avLst/>
                <a:gdLst/>
                <a:ahLst/>
                <a:cxnLst/>
                <a:rect l="0" t="0" r="0" b="0"/>
                <a:pathLst>
                  <a:path w="462564" h="969">
                    <a:moveTo>
                      <a:pt x="462563" y="968"/>
                    </a:moveTo>
                    <a:lnTo>
                      <a:pt x="85157" y="968"/>
                    </a:lnTo>
                    <a:lnTo>
                      <a:pt x="967" y="968"/>
                    </a:lnTo>
                    <a:lnTo>
                      <a:pt x="0" y="968"/>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1" name="Freeform 40"/>
              <p:cNvSpPr/>
              <p:nvPr/>
            </p:nvSpPr>
            <p:spPr>
              <a:xfrm>
                <a:off x="2593942" y="2399184"/>
                <a:ext cx="86128" cy="624174"/>
              </a:xfrm>
              <a:custGeom>
                <a:avLst/>
                <a:gdLst/>
                <a:ahLst/>
                <a:cxnLst/>
                <a:rect l="0" t="0" r="0" b="0"/>
                <a:pathLst>
                  <a:path w="86128" h="624174">
                    <a:moveTo>
                      <a:pt x="86127" y="0"/>
                    </a:moveTo>
                    <a:lnTo>
                      <a:pt x="86127"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2" name="Freeform 41"/>
              <p:cNvSpPr/>
              <p:nvPr/>
            </p:nvSpPr>
            <p:spPr>
              <a:xfrm>
                <a:off x="2132347" y="2398215"/>
                <a:ext cx="547723" cy="163544"/>
              </a:xfrm>
              <a:custGeom>
                <a:avLst/>
                <a:gdLst/>
                <a:ahLst/>
                <a:cxnLst/>
                <a:rect l="0" t="0" r="0" b="0"/>
                <a:pathLst>
                  <a:path w="547723" h="163544">
                    <a:moveTo>
                      <a:pt x="0" y="161608"/>
                    </a:moveTo>
                    <a:lnTo>
                      <a:pt x="84190" y="968"/>
                    </a:lnTo>
                    <a:lnTo>
                      <a:pt x="84190" y="0"/>
                    </a:lnTo>
                    <a:lnTo>
                      <a:pt x="84190"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6" name="Group 55"/>
            <p:cNvGrpSpPr/>
            <p:nvPr/>
          </p:nvGrpSpPr>
          <p:grpSpPr>
            <a:xfrm>
              <a:off x="2591561" y="2397248"/>
              <a:ext cx="549136" cy="626114"/>
              <a:chOff x="2591561" y="2397248"/>
              <a:chExt cx="549136" cy="626114"/>
            </a:xfrm>
          </p:grpSpPr>
          <p:sp>
            <p:nvSpPr>
              <p:cNvPr id="44" name="Freeform 43"/>
              <p:cNvSpPr/>
              <p:nvPr/>
            </p:nvSpPr>
            <p:spPr>
              <a:xfrm>
                <a:off x="2592451" y="2398648"/>
                <a:ext cx="84582" cy="162561"/>
              </a:xfrm>
              <a:custGeom>
                <a:avLst/>
                <a:gdLst/>
                <a:ahLst/>
                <a:cxnLst/>
                <a:rect l="0" t="0" r="0" b="0"/>
                <a:pathLst>
                  <a:path w="84582" h="162561">
                    <a:moveTo>
                      <a:pt x="84581" y="381"/>
                    </a:moveTo>
                    <a:lnTo>
                      <a:pt x="84581" y="162560"/>
                    </a:lnTo>
                    <a:lnTo>
                      <a:pt x="0" y="162560"/>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 name="Freeform 44"/>
              <p:cNvSpPr/>
              <p:nvPr/>
            </p:nvSpPr>
            <p:spPr>
              <a:xfrm>
                <a:off x="2677032" y="2398267"/>
                <a:ext cx="463424" cy="162942"/>
              </a:xfrm>
              <a:custGeom>
                <a:avLst/>
                <a:gdLst/>
                <a:ahLst/>
                <a:cxnLst/>
                <a:rect l="0" t="0" r="0" b="0"/>
                <a:pathLst>
                  <a:path w="463424" h="162942">
                    <a:moveTo>
                      <a:pt x="509" y="0"/>
                    </a:moveTo>
                    <a:lnTo>
                      <a:pt x="463423" y="0"/>
                    </a:lnTo>
                    <a:lnTo>
                      <a:pt x="463423" y="381"/>
                    </a:lnTo>
                    <a:lnTo>
                      <a:pt x="378334"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 name="Freeform 45"/>
              <p:cNvSpPr/>
              <p:nvPr/>
            </p:nvSpPr>
            <p:spPr>
              <a:xfrm>
                <a:off x="2591561" y="2561208"/>
                <a:ext cx="85472" cy="462154"/>
              </a:xfrm>
              <a:custGeom>
                <a:avLst/>
                <a:gdLst/>
                <a:ahLst/>
                <a:cxnLst/>
                <a:rect l="0" t="0" r="0" b="0"/>
                <a:pathLst>
                  <a:path w="85472" h="462154">
                    <a:moveTo>
                      <a:pt x="255" y="0"/>
                    </a:moveTo>
                    <a:lnTo>
                      <a:pt x="890"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 name="Freeform 46"/>
              <p:cNvSpPr/>
              <p:nvPr/>
            </p:nvSpPr>
            <p:spPr>
              <a:xfrm>
                <a:off x="3055111" y="2398648"/>
                <a:ext cx="85472" cy="462408"/>
              </a:xfrm>
              <a:custGeom>
                <a:avLst/>
                <a:gdLst/>
                <a:ahLst/>
                <a:cxnLst/>
                <a:rect l="0" t="0" r="0" b="0"/>
                <a:pathLst>
                  <a:path w="85472" h="462408">
                    <a:moveTo>
                      <a:pt x="255" y="162560"/>
                    </a:moveTo>
                    <a:lnTo>
                      <a:pt x="85344" y="0"/>
                    </a:lnTo>
                    <a:lnTo>
                      <a:pt x="85471" y="462407"/>
                    </a:lnTo>
                    <a:lnTo>
                      <a:pt x="0" y="462407"/>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 name="Freeform 47"/>
              <p:cNvSpPr/>
              <p:nvPr/>
            </p:nvSpPr>
            <p:spPr>
              <a:xfrm>
                <a:off x="2677032" y="2561208"/>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 name="Freeform 48"/>
              <p:cNvSpPr/>
              <p:nvPr/>
            </p:nvSpPr>
            <p:spPr>
              <a:xfrm>
                <a:off x="3055111" y="2861055"/>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 name="Freeform 49"/>
              <p:cNvSpPr/>
              <p:nvPr/>
            </p:nvSpPr>
            <p:spPr>
              <a:xfrm>
                <a:off x="2591561" y="2861055"/>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 name="Freeform 50"/>
              <p:cNvSpPr/>
              <p:nvPr/>
            </p:nvSpPr>
            <p:spPr>
              <a:xfrm>
                <a:off x="2677166" y="2397248"/>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 name="Freeform 51"/>
              <p:cNvSpPr/>
              <p:nvPr/>
            </p:nvSpPr>
            <p:spPr>
              <a:xfrm>
                <a:off x="2592008" y="2559823"/>
                <a:ext cx="462564" cy="463536"/>
              </a:xfrm>
              <a:custGeom>
                <a:avLst/>
                <a:gdLst/>
                <a:ahLst/>
                <a:cxnLst/>
                <a:rect l="0" t="0" r="0" b="0"/>
                <a:pathLst>
                  <a:path w="462564" h="463536">
                    <a:moveTo>
                      <a:pt x="462563" y="968"/>
                    </a:moveTo>
                    <a:lnTo>
                      <a:pt x="462563" y="300959"/>
                    </a:lnTo>
                    <a:lnTo>
                      <a:pt x="462563" y="463535"/>
                    </a:lnTo>
                    <a:lnTo>
                      <a:pt x="0" y="463535"/>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3" name="Freeform 52"/>
              <p:cNvSpPr/>
              <p:nvPr/>
            </p:nvSpPr>
            <p:spPr>
              <a:xfrm>
                <a:off x="2592008" y="2559823"/>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4" name="Freeform 53"/>
              <p:cNvSpPr/>
              <p:nvPr/>
            </p:nvSpPr>
            <p:spPr>
              <a:xfrm>
                <a:off x="3054570" y="2399184"/>
                <a:ext cx="86127" cy="624174"/>
              </a:xfrm>
              <a:custGeom>
                <a:avLst/>
                <a:gdLst/>
                <a:ahLst/>
                <a:cxnLst/>
                <a:rect l="0" t="0" r="0" b="0"/>
                <a:pathLst>
                  <a:path w="86127" h="624174">
                    <a:moveTo>
                      <a:pt x="86126" y="0"/>
                    </a:moveTo>
                    <a:lnTo>
                      <a:pt x="86126" y="461598"/>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5" name="Freeform 54"/>
              <p:cNvSpPr/>
              <p:nvPr/>
            </p:nvSpPr>
            <p:spPr>
              <a:xfrm>
                <a:off x="2592976" y="2398215"/>
                <a:ext cx="547721" cy="163544"/>
              </a:xfrm>
              <a:custGeom>
                <a:avLst/>
                <a:gdLst/>
                <a:ahLst/>
                <a:cxnLst/>
                <a:rect l="0" t="0" r="0" b="0"/>
                <a:pathLst>
                  <a:path w="547721" h="163544">
                    <a:moveTo>
                      <a:pt x="0" y="161608"/>
                    </a:moveTo>
                    <a:lnTo>
                      <a:pt x="84190" y="968"/>
                    </a:lnTo>
                    <a:lnTo>
                      <a:pt x="84190" y="0"/>
                    </a:lnTo>
                    <a:lnTo>
                      <a:pt x="84190" y="0"/>
                    </a:lnTo>
                    <a:lnTo>
                      <a:pt x="547720" y="0"/>
                    </a:lnTo>
                    <a:lnTo>
                      <a:pt x="547720" y="0"/>
                    </a:lnTo>
                    <a:lnTo>
                      <a:pt x="547720" y="968"/>
                    </a:lnTo>
                    <a:lnTo>
                      <a:pt x="462562" y="163543"/>
                    </a:lnTo>
                    <a:lnTo>
                      <a:pt x="46159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9" name="Group 68"/>
            <p:cNvGrpSpPr/>
            <p:nvPr/>
          </p:nvGrpSpPr>
          <p:grpSpPr>
            <a:xfrm>
              <a:off x="1123696" y="2551113"/>
              <a:ext cx="549149" cy="626110"/>
              <a:chOff x="1123696" y="2551113"/>
              <a:chExt cx="549149" cy="626110"/>
            </a:xfrm>
          </p:grpSpPr>
          <p:sp>
            <p:nvSpPr>
              <p:cNvPr id="57" name="Freeform 56"/>
              <p:cNvSpPr/>
              <p:nvPr/>
            </p:nvSpPr>
            <p:spPr>
              <a:xfrm>
                <a:off x="1124711" y="2552319"/>
                <a:ext cx="84584" cy="162307"/>
              </a:xfrm>
              <a:custGeom>
                <a:avLst/>
                <a:gdLst/>
                <a:ahLst/>
                <a:cxnLst/>
                <a:rect l="0" t="0" r="0" b="0"/>
                <a:pathLst>
                  <a:path w="84584" h="162307">
                    <a:moveTo>
                      <a:pt x="84583" y="254"/>
                    </a:moveTo>
                    <a:lnTo>
                      <a:pt x="84583" y="162306"/>
                    </a:lnTo>
                    <a:lnTo>
                      <a:pt x="0" y="162306"/>
                    </a:lnTo>
                    <a:lnTo>
                      <a:pt x="0" y="161035"/>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 name="Freeform 57"/>
              <p:cNvSpPr/>
              <p:nvPr/>
            </p:nvSpPr>
            <p:spPr>
              <a:xfrm>
                <a:off x="1209294" y="2551683"/>
                <a:ext cx="463296" cy="162943"/>
              </a:xfrm>
              <a:custGeom>
                <a:avLst/>
                <a:gdLst/>
                <a:ahLst/>
                <a:cxnLst/>
                <a:rect l="0" t="0" r="0" b="0"/>
                <a:pathLst>
                  <a:path w="463296" h="162943">
                    <a:moveTo>
                      <a:pt x="381" y="0"/>
                    </a:moveTo>
                    <a:lnTo>
                      <a:pt x="463295" y="0"/>
                    </a:lnTo>
                    <a:lnTo>
                      <a:pt x="463295" y="636"/>
                    </a:lnTo>
                    <a:lnTo>
                      <a:pt x="378206" y="162942"/>
                    </a:lnTo>
                    <a:lnTo>
                      <a:pt x="377952"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 name="Freeform 58"/>
              <p:cNvSpPr/>
              <p:nvPr/>
            </p:nvSpPr>
            <p:spPr>
              <a:xfrm>
                <a:off x="1123696" y="2714625"/>
                <a:ext cx="85599" cy="462280"/>
              </a:xfrm>
              <a:custGeom>
                <a:avLst/>
                <a:gdLst/>
                <a:ahLst/>
                <a:cxnLst/>
                <a:rect l="0" t="0" r="0" b="0"/>
                <a:pathLst>
                  <a:path w="85599" h="462280">
                    <a:moveTo>
                      <a:pt x="254" y="0"/>
                    </a:moveTo>
                    <a:lnTo>
                      <a:pt x="1015" y="0"/>
                    </a:lnTo>
                    <a:lnTo>
                      <a:pt x="85598" y="0"/>
                    </a:lnTo>
                    <a:lnTo>
                      <a:pt x="85598"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 name="Freeform 59"/>
              <p:cNvSpPr/>
              <p:nvPr/>
            </p:nvSpPr>
            <p:spPr>
              <a:xfrm>
                <a:off x="1587246" y="2552319"/>
                <a:ext cx="85599" cy="462280"/>
              </a:xfrm>
              <a:custGeom>
                <a:avLst/>
                <a:gdLst/>
                <a:ahLst/>
                <a:cxnLst/>
                <a:rect l="0" t="0" r="0" b="0"/>
                <a:pathLst>
                  <a:path w="85599" h="462280">
                    <a:moveTo>
                      <a:pt x="254" y="162306"/>
                    </a:moveTo>
                    <a:lnTo>
                      <a:pt x="85343"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1" name="Freeform 60"/>
              <p:cNvSpPr/>
              <p:nvPr/>
            </p:nvSpPr>
            <p:spPr>
              <a:xfrm>
                <a:off x="1209294" y="2714625"/>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 name="Freeform 61"/>
              <p:cNvSpPr/>
              <p:nvPr/>
            </p:nvSpPr>
            <p:spPr>
              <a:xfrm>
                <a:off x="1587246" y="3014598"/>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 name="Freeform 62"/>
              <p:cNvSpPr/>
              <p:nvPr/>
            </p:nvSpPr>
            <p:spPr>
              <a:xfrm>
                <a:off x="1123696" y="3014598"/>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 name="Freeform 63"/>
              <p:cNvSpPr/>
              <p:nvPr/>
            </p:nvSpPr>
            <p:spPr>
              <a:xfrm>
                <a:off x="1209154" y="2551113"/>
                <a:ext cx="968" cy="968"/>
              </a:xfrm>
              <a:custGeom>
                <a:avLst/>
                <a:gdLst/>
                <a:ahLst/>
                <a:cxnLst/>
                <a:rect l="0" t="0" r="0" b="0"/>
                <a:pathLst>
                  <a:path w="968" h="968">
                    <a:moveTo>
                      <a:pt x="0" y="967"/>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5" name="Freeform 64"/>
              <p:cNvSpPr/>
              <p:nvPr/>
            </p:nvSpPr>
            <p:spPr>
              <a:xfrm>
                <a:off x="1123996" y="2713688"/>
                <a:ext cx="462564" cy="463535"/>
              </a:xfrm>
              <a:custGeom>
                <a:avLst/>
                <a:gdLst/>
                <a:ahLst/>
                <a:cxnLst/>
                <a:rect l="0" t="0" r="0" b="0"/>
                <a:pathLst>
                  <a:path w="462564" h="463535">
                    <a:moveTo>
                      <a:pt x="462563" y="968"/>
                    </a:moveTo>
                    <a:lnTo>
                      <a:pt x="462563" y="300958"/>
                    </a:lnTo>
                    <a:lnTo>
                      <a:pt x="462563"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6" name="Freeform 65"/>
              <p:cNvSpPr/>
              <p:nvPr/>
            </p:nvSpPr>
            <p:spPr>
              <a:xfrm>
                <a:off x="1123996" y="271368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7" name="Freeform 66"/>
              <p:cNvSpPr/>
              <p:nvPr/>
            </p:nvSpPr>
            <p:spPr>
              <a:xfrm>
                <a:off x="1586559" y="2552080"/>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8" name="Freeform 67"/>
              <p:cNvSpPr/>
              <p:nvPr/>
            </p:nvSpPr>
            <p:spPr>
              <a:xfrm>
                <a:off x="1124963" y="2552080"/>
                <a:ext cx="547724" cy="162575"/>
              </a:xfrm>
              <a:custGeom>
                <a:avLst/>
                <a:gdLst/>
                <a:ahLst/>
                <a:cxnLst/>
                <a:rect l="0" t="0" r="0" b="0"/>
                <a:pathLst>
                  <a:path w="547724" h="162575">
                    <a:moveTo>
                      <a:pt x="0" y="161607"/>
                    </a:moveTo>
                    <a:lnTo>
                      <a:pt x="84191" y="0"/>
                    </a:lnTo>
                    <a:lnTo>
                      <a:pt x="84191" y="0"/>
                    </a:lnTo>
                    <a:lnTo>
                      <a:pt x="85159" y="0"/>
                    </a:lnTo>
                    <a:lnTo>
                      <a:pt x="547723" y="0"/>
                    </a:lnTo>
                    <a:lnTo>
                      <a:pt x="547723" y="0"/>
                    </a:lnTo>
                    <a:lnTo>
                      <a:pt x="547723" y="0"/>
                    </a:lnTo>
                    <a:lnTo>
                      <a:pt x="462564" y="162574"/>
                    </a:lnTo>
                    <a:lnTo>
                      <a:pt x="461597"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82" name="Group 81"/>
            <p:cNvGrpSpPr/>
            <p:nvPr/>
          </p:nvGrpSpPr>
          <p:grpSpPr>
            <a:xfrm>
              <a:off x="1590429" y="2551113"/>
              <a:ext cx="549141" cy="626110"/>
              <a:chOff x="1590429" y="2551113"/>
              <a:chExt cx="549141" cy="626110"/>
            </a:xfrm>
          </p:grpSpPr>
          <p:sp>
            <p:nvSpPr>
              <p:cNvPr id="70" name="Freeform 69"/>
              <p:cNvSpPr/>
              <p:nvPr/>
            </p:nvSpPr>
            <p:spPr>
              <a:xfrm>
                <a:off x="1591436" y="2552319"/>
                <a:ext cx="84584" cy="162307"/>
              </a:xfrm>
              <a:custGeom>
                <a:avLst/>
                <a:gdLst/>
                <a:ahLst/>
                <a:cxnLst/>
                <a:rect l="0" t="0" r="0" b="0"/>
                <a:pathLst>
                  <a:path w="84584" h="162307">
                    <a:moveTo>
                      <a:pt x="84583" y="254"/>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 name="Freeform 70"/>
              <p:cNvSpPr/>
              <p:nvPr/>
            </p:nvSpPr>
            <p:spPr>
              <a:xfrm>
                <a:off x="1676019" y="2551683"/>
                <a:ext cx="463296" cy="162943"/>
              </a:xfrm>
              <a:custGeom>
                <a:avLst/>
                <a:gdLst/>
                <a:ahLst/>
                <a:cxnLst/>
                <a:rect l="0" t="0" r="0" b="0"/>
                <a:pathLst>
                  <a:path w="463296" h="162943">
                    <a:moveTo>
                      <a:pt x="381" y="0"/>
                    </a:moveTo>
                    <a:lnTo>
                      <a:pt x="463295" y="0"/>
                    </a:lnTo>
                    <a:lnTo>
                      <a:pt x="463295" y="636"/>
                    </a:lnTo>
                    <a:lnTo>
                      <a:pt x="378206" y="162942"/>
                    </a:lnTo>
                    <a:lnTo>
                      <a:pt x="378079"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 name="Freeform 71"/>
              <p:cNvSpPr/>
              <p:nvPr/>
            </p:nvSpPr>
            <p:spPr>
              <a:xfrm>
                <a:off x="1590547" y="2714625"/>
                <a:ext cx="85473" cy="462280"/>
              </a:xfrm>
              <a:custGeom>
                <a:avLst/>
                <a:gdLst/>
                <a:ahLst/>
                <a:cxnLst/>
                <a:rect l="0" t="0" r="0" b="0"/>
                <a:pathLst>
                  <a:path w="85473" h="462280">
                    <a:moveTo>
                      <a:pt x="128" y="0"/>
                    </a:moveTo>
                    <a:lnTo>
                      <a:pt x="889"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 name="Freeform 72"/>
              <p:cNvSpPr/>
              <p:nvPr/>
            </p:nvSpPr>
            <p:spPr>
              <a:xfrm>
                <a:off x="2054098" y="2552319"/>
                <a:ext cx="85472" cy="462280"/>
              </a:xfrm>
              <a:custGeom>
                <a:avLst/>
                <a:gdLst/>
                <a:ahLst/>
                <a:cxnLst/>
                <a:rect l="0" t="0" r="0" b="0"/>
                <a:pathLst>
                  <a:path w="85472" h="462280">
                    <a:moveTo>
                      <a:pt x="127" y="162306"/>
                    </a:moveTo>
                    <a:lnTo>
                      <a:pt x="85216" y="0"/>
                    </a:lnTo>
                    <a:lnTo>
                      <a:pt x="85471"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4" name="Freeform 73"/>
              <p:cNvSpPr/>
              <p:nvPr/>
            </p:nvSpPr>
            <p:spPr>
              <a:xfrm>
                <a:off x="1676019" y="2714625"/>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5" name="Freeform 74"/>
              <p:cNvSpPr/>
              <p:nvPr/>
            </p:nvSpPr>
            <p:spPr>
              <a:xfrm>
                <a:off x="2054098" y="301459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 name="Freeform 75"/>
              <p:cNvSpPr/>
              <p:nvPr/>
            </p:nvSpPr>
            <p:spPr>
              <a:xfrm>
                <a:off x="1590547" y="3014598"/>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 name="Freeform 76"/>
              <p:cNvSpPr/>
              <p:nvPr/>
            </p:nvSpPr>
            <p:spPr>
              <a:xfrm>
                <a:off x="1675588" y="25511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8" name="Freeform 77"/>
              <p:cNvSpPr/>
              <p:nvPr/>
            </p:nvSpPr>
            <p:spPr>
              <a:xfrm>
                <a:off x="1590429" y="271368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9" name="Freeform 78"/>
              <p:cNvSpPr/>
              <p:nvPr/>
            </p:nvSpPr>
            <p:spPr>
              <a:xfrm>
                <a:off x="1591397" y="271368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0" name="Freeform 79"/>
              <p:cNvSpPr/>
              <p:nvPr/>
            </p:nvSpPr>
            <p:spPr>
              <a:xfrm>
                <a:off x="2053961" y="2552080"/>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1" name="Freeform 80"/>
              <p:cNvSpPr/>
              <p:nvPr/>
            </p:nvSpPr>
            <p:spPr>
              <a:xfrm>
                <a:off x="1591397" y="2552080"/>
                <a:ext cx="547724" cy="162575"/>
              </a:xfrm>
              <a:custGeom>
                <a:avLst/>
                <a:gdLst/>
                <a:ahLst/>
                <a:cxnLst/>
                <a:rect l="0" t="0" r="0" b="0"/>
                <a:pathLst>
                  <a:path w="547724" h="162575">
                    <a:moveTo>
                      <a:pt x="0" y="161607"/>
                    </a:moveTo>
                    <a:lnTo>
                      <a:pt x="84191" y="0"/>
                    </a:lnTo>
                    <a:lnTo>
                      <a:pt x="84191" y="0"/>
                    </a:lnTo>
                    <a:lnTo>
                      <a:pt x="85158" y="0"/>
                    </a:lnTo>
                    <a:lnTo>
                      <a:pt x="547723" y="0"/>
                    </a:lnTo>
                    <a:lnTo>
                      <a:pt x="547723" y="0"/>
                    </a:lnTo>
                    <a:lnTo>
                      <a:pt x="547723" y="0"/>
                    </a:lnTo>
                    <a:lnTo>
                      <a:pt x="462565" y="162574"/>
                    </a:lnTo>
                    <a:lnTo>
                      <a:pt x="462565"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95" name="Group 94"/>
            <p:cNvGrpSpPr/>
            <p:nvPr/>
          </p:nvGrpSpPr>
          <p:grpSpPr>
            <a:xfrm>
              <a:off x="2051057" y="2551113"/>
              <a:ext cx="549142" cy="626110"/>
              <a:chOff x="2051057" y="2551113"/>
              <a:chExt cx="549142" cy="626110"/>
            </a:xfrm>
          </p:grpSpPr>
          <p:sp>
            <p:nvSpPr>
              <p:cNvPr id="83" name="Freeform 82"/>
              <p:cNvSpPr/>
              <p:nvPr/>
            </p:nvSpPr>
            <p:spPr>
              <a:xfrm>
                <a:off x="2052066" y="2552319"/>
                <a:ext cx="84583" cy="162307"/>
              </a:xfrm>
              <a:custGeom>
                <a:avLst/>
                <a:gdLst/>
                <a:ahLst/>
                <a:cxnLst/>
                <a:rect l="0" t="0" r="0" b="0"/>
                <a:pathLst>
                  <a:path w="84583" h="162307">
                    <a:moveTo>
                      <a:pt x="84582" y="254"/>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4" name="Freeform 83"/>
              <p:cNvSpPr/>
              <p:nvPr/>
            </p:nvSpPr>
            <p:spPr>
              <a:xfrm>
                <a:off x="2136648" y="2551683"/>
                <a:ext cx="463297" cy="162943"/>
              </a:xfrm>
              <a:custGeom>
                <a:avLst/>
                <a:gdLst/>
                <a:ahLst/>
                <a:cxnLst/>
                <a:rect l="0" t="0" r="0" b="0"/>
                <a:pathLst>
                  <a:path w="463297" h="162943">
                    <a:moveTo>
                      <a:pt x="381" y="0"/>
                    </a:moveTo>
                    <a:lnTo>
                      <a:pt x="463296" y="0"/>
                    </a:lnTo>
                    <a:lnTo>
                      <a:pt x="463296" y="636"/>
                    </a:lnTo>
                    <a:lnTo>
                      <a:pt x="378206" y="162942"/>
                    </a:lnTo>
                    <a:lnTo>
                      <a:pt x="378078"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5" name="Freeform 84"/>
              <p:cNvSpPr/>
              <p:nvPr/>
            </p:nvSpPr>
            <p:spPr>
              <a:xfrm>
                <a:off x="2051176" y="2714625"/>
                <a:ext cx="85473" cy="462280"/>
              </a:xfrm>
              <a:custGeom>
                <a:avLst/>
                <a:gdLst/>
                <a:ahLst/>
                <a:cxnLst/>
                <a:rect l="0" t="0" r="0" b="0"/>
                <a:pathLst>
                  <a:path w="85473" h="462280">
                    <a:moveTo>
                      <a:pt x="128" y="0"/>
                    </a:moveTo>
                    <a:lnTo>
                      <a:pt x="890"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6" name="Freeform 85"/>
              <p:cNvSpPr/>
              <p:nvPr/>
            </p:nvSpPr>
            <p:spPr>
              <a:xfrm>
                <a:off x="2514726" y="2552319"/>
                <a:ext cx="85473" cy="462280"/>
              </a:xfrm>
              <a:custGeom>
                <a:avLst/>
                <a:gdLst/>
                <a:ahLst/>
                <a:cxnLst/>
                <a:rect l="0" t="0" r="0" b="0"/>
                <a:pathLst>
                  <a:path w="85473" h="462280">
                    <a:moveTo>
                      <a:pt x="128" y="162306"/>
                    </a:moveTo>
                    <a:lnTo>
                      <a:pt x="85218"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7" name="Freeform 86"/>
              <p:cNvSpPr/>
              <p:nvPr/>
            </p:nvSpPr>
            <p:spPr>
              <a:xfrm>
                <a:off x="2136648" y="2714625"/>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8" name="Freeform 87"/>
              <p:cNvSpPr/>
              <p:nvPr/>
            </p:nvSpPr>
            <p:spPr>
              <a:xfrm>
                <a:off x="2514726" y="3014598"/>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9" name="Freeform 88"/>
              <p:cNvSpPr/>
              <p:nvPr/>
            </p:nvSpPr>
            <p:spPr>
              <a:xfrm>
                <a:off x="2051176" y="3014598"/>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0" name="Freeform 89"/>
              <p:cNvSpPr/>
              <p:nvPr/>
            </p:nvSpPr>
            <p:spPr>
              <a:xfrm>
                <a:off x="2136216" y="25511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1" name="Freeform 90"/>
              <p:cNvSpPr/>
              <p:nvPr/>
            </p:nvSpPr>
            <p:spPr>
              <a:xfrm>
                <a:off x="2051057" y="271368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92" name="Freeform 91"/>
              <p:cNvSpPr/>
              <p:nvPr/>
            </p:nvSpPr>
            <p:spPr>
              <a:xfrm>
                <a:off x="2052025" y="271368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93" name="Freeform 92"/>
              <p:cNvSpPr/>
              <p:nvPr/>
            </p:nvSpPr>
            <p:spPr>
              <a:xfrm>
                <a:off x="2514589" y="2552080"/>
                <a:ext cx="85158" cy="625141"/>
              </a:xfrm>
              <a:custGeom>
                <a:avLst/>
                <a:gdLst/>
                <a:ahLst/>
                <a:cxnLst/>
                <a:rect l="0" t="0" r="0" b="0"/>
                <a:pathLst>
                  <a:path w="85158" h="625141">
                    <a:moveTo>
                      <a:pt x="85157" y="0"/>
                    </a:moveTo>
                    <a:lnTo>
                      <a:pt x="8515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94" name="Freeform 93"/>
              <p:cNvSpPr/>
              <p:nvPr/>
            </p:nvSpPr>
            <p:spPr>
              <a:xfrm>
                <a:off x="2052025" y="2552080"/>
                <a:ext cx="547723" cy="162575"/>
              </a:xfrm>
              <a:custGeom>
                <a:avLst/>
                <a:gdLst/>
                <a:ahLst/>
                <a:cxnLst/>
                <a:rect l="0" t="0" r="0" b="0"/>
                <a:pathLst>
                  <a:path w="547723" h="162575">
                    <a:moveTo>
                      <a:pt x="0" y="161607"/>
                    </a:moveTo>
                    <a:lnTo>
                      <a:pt x="84191" y="0"/>
                    </a:lnTo>
                    <a:lnTo>
                      <a:pt x="84191" y="0"/>
                    </a:lnTo>
                    <a:lnTo>
                      <a:pt x="85159"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08" name="Group 107"/>
            <p:cNvGrpSpPr/>
            <p:nvPr/>
          </p:nvGrpSpPr>
          <p:grpSpPr>
            <a:xfrm>
              <a:off x="2511685" y="2551113"/>
              <a:ext cx="549016" cy="626110"/>
              <a:chOff x="2511685" y="2551113"/>
              <a:chExt cx="549016" cy="626110"/>
            </a:xfrm>
          </p:grpSpPr>
          <p:sp>
            <p:nvSpPr>
              <p:cNvPr id="96" name="Freeform 95"/>
              <p:cNvSpPr/>
              <p:nvPr/>
            </p:nvSpPr>
            <p:spPr>
              <a:xfrm>
                <a:off x="2512695" y="2552319"/>
                <a:ext cx="84582" cy="162307"/>
              </a:xfrm>
              <a:custGeom>
                <a:avLst/>
                <a:gdLst/>
                <a:ahLst/>
                <a:cxnLst/>
                <a:rect l="0" t="0" r="0" b="0"/>
                <a:pathLst>
                  <a:path w="84582" h="162307">
                    <a:moveTo>
                      <a:pt x="84581" y="254"/>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7" name="Freeform 96"/>
              <p:cNvSpPr/>
              <p:nvPr/>
            </p:nvSpPr>
            <p:spPr>
              <a:xfrm>
                <a:off x="2597276" y="2551683"/>
                <a:ext cx="463298" cy="162943"/>
              </a:xfrm>
              <a:custGeom>
                <a:avLst/>
                <a:gdLst/>
                <a:ahLst/>
                <a:cxnLst/>
                <a:rect l="0" t="0" r="0" b="0"/>
                <a:pathLst>
                  <a:path w="463298" h="162943">
                    <a:moveTo>
                      <a:pt x="381" y="0"/>
                    </a:moveTo>
                    <a:lnTo>
                      <a:pt x="463297" y="0"/>
                    </a:lnTo>
                    <a:lnTo>
                      <a:pt x="463297" y="636"/>
                    </a:lnTo>
                    <a:lnTo>
                      <a:pt x="378206" y="162942"/>
                    </a:lnTo>
                    <a:lnTo>
                      <a:pt x="378079" y="162942"/>
                    </a:lnTo>
                    <a:lnTo>
                      <a:pt x="0" y="162942"/>
                    </a:lnTo>
                    <a:lnTo>
                      <a:pt x="0" y="89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8" name="Freeform 97"/>
              <p:cNvSpPr/>
              <p:nvPr/>
            </p:nvSpPr>
            <p:spPr>
              <a:xfrm>
                <a:off x="2511805" y="2714625"/>
                <a:ext cx="85472" cy="462280"/>
              </a:xfrm>
              <a:custGeom>
                <a:avLst/>
                <a:gdLst/>
                <a:ahLst/>
                <a:cxnLst/>
                <a:rect l="0" t="0" r="0" b="0"/>
                <a:pathLst>
                  <a:path w="85472" h="462280">
                    <a:moveTo>
                      <a:pt x="127" y="0"/>
                    </a:moveTo>
                    <a:lnTo>
                      <a:pt x="890" y="0"/>
                    </a:lnTo>
                    <a:lnTo>
                      <a:pt x="85471" y="0"/>
                    </a:lnTo>
                    <a:lnTo>
                      <a:pt x="85471"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9" name="Freeform 98"/>
              <p:cNvSpPr/>
              <p:nvPr/>
            </p:nvSpPr>
            <p:spPr>
              <a:xfrm>
                <a:off x="2975355" y="2552319"/>
                <a:ext cx="85346" cy="462280"/>
              </a:xfrm>
              <a:custGeom>
                <a:avLst/>
                <a:gdLst/>
                <a:ahLst/>
                <a:cxnLst/>
                <a:rect l="0" t="0" r="0" b="0"/>
                <a:pathLst>
                  <a:path w="85346" h="462280">
                    <a:moveTo>
                      <a:pt x="127" y="162306"/>
                    </a:moveTo>
                    <a:lnTo>
                      <a:pt x="85218" y="0"/>
                    </a:lnTo>
                    <a:lnTo>
                      <a:pt x="85345"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0" name="Freeform 99"/>
              <p:cNvSpPr/>
              <p:nvPr/>
            </p:nvSpPr>
            <p:spPr>
              <a:xfrm>
                <a:off x="2597276" y="2714625"/>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1" name="Freeform 100"/>
              <p:cNvSpPr/>
              <p:nvPr/>
            </p:nvSpPr>
            <p:spPr>
              <a:xfrm>
                <a:off x="2975355" y="3014598"/>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2" name="Freeform 101"/>
              <p:cNvSpPr/>
              <p:nvPr/>
            </p:nvSpPr>
            <p:spPr>
              <a:xfrm>
                <a:off x="2511805" y="301459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3" name="Freeform 102"/>
              <p:cNvSpPr/>
              <p:nvPr/>
            </p:nvSpPr>
            <p:spPr>
              <a:xfrm>
                <a:off x="2596842" y="2551113"/>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4" name="Freeform 103"/>
              <p:cNvSpPr/>
              <p:nvPr/>
            </p:nvSpPr>
            <p:spPr>
              <a:xfrm>
                <a:off x="2511685" y="271368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05" name="Freeform 104"/>
              <p:cNvSpPr/>
              <p:nvPr/>
            </p:nvSpPr>
            <p:spPr>
              <a:xfrm>
                <a:off x="2512652" y="271368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06" name="Freeform 105"/>
              <p:cNvSpPr/>
              <p:nvPr/>
            </p:nvSpPr>
            <p:spPr>
              <a:xfrm>
                <a:off x="2975216" y="2552080"/>
                <a:ext cx="85157" cy="625141"/>
              </a:xfrm>
              <a:custGeom>
                <a:avLst/>
                <a:gdLst/>
                <a:ahLst/>
                <a:cxnLst/>
                <a:rect l="0" t="0" r="0" b="0"/>
                <a:pathLst>
                  <a:path w="85157" h="625141">
                    <a:moveTo>
                      <a:pt x="85156" y="0"/>
                    </a:moveTo>
                    <a:lnTo>
                      <a:pt x="8515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07" name="Freeform 106"/>
              <p:cNvSpPr/>
              <p:nvPr/>
            </p:nvSpPr>
            <p:spPr>
              <a:xfrm>
                <a:off x="2512652" y="2552080"/>
                <a:ext cx="547721" cy="162575"/>
              </a:xfrm>
              <a:custGeom>
                <a:avLst/>
                <a:gdLst/>
                <a:ahLst/>
                <a:cxnLst/>
                <a:rect l="0" t="0" r="0" b="0"/>
                <a:pathLst>
                  <a:path w="547721" h="162575">
                    <a:moveTo>
                      <a:pt x="0" y="161607"/>
                    </a:moveTo>
                    <a:lnTo>
                      <a:pt x="84190" y="0"/>
                    </a:lnTo>
                    <a:lnTo>
                      <a:pt x="84190" y="0"/>
                    </a:lnTo>
                    <a:lnTo>
                      <a:pt x="85158" y="0"/>
                    </a:lnTo>
                    <a:lnTo>
                      <a:pt x="547720" y="0"/>
                    </a:lnTo>
                    <a:lnTo>
                      <a:pt x="547720" y="0"/>
                    </a:lnTo>
                    <a:lnTo>
                      <a:pt x="547720" y="0"/>
                    </a:lnTo>
                    <a:lnTo>
                      <a:pt x="462562" y="162574"/>
                    </a:lnTo>
                    <a:lnTo>
                      <a:pt x="462562"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21" name="Group 120"/>
            <p:cNvGrpSpPr/>
            <p:nvPr/>
          </p:nvGrpSpPr>
          <p:grpSpPr>
            <a:xfrm>
              <a:off x="1037716" y="2710785"/>
              <a:ext cx="549023" cy="626109"/>
              <a:chOff x="1037716" y="2710785"/>
              <a:chExt cx="549023" cy="626109"/>
            </a:xfrm>
          </p:grpSpPr>
          <p:sp>
            <p:nvSpPr>
              <p:cNvPr id="109" name="Freeform 108"/>
              <p:cNvSpPr/>
              <p:nvPr/>
            </p:nvSpPr>
            <p:spPr>
              <a:xfrm>
                <a:off x="1038605" y="2711957"/>
                <a:ext cx="84584" cy="162435"/>
              </a:xfrm>
              <a:custGeom>
                <a:avLst/>
                <a:gdLst/>
                <a:ahLst/>
                <a:cxnLst/>
                <a:rect l="0" t="0" r="0" b="0"/>
                <a:pathLst>
                  <a:path w="84584" h="162435">
                    <a:moveTo>
                      <a:pt x="84583" y="254"/>
                    </a:moveTo>
                    <a:lnTo>
                      <a:pt x="84583"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0" name="Freeform 109"/>
              <p:cNvSpPr/>
              <p:nvPr/>
            </p:nvSpPr>
            <p:spPr>
              <a:xfrm>
                <a:off x="1123188" y="2711450"/>
                <a:ext cx="463424" cy="162942"/>
              </a:xfrm>
              <a:custGeom>
                <a:avLst/>
                <a:gdLst/>
                <a:ahLst/>
                <a:cxnLst/>
                <a:rect l="0" t="0" r="0" b="0"/>
                <a:pathLst>
                  <a:path w="463424" h="162942">
                    <a:moveTo>
                      <a:pt x="381" y="0"/>
                    </a:moveTo>
                    <a:lnTo>
                      <a:pt x="463423" y="0"/>
                    </a:lnTo>
                    <a:lnTo>
                      <a:pt x="463423" y="507"/>
                    </a:lnTo>
                    <a:lnTo>
                      <a:pt x="378333"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1" name="Freeform 110"/>
              <p:cNvSpPr/>
              <p:nvPr/>
            </p:nvSpPr>
            <p:spPr>
              <a:xfrm>
                <a:off x="1037716" y="2874391"/>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2" name="Freeform 111"/>
              <p:cNvSpPr/>
              <p:nvPr/>
            </p:nvSpPr>
            <p:spPr>
              <a:xfrm>
                <a:off x="1501266" y="2711957"/>
                <a:ext cx="85473" cy="462408"/>
              </a:xfrm>
              <a:custGeom>
                <a:avLst/>
                <a:gdLst/>
                <a:ahLst/>
                <a:cxnLst/>
                <a:rect l="0" t="0" r="0" b="0"/>
                <a:pathLst>
                  <a:path w="85473" h="462408">
                    <a:moveTo>
                      <a:pt x="255" y="162434"/>
                    </a:moveTo>
                    <a:lnTo>
                      <a:pt x="85345" y="0"/>
                    </a:lnTo>
                    <a:lnTo>
                      <a:pt x="85472"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3" name="Freeform 112"/>
              <p:cNvSpPr/>
              <p:nvPr/>
            </p:nvSpPr>
            <p:spPr>
              <a:xfrm>
                <a:off x="1123188" y="2874391"/>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4" name="Freeform 113"/>
              <p:cNvSpPr/>
              <p:nvPr/>
            </p:nvSpPr>
            <p:spPr>
              <a:xfrm>
                <a:off x="1501266" y="3174364"/>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5" name="Freeform 114"/>
              <p:cNvSpPr/>
              <p:nvPr/>
            </p:nvSpPr>
            <p:spPr>
              <a:xfrm>
                <a:off x="1037716" y="3174364"/>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6" name="Freeform 115"/>
              <p:cNvSpPr/>
              <p:nvPr/>
            </p:nvSpPr>
            <p:spPr>
              <a:xfrm>
                <a:off x="1123029" y="2710785"/>
                <a:ext cx="968" cy="969"/>
              </a:xfrm>
              <a:custGeom>
                <a:avLst/>
                <a:gdLst/>
                <a:ahLst/>
                <a:cxnLst/>
                <a:rect l="0" t="0" r="0" b="0"/>
                <a:pathLst>
                  <a:path w="968" h="969">
                    <a:moveTo>
                      <a:pt x="0" y="968"/>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7" name="Freeform 116"/>
              <p:cNvSpPr/>
              <p:nvPr/>
            </p:nvSpPr>
            <p:spPr>
              <a:xfrm>
                <a:off x="1037869" y="2873361"/>
                <a:ext cx="462565" cy="463533"/>
              </a:xfrm>
              <a:custGeom>
                <a:avLst/>
                <a:gdLst/>
                <a:ahLst/>
                <a:cxnLst/>
                <a:rect l="0" t="0" r="0" b="0"/>
                <a:pathLst>
                  <a:path w="462565" h="463533">
                    <a:moveTo>
                      <a:pt x="462564" y="967"/>
                    </a:moveTo>
                    <a:lnTo>
                      <a:pt x="462564" y="300957"/>
                    </a:lnTo>
                    <a:lnTo>
                      <a:pt x="462564"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18" name="Freeform 117"/>
              <p:cNvSpPr/>
              <p:nvPr/>
            </p:nvSpPr>
            <p:spPr>
              <a:xfrm>
                <a:off x="1037869" y="2873361"/>
                <a:ext cx="462565" cy="968"/>
              </a:xfrm>
              <a:custGeom>
                <a:avLst/>
                <a:gdLst/>
                <a:ahLst/>
                <a:cxnLst/>
                <a:rect l="0" t="0" r="0" b="0"/>
                <a:pathLst>
                  <a:path w="462565" h="968">
                    <a:moveTo>
                      <a:pt x="462564"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19" name="Freeform 118"/>
              <p:cNvSpPr/>
              <p:nvPr/>
            </p:nvSpPr>
            <p:spPr>
              <a:xfrm>
                <a:off x="1500433" y="2711752"/>
                <a:ext cx="86126" cy="625141"/>
              </a:xfrm>
              <a:custGeom>
                <a:avLst/>
                <a:gdLst/>
                <a:ahLst/>
                <a:cxnLst/>
                <a:rect l="0" t="0" r="0" b="0"/>
                <a:pathLst>
                  <a:path w="86126" h="625141">
                    <a:moveTo>
                      <a:pt x="86125" y="0"/>
                    </a:moveTo>
                    <a:lnTo>
                      <a:pt x="86125"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20" name="Freeform 119"/>
              <p:cNvSpPr/>
              <p:nvPr/>
            </p:nvSpPr>
            <p:spPr>
              <a:xfrm>
                <a:off x="1038836" y="2711752"/>
                <a:ext cx="547723" cy="162576"/>
              </a:xfrm>
              <a:custGeom>
                <a:avLst/>
                <a:gdLst/>
                <a:ahLst/>
                <a:cxnLst/>
                <a:rect l="0" t="0" r="0" b="0"/>
                <a:pathLst>
                  <a:path w="547723" h="162576">
                    <a:moveTo>
                      <a:pt x="0" y="161607"/>
                    </a:moveTo>
                    <a:lnTo>
                      <a:pt x="84190" y="0"/>
                    </a:lnTo>
                    <a:lnTo>
                      <a:pt x="84190" y="0"/>
                    </a:lnTo>
                    <a:lnTo>
                      <a:pt x="85158" y="0"/>
                    </a:lnTo>
                    <a:lnTo>
                      <a:pt x="547722" y="0"/>
                    </a:lnTo>
                    <a:lnTo>
                      <a:pt x="547722" y="0"/>
                    </a:lnTo>
                    <a:lnTo>
                      <a:pt x="547722" y="0"/>
                    </a:lnTo>
                    <a:lnTo>
                      <a:pt x="462564" y="162575"/>
                    </a:lnTo>
                    <a:lnTo>
                      <a:pt x="461596"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34" name="Group 133"/>
            <p:cNvGrpSpPr/>
            <p:nvPr/>
          </p:nvGrpSpPr>
          <p:grpSpPr>
            <a:xfrm>
              <a:off x="1504304" y="2710785"/>
              <a:ext cx="549660" cy="626109"/>
              <a:chOff x="1504304" y="2710785"/>
              <a:chExt cx="549660" cy="626109"/>
            </a:xfrm>
          </p:grpSpPr>
          <p:sp>
            <p:nvSpPr>
              <p:cNvPr id="122" name="Freeform 121"/>
              <p:cNvSpPr/>
              <p:nvPr/>
            </p:nvSpPr>
            <p:spPr>
              <a:xfrm>
                <a:off x="1505458" y="2711957"/>
                <a:ext cx="84582" cy="162435"/>
              </a:xfrm>
              <a:custGeom>
                <a:avLst/>
                <a:gdLst/>
                <a:ahLst/>
                <a:cxnLst/>
                <a:rect l="0" t="0" r="0" b="0"/>
                <a:pathLst>
                  <a:path w="84582" h="162435">
                    <a:moveTo>
                      <a:pt x="84581" y="254"/>
                    </a:moveTo>
                    <a:lnTo>
                      <a:pt x="84581"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3" name="Freeform 122"/>
              <p:cNvSpPr/>
              <p:nvPr/>
            </p:nvSpPr>
            <p:spPr>
              <a:xfrm>
                <a:off x="1590039" y="2711450"/>
                <a:ext cx="463297" cy="162942"/>
              </a:xfrm>
              <a:custGeom>
                <a:avLst/>
                <a:gdLst/>
                <a:ahLst/>
                <a:cxnLst/>
                <a:rect l="0" t="0" r="0" b="0"/>
                <a:pathLst>
                  <a:path w="463297" h="162942">
                    <a:moveTo>
                      <a:pt x="382" y="0"/>
                    </a:moveTo>
                    <a:lnTo>
                      <a:pt x="463296" y="0"/>
                    </a:lnTo>
                    <a:lnTo>
                      <a:pt x="463296" y="507"/>
                    </a:lnTo>
                    <a:lnTo>
                      <a:pt x="378334" y="162941"/>
                    </a:lnTo>
                    <a:lnTo>
                      <a:pt x="377953"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4" name="Freeform 123"/>
              <p:cNvSpPr/>
              <p:nvPr/>
            </p:nvSpPr>
            <p:spPr>
              <a:xfrm>
                <a:off x="1504441" y="2874391"/>
                <a:ext cx="85599" cy="462154"/>
              </a:xfrm>
              <a:custGeom>
                <a:avLst/>
                <a:gdLst/>
                <a:ahLst/>
                <a:cxnLst/>
                <a:rect l="0" t="0" r="0" b="0"/>
                <a:pathLst>
                  <a:path w="85599" h="462154">
                    <a:moveTo>
                      <a:pt x="381" y="0"/>
                    </a:moveTo>
                    <a:lnTo>
                      <a:pt x="1017"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5" name="Freeform 124"/>
              <p:cNvSpPr/>
              <p:nvPr/>
            </p:nvSpPr>
            <p:spPr>
              <a:xfrm>
                <a:off x="1967992" y="2711957"/>
                <a:ext cx="85598" cy="462408"/>
              </a:xfrm>
              <a:custGeom>
                <a:avLst/>
                <a:gdLst/>
                <a:ahLst/>
                <a:cxnLst/>
                <a:rect l="0" t="0" r="0" b="0"/>
                <a:pathLst>
                  <a:path w="85598" h="462408">
                    <a:moveTo>
                      <a:pt x="381" y="162434"/>
                    </a:moveTo>
                    <a:lnTo>
                      <a:pt x="85343" y="0"/>
                    </a:lnTo>
                    <a:lnTo>
                      <a:pt x="85597"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6" name="Freeform 125"/>
              <p:cNvSpPr/>
              <p:nvPr/>
            </p:nvSpPr>
            <p:spPr>
              <a:xfrm>
                <a:off x="1590039" y="2874391"/>
                <a:ext cx="377954" cy="299974"/>
              </a:xfrm>
              <a:custGeom>
                <a:avLst/>
                <a:gdLst/>
                <a:ahLst/>
                <a:cxnLst/>
                <a:rect l="0" t="0" r="0" b="0"/>
                <a:pathLst>
                  <a:path w="377954" h="299974">
                    <a:moveTo>
                      <a:pt x="377953" y="0"/>
                    </a:moveTo>
                    <a:lnTo>
                      <a:pt x="377953"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7" name="Freeform 126"/>
              <p:cNvSpPr/>
              <p:nvPr/>
            </p:nvSpPr>
            <p:spPr>
              <a:xfrm>
                <a:off x="1967992" y="3174364"/>
                <a:ext cx="85598" cy="162181"/>
              </a:xfrm>
              <a:custGeom>
                <a:avLst/>
                <a:gdLst/>
                <a:ahLst/>
                <a:cxnLst/>
                <a:rect l="0" t="0" r="0" b="0"/>
                <a:pathLst>
                  <a:path w="85598" h="162181">
                    <a:moveTo>
                      <a:pt x="0" y="162180"/>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8" name="Freeform 127"/>
              <p:cNvSpPr/>
              <p:nvPr/>
            </p:nvSpPr>
            <p:spPr>
              <a:xfrm>
                <a:off x="1504441" y="3174364"/>
                <a:ext cx="463552" cy="162181"/>
              </a:xfrm>
              <a:custGeom>
                <a:avLst/>
                <a:gdLst/>
                <a:ahLst/>
                <a:cxnLst/>
                <a:rect l="0" t="0" r="0" b="0"/>
                <a:pathLst>
                  <a:path w="463552" h="162181">
                    <a:moveTo>
                      <a:pt x="463551" y="162180"/>
                    </a:moveTo>
                    <a:lnTo>
                      <a:pt x="0" y="162180"/>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9" name="Freeform 128"/>
              <p:cNvSpPr/>
              <p:nvPr/>
            </p:nvSpPr>
            <p:spPr>
              <a:xfrm>
                <a:off x="1589464" y="2710785"/>
                <a:ext cx="1936" cy="969"/>
              </a:xfrm>
              <a:custGeom>
                <a:avLst/>
                <a:gdLst/>
                <a:ahLst/>
                <a:cxnLst/>
                <a:rect l="0" t="0" r="0" b="0"/>
                <a:pathLst>
                  <a:path w="1936" h="969">
                    <a:moveTo>
                      <a:pt x="0" y="968"/>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0" name="Freeform 129"/>
              <p:cNvSpPr/>
              <p:nvPr/>
            </p:nvSpPr>
            <p:spPr>
              <a:xfrm>
                <a:off x="1504304" y="2873361"/>
                <a:ext cx="463533" cy="463533"/>
              </a:xfrm>
              <a:custGeom>
                <a:avLst/>
                <a:gdLst/>
                <a:ahLst/>
                <a:cxnLst/>
                <a:rect l="0" t="0" r="0" b="0"/>
                <a:pathLst>
                  <a:path w="463533" h="463533">
                    <a:moveTo>
                      <a:pt x="463532" y="967"/>
                    </a:moveTo>
                    <a:lnTo>
                      <a:pt x="463532" y="300957"/>
                    </a:lnTo>
                    <a:lnTo>
                      <a:pt x="463532"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31" name="Freeform 130"/>
              <p:cNvSpPr/>
              <p:nvPr/>
            </p:nvSpPr>
            <p:spPr>
              <a:xfrm>
                <a:off x="1505272" y="2873361"/>
                <a:ext cx="462566" cy="968"/>
              </a:xfrm>
              <a:custGeom>
                <a:avLst/>
                <a:gdLst/>
                <a:ahLst/>
                <a:cxnLst/>
                <a:rect l="0" t="0" r="0" b="0"/>
                <a:pathLst>
                  <a:path w="462566" h="968">
                    <a:moveTo>
                      <a:pt x="462565"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32" name="Freeform 131"/>
              <p:cNvSpPr/>
              <p:nvPr/>
            </p:nvSpPr>
            <p:spPr>
              <a:xfrm>
                <a:off x="1967837" y="2711752"/>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33" name="Freeform 132"/>
              <p:cNvSpPr/>
              <p:nvPr/>
            </p:nvSpPr>
            <p:spPr>
              <a:xfrm>
                <a:off x="1505272" y="2711752"/>
                <a:ext cx="548690" cy="162576"/>
              </a:xfrm>
              <a:custGeom>
                <a:avLst/>
                <a:gdLst/>
                <a:ahLst/>
                <a:cxnLst/>
                <a:rect l="0" t="0" r="0" b="0"/>
                <a:pathLst>
                  <a:path w="548690" h="162576">
                    <a:moveTo>
                      <a:pt x="0" y="161607"/>
                    </a:moveTo>
                    <a:lnTo>
                      <a:pt x="84190" y="0"/>
                    </a:lnTo>
                    <a:lnTo>
                      <a:pt x="84190" y="0"/>
                    </a:lnTo>
                    <a:lnTo>
                      <a:pt x="85158" y="0"/>
                    </a:lnTo>
                    <a:lnTo>
                      <a:pt x="548689" y="0"/>
                    </a:lnTo>
                    <a:lnTo>
                      <a:pt x="548689" y="0"/>
                    </a:lnTo>
                    <a:lnTo>
                      <a:pt x="548689" y="0"/>
                    </a:lnTo>
                    <a:lnTo>
                      <a:pt x="462563" y="162575"/>
                    </a:lnTo>
                    <a:lnTo>
                      <a:pt x="462563"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47" name="Group 146"/>
            <p:cNvGrpSpPr/>
            <p:nvPr/>
          </p:nvGrpSpPr>
          <p:grpSpPr>
            <a:xfrm>
              <a:off x="1964932" y="2710785"/>
              <a:ext cx="549660" cy="626109"/>
              <a:chOff x="1964932" y="2710785"/>
              <a:chExt cx="549660" cy="626109"/>
            </a:xfrm>
          </p:grpSpPr>
          <p:sp>
            <p:nvSpPr>
              <p:cNvPr id="135" name="Freeform 134"/>
              <p:cNvSpPr/>
              <p:nvPr/>
            </p:nvSpPr>
            <p:spPr>
              <a:xfrm>
                <a:off x="1966086" y="2711957"/>
                <a:ext cx="84584" cy="162435"/>
              </a:xfrm>
              <a:custGeom>
                <a:avLst/>
                <a:gdLst/>
                <a:ahLst/>
                <a:cxnLst/>
                <a:rect l="0" t="0" r="0" b="0"/>
                <a:pathLst>
                  <a:path w="84584" h="162435">
                    <a:moveTo>
                      <a:pt x="84583" y="254"/>
                    </a:moveTo>
                    <a:lnTo>
                      <a:pt x="84583"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2050669" y="2711450"/>
                <a:ext cx="463296" cy="162942"/>
              </a:xfrm>
              <a:custGeom>
                <a:avLst/>
                <a:gdLst/>
                <a:ahLst/>
                <a:cxnLst/>
                <a:rect l="0" t="0" r="0" b="0"/>
                <a:pathLst>
                  <a:path w="463296" h="162942">
                    <a:moveTo>
                      <a:pt x="381" y="0"/>
                    </a:moveTo>
                    <a:lnTo>
                      <a:pt x="463295" y="0"/>
                    </a:lnTo>
                    <a:lnTo>
                      <a:pt x="463295" y="507"/>
                    </a:lnTo>
                    <a:lnTo>
                      <a:pt x="378332" y="162941"/>
                    </a:lnTo>
                    <a:lnTo>
                      <a:pt x="377951"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1965070" y="2874391"/>
                <a:ext cx="85600" cy="462154"/>
              </a:xfrm>
              <a:custGeom>
                <a:avLst/>
                <a:gdLst/>
                <a:ahLst/>
                <a:cxnLst/>
                <a:rect l="0" t="0" r="0" b="0"/>
                <a:pathLst>
                  <a:path w="85600" h="462154">
                    <a:moveTo>
                      <a:pt x="381" y="0"/>
                    </a:moveTo>
                    <a:lnTo>
                      <a:pt x="1016" y="0"/>
                    </a:lnTo>
                    <a:lnTo>
                      <a:pt x="85599" y="0"/>
                    </a:lnTo>
                    <a:lnTo>
                      <a:pt x="85599"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2428620" y="2711957"/>
                <a:ext cx="85600" cy="462408"/>
              </a:xfrm>
              <a:custGeom>
                <a:avLst/>
                <a:gdLst/>
                <a:ahLst/>
                <a:cxnLst/>
                <a:rect l="0" t="0" r="0" b="0"/>
                <a:pathLst>
                  <a:path w="85600" h="462408">
                    <a:moveTo>
                      <a:pt x="381" y="162434"/>
                    </a:moveTo>
                    <a:lnTo>
                      <a:pt x="85344" y="0"/>
                    </a:lnTo>
                    <a:lnTo>
                      <a:pt x="85599"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2050669" y="2874391"/>
                <a:ext cx="377952" cy="299974"/>
              </a:xfrm>
              <a:custGeom>
                <a:avLst/>
                <a:gdLst/>
                <a:ahLst/>
                <a:cxnLst/>
                <a:rect l="0" t="0" r="0" b="0"/>
                <a:pathLst>
                  <a:path w="377952" h="299974">
                    <a:moveTo>
                      <a:pt x="377951" y="0"/>
                    </a:moveTo>
                    <a:lnTo>
                      <a:pt x="377951"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2428620" y="3174364"/>
                <a:ext cx="85600" cy="162181"/>
              </a:xfrm>
              <a:custGeom>
                <a:avLst/>
                <a:gdLst/>
                <a:ahLst/>
                <a:cxnLst/>
                <a:rect l="0" t="0" r="0" b="0"/>
                <a:pathLst>
                  <a:path w="85600" h="162181">
                    <a:moveTo>
                      <a:pt x="0" y="162180"/>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1965070" y="3174364"/>
                <a:ext cx="463551" cy="162181"/>
              </a:xfrm>
              <a:custGeom>
                <a:avLst/>
                <a:gdLst/>
                <a:ahLst/>
                <a:cxnLst/>
                <a:rect l="0" t="0" r="0" b="0"/>
                <a:pathLst>
                  <a:path w="463551" h="162181">
                    <a:moveTo>
                      <a:pt x="463550" y="162180"/>
                    </a:moveTo>
                    <a:lnTo>
                      <a:pt x="0" y="162180"/>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2050092" y="2710785"/>
                <a:ext cx="1936" cy="969"/>
              </a:xfrm>
              <a:custGeom>
                <a:avLst/>
                <a:gdLst/>
                <a:ahLst/>
                <a:cxnLst/>
                <a:rect l="0" t="0" r="0" b="0"/>
                <a:pathLst>
                  <a:path w="1936" h="969">
                    <a:moveTo>
                      <a:pt x="0" y="968"/>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1964932" y="2873361"/>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1965900" y="2873361"/>
                <a:ext cx="462564" cy="968"/>
              </a:xfrm>
              <a:custGeom>
                <a:avLst/>
                <a:gdLst/>
                <a:ahLst/>
                <a:cxnLst/>
                <a:rect l="0" t="0" r="0" b="0"/>
                <a:pathLst>
                  <a:path w="462564" h="968">
                    <a:moveTo>
                      <a:pt x="462563"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2428464" y="2711752"/>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1965900" y="2711752"/>
                <a:ext cx="548692" cy="162576"/>
              </a:xfrm>
              <a:custGeom>
                <a:avLst/>
                <a:gdLst/>
                <a:ahLst/>
                <a:cxnLst/>
                <a:rect l="0" t="0" r="0" b="0"/>
                <a:pathLst>
                  <a:path w="548692" h="162576">
                    <a:moveTo>
                      <a:pt x="0" y="161607"/>
                    </a:moveTo>
                    <a:lnTo>
                      <a:pt x="84191" y="0"/>
                    </a:lnTo>
                    <a:lnTo>
                      <a:pt x="84191" y="0"/>
                    </a:lnTo>
                    <a:lnTo>
                      <a:pt x="85158" y="0"/>
                    </a:lnTo>
                    <a:lnTo>
                      <a:pt x="548691" y="0"/>
                    </a:lnTo>
                    <a:lnTo>
                      <a:pt x="548691" y="0"/>
                    </a:lnTo>
                    <a:lnTo>
                      <a:pt x="548691" y="0"/>
                    </a:lnTo>
                    <a:lnTo>
                      <a:pt x="462565" y="162575"/>
                    </a:lnTo>
                    <a:lnTo>
                      <a:pt x="462565"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60" name="Group 159"/>
            <p:cNvGrpSpPr/>
            <p:nvPr/>
          </p:nvGrpSpPr>
          <p:grpSpPr>
            <a:xfrm>
              <a:off x="2425561" y="2710785"/>
              <a:ext cx="549660" cy="626109"/>
              <a:chOff x="2425561" y="2710785"/>
              <a:chExt cx="549660" cy="626109"/>
            </a:xfrm>
          </p:grpSpPr>
          <p:sp>
            <p:nvSpPr>
              <p:cNvPr id="148" name="Freeform 147"/>
              <p:cNvSpPr/>
              <p:nvPr/>
            </p:nvSpPr>
            <p:spPr>
              <a:xfrm>
                <a:off x="2426716" y="2711957"/>
                <a:ext cx="84583" cy="162435"/>
              </a:xfrm>
              <a:custGeom>
                <a:avLst/>
                <a:gdLst/>
                <a:ahLst/>
                <a:cxnLst/>
                <a:rect l="0" t="0" r="0" b="0"/>
                <a:pathLst>
                  <a:path w="84583" h="162435">
                    <a:moveTo>
                      <a:pt x="84582" y="254"/>
                    </a:moveTo>
                    <a:lnTo>
                      <a:pt x="84582" y="162434"/>
                    </a:lnTo>
                    <a:lnTo>
                      <a:pt x="0" y="162434"/>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2511298" y="2711450"/>
                <a:ext cx="463297" cy="162942"/>
              </a:xfrm>
              <a:custGeom>
                <a:avLst/>
                <a:gdLst/>
                <a:ahLst/>
                <a:cxnLst/>
                <a:rect l="0" t="0" r="0" b="0"/>
                <a:pathLst>
                  <a:path w="463297" h="162942">
                    <a:moveTo>
                      <a:pt x="381" y="0"/>
                    </a:moveTo>
                    <a:lnTo>
                      <a:pt x="463296" y="0"/>
                    </a:lnTo>
                    <a:lnTo>
                      <a:pt x="463296" y="507"/>
                    </a:lnTo>
                    <a:lnTo>
                      <a:pt x="378332"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2425700" y="2874391"/>
                <a:ext cx="85599" cy="462154"/>
              </a:xfrm>
              <a:custGeom>
                <a:avLst/>
                <a:gdLst/>
                <a:ahLst/>
                <a:cxnLst/>
                <a:rect l="0" t="0" r="0" b="0"/>
                <a:pathLst>
                  <a:path w="85599" h="462154">
                    <a:moveTo>
                      <a:pt x="380" y="0"/>
                    </a:moveTo>
                    <a:lnTo>
                      <a:pt x="1016"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2889250" y="2711957"/>
                <a:ext cx="85599" cy="462408"/>
              </a:xfrm>
              <a:custGeom>
                <a:avLst/>
                <a:gdLst/>
                <a:ahLst/>
                <a:cxnLst/>
                <a:rect l="0" t="0" r="0" b="0"/>
                <a:pathLst>
                  <a:path w="85599" h="462408">
                    <a:moveTo>
                      <a:pt x="380" y="162434"/>
                    </a:moveTo>
                    <a:lnTo>
                      <a:pt x="85344" y="0"/>
                    </a:lnTo>
                    <a:lnTo>
                      <a:pt x="85598"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2511298" y="2874391"/>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2889250" y="3174364"/>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2425700" y="3174364"/>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Freeform 154"/>
              <p:cNvSpPr/>
              <p:nvPr/>
            </p:nvSpPr>
            <p:spPr>
              <a:xfrm>
                <a:off x="2510718" y="2710785"/>
                <a:ext cx="1936" cy="969"/>
              </a:xfrm>
              <a:custGeom>
                <a:avLst/>
                <a:gdLst/>
                <a:ahLst/>
                <a:cxnLst/>
                <a:rect l="0" t="0" r="0" b="0"/>
                <a:pathLst>
                  <a:path w="1936" h="969">
                    <a:moveTo>
                      <a:pt x="0" y="968"/>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6" name="Freeform 155"/>
              <p:cNvSpPr/>
              <p:nvPr/>
            </p:nvSpPr>
            <p:spPr>
              <a:xfrm>
                <a:off x="2425561" y="2873361"/>
                <a:ext cx="463534" cy="463533"/>
              </a:xfrm>
              <a:custGeom>
                <a:avLst/>
                <a:gdLst/>
                <a:ahLst/>
                <a:cxnLst/>
                <a:rect l="0" t="0" r="0" b="0"/>
                <a:pathLst>
                  <a:path w="463534" h="463533">
                    <a:moveTo>
                      <a:pt x="463533" y="967"/>
                    </a:moveTo>
                    <a:lnTo>
                      <a:pt x="463533" y="300957"/>
                    </a:lnTo>
                    <a:lnTo>
                      <a:pt x="463533" y="463532"/>
                    </a:lnTo>
                    <a:lnTo>
                      <a:pt x="0" y="463532"/>
                    </a:lnTo>
                    <a:lnTo>
                      <a:pt x="0" y="967"/>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57" name="Freeform 156"/>
              <p:cNvSpPr/>
              <p:nvPr/>
            </p:nvSpPr>
            <p:spPr>
              <a:xfrm>
                <a:off x="2426528" y="2873361"/>
                <a:ext cx="462566" cy="968"/>
              </a:xfrm>
              <a:custGeom>
                <a:avLst/>
                <a:gdLst/>
                <a:ahLst/>
                <a:cxnLst/>
                <a:rect l="0" t="0" r="0" b="0"/>
                <a:pathLst>
                  <a:path w="462566" h="968">
                    <a:moveTo>
                      <a:pt x="462565" y="967"/>
                    </a:moveTo>
                    <a:lnTo>
                      <a:pt x="84191"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58" name="Freeform 157"/>
              <p:cNvSpPr/>
              <p:nvPr/>
            </p:nvSpPr>
            <p:spPr>
              <a:xfrm>
                <a:off x="2889093" y="2711752"/>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59" name="Freeform 158"/>
              <p:cNvSpPr/>
              <p:nvPr/>
            </p:nvSpPr>
            <p:spPr>
              <a:xfrm>
                <a:off x="2427496" y="2711752"/>
                <a:ext cx="547725" cy="162576"/>
              </a:xfrm>
              <a:custGeom>
                <a:avLst/>
                <a:gdLst/>
                <a:ahLst/>
                <a:cxnLst/>
                <a:rect l="0" t="0" r="0" b="0"/>
                <a:pathLst>
                  <a:path w="547725" h="162576">
                    <a:moveTo>
                      <a:pt x="0" y="161607"/>
                    </a:moveTo>
                    <a:lnTo>
                      <a:pt x="83224" y="0"/>
                    </a:lnTo>
                    <a:lnTo>
                      <a:pt x="83224" y="0"/>
                    </a:lnTo>
                    <a:lnTo>
                      <a:pt x="84191" y="0"/>
                    </a:lnTo>
                    <a:lnTo>
                      <a:pt x="547724" y="0"/>
                    </a:lnTo>
                    <a:lnTo>
                      <a:pt x="547724" y="0"/>
                    </a:lnTo>
                    <a:lnTo>
                      <a:pt x="547724" y="0"/>
                    </a:lnTo>
                    <a:lnTo>
                      <a:pt x="461598" y="162575"/>
                    </a:lnTo>
                    <a:lnTo>
                      <a:pt x="461598" y="162575"/>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73" name="Group 172"/>
            <p:cNvGrpSpPr/>
            <p:nvPr/>
          </p:nvGrpSpPr>
          <p:grpSpPr>
            <a:xfrm>
              <a:off x="951738" y="2870457"/>
              <a:ext cx="549021" cy="626110"/>
              <a:chOff x="951738" y="2870457"/>
              <a:chExt cx="549021" cy="626110"/>
            </a:xfrm>
          </p:grpSpPr>
          <p:sp>
            <p:nvSpPr>
              <p:cNvPr id="161" name="Freeform 160"/>
              <p:cNvSpPr/>
              <p:nvPr/>
            </p:nvSpPr>
            <p:spPr>
              <a:xfrm>
                <a:off x="952753" y="2871597"/>
                <a:ext cx="84456" cy="162561"/>
              </a:xfrm>
              <a:custGeom>
                <a:avLst/>
                <a:gdLst/>
                <a:ahLst/>
                <a:cxnLst/>
                <a:rect l="0" t="0" r="0" b="0"/>
                <a:pathLst>
                  <a:path w="84456" h="162561">
                    <a:moveTo>
                      <a:pt x="84455" y="254"/>
                    </a:moveTo>
                    <a:lnTo>
                      <a:pt x="84455" y="162560"/>
                    </a:lnTo>
                    <a:lnTo>
                      <a:pt x="0" y="162560"/>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2" name="Freeform 161"/>
              <p:cNvSpPr/>
              <p:nvPr/>
            </p:nvSpPr>
            <p:spPr>
              <a:xfrm>
                <a:off x="1037208" y="2871089"/>
                <a:ext cx="463298" cy="163069"/>
              </a:xfrm>
              <a:custGeom>
                <a:avLst/>
                <a:gdLst/>
                <a:ahLst/>
                <a:cxnLst/>
                <a:rect l="0" t="0" r="0" b="0"/>
                <a:pathLst>
                  <a:path w="463298" h="163069">
                    <a:moveTo>
                      <a:pt x="508" y="0"/>
                    </a:moveTo>
                    <a:lnTo>
                      <a:pt x="463297" y="0"/>
                    </a:lnTo>
                    <a:lnTo>
                      <a:pt x="463297" y="508"/>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3" name="Freeform 162"/>
              <p:cNvSpPr/>
              <p:nvPr/>
            </p:nvSpPr>
            <p:spPr>
              <a:xfrm>
                <a:off x="951738" y="3034157"/>
                <a:ext cx="85471" cy="462153"/>
              </a:xfrm>
              <a:custGeom>
                <a:avLst/>
                <a:gdLst/>
                <a:ahLst/>
                <a:cxnLst/>
                <a:rect l="0" t="0" r="0" b="0"/>
                <a:pathLst>
                  <a:path w="85471" h="462153">
                    <a:moveTo>
                      <a:pt x="253" y="0"/>
                    </a:moveTo>
                    <a:lnTo>
                      <a:pt x="1015" y="0"/>
                    </a:lnTo>
                    <a:lnTo>
                      <a:pt x="85470" y="0"/>
                    </a:lnTo>
                    <a:lnTo>
                      <a:pt x="85470"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4" name="Freeform 163"/>
              <p:cNvSpPr/>
              <p:nvPr/>
            </p:nvSpPr>
            <p:spPr>
              <a:xfrm>
                <a:off x="1415288" y="2871597"/>
                <a:ext cx="85471" cy="462407"/>
              </a:xfrm>
              <a:custGeom>
                <a:avLst/>
                <a:gdLst/>
                <a:ahLst/>
                <a:cxnLst/>
                <a:rect l="0" t="0" r="0" b="0"/>
                <a:pathLst>
                  <a:path w="85471" h="462407">
                    <a:moveTo>
                      <a:pt x="126" y="162560"/>
                    </a:moveTo>
                    <a:lnTo>
                      <a:pt x="85217" y="0"/>
                    </a:lnTo>
                    <a:lnTo>
                      <a:pt x="85470"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5" name="Freeform 164"/>
              <p:cNvSpPr/>
              <p:nvPr/>
            </p:nvSpPr>
            <p:spPr>
              <a:xfrm>
                <a:off x="1037208" y="3034157"/>
                <a:ext cx="378081" cy="299847"/>
              </a:xfrm>
              <a:custGeom>
                <a:avLst/>
                <a:gdLst/>
                <a:ahLst/>
                <a:cxnLst/>
                <a:rect l="0" t="0" r="0" b="0"/>
                <a:pathLst>
                  <a:path w="378081" h="299847">
                    <a:moveTo>
                      <a:pt x="378080" y="0"/>
                    </a:moveTo>
                    <a:lnTo>
                      <a:pt x="378080"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6" name="Freeform 165"/>
              <p:cNvSpPr/>
              <p:nvPr/>
            </p:nvSpPr>
            <p:spPr>
              <a:xfrm>
                <a:off x="1415288" y="3334003"/>
                <a:ext cx="85471" cy="162307"/>
              </a:xfrm>
              <a:custGeom>
                <a:avLst/>
                <a:gdLst/>
                <a:ahLst/>
                <a:cxnLst/>
                <a:rect l="0" t="0" r="0" b="0"/>
                <a:pathLst>
                  <a:path w="85471" h="162307">
                    <a:moveTo>
                      <a:pt x="0" y="162306"/>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7" name="Freeform 166"/>
              <p:cNvSpPr/>
              <p:nvPr/>
            </p:nvSpPr>
            <p:spPr>
              <a:xfrm>
                <a:off x="951738" y="3334003"/>
                <a:ext cx="463551" cy="162307"/>
              </a:xfrm>
              <a:custGeom>
                <a:avLst/>
                <a:gdLst/>
                <a:ahLst/>
                <a:cxnLst/>
                <a:rect l="0" t="0" r="0" b="0"/>
                <a:pathLst>
                  <a:path w="463551" h="162307">
                    <a:moveTo>
                      <a:pt x="463550" y="162306"/>
                    </a:moveTo>
                    <a:lnTo>
                      <a:pt x="0" y="162306"/>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1036903" y="2870457"/>
                <a:ext cx="968" cy="968"/>
              </a:xfrm>
              <a:custGeom>
                <a:avLst/>
                <a:gdLst/>
                <a:ahLst/>
                <a:cxnLst/>
                <a:rect l="0" t="0" r="0" b="0"/>
                <a:pathLst>
                  <a:path w="968" h="968">
                    <a:moveTo>
                      <a:pt x="0" y="967"/>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951743" y="30330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70" name="Freeform 169"/>
              <p:cNvSpPr/>
              <p:nvPr/>
            </p:nvSpPr>
            <p:spPr>
              <a:xfrm>
                <a:off x="952711" y="3033032"/>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71" name="Freeform 170"/>
              <p:cNvSpPr/>
              <p:nvPr/>
            </p:nvSpPr>
            <p:spPr>
              <a:xfrm>
                <a:off x="1415276" y="2871424"/>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72" name="Freeform 171"/>
              <p:cNvSpPr/>
              <p:nvPr/>
            </p:nvSpPr>
            <p:spPr>
              <a:xfrm>
                <a:off x="952711" y="2871424"/>
                <a:ext cx="547723" cy="162575"/>
              </a:xfrm>
              <a:custGeom>
                <a:avLst/>
                <a:gdLst/>
                <a:ahLst/>
                <a:cxnLst/>
                <a:rect l="0" t="0" r="0" b="0"/>
                <a:pathLst>
                  <a:path w="547723" h="162575">
                    <a:moveTo>
                      <a:pt x="0" y="161607"/>
                    </a:moveTo>
                    <a:lnTo>
                      <a:pt x="84190" y="0"/>
                    </a:lnTo>
                    <a:lnTo>
                      <a:pt x="84190" y="0"/>
                    </a:lnTo>
                    <a:lnTo>
                      <a:pt x="85158"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86" name="Group 185"/>
            <p:cNvGrpSpPr/>
            <p:nvPr/>
          </p:nvGrpSpPr>
          <p:grpSpPr>
            <a:xfrm>
              <a:off x="1412366" y="2870457"/>
              <a:ext cx="549023" cy="626110"/>
              <a:chOff x="1412366" y="2870457"/>
              <a:chExt cx="549023" cy="626110"/>
            </a:xfrm>
          </p:grpSpPr>
          <p:sp>
            <p:nvSpPr>
              <p:cNvPr id="174" name="Freeform 173"/>
              <p:cNvSpPr/>
              <p:nvPr/>
            </p:nvSpPr>
            <p:spPr>
              <a:xfrm>
                <a:off x="1413383" y="2871597"/>
                <a:ext cx="84582" cy="162561"/>
              </a:xfrm>
              <a:custGeom>
                <a:avLst/>
                <a:gdLst/>
                <a:ahLst/>
                <a:cxnLst/>
                <a:rect l="0" t="0" r="0" b="0"/>
                <a:pathLst>
                  <a:path w="84582" h="162561">
                    <a:moveTo>
                      <a:pt x="84581" y="254"/>
                    </a:moveTo>
                    <a:lnTo>
                      <a:pt x="84581" y="162560"/>
                    </a:lnTo>
                    <a:lnTo>
                      <a:pt x="0" y="162560"/>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5" name="Freeform 174"/>
              <p:cNvSpPr/>
              <p:nvPr/>
            </p:nvSpPr>
            <p:spPr>
              <a:xfrm>
                <a:off x="1497964" y="2871089"/>
                <a:ext cx="463297" cy="163069"/>
              </a:xfrm>
              <a:custGeom>
                <a:avLst/>
                <a:gdLst/>
                <a:ahLst/>
                <a:cxnLst/>
                <a:rect l="0" t="0" r="0" b="0"/>
                <a:pathLst>
                  <a:path w="463297" h="163069">
                    <a:moveTo>
                      <a:pt x="382" y="0"/>
                    </a:moveTo>
                    <a:lnTo>
                      <a:pt x="463296" y="0"/>
                    </a:lnTo>
                    <a:lnTo>
                      <a:pt x="463296" y="508"/>
                    </a:lnTo>
                    <a:lnTo>
                      <a:pt x="378206" y="163068"/>
                    </a:lnTo>
                    <a:lnTo>
                      <a:pt x="377953"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6" name="Freeform 175"/>
              <p:cNvSpPr/>
              <p:nvPr/>
            </p:nvSpPr>
            <p:spPr>
              <a:xfrm>
                <a:off x="1412366" y="3034157"/>
                <a:ext cx="85599" cy="462153"/>
              </a:xfrm>
              <a:custGeom>
                <a:avLst/>
                <a:gdLst/>
                <a:ahLst/>
                <a:cxnLst/>
                <a:rect l="0" t="0" r="0" b="0"/>
                <a:pathLst>
                  <a:path w="85599" h="462153">
                    <a:moveTo>
                      <a:pt x="255" y="0"/>
                    </a:moveTo>
                    <a:lnTo>
                      <a:pt x="1017" y="0"/>
                    </a:lnTo>
                    <a:lnTo>
                      <a:pt x="85598" y="0"/>
                    </a:lnTo>
                    <a:lnTo>
                      <a:pt x="85598"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7" name="Freeform 176"/>
              <p:cNvSpPr/>
              <p:nvPr/>
            </p:nvSpPr>
            <p:spPr>
              <a:xfrm>
                <a:off x="1875917" y="2871597"/>
                <a:ext cx="85472" cy="462407"/>
              </a:xfrm>
              <a:custGeom>
                <a:avLst/>
                <a:gdLst/>
                <a:ahLst/>
                <a:cxnLst/>
                <a:rect l="0" t="0" r="0" b="0"/>
                <a:pathLst>
                  <a:path w="85472" h="462407">
                    <a:moveTo>
                      <a:pt x="253" y="162560"/>
                    </a:moveTo>
                    <a:lnTo>
                      <a:pt x="85343" y="0"/>
                    </a:lnTo>
                    <a:lnTo>
                      <a:pt x="85471"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8" name="Freeform 177"/>
              <p:cNvSpPr/>
              <p:nvPr/>
            </p:nvSpPr>
            <p:spPr>
              <a:xfrm>
                <a:off x="1497964" y="3034157"/>
                <a:ext cx="377954" cy="299847"/>
              </a:xfrm>
              <a:custGeom>
                <a:avLst/>
                <a:gdLst/>
                <a:ahLst/>
                <a:cxnLst/>
                <a:rect l="0" t="0" r="0" b="0"/>
                <a:pathLst>
                  <a:path w="377954" h="299847">
                    <a:moveTo>
                      <a:pt x="377953" y="0"/>
                    </a:moveTo>
                    <a:lnTo>
                      <a:pt x="377953"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9" name="Freeform 178"/>
              <p:cNvSpPr/>
              <p:nvPr/>
            </p:nvSpPr>
            <p:spPr>
              <a:xfrm>
                <a:off x="1875917" y="3334003"/>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80" name="Freeform 179"/>
              <p:cNvSpPr/>
              <p:nvPr/>
            </p:nvSpPr>
            <p:spPr>
              <a:xfrm>
                <a:off x="1412366" y="3334003"/>
                <a:ext cx="463552" cy="162307"/>
              </a:xfrm>
              <a:custGeom>
                <a:avLst/>
                <a:gdLst/>
                <a:ahLst/>
                <a:cxnLst/>
                <a:rect l="0" t="0" r="0" b="0"/>
                <a:pathLst>
                  <a:path w="463552" h="162307">
                    <a:moveTo>
                      <a:pt x="463551" y="162306"/>
                    </a:moveTo>
                    <a:lnTo>
                      <a:pt x="0" y="162306"/>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81" name="Freeform 180"/>
              <p:cNvSpPr/>
              <p:nvPr/>
            </p:nvSpPr>
            <p:spPr>
              <a:xfrm>
                <a:off x="1497530" y="2870457"/>
                <a:ext cx="1936" cy="968"/>
              </a:xfrm>
              <a:custGeom>
                <a:avLst/>
                <a:gdLst/>
                <a:ahLst/>
                <a:cxnLst/>
                <a:rect l="0" t="0" r="0" b="0"/>
                <a:pathLst>
                  <a:path w="1936" h="968">
                    <a:moveTo>
                      <a:pt x="0" y="967"/>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82" name="Freeform 181"/>
              <p:cNvSpPr/>
              <p:nvPr/>
            </p:nvSpPr>
            <p:spPr>
              <a:xfrm>
                <a:off x="1412371" y="30330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83" name="Freeform 182"/>
              <p:cNvSpPr/>
              <p:nvPr/>
            </p:nvSpPr>
            <p:spPr>
              <a:xfrm>
                <a:off x="1413339" y="3033032"/>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84" name="Freeform 183"/>
              <p:cNvSpPr/>
              <p:nvPr/>
            </p:nvSpPr>
            <p:spPr>
              <a:xfrm>
                <a:off x="1875902" y="2871424"/>
                <a:ext cx="85159" cy="625141"/>
              </a:xfrm>
              <a:custGeom>
                <a:avLst/>
                <a:gdLst/>
                <a:ahLst/>
                <a:cxnLst/>
                <a:rect l="0" t="0" r="0" b="0"/>
                <a:pathLst>
                  <a:path w="85159" h="625141">
                    <a:moveTo>
                      <a:pt x="85158" y="0"/>
                    </a:moveTo>
                    <a:lnTo>
                      <a:pt x="85158"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85" name="Freeform 184"/>
              <p:cNvSpPr/>
              <p:nvPr/>
            </p:nvSpPr>
            <p:spPr>
              <a:xfrm>
                <a:off x="1413339" y="2871424"/>
                <a:ext cx="547723" cy="162575"/>
              </a:xfrm>
              <a:custGeom>
                <a:avLst/>
                <a:gdLst/>
                <a:ahLst/>
                <a:cxnLst/>
                <a:rect l="0" t="0" r="0" b="0"/>
                <a:pathLst>
                  <a:path w="547723" h="162575">
                    <a:moveTo>
                      <a:pt x="0" y="161607"/>
                    </a:moveTo>
                    <a:lnTo>
                      <a:pt x="84191" y="0"/>
                    </a:lnTo>
                    <a:lnTo>
                      <a:pt x="84191" y="0"/>
                    </a:lnTo>
                    <a:lnTo>
                      <a:pt x="85158" y="0"/>
                    </a:lnTo>
                    <a:lnTo>
                      <a:pt x="547722" y="0"/>
                    </a:lnTo>
                    <a:lnTo>
                      <a:pt x="547722" y="0"/>
                    </a:lnTo>
                    <a:lnTo>
                      <a:pt x="547722" y="0"/>
                    </a:lnTo>
                    <a:lnTo>
                      <a:pt x="462564" y="162574"/>
                    </a:lnTo>
                    <a:lnTo>
                      <a:pt x="46256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199" name="Group 198"/>
            <p:cNvGrpSpPr/>
            <p:nvPr/>
          </p:nvGrpSpPr>
          <p:grpSpPr>
            <a:xfrm>
              <a:off x="1878806" y="2870457"/>
              <a:ext cx="549659" cy="626110"/>
              <a:chOff x="1878806" y="2870457"/>
              <a:chExt cx="549659" cy="626110"/>
            </a:xfrm>
          </p:grpSpPr>
          <p:sp>
            <p:nvSpPr>
              <p:cNvPr id="187" name="Freeform 186"/>
              <p:cNvSpPr/>
              <p:nvPr/>
            </p:nvSpPr>
            <p:spPr>
              <a:xfrm>
                <a:off x="1880107" y="2871597"/>
                <a:ext cx="84583" cy="162561"/>
              </a:xfrm>
              <a:custGeom>
                <a:avLst/>
                <a:gdLst/>
                <a:ahLst/>
                <a:cxnLst/>
                <a:rect l="0" t="0" r="0" b="0"/>
                <a:pathLst>
                  <a:path w="84583" h="162561">
                    <a:moveTo>
                      <a:pt x="84582" y="254"/>
                    </a:moveTo>
                    <a:lnTo>
                      <a:pt x="84582" y="162560"/>
                    </a:lnTo>
                    <a:lnTo>
                      <a:pt x="0" y="162560"/>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88" name="Freeform 187"/>
              <p:cNvSpPr/>
              <p:nvPr/>
            </p:nvSpPr>
            <p:spPr>
              <a:xfrm>
                <a:off x="1964689" y="2871089"/>
                <a:ext cx="463297" cy="163069"/>
              </a:xfrm>
              <a:custGeom>
                <a:avLst/>
                <a:gdLst/>
                <a:ahLst/>
                <a:cxnLst/>
                <a:rect l="0" t="0" r="0" b="0"/>
                <a:pathLst>
                  <a:path w="463297" h="163069">
                    <a:moveTo>
                      <a:pt x="381" y="0"/>
                    </a:moveTo>
                    <a:lnTo>
                      <a:pt x="463296" y="0"/>
                    </a:lnTo>
                    <a:lnTo>
                      <a:pt x="463296" y="508"/>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89" name="Freeform 188"/>
              <p:cNvSpPr/>
              <p:nvPr/>
            </p:nvSpPr>
            <p:spPr>
              <a:xfrm>
                <a:off x="1879219" y="3034157"/>
                <a:ext cx="85471" cy="462153"/>
              </a:xfrm>
              <a:custGeom>
                <a:avLst/>
                <a:gdLst/>
                <a:ahLst/>
                <a:cxnLst/>
                <a:rect l="0" t="0" r="0" b="0"/>
                <a:pathLst>
                  <a:path w="85471" h="462153">
                    <a:moveTo>
                      <a:pt x="126" y="0"/>
                    </a:moveTo>
                    <a:lnTo>
                      <a:pt x="888" y="0"/>
                    </a:lnTo>
                    <a:lnTo>
                      <a:pt x="85470" y="0"/>
                    </a:lnTo>
                    <a:lnTo>
                      <a:pt x="85470"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0" name="Freeform 189"/>
              <p:cNvSpPr/>
              <p:nvPr/>
            </p:nvSpPr>
            <p:spPr>
              <a:xfrm>
                <a:off x="2342769" y="2871597"/>
                <a:ext cx="85345" cy="462407"/>
              </a:xfrm>
              <a:custGeom>
                <a:avLst/>
                <a:gdLst/>
                <a:ahLst/>
                <a:cxnLst/>
                <a:rect l="0" t="0" r="0" b="0"/>
                <a:pathLst>
                  <a:path w="85345" h="462407">
                    <a:moveTo>
                      <a:pt x="126" y="162560"/>
                    </a:moveTo>
                    <a:lnTo>
                      <a:pt x="85216" y="0"/>
                    </a:lnTo>
                    <a:lnTo>
                      <a:pt x="85344"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1" name="Freeform 190"/>
              <p:cNvSpPr/>
              <p:nvPr/>
            </p:nvSpPr>
            <p:spPr>
              <a:xfrm>
                <a:off x="1964689" y="3034157"/>
                <a:ext cx="378081" cy="299847"/>
              </a:xfrm>
              <a:custGeom>
                <a:avLst/>
                <a:gdLst/>
                <a:ahLst/>
                <a:cxnLst/>
                <a:rect l="0" t="0" r="0" b="0"/>
                <a:pathLst>
                  <a:path w="378081" h="299847">
                    <a:moveTo>
                      <a:pt x="378080" y="0"/>
                    </a:moveTo>
                    <a:lnTo>
                      <a:pt x="378080"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2" name="Freeform 191"/>
              <p:cNvSpPr/>
              <p:nvPr/>
            </p:nvSpPr>
            <p:spPr>
              <a:xfrm>
                <a:off x="2342769" y="3334003"/>
                <a:ext cx="85345" cy="162307"/>
              </a:xfrm>
              <a:custGeom>
                <a:avLst/>
                <a:gdLst/>
                <a:ahLst/>
                <a:cxnLst/>
                <a:rect l="0" t="0" r="0" b="0"/>
                <a:pathLst>
                  <a:path w="85345" h="162307">
                    <a:moveTo>
                      <a:pt x="0" y="162306"/>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3" name="Freeform 192"/>
              <p:cNvSpPr/>
              <p:nvPr/>
            </p:nvSpPr>
            <p:spPr>
              <a:xfrm>
                <a:off x="1879219" y="3334003"/>
                <a:ext cx="463551" cy="162307"/>
              </a:xfrm>
              <a:custGeom>
                <a:avLst/>
                <a:gdLst/>
                <a:ahLst/>
                <a:cxnLst/>
                <a:rect l="0" t="0" r="0" b="0"/>
                <a:pathLst>
                  <a:path w="463551" h="162307">
                    <a:moveTo>
                      <a:pt x="463550" y="162306"/>
                    </a:moveTo>
                    <a:lnTo>
                      <a:pt x="0" y="162306"/>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4" name="Freeform 193"/>
              <p:cNvSpPr/>
              <p:nvPr/>
            </p:nvSpPr>
            <p:spPr>
              <a:xfrm>
                <a:off x="1964933" y="2870457"/>
                <a:ext cx="969" cy="968"/>
              </a:xfrm>
              <a:custGeom>
                <a:avLst/>
                <a:gdLst/>
                <a:ahLst/>
                <a:cxnLst/>
                <a:rect l="0" t="0" r="0" b="0"/>
                <a:pathLst>
                  <a:path w="969" h="968">
                    <a:moveTo>
                      <a:pt x="0" y="967"/>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5" name="Freeform 194"/>
              <p:cNvSpPr/>
              <p:nvPr/>
            </p:nvSpPr>
            <p:spPr>
              <a:xfrm>
                <a:off x="1878806" y="3033032"/>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96" name="Freeform 195"/>
              <p:cNvSpPr/>
              <p:nvPr/>
            </p:nvSpPr>
            <p:spPr>
              <a:xfrm>
                <a:off x="1879774" y="303303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97" name="Freeform 196"/>
              <p:cNvSpPr/>
              <p:nvPr/>
            </p:nvSpPr>
            <p:spPr>
              <a:xfrm>
                <a:off x="2342337" y="2871424"/>
                <a:ext cx="86128" cy="625141"/>
              </a:xfrm>
              <a:custGeom>
                <a:avLst/>
                <a:gdLst/>
                <a:ahLst/>
                <a:cxnLst/>
                <a:rect l="0" t="0" r="0" b="0"/>
                <a:pathLst>
                  <a:path w="86128" h="625141">
                    <a:moveTo>
                      <a:pt x="86127" y="0"/>
                    </a:moveTo>
                    <a:lnTo>
                      <a:pt x="86127"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98" name="Freeform 197"/>
              <p:cNvSpPr/>
              <p:nvPr/>
            </p:nvSpPr>
            <p:spPr>
              <a:xfrm>
                <a:off x="1880743" y="2871424"/>
                <a:ext cx="547722" cy="162575"/>
              </a:xfrm>
              <a:custGeom>
                <a:avLst/>
                <a:gdLst/>
                <a:ahLst/>
                <a:cxnLst/>
                <a:rect l="0" t="0" r="0" b="0"/>
                <a:pathLst>
                  <a:path w="547722" h="162575">
                    <a:moveTo>
                      <a:pt x="0" y="161607"/>
                    </a:moveTo>
                    <a:lnTo>
                      <a:pt x="84190" y="0"/>
                    </a:lnTo>
                    <a:lnTo>
                      <a:pt x="84190" y="0"/>
                    </a:lnTo>
                    <a:lnTo>
                      <a:pt x="84190" y="0"/>
                    </a:lnTo>
                    <a:lnTo>
                      <a:pt x="547721" y="0"/>
                    </a:lnTo>
                    <a:lnTo>
                      <a:pt x="547721" y="0"/>
                    </a:lnTo>
                    <a:lnTo>
                      <a:pt x="547721" y="0"/>
                    </a:lnTo>
                    <a:lnTo>
                      <a:pt x="462563" y="162574"/>
                    </a:lnTo>
                    <a:lnTo>
                      <a:pt x="461595"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12" name="Group 211"/>
            <p:cNvGrpSpPr/>
            <p:nvPr/>
          </p:nvGrpSpPr>
          <p:grpSpPr>
            <a:xfrm>
              <a:off x="2339435" y="2870457"/>
              <a:ext cx="549660" cy="626110"/>
              <a:chOff x="2339435" y="2870457"/>
              <a:chExt cx="549660" cy="626110"/>
            </a:xfrm>
          </p:grpSpPr>
          <p:sp>
            <p:nvSpPr>
              <p:cNvPr id="200" name="Freeform 199"/>
              <p:cNvSpPr/>
              <p:nvPr/>
            </p:nvSpPr>
            <p:spPr>
              <a:xfrm>
                <a:off x="2340736" y="2871597"/>
                <a:ext cx="84584" cy="162561"/>
              </a:xfrm>
              <a:custGeom>
                <a:avLst/>
                <a:gdLst/>
                <a:ahLst/>
                <a:cxnLst/>
                <a:rect l="0" t="0" r="0" b="0"/>
                <a:pathLst>
                  <a:path w="84584" h="162561">
                    <a:moveTo>
                      <a:pt x="84583" y="254"/>
                    </a:moveTo>
                    <a:lnTo>
                      <a:pt x="84583" y="162560"/>
                    </a:lnTo>
                    <a:lnTo>
                      <a:pt x="0" y="162560"/>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1" name="Freeform 200"/>
              <p:cNvSpPr/>
              <p:nvPr/>
            </p:nvSpPr>
            <p:spPr>
              <a:xfrm>
                <a:off x="2425319" y="2871089"/>
                <a:ext cx="463296" cy="163069"/>
              </a:xfrm>
              <a:custGeom>
                <a:avLst/>
                <a:gdLst/>
                <a:ahLst/>
                <a:cxnLst/>
                <a:rect l="0" t="0" r="0" b="0"/>
                <a:pathLst>
                  <a:path w="463296" h="163069">
                    <a:moveTo>
                      <a:pt x="381" y="0"/>
                    </a:moveTo>
                    <a:lnTo>
                      <a:pt x="463295" y="0"/>
                    </a:lnTo>
                    <a:lnTo>
                      <a:pt x="463295" y="508"/>
                    </a:lnTo>
                    <a:lnTo>
                      <a:pt x="378206" y="163068"/>
                    </a:lnTo>
                    <a:lnTo>
                      <a:pt x="378079"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2" name="Freeform 201"/>
              <p:cNvSpPr/>
              <p:nvPr/>
            </p:nvSpPr>
            <p:spPr>
              <a:xfrm>
                <a:off x="2339848" y="3034157"/>
                <a:ext cx="85472" cy="462153"/>
              </a:xfrm>
              <a:custGeom>
                <a:avLst/>
                <a:gdLst/>
                <a:ahLst/>
                <a:cxnLst/>
                <a:rect l="0" t="0" r="0" b="0"/>
                <a:pathLst>
                  <a:path w="85472" h="462153">
                    <a:moveTo>
                      <a:pt x="127" y="0"/>
                    </a:moveTo>
                    <a:lnTo>
                      <a:pt x="888" y="0"/>
                    </a:lnTo>
                    <a:lnTo>
                      <a:pt x="85471" y="0"/>
                    </a:lnTo>
                    <a:lnTo>
                      <a:pt x="85471" y="299846"/>
                    </a:lnTo>
                    <a:lnTo>
                      <a:pt x="0" y="462152"/>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3" name="Freeform 202"/>
              <p:cNvSpPr/>
              <p:nvPr/>
            </p:nvSpPr>
            <p:spPr>
              <a:xfrm>
                <a:off x="2803398" y="2871597"/>
                <a:ext cx="85345" cy="462407"/>
              </a:xfrm>
              <a:custGeom>
                <a:avLst/>
                <a:gdLst/>
                <a:ahLst/>
                <a:cxnLst/>
                <a:rect l="0" t="0" r="0" b="0"/>
                <a:pathLst>
                  <a:path w="85345" h="462407">
                    <a:moveTo>
                      <a:pt x="127" y="162560"/>
                    </a:moveTo>
                    <a:lnTo>
                      <a:pt x="85216" y="0"/>
                    </a:lnTo>
                    <a:lnTo>
                      <a:pt x="85344" y="462406"/>
                    </a:lnTo>
                    <a:lnTo>
                      <a:pt x="0" y="462406"/>
                    </a:lnTo>
                    <a:lnTo>
                      <a:pt x="0" y="16256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4" name="Freeform 203"/>
              <p:cNvSpPr/>
              <p:nvPr/>
            </p:nvSpPr>
            <p:spPr>
              <a:xfrm>
                <a:off x="2425319" y="3034157"/>
                <a:ext cx="378080" cy="299847"/>
              </a:xfrm>
              <a:custGeom>
                <a:avLst/>
                <a:gdLst/>
                <a:ahLst/>
                <a:cxnLst/>
                <a:rect l="0" t="0" r="0" b="0"/>
                <a:pathLst>
                  <a:path w="378080" h="299847">
                    <a:moveTo>
                      <a:pt x="378079" y="0"/>
                    </a:moveTo>
                    <a:lnTo>
                      <a:pt x="378079" y="299846"/>
                    </a:lnTo>
                    <a:lnTo>
                      <a:pt x="0" y="299846"/>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5" name="Freeform 204"/>
              <p:cNvSpPr/>
              <p:nvPr/>
            </p:nvSpPr>
            <p:spPr>
              <a:xfrm>
                <a:off x="2803398" y="3334003"/>
                <a:ext cx="85345" cy="162307"/>
              </a:xfrm>
              <a:custGeom>
                <a:avLst/>
                <a:gdLst/>
                <a:ahLst/>
                <a:cxnLst/>
                <a:rect l="0" t="0" r="0" b="0"/>
                <a:pathLst>
                  <a:path w="85345" h="162307">
                    <a:moveTo>
                      <a:pt x="0" y="162306"/>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6" name="Freeform 205"/>
              <p:cNvSpPr/>
              <p:nvPr/>
            </p:nvSpPr>
            <p:spPr>
              <a:xfrm>
                <a:off x="2339848" y="3334003"/>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7" name="Freeform 206"/>
              <p:cNvSpPr/>
              <p:nvPr/>
            </p:nvSpPr>
            <p:spPr>
              <a:xfrm>
                <a:off x="2425562" y="2870457"/>
                <a:ext cx="968" cy="968"/>
              </a:xfrm>
              <a:custGeom>
                <a:avLst/>
                <a:gdLst/>
                <a:ahLst/>
                <a:cxnLst/>
                <a:rect l="0" t="0" r="0" b="0"/>
                <a:pathLst>
                  <a:path w="968" h="968">
                    <a:moveTo>
                      <a:pt x="0" y="967"/>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8" name="Freeform 207"/>
              <p:cNvSpPr/>
              <p:nvPr/>
            </p:nvSpPr>
            <p:spPr>
              <a:xfrm>
                <a:off x="2339435" y="3033032"/>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09" name="Freeform 208"/>
              <p:cNvSpPr/>
              <p:nvPr/>
            </p:nvSpPr>
            <p:spPr>
              <a:xfrm>
                <a:off x="2340402" y="3033032"/>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10" name="Freeform 209"/>
              <p:cNvSpPr/>
              <p:nvPr/>
            </p:nvSpPr>
            <p:spPr>
              <a:xfrm>
                <a:off x="2802968" y="2871424"/>
                <a:ext cx="86127" cy="625141"/>
              </a:xfrm>
              <a:custGeom>
                <a:avLst/>
                <a:gdLst/>
                <a:ahLst/>
                <a:cxnLst/>
                <a:rect l="0" t="0" r="0" b="0"/>
                <a:pathLst>
                  <a:path w="86127" h="625141">
                    <a:moveTo>
                      <a:pt x="86126" y="0"/>
                    </a:moveTo>
                    <a:lnTo>
                      <a:pt x="86126" y="462565"/>
                    </a:lnTo>
                    <a:lnTo>
                      <a:pt x="0" y="62514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11" name="Freeform 210"/>
              <p:cNvSpPr/>
              <p:nvPr/>
            </p:nvSpPr>
            <p:spPr>
              <a:xfrm>
                <a:off x="2341371" y="2871424"/>
                <a:ext cx="547724" cy="162575"/>
              </a:xfrm>
              <a:custGeom>
                <a:avLst/>
                <a:gdLst/>
                <a:ahLst/>
                <a:cxnLst/>
                <a:rect l="0" t="0" r="0" b="0"/>
                <a:pathLst>
                  <a:path w="547724" h="162575">
                    <a:moveTo>
                      <a:pt x="0" y="161607"/>
                    </a:moveTo>
                    <a:lnTo>
                      <a:pt x="84191" y="0"/>
                    </a:lnTo>
                    <a:lnTo>
                      <a:pt x="84191" y="0"/>
                    </a:lnTo>
                    <a:lnTo>
                      <a:pt x="84191" y="0"/>
                    </a:lnTo>
                    <a:lnTo>
                      <a:pt x="547723" y="0"/>
                    </a:lnTo>
                    <a:lnTo>
                      <a:pt x="547723" y="0"/>
                    </a:lnTo>
                    <a:lnTo>
                      <a:pt x="547723" y="0"/>
                    </a:lnTo>
                    <a:lnTo>
                      <a:pt x="462564" y="162574"/>
                    </a:lnTo>
                    <a:lnTo>
                      <a:pt x="461597"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25" name="Group 224"/>
            <p:cNvGrpSpPr/>
            <p:nvPr/>
          </p:nvGrpSpPr>
          <p:grpSpPr>
            <a:xfrm>
              <a:off x="1203346" y="1943394"/>
              <a:ext cx="549660" cy="625436"/>
              <a:chOff x="1203346" y="1943394"/>
              <a:chExt cx="549660" cy="625436"/>
            </a:xfrm>
          </p:grpSpPr>
          <p:sp>
            <p:nvSpPr>
              <p:cNvPr id="213" name="Freeform 212"/>
              <p:cNvSpPr/>
              <p:nvPr/>
            </p:nvSpPr>
            <p:spPr>
              <a:xfrm>
                <a:off x="1204467" y="1944242"/>
                <a:ext cx="84584" cy="162435"/>
              </a:xfrm>
              <a:custGeom>
                <a:avLst/>
                <a:gdLst/>
                <a:ahLst/>
                <a:cxnLst/>
                <a:rect l="0" t="0" r="0" b="0"/>
                <a:pathLst>
                  <a:path w="84584" h="162435">
                    <a:moveTo>
                      <a:pt x="84583" y="255"/>
                    </a:moveTo>
                    <a:lnTo>
                      <a:pt x="84583" y="162434"/>
                    </a:lnTo>
                    <a:lnTo>
                      <a:pt x="0" y="162434"/>
                    </a:lnTo>
                    <a:lnTo>
                      <a:pt x="0" y="161163"/>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4" name="Freeform 213"/>
              <p:cNvSpPr/>
              <p:nvPr/>
            </p:nvSpPr>
            <p:spPr>
              <a:xfrm>
                <a:off x="1289050" y="1943735"/>
                <a:ext cx="463424" cy="162942"/>
              </a:xfrm>
              <a:custGeom>
                <a:avLst/>
                <a:gdLst/>
                <a:ahLst/>
                <a:cxnLst/>
                <a:rect l="0" t="0" r="0" b="0"/>
                <a:pathLst>
                  <a:path w="463424" h="162942">
                    <a:moveTo>
                      <a:pt x="380" y="0"/>
                    </a:moveTo>
                    <a:lnTo>
                      <a:pt x="463423" y="0"/>
                    </a:lnTo>
                    <a:lnTo>
                      <a:pt x="463423" y="507"/>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5" name="Freeform 214"/>
              <p:cNvSpPr/>
              <p:nvPr/>
            </p:nvSpPr>
            <p:spPr>
              <a:xfrm>
                <a:off x="1203578" y="2106676"/>
                <a:ext cx="85473" cy="462154"/>
              </a:xfrm>
              <a:custGeom>
                <a:avLst/>
                <a:gdLst/>
                <a:ahLst/>
                <a:cxnLst/>
                <a:rect l="0" t="0" r="0" b="0"/>
                <a:pathLst>
                  <a:path w="85473" h="462154">
                    <a:moveTo>
                      <a:pt x="255" y="0"/>
                    </a:moveTo>
                    <a:lnTo>
                      <a:pt x="889" y="0"/>
                    </a:lnTo>
                    <a:lnTo>
                      <a:pt x="85472" y="0"/>
                    </a:lnTo>
                    <a:lnTo>
                      <a:pt x="85472"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6" name="Freeform 215"/>
              <p:cNvSpPr/>
              <p:nvPr/>
            </p:nvSpPr>
            <p:spPr>
              <a:xfrm>
                <a:off x="1667129" y="1944242"/>
                <a:ext cx="85472" cy="462409"/>
              </a:xfrm>
              <a:custGeom>
                <a:avLst/>
                <a:gdLst/>
                <a:ahLst/>
                <a:cxnLst/>
                <a:rect l="0" t="0" r="0" b="0"/>
                <a:pathLst>
                  <a:path w="85472" h="462409">
                    <a:moveTo>
                      <a:pt x="253"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7" name="Freeform 216"/>
              <p:cNvSpPr/>
              <p:nvPr/>
            </p:nvSpPr>
            <p:spPr>
              <a:xfrm>
                <a:off x="1289050" y="21066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8" name="Freeform 217"/>
              <p:cNvSpPr/>
              <p:nvPr/>
            </p:nvSpPr>
            <p:spPr>
              <a:xfrm>
                <a:off x="1667129" y="24066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9" name="Freeform 218"/>
              <p:cNvSpPr/>
              <p:nvPr/>
            </p:nvSpPr>
            <p:spPr>
              <a:xfrm>
                <a:off x="1203578" y="2406650"/>
                <a:ext cx="463552" cy="162180"/>
              </a:xfrm>
              <a:custGeom>
                <a:avLst/>
                <a:gdLst/>
                <a:ahLst/>
                <a:cxnLst/>
                <a:rect l="0" t="0" r="0" b="0"/>
                <a:pathLst>
                  <a:path w="463552" h="162180">
                    <a:moveTo>
                      <a:pt x="463551" y="162179"/>
                    </a:moveTo>
                    <a:lnTo>
                      <a:pt x="0" y="162179"/>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0" name="Freeform 219"/>
              <p:cNvSpPr/>
              <p:nvPr/>
            </p:nvSpPr>
            <p:spPr>
              <a:xfrm>
                <a:off x="1288506" y="1943394"/>
                <a:ext cx="1936" cy="968"/>
              </a:xfrm>
              <a:custGeom>
                <a:avLst/>
                <a:gdLst/>
                <a:ahLst/>
                <a:cxnLst/>
                <a:rect l="0" t="0" r="0" b="0"/>
                <a:pathLst>
                  <a:path w="1936" h="968">
                    <a:moveTo>
                      <a:pt x="0" y="967"/>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1" name="Freeform 220"/>
              <p:cNvSpPr/>
              <p:nvPr/>
            </p:nvSpPr>
            <p:spPr>
              <a:xfrm>
                <a:off x="1203346" y="2105002"/>
                <a:ext cx="463533" cy="463532"/>
              </a:xfrm>
              <a:custGeom>
                <a:avLst/>
                <a:gdLst/>
                <a:ahLst/>
                <a:cxnLst/>
                <a:rect l="0" t="0" r="0" b="0"/>
                <a:pathLst>
                  <a:path w="463533" h="463532">
                    <a:moveTo>
                      <a:pt x="463532" y="968"/>
                    </a:moveTo>
                    <a:lnTo>
                      <a:pt x="463532" y="300956"/>
                    </a:lnTo>
                    <a:lnTo>
                      <a:pt x="463532"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22" name="Freeform 221"/>
              <p:cNvSpPr/>
              <p:nvPr/>
            </p:nvSpPr>
            <p:spPr>
              <a:xfrm>
                <a:off x="1204314" y="2105002"/>
                <a:ext cx="462566" cy="969"/>
              </a:xfrm>
              <a:custGeom>
                <a:avLst/>
                <a:gdLst/>
                <a:ahLst/>
                <a:cxnLst/>
                <a:rect l="0" t="0" r="0" b="0"/>
                <a:pathLst>
                  <a:path w="462566" h="969">
                    <a:moveTo>
                      <a:pt x="462565"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23" name="Freeform 222"/>
              <p:cNvSpPr/>
              <p:nvPr/>
            </p:nvSpPr>
            <p:spPr>
              <a:xfrm>
                <a:off x="1666879" y="1944362"/>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24" name="Freeform 223"/>
              <p:cNvSpPr/>
              <p:nvPr/>
            </p:nvSpPr>
            <p:spPr>
              <a:xfrm>
                <a:off x="1204314" y="1943394"/>
                <a:ext cx="548690" cy="163543"/>
              </a:xfrm>
              <a:custGeom>
                <a:avLst/>
                <a:gdLst/>
                <a:ahLst/>
                <a:cxnLst/>
                <a:rect l="0" t="0" r="0" b="0"/>
                <a:pathLst>
                  <a:path w="548690" h="163543">
                    <a:moveTo>
                      <a:pt x="0" y="161607"/>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38" name="Group 237"/>
            <p:cNvGrpSpPr/>
            <p:nvPr/>
          </p:nvGrpSpPr>
          <p:grpSpPr>
            <a:xfrm>
              <a:off x="1670304" y="1943394"/>
              <a:ext cx="549137" cy="625436"/>
              <a:chOff x="1670304" y="1943394"/>
              <a:chExt cx="549137" cy="625436"/>
            </a:xfrm>
          </p:grpSpPr>
          <p:sp>
            <p:nvSpPr>
              <p:cNvPr id="226" name="Freeform 225"/>
              <p:cNvSpPr/>
              <p:nvPr/>
            </p:nvSpPr>
            <p:spPr>
              <a:xfrm>
                <a:off x="1671192" y="1944242"/>
                <a:ext cx="84584" cy="162435"/>
              </a:xfrm>
              <a:custGeom>
                <a:avLst/>
                <a:gdLst/>
                <a:ahLst/>
                <a:cxnLst/>
                <a:rect l="0" t="0" r="0" b="0"/>
                <a:pathLst>
                  <a:path w="84584" h="162435">
                    <a:moveTo>
                      <a:pt x="84583" y="255"/>
                    </a:moveTo>
                    <a:lnTo>
                      <a:pt x="84583" y="162434"/>
                    </a:lnTo>
                    <a:lnTo>
                      <a:pt x="0" y="162434"/>
                    </a:lnTo>
                    <a:lnTo>
                      <a:pt x="0" y="161163"/>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7" name="Freeform 226"/>
              <p:cNvSpPr/>
              <p:nvPr/>
            </p:nvSpPr>
            <p:spPr>
              <a:xfrm>
                <a:off x="1755775" y="1943735"/>
                <a:ext cx="463424" cy="162942"/>
              </a:xfrm>
              <a:custGeom>
                <a:avLst/>
                <a:gdLst/>
                <a:ahLst/>
                <a:cxnLst/>
                <a:rect l="0" t="0" r="0" b="0"/>
                <a:pathLst>
                  <a:path w="463424" h="162942">
                    <a:moveTo>
                      <a:pt x="507" y="0"/>
                    </a:moveTo>
                    <a:lnTo>
                      <a:pt x="463423" y="0"/>
                    </a:lnTo>
                    <a:lnTo>
                      <a:pt x="463423" y="507"/>
                    </a:lnTo>
                    <a:lnTo>
                      <a:pt x="378332"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8" name="Freeform 227"/>
              <p:cNvSpPr/>
              <p:nvPr/>
            </p:nvSpPr>
            <p:spPr>
              <a:xfrm>
                <a:off x="1670304" y="2106676"/>
                <a:ext cx="85472" cy="462154"/>
              </a:xfrm>
              <a:custGeom>
                <a:avLst/>
                <a:gdLst/>
                <a:ahLst/>
                <a:cxnLst/>
                <a:rect l="0" t="0" r="0" b="0"/>
                <a:pathLst>
                  <a:path w="85472" h="462154">
                    <a:moveTo>
                      <a:pt x="253" y="0"/>
                    </a:moveTo>
                    <a:lnTo>
                      <a:pt x="888"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9" name="Freeform 228"/>
              <p:cNvSpPr/>
              <p:nvPr/>
            </p:nvSpPr>
            <p:spPr>
              <a:xfrm>
                <a:off x="2133854" y="1944242"/>
                <a:ext cx="85472" cy="462409"/>
              </a:xfrm>
              <a:custGeom>
                <a:avLst/>
                <a:gdLst/>
                <a:ahLst/>
                <a:cxnLst/>
                <a:rect l="0" t="0" r="0" b="0"/>
                <a:pathLst>
                  <a:path w="85472" h="462409">
                    <a:moveTo>
                      <a:pt x="253"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0" name="Freeform 229"/>
              <p:cNvSpPr/>
              <p:nvPr/>
            </p:nvSpPr>
            <p:spPr>
              <a:xfrm>
                <a:off x="1755775" y="21066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1" name="Freeform 230"/>
              <p:cNvSpPr/>
              <p:nvPr/>
            </p:nvSpPr>
            <p:spPr>
              <a:xfrm>
                <a:off x="2133854" y="24066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2" name="Freeform 231"/>
              <p:cNvSpPr/>
              <p:nvPr/>
            </p:nvSpPr>
            <p:spPr>
              <a:xfrm>
                <a:off x="1670304" y="2406650"/>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3" name="Freeform 232"/>
              <p:cNvSpPr/>
              <p:nvPr/>
            </p:nvSpPr>
            <p:spPr>
              <a:xfrm>
                <a:off x="1755908" y="1943394"/>
                <a:ext cx="969" cy="968"/>
              </a:xfrm>
              <a:custGeom>
                <a:avLst/>
                <a:gdLst/>
                <a:ahLst/>
                <a:cxnLst/>
                <a:rect l="0" t="0" r="0" b="0"/>
                <a:pathLst>
                  <a:path w="969" h="968">
                    <a:moveTo>
                      <a:pt x="0" y="967"/>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4" name="Freeform 233"/>
              <p:cNvSpPr/>
              <p:nvPr/>
            </p:nvSpPr>
            <p:spPr>
              <a:xfrm>
                <a:off x="1670750" y="21050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35" name="Freeform 234"/>
              <p:cNvSpPr/>
              <p:nvPr/>
            </p:nvSpPr>
            <p:spPr>
              <a:xfrm>
                <a:off x="1670750" y="210500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36" name="Freeform 235"/>
              <p:cNvSpPr/>
              <p:nvPr/>
            </p:nvSpPr>
            <p:spPr>
              <a:xfrm>
                <a:off x="2133313" y="1944362"/>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37" name="Freeform 236"/>
              <p:cNvSpPr/>
              <p:nvPr/>
            </p:nvSpPr>
            <p:spPr>
              <a:xfrm>
                <a:off x="1671718" y="1943394"/>
                <a:ext cx="547723" cy="163543"/>
              </a:xfrm>
              <a:custGeom>
                <a:avLst/>
                <a:gdLst/>
                <a:ahLst/>
                <a:cxnLst/>
                <a:rect l="0" t="0" r="0" b="0"/>
                <a:pathLst>
                  <a:path w="547723" h="163543">
                    <a:moveTo>
                      <a:pt x="0" y="161607"/>
                    </a:moveTo>
                    <a:lnTo>
                      <a:pt x="84190" y="968"/>
                    </a:lnTo>
                    <a:lnTo>
                      <a:pt x="84190" y="0"/>
                    </a:lnTo>
                    <a:lnTo>
                      <a:pt x="84190"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51" name="Group 250"/>
            <p:cNvGrpSpPr/>
            <p:nvPr/>
          </p:nvGrpSpPr>
          <p:grpSpPr>
            <a:xfrm>
              <a:off x="2130932" y="1943394"/>
              <a:ext cx="549138" cy="625436"/>
              <a:chOff x="2130932" y="1943394"/>
              <a:chExt cx="549138" cy="625436"/>
            </a:xfrm>
          </p:grpSpPr>
          <p:sp>
            <p:nvSpPr>
              <p:cNvPr id="239" name="Freeform 238"/>
              <p:cNvSpPr/>
              <p:nvPr/>
            </p:nvSpPr>
            <p:spPr>
              <a:xfrm>
                <a:off x="2131822" y="1944242"/>
                <a:ext cx="84583" cy="162435"/>
              </a:xfrm>
              <a:custGeom>
                <a:avLst/>
                <a:gdLst/>
                <a:ahLst/>
                <a:cxnLst/>
                <a:rect l="0" t="0" r="0" b="0"/>
                <a:pathLst>
                  <a:path w="84583" h="162435">
                    <a:moveTo>
                      <a:pt x="84582" y="255"/>
                    </a:moveTo>
                    <a:lnTo>
                      <a:pt x="84582" y="162434"/>
                    </a:lnTo>
                    <a:lnTo>
                      <a:pt x="0" y="162434"/>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0" name="Freeform 239"/>
              <p:cNvSpPr/>
              <p:nvPr/>
            </p:nvSpPr>
            <p:spPr>
              <a:xfrm>
                <a:off x="2216404" y="1943735"/>
                <a:ext cx="463423" cy="162942"/>
              </a:xfrm>
              <a:custGeom>
                <a:avLst/>
                <a:gdLst/>
                <a:ahLst/>
                <a:cxnLst/>
                <a:rect l="0" t="0" r="0" b="0"/>
                <a:pathLst>
                  <a:path w="463423" h="162942">
                    <a:moveTo>
                      <a:pt x="507" y="0"/>
                    </a:moveTo>
                    <a:lnTo>
                      <a:pt x="463422" y="0"/>
                    </a:lnTo>
                    <a:lnTo>
                      <a:pt x="463422" y="507"/>
                    </a:lnTo>
                    <a:lnTo>
                      <a:pt x="378332"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1" name="Freeform 240"/>
              <p:cNvSpPr/>
              <p:nvPr/>
            </p:nvSpPr>
            <p:spPr>
              <a:xfrm>
                <a:off x="2130932" y="2106676"/>
                <a:ext cx="85473" cy="462154"/>
              </a:xfrm>
              <a:custGeom>
                <a:avLst/>
                <a:gdLst/>
                <a:ahLst/>
                <a:cxnLst/>
                <a:rect l="0" t="0" r="0" b="0"/>
                <a:pathLst>
                  <a:path w="85473" h="462154">
                    <a:moveTo>
                      <a:pt x="254" y="0"/>
                    </a:moveTo>
                    <a:lnTo>
                      <a:pt x="890" y="0"/>
                    </a:lnTo>
                    <a:lnTo>
                      <a:pt x="85472" y="0"/>
                    </a:lnTo>
                    <a:lnTo>
                      <a:pt x="85472"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2" name="Freeform 241"/>
              <p:cNvSpPr/>
              <p:nvPr/>
            </p:nvSpPr>
            <p:spPr>
              <a:xfrm>
                <a:off x="2594482" y="1944242"/>
                <a:ext cx="85473" cy="462409"/>
              </a:xfrm>
              <a:custGeom>
                <a:avLst/>
                <a:gdLst/>
                <a:ahLst/>
                <a:cxnLst/>
                <a:rect l="0" t="0" r="0" b="0"/>
                <a:pathLst>
                  <a:path w="85473" h="462409">
                    <a:moveTo>
                      <a:pt x="254" y="162434"/>
                    </a:moveTo>
                    <a:lnTo>
                      <a:pt x="85344" y="0"/>
                    </a:lnTo>
                    <a:lnTo>
                      <a:pt x="85472"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3" name="Freeform 242"/>
              <p:cNvSpPr/>
              <p:nvPr/>
            </p:nvSpPr>
            <p:spPr>
              <a:xfrm>
                <a:off x="2216404" y="2106676"/>
                <a:ext cx="378079" cy="299975"/>
              </a:xfrm>
              <a:custGeom>
                <a:avLst/>
                <a:gdLst/>
                <a:ahLst/>
                <a:cxnLst/>
                <a:rect l="0" t="0" r="0" b="0"/>
                <a:pathLst>
                  <a:path w="378079" h="299975">
                    <a:moveTo>
                      <a:pt x="378078" y="0"/>
                    </a:moveTo>
                    <a:lnTo>
                      <a:pt x="378078"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4" name="Freeform 243"/>
              <p:cNvSpPr/>
              <p:nvPr/>
            </p:nvSpPr>
            <p:spPr>
              <a:xfrm>
                <a:off x="2594482" y="2406650"/>
                <a:ext cx="85473" cy="162180"/>
              </a:xfrm>
              <a:custGeom>
                <a:avLst/>
                <a:gdLst/>
                <a:ahLst/>
                <a:cxnLst/>
                <a:rect l="0" t="0" r="0" b="0"/>
                <a:pathLst>
                  <a:path w="85473" h="162180">
                    <a:moveTo>
                      <a:pt x="0" y="162179"/>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5" name="Freeform 244"/>
              <p:cNvSpPr/>
              <p:nvPr/>
            </p:nvSpPr>
            <p:spPr>
              <a:xfrm>
                <a:off x="2130932" y="2406650"/>
                <a:ext cx="463551" cy="162180"/>
              </a:xfrm>
              <a:custGeom>
                <a:avLst/>
                <a:gdLst/>
                <a:ahLst/>
                <a:cxnLst/>
                <a:rect l="0" t="0" r="0" b="0"/>
                <a:pathLst>
                  <a:path w="463551" h="162180">
                    <a:moveTo>
                      <a:pt x="463550" y="162179"/>
                    </a:moveTo>
                    <a:lnTo>
                      <a:pt x="0" y="162179"/>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6" name="Freeform 245"/>
              <p:cNvSpPr/>
              <p:nvPr/>
            </p:nvSpPr>
            <p:spPr>
              <a:xfrm>
                <a:off x="2216537" y="1943394"/>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7" name="Freeform 246"/>
              <p:cNvSpPr/>
              <p:nvPr/>
            </p:nvSpPr>
            <p:spPr>
              <a:xfrm>
                <a:off x="2131379" y="21050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48" name="Freeform 247"/>
              <p:cNvSpPr/>
              <p:nvPr/>
            </p:nvSpPr>
            <p:spPr>
              <a:xfrm>
                <a:off x="2131379" y="2105002"/>
                <a:ext cx="462564" cy="969"/>
              </a:xfrm>
              <a:custGeom>
                <a:avLst/>
                <a:gdLst/>
                <a:ahLst/>
                <a:cxnLst/>
                <a:rect l="0" t="0" r="0" b="0"/>
                <a:pathLst>
                  <a:path w="462564" h="969">
                    <a:moveTo>
                      <a:pt x="462563" y="968"/>
                    </a:moveTo>
                    <a:lnTo>
                      <a:pt x="85157" y="968"/>
                    </a:lnTo>
                    <a:lnTo>
                      <a:pt x="967" y="968"/>
                    </a:lnTo>
                    <a:lnTo>
                      <a:pt x="0" y="968"/>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49" name="Freeform 248"/>
              <p:cNvSpPr/>
              <p:nvPr/>
            </p:nvSpPr>
            <p:spPr>
              <a:xfrm>
                <a:off x="2593942" y="1944362"/>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50" name="Freeform 249"/>
              <p:cNvSpPr/>
              <p:nvPr/>
            </p:nvSpPr>
            <p:spPr>
              <a:xfrm>
                <a:off x="2132347" y="1943394"/>
                <a:ext cx="547723" cy="163543"/>
              </a:xfrm>
              <a:custGeom>
                <a:avLst/>
                <a:gdLst/>
                <a:ahLst/>
                <a:cxnLst/>
                <a:rect l="0" t="0" r="0" b="0"/>
                <a:pathLst>
                  <a:path w="547723" h="163543">
                    <a:moveTo>
                      <a:pt x="0" y="161607"/>
                    </a:moveTo>
                    <a:lnTo>
                      <a:pt x="84190" y="968"/>
                    </a:lnTo>
                    <a:lnTo>
                      <a:pt x="84190" y="0"/>
                    </a:lnTo>
                    <a:lnTo>
                      <a:pt x="84190"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64" name="Group 263"/>
            <p:cNvGrpSpPr/>
            <p:nvPr/>
          </p:nvGrpSpPr>
          <p:grpSpPr>
            <a:xfrm>
              <a:off x="2591561" y="1943394"/>
              <a:ext cx="549136" cy="625436"/>
              <a:chOff x="2591561" y="1943394"/>
              <a:chExt cx="549136" cy="625436"/>
            </a:xfrm>
          </p:grpSpPr>
          <p:sp>
            <p:nvSpPr>
              <p:cNvPr id="252" name="Freeform 251"/>
              <p:cNvSpPr/>
              <p:nvPr/>
            </p:nvSpPr>
            <p:spPr>
              <a:xfrm>
                <a:off x="2592451" y="1944242"/>
                <a:ext cx="84582" cy="162435"/>
              </a:xfrm>
              <a:custGeom>
                <a:avLst/>
                <a:gdLst/>
                <a:ahLst/>
                <a:cxnLst/>
                <a:rect l="0" t="0" r="0" b="0"/>
                <a:pathLst>
                  <a:path w="84582" h="162435">
                    <a:moveTo>
                      <a:pt x="84581" y="255"/>
                    </a:moveTo>
                    <a:lnTo>
                      <a:pt x="84581" y="162434"/>
                    </a:lnTo>
                    <a:lnTo>
                      <a:pt x="0" y="162434"/>
                    </a:lnTo>
                    <a:lnTo>
                      <a:pt x="0" y="161163"/>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3" name="Freeform 252"/>
              <p:cNvSpPr/>
              <p:nvPr/>
            </p:nvSpPr>
            <p:spPr>
              <a:xfrm>
                <a:off x="2677032" y="1943735"/>
                <a:ext cx="463424" cy="162942"/>
              </a:xfrm>
              <a:custGeom>
                <a:avLst/>
                <a:gdLst/>
                <a:ahLst/>
                <a:cxnLst/>
                <a:rect l="0" t="0" r="0" b="0"/>
                <a:pathLst>
                  <a:path w="463424" h="162942">
                    <a:moveTo>
                      <a:pt x="509" y="0"/>
                    </a:moveTo>
                    <a:lnTo>
                      <a:pt x="463423" y="0"/>
                    </a:lnTo>
                    <a:lnTo>
                      <a:pt x="463423" y="507"/>
                    </a:lnTo>
                    <a:lnTo>
                      <a:pt x="378334" y="162941"/>
                    </a:lnTo>
                    <a:lnTo>
                      <a:pt x="378079"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4" name="Freeform 253"/>
              <p:cNvSpPr/>
              <p:nvPr/>
            </p:nvSpPr>
            <p:spPr>
              <a:xfrm>
                <a:off x="2591561" y="2106676"/>
                <a:ext cx="85472" cy="462154"/>
              </a:xfrm>
              <a:custGeom>
                <a:avLst/>
                <a:gdLst/>
                <a:ahLst/>
                <a:cxnLst/>
                <a:rect l="0" t="0" r="0" b="0"/>
                <a:pathLst>
                  <a:path w="85472" h="462154">
                    <a:moveTo>
                      <a:pt x="255" y="0"/>
                    </a:moveTo>
                    <a:lnTo>
                      <a:pt x="890"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5" name="Freeform 254"/>
              <p:cNvSpPr/>
              <p:nvPr/>
            </p:nvSpPr>
            <p:spPr>
              <a:xfrm>
                <a:off x="3055111" y="1944242"/>
                <a:ext cx="85472" cy="462409"/>
              </a:xfrm>
              <a:custGeom>
                <a:avLst/>
                <a:gdLst/>
                <a:ahLst/>
                <a:cxnLst/>
                <a:rect l="0" t="0" r="0" b="0"/>
                <a:pathLst>
                  <a:path w="85472" h="462409">
                    <a:moveTo>
                      <a:pt x="255" y="162434"/>
                    </a:moveTo>
                    <a:lnTo>
                      <a:pt x="85344"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6" name="Freeform 255"/>
              <p:cNvSpPr/>
              <p:nvPr/>
            </p:nvSpPr>
            <p:spPr>
              <a:xfrm>
                <a:off x="2677032" y="2106676"/>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7" name="Freeform 256"/>
              <p:cNvSpPr/>
              <p:nvPr/>
            </p:nvSpPr>
            <p:spPr>
              <a:xfrm>
                <a:off x="3055111" y="2406650"/>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8" name="Freeform 257"/>
              <p:cNvSpPr/>
              <p:nvPr/>
            </p:nvSpPr>
            <p:spPr>
              <a:xfrm>
                <a:off x="2591561" y="2406650"/>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9" name="Freeform 258"/>
              <p:cNvSpPr/>
              <p:nvPr/>
            </p:nvSpPr>
            <p:spPr>
              <a:xfrm>
                <a:off x="2677166" y="1943394"/>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0" name="Freeform 259"/>
              <p:cNvSpPr/>
              <p:nvPr/>
            </p:nvSpPr>
            <p:spPr>
              <a:xfrm>
                <a:off x="2592008" y="2105002"/>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61" name="Freeform 260"/>
              <p:cNvSpPr/>
              <p:nvPr/>
            </p:nvSpPr>
            <p:spPr>
              <a:xfrm>
                <a:off x="2592008" y="2105002"/>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62" name="Freeform 261"/>
              <p:cNvSpPr/>
              <p:nvPr/>
            </p:nvSpPr>
            <p:spPr>
              <a:xfrm>
                <a:off x="3054570" y="1944362"/>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63" name="Freeform 262"/>
              <p:cNvSpPr/>
              <p:nvPr/>
            </p:nvSpPr>
            <p:spPr>
              <a:xfrm>
                <a:off x="2592976" y="1943394"/>
                <a:ext cx="547721" cy="163543"/>
              </a:xfrm>
              <a:custGeom>
                <a:avLst/>
                <a:gdLst/>
                <a:ahLst/>
                <a:cxnLst/>
                <a:rect l="0" t="0" r="0" b="0"/>
                <a:pathLst>
                  <a:path w="547721" h="163543">
                    <a:moveTo>
                      <a:pt x="0" y="161607"/>
                    </a:moveTo>
                    <a:lnTo>
                      <a:pt x="84190" y="968"/>
                    </a:lnTo>
                    <a:lnTo>
                      <a:pt x="84190" y="0"/>
                    </a:lnTo>
                    <a:lnTo>
                      <a:pt x="84190" y="0"/>
                    </a:lnTo>
                    <a:lnTo>
                      <a:pt x="547720" y="0"/>
                    </a:lnTo>
                    <a:lnTo>
                      <a:pt x="547720" y="0"/>
                    </a:lnTo>
                    <a:lnTo>
                      <a:pt x="547720" y="968"/>
                    </a:lnTo>
                    <a:lnTo>
                      <a:pt x="462562" y="163542"/>
                    </a:lnTo>
                    <a:lnTo>
                      <a:pt x="46159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77" name="Group 276"/>
            <p:cNvGrpSpPr/>
            <p:nvPr/>
          </p:nvGrpSpPr>
          <p:grpSpPr>
            <a:xfrm>
              <a:off x="1123696" y="2096292"/>
              <a:ext cx="549149" cy="626111"/>
              <a:chOff x="1123696" y="2096292"/>
              <a:chExt cx="549149" cy="626111"/>
            </a:xfrm>
          </p:grpSpPr>
          <p:sp>
            <p:nvSpPr>
              <p:cNvPr id="265" name="Freeform 264"/>
              <p:cNvSpPr/>
              <p:nvPr/>
            </p:nvSpPr>
            <p:spPr>
              <a:xfrm>
                <a:off x="1124711" y="2097785"/>
                <a:ext cx="84584" cy="162435"/>
              </a:xfrm>
              <a:custGeom>
                <a:avLst/>
                <a:gdLst/>
                <a:ahLst/>
                <a:cxnLst/>
                <a:rect l="0" t="0" r="0" b="0"/>
                <a:pathLst>
                  <a:path w="84584" h="162435">
                    <a:moveTo>
                      <a:pt x="84583" y="254"/>
                    </a:moveTo>
                    <a:lnTo>
                      <a:pt x="84583" y="162434"/>
                    </a:lnTo>
                    <a:lnTo>
                      <a:pt x="0" y="162434"/>
                    </a:lnTo>
                    <a:lnTo>
                      <a:pt x="0" y="161037"/>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6" name="Freeform 265"/>
              <p:cNvSpPr/>
              <p:nvPr/>
            </p:nvSpPr>
            <p:spPr>
              <a:xfrm>
                <a:off x="1209294" y="2097277"/>
                <a:ext cx="463296" cy="162943"/>
              </a:xfrm>
              <a:custGeom>
                <a:avLst/>
                <a:gdLst/>
                <a:ahLst/>
                <a:cxnLst/>
                <a:rect l="0" t="0" r="0" b="0"/>
                <a:pathLst>
                  <a:path w="463296" h="162943">
                    <a:moveTo>
                      <a:pt x="381" y="0"/>
                    </a:moveTo>
                    <a:lnTo>
                      <a:pt x="463295" y="0"/>
                    </a:lnTo>
                    <a:lnTo>
                      <a:pt x="463295" y="508"/>
                    </a:lnTo>
                    <a:lnTo>
                      <a:pt x="378206" y="162942"/>
                    </a:lnTo>
                    <a:lnTo>
                      <a:pt x="377952"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7" name="Freeform 266"/>
              <p:cNvSpPr/>
              <p:nvPr/>
            </p:nvSpPr>
            <p:spPr>
              <a:xfrm>
                <a:off x="1123696" y="2260219"/>
                <a:ext cx="85599" cy="462154"/>
              </a:xfrm>
              <a:custGeom>
                <a:avLst/>
                <a:gdLst/>
                <a:ahLst/>
                <a:cxnLst/>
                <a:rect l="0" t="0" r="0" b="0"/>
                <a:pathLst>
                  <a:path w="85599" h="462154">
                    <a:moveTo>
                      <a:pt x="254" y="0"/>
                    </a:moveTo>
                    <a:lnTo>
                      <a:pt x="1015" y="0"/>
                    </a:lnTo>
                    <a:lnTo>
                      <a:pt x="85598" y="0"/>
                    </a:lnTo>
                    <a:lnTo>
                      <a:pt x="85598"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8" name="Freeform 267"/>
              <p:cNvSpPr/>
              <p:nvPr/>
            </p:nvSpPr>
            <p:spPr>
              <a:xfrm>
                <a:off x="1587246" y="2097785"/>
                <a:ext cx="85599" cy="462282"/>
              </a:xfrm>
              <a:custGeom>
                <a:avLst/>
                <a:gdLst/>
                <a:ahLst/>
                <a:cxnLst/>
                <a:rect l="0" t="0" r="0" b="0"/>
                <a:pathLst>
                  <a:path w="85599" h="462282">
                    <a:moveTo>
                      <a:pt x="254" y="162434"/>
                    </a:moveTo>
                    <a:lnTo>
                      <a:pt x="85343" y="0"/>
                    </a:lnTo>
                    <a:lnTo>
                      <a:pt x="85598"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9" name="Freeform 268"/>
              <p:cNvSpPr/>
              <p:nvPr/>
            </p:nvSpPr>
            <p:spPr>
              <a:xfrm>
                <a:off x="1209294" y="2260219"/>
                <a:ext cx="377953" cy="299848"/>
              </a:xfrm>
              <a:custGeom>
                <a:avLst/>
                <a:gdLst/>
                <a:ahLst/>
                <a:cxnLst/>
                <a:rect l="0" t="0" r="0" b="0"/>
                <a:pathLst>
                  <a:path w="377953" h="299848">
                    <a:moveTo>
                      <a:pt x="377952" y="0"/>
                    </a:moveTo>
                    <a:lnTo>
                      <a:pt x="377952"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0" name="Freeform 269"/>
              <p:cNvSpPr/>
              <p:nvPr/>
            </p:nvSpPr>
            <p:spPr>
              <a:xfrm>
                <a:off x="1587246" y="2560066"/>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1" name="Freeform 270"/>
              <p:cNvSpPr/>
              <p:nvPr/>
            </p:nvSpPr>
            <p:spPr>
              <a:xfrm>
                <a:off x="1123696" y="2560066"/>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2" name="Freeform 271"/>
              <p:cNvSpPr/>
              <p:nvPr/>
            </p:nvSpPr>
            <p:spPr>
              <a:xfrm>
                <a:off x="1209154" y="2096292"/>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3" name="Freeform 272"/>
              <p:cNvSpPr/>
              <p:nvPr/>
            </p:nvSpPr>
            <p:spPr>
              <a:xfrm>
                <a:off x="1123996" y="2258868"/>
                <a:ext cx="462564" cy="463535"/>
              </a:xfrm>
              <a:custGeom>
                <a:avLst/>
                <a:gdLst/>
                <a:ahLst/>
                <a:cxnLst/>
                <a:rect l="0" t="0" r="0" b="0"/>
                <a:pathLst>
                  <a:path w="462564" h="463535">
                    <a:moveTo>
                      <a:pt x="462563" y="968"/>
                    </a:moveTo>
                    <a:lnTo>
                      <a:pt x="462563" y="300958"/>
                    </a:lnTo>
                    <a:lnTo>
                      <a:pt x="462563"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74" name="Freeform 273"/>
              <p:cNvSpPr/>
              <p:nvPr/>
            </p:nvSpPr>
            <p:spPr>
              <a:xfrm>
                <a:off x="1123996" y="225886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75" name="Freeform 274"/>
              <p:cNvSpPr/>
              <p:nvPr/>
            </p:nvSpPr>
            <p:spPr>
              <a:xfrm>
                <a:off x="1586559" y="2098229"/>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76" name="Freeform 275"/>
              <p:cNvSpPr/>
              <p:nvPr/>
            </p:nvSpPr>
            <p:spPr>
              <a:xfrm>
                <a:off x="1124963" y="2097260"/>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290" name="Group 289"/>
            <p:cNvGrpSpPr/>
            <p:nvPr/>
          </p:nvGrpSpPr>
          <p:grpSpPr>
            <a:xfrm>
              <a:off x="1590429" y="2096292"/>
              <a:ext cx="549141" cy="626111"/>
              <a:chOff x="1590429" y="2096292"/>
              <a:chExt cx="549141" cy="626111"/>
            </a:xfrm>
          </p:grpSpPr>
          <p:sp>
            <p:nvSpPr>
              <p:cNvPr id="278" name="Freeform 277"/>
              <p:cNvSpPr/>
              <p:nvPr/>
            </p:nvSpPr>
            <p:spPr>
              <a:xfrm>
                <a:off x="1591436" y="2097785"/>
                <a:ext cx="84584" cy="162435"/>
              </a:xfrm>
              <a:custGeom>
                <a:avLst/>
                <a:gdLst/>
                <a:ahLst/>
                <a:cxnLst/>
                <a:rect l="0" t="0" r="0" b="0"/>
                <a:pathLst>
                  <a:path w="84584" h="162435">
                    <a:moveTo>
                      <a:pt x="84583" y="254"/>
                    </a:moveTo>
                    <a:lnTo>
                      <a:pt x="84583"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9" name="Freeform 278"/>
              <p:cNvSpPr/>
              <p:nvPr/>
            </p:nvSpPr>
            <p:spPr>
              <a:xfrm>
                <a:off x="1676019" y="2097277"/>
                <a:ext cx="463296" cy="162943"/>
              </a:xfrm>
              <a:custGeom>
                <a:avLst/>
                <a:gdLst/>
                <a:ahLst/>
                <a:cxnLst/>
                <a:rect l="0" t="0" r="0" b="0"/>
                <a:pathLst>
                  <a:path w="463296" h="162943">
                    <a:moveTo>
                      <a:pt x="381" y="0"/>
                    </a:moveTo>
                    <a:lnTo>
                      <a:pt x="463295" y="0"/>
                    </a:lnTo>
                    <a:lnTo>
                      <a:pt x="463295" y="508"/>
                    </a:lnTo>
                    <a:lnTo>
                      <a:pt x="378206"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0" name="Freeform 279"/>
              <p:cNvSpPr/>
              <p:nvPr/>
            </p:nvSpPr>
            <p:spPr>
              <a:xfrm>
                <a:off x="1590547" y="2260219"/>
                <a:ext cx="85473" cy="462154"/>
              </a:xfrm>
              <a:custGeom>
                <a:avLst/>
                <a:gdLst/>
                <a:ahLst/>
                <a:cxnLst/>
                <a:rect l="0" t="0" r="0" b="0"/>
                <a:pathLst>
                  <a:path w="85473" h="462154">
                    <a:moveTo>
                      <a:pt x="128" y="0"/>
                    </a:moveTo>
                    <a:lnTo>
                      <a:pt x="889"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1" name="Freeform 280"/>
              <p:cNvSpPr/>
              <p:nvPr/>
            </p:nvSpPr>
            <p:spPr>
              <a:xfrm>
                <a:off x="2054098" y="2097785"/>
                <a:ext cx="85472" cy="462282"/>
              </a:xfrm>
              <a:custGeom>
                <a:avLst/>
                <a:gdLst/>
                <a:ahLst/>
                <a:cxnLst/>
                <a:rect l="0" t="0" r="0" b="0"/>
                <a:pathLst>
                  <a:path w="85472" h="462282">
                    <a:moveTo>
                      <a:pt x="127" y="162434"/>
                    </a:moveTo>
                    <a:lnTo>
                      <a:pt x="85216" y="0"/>
                    </a:lnTo>
                    <a:lnTo>
                      <a:pt x="85471"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2" name="Freeform 281"/>
              <p:cNvSpPr/>
              <p:nvPr/>
            </p:nvSpPr>
            <p:spPr>
              <a:xfrm>
                <a:off x="1676019" y="2260219"/>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3" name="Freeform 282"/>
              <p:cNvSpPr/>
              <p:nvPr/>
            </p:nvSpPr>
            <p:spPr>
              <a:xfrm>
                <a:off x="2054098" y="2560066"/>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4" name="Freeform 283"/>
              <p:cNvSpPr/>
              <p:nvPr/>
            </p:nvSpPr>
            <p:spPr>
              <a:xfrm>
                <a:off x="1590547" y="2560066"/>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5" name="Freeform 284"/>
              <p:cNvSpPr/>
              <p:nvPr/>
            </p:nvSpPr>
            <p:spPr>
              <a:xfrm>
                <a:off x="1675588" y="20962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6" name="Freeform 285"/>
              <p:cNvSpPr/>
              <p:nvPr/>
            </p:nvSpPr>
            <p:spPr>
              <a:xfrm>
                <a:off x="1590429" y="225886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87" name="Freeform 286"/>
              <p:cNvSpPr/>
              <p:nvPr/>
            </p:nvSpPr>
            <p:spPr>
              <a:xfrm>
                <a:off x="1591397" y="225886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88" name="Freeform 287"/>
              <p:cNvSpPr/>
              <p:nvPr/>
            </p:nvSpPr>
            <p:spPr>
              <a:xfrm>
                <a:off x="2053961" y="209822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289" name="Freeform 288"/>
              <p:cNvSpPr/>
              <p:nvPr/>
            </p:nvSpPr>
            <p:spPr>
              <a:xfrm>
                <a:off x="1591397" y="2097260"/>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03" name="Group 302"/>
            <p:cNvGrpSpPr/>
            <p:nvPr/>
          </p:nvGrpSpPr>
          <p:grpSpPr>
            <a:xfrm>
              <a:off x="2051057" y="2096292"/>
              <a:ext cx="549142" cy="626111"/>
              <a:chOff x="2051057" y="2096292"/>
              <a:chExt cx="549142" cy="626111"/>
            </a:xfrm>
          </p:grpSpPr>
          <p:sp>
            <p:nvSpPr>
              <p:cNvPr id="291" name="Freeform 290"/>
              <p:cNvSpPr/>
              <p:nvPr/>
            </p:nvSpPr>
            <p:spPr>
              <a:xfrm>
                <a:off x="2052066" y="2097785"/>
                <a:ext cx="84583" cy="162435"/>
              </a:xfrm>
              <a:custGeom>
                <a:avLst/>
                <a:gdLst/>
                <a:ahLst/>
                <a:cxnLst/>
                <a:rect l="0" t="0" r="0" b="0"/>
                <a:pathLst>
                  <a:path w="84583" h="162435">
                    <a:moveTo>
                      <a:pt x="84582" y="254"/>
                    </a:moveTo>
                    <a:lnTo>
                      <a:pt x="84582"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2" name="Freeform 291"/>
              <p:cNvSpPr/>
              <p:nvPr/>
            </p:nvSpPr>
            <p:spPr>
              <a:xfrm>
                <a:off x="2136648" y="2097277"/>
                <a:ext cx="463297" cy="162943"/>
              </a:xfrm>
              <a:custGeom>
                <a:avLst/>
                <a:gdLst/>
                <a:ahLst/>
                <a:cxnLst/>
                <a:rect l="0" t="0" r="0" b="0"/>
                <a:pathLst>
                  <a:path w="463297" h="162943">
                    <a:moveTo>
                      <a:pt x="381" y="0"/>
                    </a:moveTo>
                    <a:lnTo>
                      <a:pt x="463296" y="0"/>
                    </a:lnTo>
                    <a:lnTo>
                      <a:pt x="463296" y="508"/>
                    </a:lnTo>
                    <a:lnTo>
                      <a:pt x="378206" y="162942"/>
                    </a:lnTo>
                    <a:lnTo>
                      <a:pt x="378078"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3" name="Freeform 292"/>
              <p:cNvSpPr/>
              <p:nvPr/>
            </p:nvSpPr>
            <p:spPr>
              <a:xfrm>
                <a:off x="2051176" y="2260219"/>
                <a:ext cx="85473" cy="462154"/>
              </a:xfrm>
              <a:custGeom>
                <a:avLst/>
                <a:gdLst/>
                <a:ahLst/>
                <a:cxnLst/>
                <a:rect l="0" t="0" r="0" b="0"/>
                <a:pathLst>
                  <a:path w="85473" h="462154">
                    <a:moveTo>
                      <a:pt x="128" y="0"/>
                    </a:moveTo>
                    <a:lnTo>
                      <a:pt x="890" y="0"/>
                    </a:lnTo>
                    <a:lnTo>
                      <a:pt x="85472" y="0"/>
                    </a:lnTo>
                    <a:lnTo>
                      <a:pt x="85472"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4" name="Freeform 293"/>
              <p:cNvSpPr/>
              <p:nvPr/>
            </p:nvSpPr>
            <p:spPr>
              <a:xfrm>
                <a:off x="2514726" y="2097785"/>
                <a:ext cx="85473" cy="462282"/>
              </a:xfrm>
              <a:custGeom>
                <a:avLst/>
                <a:gdLst/>
                <a:ahLst/>
                <a:cxnLst/>
                <a:rect l="0" t="0" r="0" b="0"/>
                <a:pathLst>
                  <a:path w="85473" h="462282">
                    <a:moveTo>
                      <a:pt x="128" y="162434"/>
                    </a:moveTo>
                    <a:lnTo>
                      <a:pt x="85218" y="0"/>
                    </a:lnTo>
                    <a:lnTo>
                      <a:pt x="85472"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5" name="Freeform 294"/>
              <p:cNvSpPr/>
              <p:nvPr/>
            </p:nvSpPr>
            <p:spPr>
              <a:xfrm>
                <a:off x="2136648" y="2260219"/>
                <a:ext cx="378079" cy="299848"/>
              </a:xfrm>
              <a:custGeom>
                <a:avLst/>
                <a:gdLst/>
                <a:ahLst/>
                <a:cxnLst/>
                <a:rect l="0" t="0" r="0" b="0"/>
                <a:pathLst>
                  <a:path w="378079" h="299848">
                    <a:moveTo>
                      <a:pt x="378078" y="0"/>
                    </a:moveTo>
                    <a:lnTo>
                      <a:pt x="378078"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6" name="Freeform 295"/>
              <p:cNvSpPr/>
              <p:nvPr/>
            </p:nvSpPr>
            <p:spPr>
              <a:xfrm>
                <a:off x="2514726" y="2560066"/>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7" name="Freeform 296"/>
              <p:cNvSpPr/>
              <p:nvPr/>
            </p:nvSpPr>
            <p:spPr>
              <a:xfrm>
                <a:off x="2051176" y="2560066"/>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8" name="Freeform 297"/>
              <p:cNvSpPr/>
              <p:nvPr/>
            </p:nvSpPr>
            <p:spPr>
              <a:xfrm>
                <a:off x="2136216" y="20962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9" name="Freeform 298"/>
              <p:cNvSpPr/>
              <p:nvPr/>
            </p:nvSpPr>
            <p:spPr>
              <a:xfrm>
                <a:off x="2051057" y="225886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00" name="Freeform 299"/>
              <p:cNvSpPr/>
              <p:nvPr/>
            </p:nvSpPr>
            <p:spPr>
              <a:xfrm>
                <a:off x="2052025" y="225886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01" name="Freeform 300"/>
              <p:cNvSpPr/>
              <p:nvPr/>
            </p:nvSpPr>
            <p:spPr>
              <a:xfrm>
                <a:off x="2514589" y="2098229"/>
                <a:ext cx="85158" cy="624173"/>
              </a:xfrm>
              <a:custGeom>
                <a:avLst/>
                <a:gdLst/>
                <a:ahLst/>
                <a:cxnLst/>
                <a:rect l="0" t="0" r="0" b="0"/>
                <a:pathLst>
                  <a:path w="85158" h="624173">
                    <a:moveTo>
                      <a:pt x="85157" y="0"/>
                    </a:moveTo>
                    <a:lnTo>
                      <a:pt x="8515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02" name="Freeform 301"/>
              <p:cNvSpPr/>
              <p:nvPr/>
            </p:nvSpPr>
            <p:spPr>
              <a:xfrm>
                <a:off x="2052025" y="2097260"/>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16" name="Group 315"/>
            <p:cNvGrpSpPr/>
            <p:nvPr/>
          </p:nvGrpSpPr>
          <p:grpSpPr>
            <a:xfrm>
              <a:off x="2511685" y="2096292"/>
              <a:ext cx="549016" cy="626111"/>
              <a:chOff x="2511685" y="2096292"/>
              <a:chExt cx="549016" cy="626111"/>
            </a:xfrm>
          </p:grpSpPr>
          <p:sp>
            <p:nvSpPr>
              <p:cNvPr id="304" name="Freeform 303"/>
              <p:cNvSpPr/>
              <p:nvPr/>
            </p:nvSpPr>
            <p:spPr>
              <a:xfrm>
                <a:off x="2512695" y="2097785"/>
                <a:ext cx="84582" cy="162435"/>
              </a:xfrm>
              <a:custGeom>
                <a:avLst/>
                <a:gdLst/>
                <a:ahLst/>
                <a:cxnLst/>
                <a:rect l="0" t="0" r="0" b="0"/>
                <a:pathLst>
                  <a:path w="84582" h="162435">
                    <a:moveTo>
                      <a:pt x="84581" y="254"/>
                    </a:moveTo>
                    <a:lnTo>
                      <a:pt x="84581"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5" name="Freeform 304"/>
              <p:cNvSpPr/>
              <p:nvPr/>
            </p:nvSpPr>
            <p:spPr>
              <a:xfrm>
                <a:off x="2597276" y="2097277"/>
                <a:ext cx="463298" cy="162943"/>
              </a:xfrm>
              <a:custGeom>
                <a:avLst/>
                <a:gdLst/>
                <a:ahLst/>
                <a:cxnLst/>
                <a:rect l="0" t="0" r="0" b="0"/>
                <a:pathLst>
                  <a:path w="463298" h="162943">
                    <a:moveTo>
                      <a:pt x="381" y="0"/>
                    </a:moveTo>
                    <a:lnTo>
                      <a:pt x="463297" y="0"/>
                    </a:lnTo>
                    <a:lnTo>
                      <a:pt x="463297" y="508"/>
                    </a:lnTo>
                    <a:lnTo>
                      <a:pt x="378206"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6" name="Freeform 305"/>
              <p:cNvSpPr/>
              <p:nvPr/>
            </p:nvSpPr>
            <p:spPr>
              <a:xfrm>
                <a:off x="2511805" y="2260219"/>
                <a:ext cx="85472" cy="462154"/>
              </a:xfrm>
              <a:custGeom>
                <a:avLst/>
                <a:gdLst/>
                <a:ahLst/>
                <a:cxnLst/>
                <a:rect l="0" t="0" r="0" b="0"/>
                <a:pathLst>
                  <a:path w="85472" h="462154">
                    <a:moveTo>
                      <a:pt x="127" y="0"/>
                    </a:moveTo>
                    <a:lnTo>
                      <a:pt x="890" y="0"/>
                    </a:lnTo>
                    <a:lnTo>
                      <a:pt x="85471" y="0"/>
                    </a:lnTo>
                    <a:lnTo>
                      <a:pt x="85471" y="299847"/>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7" name="Freeform 306"/>
              <p:cNvSpPr/>
              <p:nvPr/>
            </p:nvSpPr>
            <p:spPr>
              <a:xfrm>
                <a:off x="2975355" y="2097785"/>
                <a:ext cx="85346" cy="462282"/>
              </a:xfrm>
              <a:custGeom>
                <a:avLst/>
                <a:gdLst/>
                <a:ahLst/>
                <a:cxnLst/>
                <a:rect l="0" t="0" r="0" b="0"/>
                <a:pathLst>
                  <a:path w="85346" h="462282">
                    <a:moveTo>
                      <a:pt x="127" y="162434"/>
                    </a:moveTo>
                    <a:lnTo>
                      <a:pt x="85218" y="0"/>
                    </a:lnTo>
                    <a:lnTo>
                      <a:pt x="85345" y="462281"/>
                    </a:lnTo>
                    <a:lnTo>
                      <a:pt x="0" y="462281"/>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8" name="Freeform 307"/>
              <p:cNvSpPr/>
              <p:nvPr/>
            </p:nvSpPr>
            <p:spPr>
              <a:xfrm>
                <a:off x="2597276" y="2260219"/>
                <a:ext cx="378080" cy="299848"/>
              </a:xfrm>
              <a:custGeom>
                <a:avLst/>
                <a:gdLst/>
                <a:ahLst/>
                <a:cxnLst/>
                <a:rect l="0" t="0" r="0" b="0"/>
                <a:pathLst>
                  <a:path w="378080" h="299848">
                    <a:moveTo>
                      <a:pt x="378079" y="0"/>
                    </a:moveTo>
                    <a:lnTo>
                      <a:pt x="378079" y="299847"/>
                    </a:lnTo>
                    <a:lnTo>
                      <a:pt x="0" y="2998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9" name="Freeform 308"/>
              <p:cNvSpPr/>
              <p:nvPr/>
            </p:nvSpPr>
            <p:spPr>
              <a:xfrm>
                <a:off x="2975355" y="2560066"/>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0" name="Freeform 309"/>
              <p:cNvSpPr/>
              <p:nvPr/>
            </p:nvSpPr>
            <p:spPr>
              <a:xfrm>
                <a:off x="2511805" y="2560066"/>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1" name="Freeform 310"/>
              <p:cNvSpPr/>
              <p:nvPr/>
            </p:nvSpPr>
            <p:spPr>
              <a:xfrm>
                <a:off x="2596842" y="2096292"/>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2" name="Freeform 311"/>
              <p:cNvSpPr/>
              <p:nvPr/>
            </p:nvSpPr>
            <p:spPr>
              <a:xfrm>
                <a:off x="2511685" y="225886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13" name="Freeform 312"/>
              <p:cNvSpPr/>
              <p:nvPr/>
            </p:nvSpPr>
            <p:spPr>
              <a:xfrm>
                <a:off x="2512652" y="2258868"/>
                <a:ext cx="462564" cy="969"/>
              </a:xfrm>
              <a:custGeom>
                <a:avLst/>
                <a:gdLst/>
                <a:ahLst/>
                <a:cxnLst/>
                <a:rect l="0" t="0" r="0" b="0"/>
                <a:pathLst>
                  <a:path w="462564" h="969">
                    <a:moveTo>
                      <a:pt x="462563"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14" name="Freeform 313"/>
              <p:cNvSpPr/>
              <p:nvPr/>
            </p:nvSpPr>
            <p:spPr>
              <a:xfrm>
                <a:off x="2975216" y="2098229"/>
                <a:ext cx="85157" cy="624173"/>
              </a:xfrm>
              <a:custGeom>
                <a:avLst/>
                <a:gdLst/>
                <a:ahLst/>
                <a:cxnLst/>
                <a:rect l="0" t="0" r="0" b="0"/>
                <a:pathLst>
                  <a:path w="85157" h="624173">
                    <a:moveTo>
                      <a:pt x="85156" y="0"/>
                    </a:moveTo>
                    <a:lnTo>
                      <a:pt x="8515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15" name="Freeform 314"/>
              <p:cNvSpPr/>
              <p:nvPr/>
            </p:nvSpPr>
            <p:spPr>
              <a:xfrm>
                <a:off x="2512652" y="2097260"/>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29" name="Group 328"/>
            <p:cNvGrpSpPr/>
            <p:nvPr/>
          </p:nvGrpSpPr>
          <p:grpSpPr>
            <a:xfrm>
              <a:off x="1037716" y="2255963"/>
              <a:ext cx="549023" cy="626110"/>
              <a:chOff x="1037716" y="2255963"/>
              <a:chExt cx="549023" cy="626110"/>
            </a:xfrm>
          </p:grpSpPr>
          <p:sp>
            <p:nvSpPr>
              <p:cNvPr id="317" name="Freeform 316"/>
              <p:cNvSpPr/>
              <p:nvPr/>
            </p:nvSpPr>
            <p:spPr>
              <a:xfrm>
                <a:off x="1038605" y="2257551"/>
                <a:ext cx="84584" cy="162307"/>
              </a:xfrm>
              <a:custGeom>
                <a:avLst/>
                <a:gdLst/>
                <a:ahLst/>
                <a:cxnLst/>
                <a:rect l="0" t="0" r="0" b="0"/>
                <a:pathLst>
                  <a:path w="84584" h="162307">
                    <a:moveTo>
                      <a:pt x="84583" y="128"/>
                    </a:moveTo>
                    <a:lnTo>
                      <a:pt x="84583"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8" name="Freeform 317"/>
              <p:cNvSpPr/>
              <p:nvPr/>
            </p:nvSpPr>
            <p:spPr>
              <a:xfrm>
                <a:off x="1123188" y="2256917"/>
                <a:ext cx="463424" cy="162941"/>
              </a:xfrm>
              <a:custGeom>
                <a:avLst/>
                <a:gdLst/>
                <a:ahLst/>
                <a:cxnLst/>
                <a:rect l="0" t="0" r="0" b="0"/>
                <a:pathLst>
                  <a:path w="463424" h="162941">
                    <a:moveTo>
                      <a:pt x="381" y="0"/>
                    </a:moveTo>
                    <a:lnTo>
                      <a:pt x="463423" y="0"/>
                    </a:lnTo>
                    <a:lnTo>
                      <a:pt x="463423" y="634"/>
                    </a:lnTo>
                    <a:lnTo>
                      <a:pt x="378333" y="162940"/>
                    </a:lnTo>
                    <a:lnTo>
                      <a:pt x="378078"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9" name="Freeform 318"/>
              <p:cNvSpPr/>
              <p:nvPr/>
            </p:nvSpPr>
            <p:spPr>
              <a:xfrm>
                <a:off x="1037716" y="2419857"/>
                <a:ext cx="85473" cy="462154"/>
              </a:xfrm>
              <a:custGeom>
                <a:avLst/>
                <a:gdLst/>
                <a:ahLst/>
                <a:cxnLst/>
                <a:rect l="0" t="0" r="0" b="0"/>
                <a:pathLst>
                  <a:path w="85473" h="462154">
                    <a:moveTo>
                      <a:pt x="255" y="0"/>
                    </a:moveTo>
                    <a:lnTo>
                      <a:pt x="889" y="0"/>
                    </a:lnTo>
                    <a:lnTo>
                      <a:pt x="85472" y="0"/>
                    </a:lnTo>
                    <a:lnTo>
                      <a:pt x="85472"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0" name="Freeform 319"/>
              <p:cNvSpPr/>
              <p:nvPr/>
            </p:nvSpPr>
            <p:spPr>
              <a:xfrm>
                <a:off x="1501266" y="2257551"/>
                <a:ext cx="85473" cy="462282"/>
              </a:xfrm>
              <a:custGeom>
                <a:avLst/>
                <a:gdLst/>
                <a:ahLst/>
                <a:cxnLst/>
                <a:rect l="0" t="0" r="0" b="0"/>
                <a:pathLst>
                  <a:path w="85473" h="462282">
                    <a:moveTo>
                      <a:pt x="255" y="162306"/>
                    </a:moveTo>
                    <a:lnTo>
                      <a:pt x="85345" y="0"/>
                    </a:lnTo>
                    <a:lnTo>
                      <a:pt x="85472"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1" name="Freeform 320"/>
              <p:cNvSpPr/>
              <p:nvPr/>
            </p:nvSpPr>
            <p:spPr>
              <a:xfrm>
                <a:off x="1123188" y="2419857"/>
                <a:ext cx="378079" cy="299976"/>
              </a:xfrm>
              <a:custGeom>
                <a:avLst/>
                <a:gdLst/>
                <a:ahLst/>
                <a:cxnLst/>
                <a:rect l="0" t="0" r="0" b="0"/>
                <a:pathLst>
                  <a:path w="378079" h="299976">
                    <a:moveTo>
                      <a:pt x="378078" y="0"/>
                    </a:moveTo>
                    <a:lnTo>
                      <a:pt x="378078"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2" name="Freeform 321"/>
              <p:cNvSpPr/>
              <p:nvPr/>
            </p:nvSpPr>
            <p:spPr>
              <a:xfrm>
                <a:off x="1501266" y="2719832"/>
                <a:ext cx="85473" cy="162179"/>
              </a:xfrm>
              <a:custGeom>
                <a:avLst/>
                <a:gdLst/>
                <a:ahLst/>
                <a:cxnLst/>
                <a:rect l="0" t="0" r="0" b="0"/>
                <a:pathLst>
                  <a:path w="85473" h="162179">
                    <a:moveTo>
                      <a:pt x="0" y="162178"/>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3" name="Freeform 322"/>
              <p:cNvSpPr/>
              <p:nvPr/>
            </p:nvSpPr>
            <p:spPr>
              <a:xfrm>
                <a:off x="1037716" y="2719832"/>
                <a:ext cx="463551" cy="162179"/>
              </a:xfrm>
              <a:custGeom>
                <a:avLst/>
                <a:gdLst/>
                <a:ahLst/>
                <a:cxnLst/>
                <a:rect l="0" t="0" r="0" b="0"/>
                <a:pathLst>
                  <a:path w="463551" h="162179">
                    <a:moveTo>
                      <a:pt x="463550" y="162178"/>
                    </a:moveTo>
                    <a:lnTo>
                      <a:pt x="0" y="162178"/>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4" name="Freeform 323"/>
              <p:cNvSpPr/>
              <p:nvPr/>
            </p:nvSpPr>
            <p:spPr>
              <a:xfrm>
                <a:off x="1123029" y="2255963"/>
                <a:ext cx="968" cy="1936"/>
              </a:xfrm>
              <a:custGeom>
                <a:avLst/>
                <a:gdLst/>
                <a:ahLst/>
                <a:cxnLst/>
                <a:rect l="0" t="0" r="0" b="0"/>
                <a:pathLst>
                  <a:path w="968" h="1936">
                    <a:moveTo>
                      <a:pt x="0" y="1935"/>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5" name="Freeform 324"/>
              <p:cNvSpPr/>
              <p:nvPr/>
            </p:nvSpPr>
            <p:spPr>
              <a:xfrm>
                <a:off x="1037869" y="2418538"/>
                <a:ext cx="462565" cy="463535"/>
              </a:xfrm>
              <a:custGeom>
                <a:avLst/>
                <a:gdLst/>
                <a:ahLst/>
                <a:cxnLst/>
                <a:rect l="0" t="0" r="0" b="0"/>
                <a:pathLst>
                  <a:path w="462565" h="463535">
                    <a:moveTo>
                      <a:pt x="462564" y="968"/>
                    </a:moveTo>
                    <a:lnTo>
                      <a:pt x="462564" y="300958"/>
                    </a:lnTo>
                    <a:lnTo>
                      <a:pt x="462564"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26" name="Freeform 325"/>
              <p:cNvSpPr/>
              <p:nvPr/>
            </p:nvSpPr>
            <p:spPr>
              <a:xfrm>
                <a:off x="1037869" y="2418538"/>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27" name="Freeform 326"/>
              <p:cNvSpPr/>
              <p:nvPr/>
            </p:nvSpPr>
            <p:spPr>
              <a:xfrm>
                <a:off x="1500433" y="2257899"/>
                <a:ext cx="86126" cy="624174"/>
              </a:xfrm>
              <a:custGeom>
                <a:avLst/>
                <a:gdLst/>
                <a:ahLst/>
                <a:cxnLst/>
                <a:rect l="0" t="0" r="0" b="0"/>
                <a:pathLst>
                  <a:path w="86126" h="624174">
                    <a:moveTo>
                      <a:pt x="86125" y="0"/>
                    </a:moveTo>
                    <a:lnTo>
                      <a:pt x="86125"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28" name="Freeform 327"/>
              <p:cNvSpPr/>
              <p:nvPr/>
            </p:nvSpPr>
            <p:spPr>
              <a:xfrm>
                <a:off x="1038836" y="2256931"/>
                <a:ext cx="547723" cy="163543"/>
              </a:xfrm>
              <a:custGeom>
                <a:avLst/>
                <a:gdLst/>
                <a:ahLst/>
                <a:cxnLst/>
                <a:rect l="0" t="0" r="0" b="0"/>
                <a:pathLst>
                  <a:path w="547723" h="163543">
                    <a:moveTo>
                      <a:pt x="0" y="161607"/>
                    </a:moveTo>
                    <a:lnTo>
                      <a:pt x="84190" y="968"/>
                    </a:lnTo>
                    <a:lnTo>
                      <a:pt x="84190" y="0"/>
                    </a:lnTo>
                    <a:lnTo>
                      <a:pt x="85158"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42" name="Group 341"/>
            <p:cNvGrpSpPr/>
            <p:nvPr/>
          </p:nvGrpSpPr>
          <p:grpSpPr>
            <a:xfrm>
              <a:off x="1504304" y="2255963"/>
              <a:ext cx="549660" cy="626110"/>
              <a:chOff x="1504304" y="2255963"/>
              <a:chExt cx="549660" cy="626110"/>
            </a:xfrm>
          </p:grpSpPr>
          <p:sp>
            <p:nvSpPr>
              <p:cNvPr id="330" name="Freeform 329"/>
              <p:cNvSpPr/>
              <p:nvPr/>
            </p:nvSpPr>
            <p:spPr>
              <a:xfrm>
                <a:off x="1505458" y="2257551"/>
                <a:ext cx="84582" cy="162307"/>
              </a:xfrm>
              <a:custGeom>
                <a:avLst/>
                <a:gdLst/>
                <a:ahLst/>
                <a:cxnLst/>
                <a:rect l="0" t="0" r="0" b="0"/>
                <a:pathLst>
                  <a:path w="84582" h="162307">
                    <a:moveTo>
                      <a:pt x="84581" y="128"/>
                    </a:moveTo>
                    <a:lnTo>
                      <a:pt x="84581"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1" name="Freeform 330"/>
              <p:cNvSpPr/>
              <p:nvPr/>
            </p:nvSpPr>
            <p:spPr>
              <a:xfrm>
                <a:off x="1590039" y="2256917"/>
                <a:ext cx="463297" cy="162941"/>
              </a:xfrm>
              <a:custGeom>
                <a:avLst/>
                <a:gdLst/>
                <a:ahLst/>
                <a:cxnLst/>
                <a:rect l="0" t="0" r="0" b="0"/>
                <a:pathLst>
                  <a:path w="463297" h="162941">
                    <a:moveTo>
                      <a:pt x="382" y="0"/>
                    </a:moveTo>
                    <a:lnTo>
                      <a:pt x="463296" y="0"/>
                    </a:lnTo>
                    <a:lnTo>
                      <a:pt x="463296" y="634"/>
                    </a:lnTo>
                    <a:lnTo>
                      <a:pt x="378334" y="162940"/>
                    </a:lnTo>
                    <a:lnTo>
                      <a:pt x="377953"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2" name="Freeform 331"/>
              <p:cNvSpPr/>
              <p:nvPr/>
            </p:nvSpPr>
            <p:spPr>
              <a:xfrm>
                <a:off x="1504441" y="2419857"/>
                <a:ext cx="85599" cy="462154"/>
              </a:xfrm>
              <a:custGeom>
                <a:avLst/>
                <a:gdLst/>
                <a:ahLst/>
                <a:cxnLst/>
                <a:rect l="0" t="0" r="0" b="0"/>
                <a:pathLst>
                  <a:path w="85599" h="462154">
                    <a:moveTo>
                      <a:pt x="381" y="0"/>
                    </a:moveTo>
                    <a:lnTo>
                      <a:pt x="1017"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3" name="Freeform 332"/>
              <p:cNvSpPr/>
              <p:nvPr/>
            </p:nvSpPr>
            <p:spPr>
              <a:xfrm>
                <a:off x="1967992" y="2257551"/>
                <a:ext cx="85598" cy="462282"/>
              </a:xfrm>
              <a:custGeom>
                <a:avLst/>
                <a:gdLst/>
                <a:ahLst/>
                <a:cxnLst/>
                <a:rect l="0" t="0" r="0" b="0"/>
                <a:pathLst>
                  <a:path w="85598" h="462282">
                    <a:moveTo>
                      <a:pt x="381" y="162306"/>
                    </a:moveTo>
                    <a:lnTo>
                      <a:pt x="85343" y="0"/>
                    </a:lnTo>
                    <a:lnTo>
                      <a:pt x="85597"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4" name="Freeform 333"/>
              <p:cNvSpPr/>
              <p:nvPr/>
            </p:nvSpPr>
            <p:spPr>
              <a:xfrm>
                <a:off x="1590039" y="2419857"/>
                <a:ext cx="377954" cy="299976"/>
              </a:xfrm>
              <a:custGeom>
                <a:avLst/>
                <a:gdLst/>
                <a:ahLst/>
                <a:cxnLst/>
                <a:rect l="0" t="0" r="0" b="0"/>
                <a:pathLst>
                  <a:path w="377954" h="299976">
                    <a:moveTo>
                      <a:pt x="377953" y="0"/>
                    </a:moveTo>
                    <a:lnTo>
                      <a:pt x="377953"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5" name="Freeform 334"/>
              <p:cNvSpPr/>
              <p:nvPr/>
            </p:nvSpPr>
            <p:spPr>
              <a:xfrm>
                <a:off x="1967992" y="2719832"/>
                <a:ext cx="85598" cy="162179"/>
              </a:xfrm>
              <a:custGeom>
                <a:avLst/>
                <a:gdLst/>
                <a:ahLst/>
                <a:cxnLst/>
                <a:rect l="0" t="0" r="0" b="0"/>
                <a:pathLst>
                  <a:path w="85598" h="162179">
                    <a:moveTo>
                      <a:pt x="0" y="162178"/>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6" name="Freeform 335"/>
              <p:cNvSpPr/>
              <p:nvPr/>
            </p:nvSpPr>
            <p:spPr>
              <a:xfrm>
                <a:off x="1504441" y="2719832"/>
                <a:ext cx="463552" cy="162179"/>
              </a:xfrm>
              <a:custGeom>
                <a:avLst/>
                <a:gdLst/>
                <a:ahLst/>
                <a:cxnLst/>
                <a:rect l="0" t="0" r="0" b="0"/>
                <a:pathLst>
                  <a:path w="463552" h="162179">
                    <a:moveTo>
                      <a:pt x="463551" y="162178"/>
                    </a:moveTo>
                    <a:lnTo>
                      <a:pt x="0" y="162178"/>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7" name="Freeform 336"/>
              <p:cNvSpPr/>
              <p:nvPr/>
            </p:nvSpPr>
            <p:spPr>
              <a:xfrm>
                <a:off x="1589464" y="2255963"/>
                <a:ext cx="1936" cy="1936"/>
              </a:xfrm>
              <a:custGeom>
                <a:avLst/>
                <a:gdLst/>
                <a:ahLst/>
                <a:cxnLst/>
                <a:rect l="0" t="0" r="0" b="0"/>
                <a:pathLst>
                  <a:path w="1936" h="1936">
                    <a:moveTo>
                      <a:pt x="0" y="1935"/>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8" name="Freeform 337"/>
              <p:cNvSpPr/>
              <p:nvPr/>
            </p:nvSpPr>
            <p:spPr>
              <a:xfrm>
                <a:off x="1504304" y="2418538"/>
                <a:ext cx="463533" cy="463535"/>
              </a:xfrm>
              <a:custGeom>
                <a:avLst/>
                <a:gdLst/>
                <a:ahLst/>
                <a:cxnLst/>
                <a:rect l="0" t="0" r="0" b="0"/>
                <a:pathLst>
                  <a:path w="463533" h="463535">
                    <a:moveTo>
                      <a:pt x="463532" y="968"/>
                    </a:moveTo>
                    <a:lnTo>
                      <a:pt x="463532" y="300958"/>
                    </a:lnTo>
                    <a:lnTo>
                      <a:pt x="463532"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39" name="Freeform 338"/>
              <p:cNvSpPr/>
              <p:nvPr/>
            </p:nvSpPr>
            <p:spPr>
              <a:xfrm>
                <a:off x="1505272" y="2418538"/>
                <a:ext cx="462566" cy="969"/>
              </a:xfrm>
              <a:custGeom>
                <a:avLst/>
                <a:gdLst/>
                <a:ahLst/>
                <a:cxnLst/>
                <a:rect l="0" t="0" r="0" b="0"/>
                <a:pathLst>
                  <a:path w="462566" h="969">
                    <a:moveTo>
                      <a:pt x="462565"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40" name="Freeform 339"/>
              <p:cNvSpPr/>
              <p:nvPr/>
            </p:nvSpPr>
            <p:spPr>
              <a:xfrm>
                <a:off x="1967837" y="2257899"/>
                <a:ext cx="86127" cy="624174"/>
              </a:xfrm>
              <a:custGeom>
                <a:avLst/>
                <a:gdLst/>
                <a:ahLst/>
                <a:cxnLst/>
                <a:rect l="0" t="0" r="0" b="0"/>
                <a:pathLst>
                  <a:path w="86127" h="624174">
                    <a:moveTo>
                      <a:pt x="86126" y="0"/>
                    </a:moveTo>
                    <a:lnTo>
                      <a:pt x="86126"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41" name="Freeform 340"/>
              <p:cNvSpPr/>
              <p:nvPr/>
            </p:nvSpPr>
            <p:spPr>
              <a:xfrm>
                <a:off x="1505272" y="2256931"/>
                <a:ext cx="548690" cy="163543"/>
              </a:xfrm>
              <a:custGeom>
                <a:avLst/>
                <a:gdLst/>
                <a:ahLst/>
                <a:cxnLst/>
                <a:rect l="0" t="0" r="0" b="0"/>
                <a:pathLst>
                  <a:path w="548690" h="163543">
                    <a:moveTo>
                      <a:pt x="0" y="161607"/>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55" name="Group 354"/>
            <p:cNvGrpSpPr/>
            <p:nvPr/>
          </p:nvGrpSpPr>
          <p:grpSpPr>
            <a:xfrm>
              <a:off x="1964932" y="2255963"/>
              <a:ext cx="549660" cy="626110"/>
              <a:chOff x="1964932" y="2255963"/>
              <a:chExt cx="549660" cy="626110"/>
            </a:xfrm>
          </p:grpSpPr>
          <p:sp>
            <p:nvSpPr>
              <p:cNvPr id="343" name="Freeform 342"/>
              <p:cNvSpPr/>
              <p:nvPr/>
            </p:nvSpPr>
            <p:spPr>
              <a:xfrm>
                <a:off x="1966086" y="2257551"/>
                <a:ext cx="84584" cy="162307"/>
              </a:xfrm>
              <a:custGeom>
                <a:avLst/>
                <a:gdLst/>
                <a:ahLst/>
                <a:cxnLst/>
                <a:rect l="0" t="0" r="0" b="0"/>
                <a:pathLst>
                  <a:path w="84584" h="162307">
                    <a:moveTo>
                      <a:pt x="84583" y="128"/>
                    </a:moveTo>
                    <a:lnTo>
                      <a:pt x="84583"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4" name="Freeform 343"/>
              <p:cNvSpPr/>
              <p:nvPr/>
            </p:nvSpPr>
            <p:spPr>
              <a:xfrm>
                <a:off x="2050669" y="2256917"/>
                <a:ext cx="463296" cy="162941"/>
              </a:xfrm>
              <a:custGeom>
                <a:avLst/>
                <a:gdLst/>
                <a:ahLst/>
                <a:cxnLst/>
                <a:rect l="0" t="0" r="0" b="0"/>
                <a:pathLst>
                  <a:path w="463296" h="162941">
                    <a:moveTo>
                      <a:pt x="381" y="0"/>
                    </a:moveTo>
                    <a:lnTo>
                      <a:pt x="463295" y="0"/>
                    </a:lnTo>
                    <a:lnTo>
                      <a:pt x="463295" y="634"/>
                    </a:lnTo>
                    <a:lnTo>
                      <a:pt x="378332" y="162940"/>
                    </a:lnTo>
                    <a:lnTo>
                      <a:pt x="377951"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5" name="Freeform 344"/>
              <p:cNvSpPr/>
              <p:nvPr/>
            </p:nvSpPr>
            <p:spPr>
              <a:xfrm>
                <a:off x="1965070" y="2419857"/>
                <a:ext cx="85600" cy="462154"/>
              </a:xfrm>
              <a:custGeom>
                <a:avLst/>
                <a:gdLst/>
                <a:ahLst/>
                <a:cxnLst/>
                <a:rect l="0" t="0" r="0" b="0"/>
                <a:pathLst>
                  <a:path w="85600" h="462154">
                    <a:moveTo>
                      <a:pt x="381" y="0"/>
                    </a:moveTo>
                    <a:lnTo>
                      <a:pt x="1016" y="0"/>
                    </a:lnTo>
                    <a:lnTo>
                      <a:pt x="85599" y="0"/>
                    </a:lnTo>
                    <a:lnTo>
                      <a:pt x="85599"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6" name="Freeform 345"/>
              <p:cNvSpPr/>
              <p:nvPr/>
            </p:nvSpPr>
            <p:spPr>
              <a:xfrm>
                <a:off x="2428620" y="2257551"/>
                <a:ext cx="85600" cy="462282"/>
              </a:xfrm>
              <a:custGeom>
                <a:avLst/>
                <a:gdLst/>
                <a:ahLst/>
                <a:cxnLst/>
                <a:rect l="0" t="0" r="0" b="0"/>
                <a:pathLst>
                  <a:path w="85600" h="462282">
                    <a:moveTo>
                      <a:pt x="381" y="162306"/>
                    </a:moveTo>
                    <a:lnTo>
                      <a:pt x="85344" y="0"/>
                    </a:lnTo>
                    <a:lnTo>
                      <a:pt x="85599"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7" name="Freeform 346"/>
              <p:cNvSpPr/>
              <p:nvPr/>
            </p:nvSpPr>
            <p:spPr>
              <a:xfrm>
                <a:off x="2050669" y="2419857"/>
                <a:ext cx="377952" cy="299976"/>
              </a:xfrm>
              <a:custGeom>
                <a:avLst/>
                <a:gdLst/>
                <a:ahLst/>
                <a:cxnLst/>
                <a:rect l="0" t="0" r="0" b="0"/>
                <a:pathLst>
                  <a:path w="377952" h="299976">
                    <a:moveTo>
                      <a:pt x="377951" y="0"/>
                    </a:moveTo>
                    <a:lnTo>
                      <a:pt x="377951"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8" name="Freeform 347"/>
              <p:cNvSpPr/>
              <p:nvPr/>
            </p:nvSpPr>
            <p:spPr>
              <a:xfrm>
                <a:off x="2428620" y="2719832"/>
                <a:ext cx="85600" cy="162179"/>
              </a:xfrm>
              <a:custGeom>
                <a:avLst/>
                <a:gdLst/>
                <a:ahLst/>
                <a:cxnLst/>
                <a:rect l="0" t="0" r="0" b="0"/>
                <a:pathLst>
                  <a:path w="85600" h="162179">
                    <a:moveTo>
                      <a:pt x="0" y="162178"/>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9" name="Freeform 348"/>
              <p:cNvSpPr/>
              <p:nvPr/>
            </p:nvSpPr>
            <p:spPr>
              <a:xfrm>
                <a:off x="1965070" y="2719832"/>
                <a:ext cx="463551" cy="162179"/>
              </a:xfrm>
              <a:custGeom>
                <a:avLst/>
                <a:gdLst/>
                <a:ahLst/>
                <a:cxnLst/>
                <a:rect l="0" t="0" r="0" b="0"/>
                <a:pathLst>
                  <a:path w="463551" h="162179">
                    <a:moveTo>
                      <a:pt x="463550" y="162178"/>
                    </a:moveTo>
                    <a:lnTo>
                      <a:pt x="0" y="162178"/>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0" name="Freeform 349"/>
              <p:cNvSpPr/>
              <p:nvPr/>
            </p:nvSpPr>
            <p:spPr>
              <a:xfrm>
                <a:off x="2050092" y="2255963"/>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1" name="Freeform 350"/>
              <p:cNvSpPr/>
              <p:nvPr/>
            </p:nvSpPr>
            <p:spPr>
              <a:xfrm>
                <a:off x="1964932" y="2418538"/>
                <a:ext cx="463532" cy="463535"/>
              </a:xfrm>
              <a:custGeom>
                <a:avLst/>
                <a:gdLst/>
                <a:ahLst/>
                <a:cxnLst/>
                <a:rect l="0" t="0" r="0" b="0"/>
                <a:pathLst>
                  <a:path w="463532" h="463535">
                    <a:moveTo>
                      <a:pt x="463531" y="968"/>
                    </a:moveTo>
                    <a:lnTo>
                      <a:pt x="463531" y="300958"/>
                    </a:lnTo>
                    <a:lnTo>
                      <a:pt x="463531" y="463534"/>
                    </a:lnTo>
                    <a:lnTo>
                      <a:pt x="0" y="463534"/>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52" name="Freeform 351"/>
              <p:cNvSpPr/>
              <p:nvPr/>
            </p:nvSpPr>
            <p:spPr>
              <a:xfrm>
                <a:off x="1965900" y="2418538"/>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53" name="Freeform 352"/>
              <p:cNvSpPr/>
              <p:nvPr/>
            </p:nvSpPr>
            <p:spPr>
              <a:xfrm>
                <a:off x="2428464" y="2257899"/>
                <a:ext cx="86128" cy="624174"/>
              </a:xfrm>
              <a:custGeom>
                <a:avLst/>
                <a:gdLst/>
                <a:ahLst/>
                <a:cxnLst/>
                <a:rect l="0" t="0" r="0" b="0"/>
                <a:pathLst>
                  <a:path w="86128" h="624174">
                    <a:moveTo>
                      <a:pt x="86127" y="0"/>
                    </a:moveTo>
                    <a:lnTo>
                      <a:pt x="86127"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54" name="Freeform 353"/>
              <p:cNvSpPr/>
              <p:nvPr/>
            </p:nvSpPr>
            <p:spPr>
              <a:xfrm>
                <a:off x="1965900" y="2256931"/>
                <a:ext cx="548692" cy="163543"/>
              </a:xfrm>
              <a:custGeom>
                <a:avLst/>
                <a:gdLst/>
                <a:ahLst/>
                <a:cxnLst/>
                <a:rect l="0" t="0" r="0" b="0"/>
                <a:pathLst>
                  <a:path w="548692" h="163543">
                    <a:moveTo>
                      <a:pt x="0" y="161607"/>
                    </a:moveTo>
                    <a:lnTo>
                      <a:pt x="84191" y="968"/>
                    </a:lnTo>
                    <a:lnTo>
                      <a:pt x="84191" y="0"/>
                    </a:lnTo>
                    <a:lnTo>
                      <a:pt x="85158" y="0"/>
                    </a:lnTo>
                    <a:lnTo>
                      <a:pt x="548691" y="0"/>
                    </a:lnTo>
                    <a:lnTo>
                      <a:pt x="548691" y="0"/>
                    </a:lnTo>
                    <a:lnTo>
                      <a:pt x="548691" y="968"/>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68" name="Group 367"/>
            <p:cNvGrpSpPr/>
            <p:nvPr/>
          </p:nvGrpSpPr>
          <p:grpSpPr>
            <a:xfrm>
              <a:off x="2425561" y="2255963"/>
              <a:ext cx="549660" cy="626110"/>
              <a:chOff x="2425561" y="2255963"/>
              <a:chExt cx="549660" cy="626110"/>
            </a:xfrm>
          </p:grpSpPr>
          <p:sp>
            <p:nvSpPr>
              <p:cNvPr id="356" name="Freeform 355"/>
              <p:cNvSpPr/>
              <p:nvPr/>
            </p:nvSpPr>
            <p:spPr>
              <a:xfrm>
                <a:off x="2426716" y="2257551"/>
                <a:ext cx="84583" cy="162307"/>
              </a:xfrm>
              <a:custGeom>
                <a:avLst/>
                <a:gdLst/>
                <a:ahLst/>
                <a:cxnLst/>
                <a:rect l="0" t="0" r="0" b="0"/>
                <a:pathLst>
                  <a:path w="84583" h="162307">
                    <a:moveTo>
                      <a:pt x="84582" y="128"/>
                    </a:moveTo>
                    <a:lnTo>
                      <a:pt x="84582" y="162306"/>
                    </a:lnTo>
                    <a:lnTo>
                      <a:pt x="0" y="162306"/>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7" name="Freeform 356"/>
              <p:cNvSpPr/>
              <p:nvPr/>
            </p:nvSpPr>
            <p:spPr>
              <a:xfrm>
                <a:off x="2511298" y="2256917"/>
                <a:ext cx="463297" cy="162941"/>
              </a:xfrm>
              <a:custGeom>
                <a:avLst/>
                <a:gdLst/>
                <a:ahLst/>
                <a:cxnLst/>
                <a:rect l="0" t="0" r="0" b="0"/>
                <a:pathLst>
                  <a:path w="463297" h="162941">
                    <a:moveTo>
                      <a:pt x="381" y="0"/>
                    </a:moveTo>
                    <a:lnTo>
                      <a:pt x="463296" y="0"/>
                    </a:lnTo>
                    <a:lnTo>
                      <a:pt x="463296" y="634"/>
                    </a:lnTo>
                    <a:lnTo>
                      <a:pt x="378332" y="162940"/>
                    </a:lnTo>
                    <a:lnTo>
                      <a:pt x="377952" y="162940"/>
                    </a:lnTo>
                    <a:lnTo>
                      <a:pt x="0" y="162940"/>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8" name="Freeform 357"/>
              <p:cNvSpPr/>
              <p:nvPr/>
            </p:nvSpPr>
            <p:spPr>
              <a:xfrm>
                <a:off x="2425700" y="2419857"/>
                <a:ext cx="85599" cy="462154"/>
              </a:xfrm>
              <a:custGeom>
                <a:avLst/>
                <a:gdLst/>
                <a:ahLst/>
                <a:cxnLst/>
                <a:rect l="0" t="0" r="0" b="0"/>
                <a:pathLst>
                  <a:path w="85599" h="462154">
                    <a:moveTo>
                      <a:pt x="380" y="0"/>
                    </a:moveTo>
                    <a:lnTo>
                      <a:pt x="1016"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9" name="Freeform 358"/>
              <p:cNvSpPr/>
              <p:nvPr/>
            </p:nvSpPr>
            <p:spPr>
              <a:xfrm>
                <a:off x="2889250" y="2257551"/>
                <a:ext cx="85599" cy="462282"/>
              </a:xfrm>
              <a:custGeom>
                <a:avLst/>
                <a:gdLst/>
                <a:ahLst/>
                <a:cxnLst/>
                <a:rect l="0" t="0" r="0" b="0"/>
                <a:pathLst>
                  <a:path w="85599" h="462282">
                    <a:moveTo>
                      <a:pt x="380" y="162306"/>
                    </a:moveTo>
                    <a:lnTo>
                      <a:pt x="85344" y="0"/>
                    </a:lnTo>
                    <a:lnTo>
                      <a:pt x="85598" y="462281"/>
                    </a:lnTo>
                    <a:lnTo>
                      <a:pt x="0" y="462281"/>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0" name="Freeform 359"/>
              <p:cNvSpPr/>
              <p:nvPr/>
            </p:nvSpPr>
            <p:spPr>
              <a:xfrm>
                <a:off x="2511298" y="2419857"/>
                <a:ext cx="377953" cy="299976"/>
              </a:xfrm>
              <a:custGeom>
                <a:avLst/>
                <a:gdLst/>
                <a:ahLst/>
                <a:cxnLst/>
                <a:rect l="0" t="0" r="0" b="0"/>
                <a:pathLst>
                  <a:path w="377953" h="299976">
                    <a:moveTo>
                      <a:pt x="377952" y="0"/>
                    </a:moveTo>
                    <a:lnTo>
                      <a:pt x="377952"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1" name="Freeform 360"/>
              <p:cNvSpPr/>
              <p:nvPr/>
            </p:nvSpPr>
            <p:spPr>
              <a:xfrm>
                <a:off x="2889250" y="2719832"/>
                <a:ext cx="85599" cy="162179"/>
              </a:xfrm>
              <a:custGeom>
                <a:avLst/>
                <a:gdLst/>
                <a:ahLst/>
                <a:cxnLst/>
                <a:rect l="0" t="0" r="0" b="0"/>
                <a:pathLst>
                  <a:path w="85599" h="162179">
                    <a:moveTo>
                      <a:pt x="0" y="162178"/>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2" name="Freeform 361"/>
              <p:cNvSpPr/>
              <p:nvPr/>
            </p:nvSpPr>
            <p:spPr>
              <a:xfrm>
                <a:off x="2425700" y="2719832"/>
                <a:ext cx="463551" cy="162179"/>
              </a:xfrm>
              <a:custGeom>
                <a:avLst/>
                <a:gdLst/>
                <a:ahLst/>
                <a:cxnLst/>
                <a:rect l="0" t="0" r="0" b="0"/>
                <a:pathLst>
                  <a:path w="463551" h="162179">
                    <a:moveTo>
                      <a:pt x="463550" y="162178"/>
                    </a:moveTo>
                    <a:lnTo>
                      <a:pt x="0" y="162178"/>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3" name="Freeform 362"/>
              <p:cNvSpPr/>
              <p:nvPr/>
            </p:nvSpPr>
            <p:spPr>
              <a:xfrm>
                <a:off x="2510718" y="2255963"/>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4" name="Freeform 363"/>
              <p:cNvSpPr/>
              <p:nvPr/>
            </p:nvSpPr>
            <p:spPr>
              <a:xfrm>
                <a:off x="2425561" y="2418538"/>
                <a:ext cx="463534" cy="463535"/>
              </a:xfrm>
              <a:custGeom>
                <a:avLst/>
                <a:gdLst/>
                <a:ahLst/>
                <a:cxnLst/>
                <a:rect l="0" t="0" r="0" b="0"/>
                <a:pathLst>
                  <a:path w="463534" h="463535">
                    <a:moveTo>
                      <a:pt x="463533" y="968"/>
                    </a:moveTo>
                    <a:lnTo>
                      <a:pt x="463533" y="300958"/>
                    </a:lnTo>
                    <a:lnTo>
                      <a:pt x="463533" y="463534"/>
                    </a:lnTo>
                    <a:lnTo>
                      <a:pt x="0" y="463534"/>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65" name="Freeform 364"/>
              <p:cNvSpPr/>
              <p:nvPr/>
            </p:nvSpPr>
            <p:spPr>
              <a:xfrm>
                <a:off x="2426528" y="2418538"/>
                <a:ext cx="462566" cy="969"/>
              </a:xfrm>
              <a:custGeom>
                <a:avLst/>
                <a:gdLst/>
                <a:ahLst/>
                <a:cxnLst/>
                <a:rect l="0" t="0" r="0" b="0"/>
                <a:pathLst>
                  <a:path w="462566" h="969">
                    <a:moveTo>
                      <a:pt x="462565" y="968"/>
                    </a:moveTo>
                    <a:lnTo>
                      <a:pt x="84191"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66" name="Freeform 365"/>
              <p:cNvSpPr/>
              <p:nvPr/>
            </p:nvSpPr>
            <p:spPr>
              <a:xfrm>
                <a:off x="2889093" y="2257899"/>
                <a:ext cx="86128" cy="624174"/>
              </a:xfrm>
              <a:custGeom>
                <a:avLst/>
                <a:gdLst/>
                <a:ahLst/>
                <a:cxnLst/>
                <a:rect l="0" t="0" r="0" b="0"/>
                <a:pathLst>
                  <a:path w="86128" h="624174">
                    <a:moveTo>
                      <a:pt x="86127" y="0"/>
                    </a:moveTo>
                    <a:lnTo>
                      <a:pt x="86127" y="461597"/>
                    </a:lnTo>
                    <a:lnTo>
                      <a:pt x="0" y="62417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67" name="Freeform 366"/>
              <p:cNvSpPr/>
              <p:nvPr/>
            </p:nvSpPr>
            <p:spPr>
              <a:xfrm>
                <a:off x="2427496" y="2256931"/>
                <a:ext cx="547725" cy="163543"/>
              </a:xfrm>
              <a:custGeom>
                <a:avLst/>
                <a:gdLst/>
                <a:ahLst/>
                <a:cxnLst/>
                <a:rect l="0" t="0" r="0" b="0"/>
                <a:pathLst>
                  <a:path w="547725" h="163543">
                    <a:moveTo>
                      <a:pt x="0" y="161607"/>
                    </a:moveTo>
                    <a:lnTo>
                      <a:pt x="83224" y="968"/>
                    </a:lnTo>
                    <a:lnTo>
                      <a:pt x="83224" y="0"/>
                    </a:lnTo>
                    <a:lnTo>
                      <a:pt x="84191" y="0"/>
                    </a:lnTo>
                    <a:lnTo>
                      <a:pt x="547724" y="0"/>
                    </a:lnTo>
                    <a:lnTo>
                      <a:pt x="547724" y="0"/>
                    </a:lnTo>
                    <a:lnTo>
                      <a:pt x="547724" y="968"/>
                    </a:lnTo>
                    <a:lnTo>
                      <a:pt x="461598" y="163542"/>
                    </a:lnTo>
                    <a:lnTo>
                      <a:pt x="461598"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81" name="Group 380"/>
            <p:cNvGrpSpPr/>
            <p:nvPr/>
          </p:nvGrpSpPr>
          <p:grpSpPr>
            <a:xfrm>
              <a:off x="951738" y="2415635"/>
              <a:ext cx="549021" cy="626142"/>
              <a:chOff x="951738" y="2415635"/>
              <a:chExt cx="549021" cy="626142"/>
            </a:xfrm>
          </p:grpSpPr>
          <p:sp>
            <p:nvSpPr>
              <p:cNvPr id="369" name="Freeform 368"/>
              <p:cNvSpPr/>
              <p:nvPr/>
            </p:nvSpPr>
            <p:spPr>
              <a:xfrm>
                <a:off x="952753" y="2417191"/>
                <a:ext cx="84456" cy="162433"/>
              </a:xfrm>
              <a:custGeom>
                <a:avLst/>
                <a:gdLst/>
                <a:ahLst/>
                <a:cxnLst/>
                <a:rect l="0" t="0" r="0" b="0"/>
                <a:pathLst>
                  <a:path w="84456" h="162433">
                    <a:moveTo>
                      <a:pt x="84455" y="126"/>
                    </a:moveTo>
                    <a:lnTo>
                      <a:pt x="84455" y="162432"/>
                    </a:lnTo>
                    <a:lnTo>
                      <a:pt x="0" y="162432"/>
                    </a:lnTo>
                    <a:lnTo>
                      <a:pt x="0" y="161163"/>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0" name="Freeform 369"/>
              <p:cNvSpPr/>
              <p:nvPr/>
            </p:nvSpPr>
            <p:spPr>
              <a:xfrm>
                <a:off x="1037208" y="2416555"/>
                <a:ext cx="463298" cy="163069"/>
              </a:xfrm>
              <a:custGeom>
                <a:avLst/>
                <a:gdLst/>
                <a:ahLst/>
                <a:cxnLst/>
                <a:rect l="0" t="0" r="0" b="0"/>
                <a:pathLst>
                  <a:path w="463298" h="163069">
                    <a:moveTo>
                      <a:pt x="508" y="0"/>
                    </a:moveTo>
                    <a:lnTo>
                      <a:pt x="463297" y="0"/>
                    </a:lnTo>
                    <a:lnTo>
                      <a:pt x="463297" y="636"/>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1" name="Freeform 370"/>
              <p:cNvSpPr/>
              <p:nvPr/>
            </p:nvSpPr>
            <p:spPr>
              <a:xfrm>
                <a:off x="951738" y="2579623"/>
                <a:ext cx="85471" cy="462154"/>
              </a:xfrm>
              <a:custGeom>
                <a:avLst/>
                <a:gdLst/>
                <a:ahLst/>
                <a:cxnLst/>
                <a:rect l="0" t="0" r="0" b="0"/>
                <a:pathLst>
                  <a:path w="85471" h="462154">
                    <a:moveTo>
                      <a:pt x="253" y="0"/>
                    </a:moveTo>
                    <a:lnTo>
                      <a:pt x="1015" y="0"/>
                    </a:lnTo>
                    <a:lnTo>
                      <a:pt x="85470" y="0"/>
                    </a:lnTo>
                    <a:lnTo>
                      <a:pt x="85470"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2" name="Freeform 371"/>
              <p:cNvSpPr/>
              <p:nvPr/>
            </p:nvSpPr>
            <p:spPr>
              <a:xfrm>
                <a:off x="1415288" y="2417191"/>
                <a:ext cx="85471" cy="462408"/>
              </a:xfrm>
              <a:custGeom>
                <a:avLst/>
                <a:gdLst/>
                <a:ahLst/>
                <a:cxnLst/>
                <a:rect l="0" t="0" r="0" b="0"/>
                <a:pathLst>
                  <a:path w="85471" h="462408">
                    <a:moveTo>
                      <a:pt x="126" y="162432"/>
                    </a:moveTo>
                    <a:lnTo>
                      <a:pt x="85217" y="0"/>
                    </a:lnTo>
                    <a:lnTo>
                      <a:pt x="85470"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3" name="Freeform 372"/>
              <p:cNvSpPr/>
              <p:nvPr/>
            </p:nvSpPr>
            <p:spPr>
              <a:xfrm>
                <a:off x="1037208" y="2579623"/>
                <a:ext cx="378081" cy="299976"/>
              </a:xfrm>
              <a:custGeom>
                <a:avLst/>
                <a:gdLst/>
                <a:ahLst/>
                <a:cxnLst/>
                <a:rect l="0" t="0" r="0" b="0"/>
                <a:pathLst>
                  <a:path w="378081" h="299976">
                    <a:moveTo>
                      <a:pt x="378080" y="0"/>
                    </a:moveTo>
                    <a:lnTo>
                      <a:pt x="378080"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4" name="Freeform 373"/>
              <p:cNvSpPr/>
              <p:nvPr/>
            </p:nvSpPr>
            <p:spPr>
              <a:xfrm>
                <a:off x="1415288" y="2879598"/>
                <a:ext cx="85471" cy="162179"/>
              </a:xfrm>
              <a:custGeom>
                <a:avLst/>
                <a:gdLst/>
                <a:ahLst/>
                <a:cxnLst/>
                <a:rect l="0" t="0" r="0" b="0"/>
                <a:pathLst>
                  <a:path w="85471" h="162179">
                    <a:moveTo>
                      <a:pt x="0" y="162178"/>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5" name="Freeform 374"/>
              <p:cNvSpPr/>
              <p:nvPr/>
            </p:nvSpPr>
            <p:spPr>
              <a:xfrm>
                <a:off x="951738" y="2879598"/>
                <a:ext cx="463551" cy="162179"/>
              </a:xfrm>
              <a:custGeom>
                <a:avLst/>
                <a:gdLst/>
                <a:ahLst/>
                <a:cxnLst/>
                <a:rect l="0" t="0" r="0" b="0"/>
                <a:pathLst>
                  <a:path w="463551" h="162179">
                    <a:moveTo>
                      <a:pt x="463550" y="162178"/>
                    </a:moveTo>
                    <a:lnTo>
                      <a:pt x="0" y="162178"/>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6" name="Freeform 375"/>
              <p:cNvSpPr/>
              <p:nvPr/>
            </p:nvSpPr>
            <p:spPr>
              <a:xfrm>
                <a:off x="1036903" y="2415635"/>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7" name="Freeform 376"/>
              <p:cNvSpPr/>
              <p:nvPr/>
            </p:nvSpPr>
            <p:spPr>
              <a:xfrm>
                <a:off x="951743" y="25782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78" name="Freeform 377"/>
              <p:cNvSpPr/>
              <p:nvPr/>
            </p:nvSpPr>
            <p:spPr>
              <a:xfrm>
                <a:off x="952711" y="2578208"/>
                <a:ext cx="462565" cy="969"/>
              </a:xfrm>
              <a:custGeom>
                <a:avLst/>
                <a:gdLst/>
                <a:ahLst/>
                <a:cxnLst/>
                <a:rect l="0" t="0" r="0" b="0"/>
                <a:pathLst>
                  <a:path w="462565" h="969">
                    <a:moveTo>
                      <a:pt x="462564" y="968"/>
                    </a:moveTo>
                    <a:lnTo>
                      <a:pt x="84191"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79" name="Freeform 378"/>
              <p:cNvSpPr/>
              <p:nvPr/>
            </p:nvSpPr>
            <p:spPr>
              <a:xfrm>
                <a:off x="1415276" y="2417571"/>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80" name="Freeform 379"/>
              <p:cNvSpPr/>
              <p:nvPr/>
            </p:nvSpPr>
            <p:spPr>
              <a:xfrm>
                <a:off x="952711" y="2416602"/>
                <a:ext cx="547723" cy="163544"/>
              </a:xfrm>
              <a:custGeom>
                <a:avLst/>
                <a:gdLst/>
                <a:ahLst/>
                <a:cxnLst/>
                <a:rect l="0" t="0" r="0" b="0"/>
                <a:pathLst>
                  <a:path w="547723" h="163544">
                    <a:moveTo>
                      <a:pt x="0" y="161608"/>
                    </a:moveTo>
                    <a:lnTo>
                      <a:pt x="84190" y="968"/>
                    </a:lnTo>
                    <a:lnTo>
                      <a:pt x="84190"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394" name="Group 393"/>
            <p:cNvGrpSpPr/>
            <p:nvPr/>
          </p:nvGrpSpPr>
          <p:grpSpPr>
            <a:xfrm>
              <a:off x="1412366" y="2415635"/>
              <a:ext cx="549023" cy="626142"/>
              <a:chOff x="1412366" y="2415635"/>
              <a:chExt cx="549023" cy="626142"/>
            </a:xfrm>
          </p:grpSpPr>
          <p:sp>
            <p:nvSpPr>
              <p:cNvPr id="382" name="Freeform 381"/>
              <p:cNvSpPr/>
              <p:nvPr/>
            </p:nvSpPr>
            <p:spPr>
              <a:xfrm>
                <a:off x="1413383" y="2417191"/>
                <a:ext cx="84582" cy="162433"/>
              </a:xfrm>
              <a:custGeom>
                <a:avLst/>
                <a:gdLst/>
                <a:ahLst/>
                <a:cxnLst/>
                <a:rect l="0" t="0" r="0" b="0"/>
                <a:pathLst>
                  <a:path w="84582" h="162433">
                    <a:moveTo>
                      <a:pt x="84581" y="126"/>
                    </a:moveTo>
                    <a:lnTo>
                      <a:pt x="84581" y="162432"/>
                    </a:lnTo>
                    <a:lnTo>
                      <a:pt x="0" y="162432"/>
                    </a:lnTo>
                    <a:lnTo>
                      <a:pt x="0" y="161163"/>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3" name="Freeform 382"/>
              <p:cNvSpPr/>
              <p:nvPr/>
            </p:nvSpPr>
            <p:spPr>
              <a:xfrm>
                <a:off x="1497964" y="2416555"/>
                <a:ext cx="463297" cy="163069"/>
              </a:xfrm>
              <a:custGeom>
                <a:avLst/>
                <a:gdLst/>
                <a:ahLst/>
                <a:cxnLst/>
                <a:rect l="0" t="0" r="0" b="0"/>
                <a:pathLst>
                  <a:path w="463297" h="163069">
                    <a:moveTo>
                      <a:pt x="382" y="0"/>
                    </a:moveTo>
                    <a:lnTo>
                      <a:pt x="463296" y="0"/>
                    </a:lnTo>
                    <a:lnTo>
                      <a:pt x="463296" y="636"/>
                    </a:lnTo>
                    <a:lnTo>
                      <a:pt x="378206" y="163068"/>
                    </a:lnTo>
                    <a:lnTo>
                      <a:pt x="377953"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4" name="Freeform 383"/>
              <p:cNvSpPr/>
              <p:nvPr/>
            </p:nvSpPr>
            <p:spPr>
              <a:xfrm>
                <a:off x="1412366" y="2579623"/>
                <a:ext cx="85599" cy="462154"/>
              </a:xfrm>
              <a:custGeom>
                <a:avLst/>
                <a:gdLst/>
                <a:ahLst/>
                <a:cxnLst/>
                <a:rect l="0" t="0" r="0" b="0"/>
                <a:pathLst>
                  <a:path w="85599" h="462154">
                    <a:moveTo>
                      <a:pt x="255" y="0"/>
                    </a:moveTo>
                    <a:lnTo>
                      <a:pt x="1017" y="0"/>
                    </a:lnTo>
                    <a:lnTo>
                      <a:pt x="85598" y="0"/>
                    </a:lnTo>
                    <a:lnTo>
                      <a:pt x="85598"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5" name="Freeform 384"/>
              <p:cNvSpPr/>
              <p:nvPr/>
            </p:nvSpPr>
            <p:spPr>
              <a:xfrm>
                <a:off x="1875917" y="2417191"/>
                <a:ext cx="85472" cy="462408"/>
              </a:xfrm>
              <a:custGeom>
                <a:avLst/>
                <a:gdLst/>
                <a:ahLst/>
                <a:cxnLst/>
                <a:rect l="0" t="0" r="0" b="0"/>
                <a:pathLst>
                  <a:path w="85472" h="462408">
                    <a:moveTo>
                      <a:pt x="253" y="162432"/>
                    </a:moveTo>
                    <a:lnTo>
                      <a:pt x="85343" y="0"/>
                    </a:lnTo>
                    <a:lnTo>
                      <a:pt x="85471"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6" name="Freeform 385"/>
              <p:cNvSpPr/>
              <p:nvPr/>
            </p:nvSpPr>
            <p:spPr>
              <a:xfrm>
                <a:off x="1497964" y="2579623"/>
                <a:ext cx="377954" cy="299976"/>
              </a:xfrm>
              <a:custGeom>
                <a:avLst/>
                <a:gdLst/>
                <a:ahLst/>
                <a:cxnLst/>
                <a:rect l="0" t="0" r="0" b="0"/>
                <a:pathLst>
                  <a:path w="377954" h="299976">
                    <a:moveTo>
                      <a:pt x="377953" y="0"/>
                    </a:moveTo>
                    <a:lnTo>
                      <a:pt x="377953"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7" name="Freeform 386"/>
              <p:cNvSpPr/>
              <p:nvPr/>
            </p:nvSpPr>
            <p:spPr>
              <a:xfrm>
                <a:off x="1875917" y="2879598"/>
                <a:ext cx="85472" cy="162179"/>
              </a:xfrm>
              <a:custGeom>
                <a:avLst/>
                <a:gdLst/>
                <a:ahLst/>
                <a:cxnLst/>
                <a:rect l="0" t="0" r="0" b="0"/>
                <a:pathLst>
                  <a:path w="85472" h="162179">
                    <a:moveTo>
                      <a:pt x="0" y="162178"/>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8" name="Freeform 387"/>
              <p:cNvSpPr/>
              <p:nvPr/>
            </p:nvSpPr>
            <p:spPr>
              <a:xfrm>
                <a:off x="1412366" y="2879598"/>
                <a:ext cx="463552" cy="162179"/>
              </a:xfrm>
              <a:custGeom>
                <a:avLst/>
                <a:gdLst/>
                <a:ahLst/>
                <a:cxnLst/>
                <a:rect l="0" t="0" r="0" b="0"/>
                <a:pathLst>
                  <a:path w="463552" h="162179">
                    <a:moveTo>
                      <a:pt x="463551" y="162178"/>
                    </a:moveTo>
                    <a:lnTo>
                      <a:pt x="0" y="162178"/>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9" name="Freeform 388"/>
              <p:cNvSpPr/>
              <p:nvPr/>
            </p:nvSpPr>
            <p:spPr>
              <a:xfrm>
                <a:off x="1497530" y="2415635"/>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0" name="Freeform 389"/>
              <p:cNvSpPr/>
              <p:nvPr/>
            </p:nvSpPr>
            <p:spPr>
              <a:xfrm>
                <a:off x="1412371" y="25782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91" name="Freeform 390"/>
              <p:cNvSpPr/>
              <p:nvPr/>
            </p:nvSpPr>
            <p:spPr>
              <a:xfrm>
                <a:off x="1413339" y="2578208"/>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92" name="Freeform 391"/>
              <p:cNvSpPr/>
              <p:nvPr/>
            </p:nvSpPr>
            <p:spPr>
              <a:xfrm>
                <a:off x="1875902" y="2417571"/>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93" name="Freeform 392"/>
              <p:cNvSpPr/>
              <p:nvPr/>
            </p:nvSpPr>
            <p:spPr>
              <a:xfrm>
                <a:off x="1413339" y="2416602"/>
                <a:ext cx="547723" cy="163544"/>
              </a:xfrm>
              <a:custGeom>
                <a:avLst/>
                <a:gdLst/>
                <a:ahLst/>
                <a:cxnLst/>
                <a:rect l="0" t="0" r="0" b="0"/>
                <a:pathLst>
                  <a:path w="547723" h="163544">
                    <a:moveTo>
                      <a:pt x="0" y="161608"/>
                    </a:moveTo>
                    <a:lnTo>
                      <a:pt x="84191" y="968"/>
                    </a:lnTo>
                    <a:lnTo>
                      <a:pt x="84191"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07" name="Group 406"/>
            <p:cNvGrpSpPr/>
            <p:nvPr/>
          </p:nvGrpSpPr>
          <p:grpSpPr>
            <a:xfrm>
              <a:off x="1878806" y="2415635"/>
              <a:ext cx="549659" cy="626142"/>
              <a:chOff x="1878806" y="2415635"/>
              <a:chExt cx="549659" cy="626142"/>
            </a:xfrm>
          </p:grpSpPr>
          <p:sp>
            <p:nvSpPr>
              <p:cNvPr id="395" name="Freeform 394"/>
              <p:cNvSpPr/>
              <p:nvPr/>
            </p:nvSpPr>
            <p:spPr>
              <a:xfrm>
                <a:off x="1880107" y="2417191"/>
                <a:ext cx="84583" cy="162433"/>
              </a:xfrm>
              <a:custGeom>
                <a:avLst/>
                <a:gdLst/>
                <a:ahLst/>
                <a:cxnLst/>
                <a:rect l="0" t="0" r="0" b="0"/>
                <a:pathLst>
                  <a:path w="84583" h="162433">
                    <a:moveTo>
                      <a:pt x="84582" y="126"/>
                    </a:moveTo>
                    <a:lnTo>
                      <a:pt x="84582" y="162432"/>
                    </a:lnTo>
                    <a:lnTo>
                      <a:pt x="0" y="162432"/>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6" name="Freeform 395"/>
              <p:cNvSpPr/>
              <p:nvPr/>
            </p:nvSpPr>
            <p:spPr>
              <a:xfrm>
                <a:off x="1964689" y="2416555"/>
                <a:ext cx="463297" cy="163069"/>
              </a:xfrm>
              <a:custGeom>
                <a:avLst/>
                <a:gdLst/>
                <a:ahLst/>
                <a:cxnLst/>
                <a:rect l="0" t="0" r="0" b="0"/>
                <a:pathLst>
                  <a:path w="463297" h="163069">
                    <a:moveTo>
                      <a:pt x="381" y="0"/>
                    </a:moveTo>
                    <a:lnTo>
                      <a:pt x="463296" y="0"/>
                    </a:lnTo>
                    <a:lnTo>
                      <a:pt x="463296" y="636"/>
                    </a:lnTo>
                    <a:lnTo>
                      <a:pt x="378206" y="163068"/>
                    </a:lnTo>
                    <a:lnTo>
                      <a:pt x="378080"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7" name="Freeform 396"/>
              <p:cNvSpPr/>
              <p:nvPr/>
            </p:nvSpPr>
            <p:spPr>
              <a:xfrm>
                <a:off x="1879219" y="2579623"/>
                <a:ext cx="85471" cy="462154"/>
              </a:xfrm>
              <a:custGeom>
                <a:avLst/>
                <a:gdLst/>
                <a:ahLst/>
                <a:cxnLst/>
                <a:rect l="0" t="0" r="0" b="0"/>
                <a:pathLst>
                  <a:path w="85471" h="462154">
                    <a:moveTo>
                      <a:pt x="126" y="0"/>
                    </a:moveTo>
                    <a:lnTo>
                      <a:pt x="888" y="0"/>
                    </a:lnTo>
                    <a:lnTo>
                      <a:pt x="85470" y="0"/>
                    </a:lnTo>
                    <a:lnTo>
                      <a:pt x="85470"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8" name="Freeform 397"/>
              <p:cNvSpPr/>
              <p:nvPr/>
            </p:nvSpPr>
            <p:spPr>
              <a:xfrm>
                <a:off x="2342769" y="2417191"/>
                <a:ext cx="85345" cy="462408"/>
              </a:xfrm>
              <a:custGeom>
                <a:avLst/>
                <a:gdLst/>
                <a:ahLst/>
                <a:cxnLst/>
                <a:rect l="0" t="0" r="0" b="0"/>
                <a:pathLst>
                  <a:path w="85345" h="462408">
                    <a:moveTo>
                      <a:pt x="126" y="162432"/>
                    </a:moveTo>
                    <a:lnTo>
                      <a:pt x="85216" y="0"/>
                    </a:lnTo>
                    <a:lnTo>
                      <a:pt x="85344"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9" name="Freeform 398"/>
              <p:cNvSpPr/>
              <p:nvPr/>
            </p:nvSpPr>
            <p:spPr>
              <a:xfrm>
                <a:off x="1964689" y="2579623"/>
                <a:ext cx="378081" cy="299976"/>
              </a:xfrm>
              <a:custGeom>
                <a:avLst/>
                <a:gdLst/>
                <a:ahLst/>
                <a:cxnLst/>
                <a:rect l="0" t="0" r="0" b="0"/>
                <a:pathLst>
                  <a:path w="378081" h="299976">
                    <a:moveTo>
                      <a:pt x="378080" y="0"/>
                    </a:moveTo>
                    <a:lnTo>
                      <a:pt x="378080"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0" name="Freeform 399"/>
              <p:cNvSpPr/>
              <p:nvPr/>
            </p:nvSpPr>
            <p:spPr>
              <a:xfrm>
                <a:off x="2342769" y="2879598"/>
                <a:ext cx="85345" cy="162179"/>
              </a:xfrm>
              <a:custGeom>
                <a:avLst/>
                <a:gdLst/>
                <a:ahLst/>
                <a:cxnLst/>
                <a:rect l="0" t="0" r="0" b="0"/>
                <a:pathLst>
                  <a:path w="85345" h="162179">
                    <a:moveTo>
                      <a:pt x="0" y="162178"/>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1" name="Freeform 400"/>
              <p:cNvSpPr/>
              <p:nvPr/>
            </p:nvSpPr>
            <p:spPr>
              <a:xfrm>
                <a:off x="1879219" y="2879598"/>
                <a:ext cx="463551" cy="162179"/>
              </a:xfrm>
              <a:custGeom>
                <a:avLst/>
                <a:gdLst/>
                <a:ahLst/>
                <a:cxnLst/>
                <a:rect l="0" t="0" r="0" b="0"/>
                <a:pathLst>
                  <a:path w="463551" h="162179">
                    <a:moveTo>
                      <a:pt x="463550" y="162178"/>
                    </a:moveTo>
                    <a:lnTo>
                      <a:pt x="0" y="162178"/>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2" name="Freeform 401"/>
              <p:cNvSpPr/>
              <p:nvPr/>
            </p:nvSpPr>
            <p:spPr>
              <a:xfrm>
                <a:off x="1964933" y="2415635"/>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3" name="Freeform 402"/>
              <p:cNvSpPr/>
              <p:nvPr/>
            </p:nvSpPr>
            <p:spPr>
              <a:xfrm>
                <a:off x="1878806" y="2578208"/>
                <a:ext cx="463532" cy="463531"/>
              </a:xfrm>
              <a:custGeom>
                <a:avLst/>
                <a:gdLst/>
                <a:ahLst/>
                <a:cxnLst/>
                <a:rect l="0" t="0" r="0" b="0"/>
                <a:pathLst>
                  <a:path w="463532" h="463531">
                    <a:moveTo>
                      <a:pt x="463531" y="968"/>
                    </a:moveTo>
                    <a:lnTo>
                      <a:pt x="463531" y="300956"/>
                    </a:lnTo>
                    <a:lnTo>
                      <a:pt x="463531" y="463530"/>
                    </a:lnTo>
                    <a:lnTo>
                      <a:pt x="0" y="463530"/>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04" name="Freeform 403"/>
              <p:cNvSpPr/>
              <p:nvPr/>
            </p:nvSpPr>
            <p:spPr>
              <a:xfrm>
                <a:off x="1879774" y="2578208"/>
                <a:ext cx="462564" cy="969"/>
              </a:xfrm>
              <a:custGeom>
                <a:avLst/>
                <a:gdLst/>
                <a:ahLst/>
                <a:cxnLst/>
                <a:rect l="0" t="0" r="0" b="0"/>
                <a:pathLst>
                  <a:path w="462564" h="969">
                    <a:moveTo>
                      <a:pt x="462563"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05" name="Freeform 404"/>
              <p:cNvSpPr/>
              <p:nvPr/>
            </p:nvSpPr>
            <p:spPr>
              <a:xfrm>
                <a:off x="2342337" y="2417571"/>
                <a:ext cx="86128" cy="624171"/>
              </a:xfrm>
              <a:custGeom>
                <a:avLst/>
                <a:gdLst/>
                <a:ahLst/>
                <a:cxnLst/>
                <a:rect l="0" t="0" r="0" b="0"/>
                <a:pathLst>
                  <a:path w="86128" h="624171">
                    <a:moveTo>
                      <a:pt x="86127" y="0"/>
                    </a:moveTo>
                    <a:lnTo>
                      <a:pt x="86127"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06" name="Freeform 405"/>
              <p:cNvSpPr/>
              <p:nvPr/>
            </p:nvSpPr>
            <p:spPr>
              <a:xfrm>
                <a:off x="1880743" y="2416602"/>
                <a:ext cx="547722" cy="163544"/>
              </a:xfrm>
              <a:custGeom>
                <a:avLst/>
                <a:gdLst/>
                <a:ahLst/>
                <a:cxnLst/>
                <a:rect l="0" t="0" r="0" b="0"/>
                <a:pathLst>
                  <a:path w="547722" h="163544">
                    <a:moveTo>
                      <a:pt x="0" y="161608"/>
                    </a:moveTo>
                    <a:lnTo>
                      <a:pt x="84190" y="968"/>
                    </a:lnTo>
                    <a:lnTo>
                      <a:pt x="84190" y="0"/>
                    </a:lnTo>
                    <a:lnTo>
                      <a:pt x="84190" y="0"/>
                    </a:lnTo>
                    <a:lnTo>
                      <a:pt x="547721" y="0"/>
                    </a:lnTo>
                    <a:lnTo>
                      <a:pt x="547721" y="0"/>
                    </a:lnTo>
                    <a:lnTo>
                      <a:pt x="547721" y="968"/>
                    </a:lnTo>
                    <a:lnTo>
                      <a:pt x="462563" y="163543"/>
                    </a:lnTo>
                    <a:lnTo>
                      <a:pt x="46159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20" name="Group 419"/>
            <p:cNvGrpSpPr/>
            <p:nvPr/>
          </p:nvGrpSpPr>
          <p:grpSpPr>
            <a:xfrm>
              <a:off x="2339435" y="2415635"/>
              <a:ext cx="549660" cy="626142"/>
              <a:chOff x="2339435" y="2415635"/>
              <a:chExt cx="549660" cy="626142"/>
            </a:xfrm>
          </p:grpSpPr>
          <p:sp>
            <p:nvSpPr>
              <p:cNvPr id="408" name="Freeform 407"/>
              <p:cNvSpPr/>
              <p:nvPr/>
            </p:nvSpPr>
            <p:spPr>
              <a:xfrm>
                <a:off x="2340736" y="2417191"/>
                <a:ext cx="84584" cy="162433"/>
              </a:xfrm>
              <a:custGeom>
                <a:avLst/>
                <a:gdLst/>
                <a:ahLst/>
                <a:cxnLst/>
                <a:rect l="0" t="0" r="0" b="0"/>
                <a:pathLst>
                  <a:path w="84584" h="162433">
                    <a:moveTo>
                      <a:pt x="84583" y="126"/>
                    </a:moveTo>
                    <a:lnTo>
                      <a:pt x="84583" y="162432"/>
                    </a:lnTo>
                    <a:lnTo>
                      <a:pt x="0" y="162432"/>
                    </a:lnTo>
                    <a:lnTo>
                      <a:pt x="0" y="161163"/>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9" name="Freeform 408"/>
              <p:cNvSpPr/>
              <p:nvPr/>
            </p:nvSpPr>
            <p:spPr>
              <a:xfrm>
                <a:off x="2425319" y="2416555"/>
                <a:ext cx="463296" cy="163069"/>
              </a:xfrm>
              <a:custGeom>
                <a:avLst/>
                <a:gdLst/>
                <a:ahLst/>
                <a:cxnLst/>
                <a:rect l="0" t="0" r="0" b="0"/>
                <a:pathLst>
                  <a:path w="463296" h="163069">
                    <a:moveTo>
                      <a:pt x="381" y="0"/>
                    </a:moveTo>
                    <a:lnTo>
                      <a:pt x="463295" y="0"/>
                    </a:lnTo>
                    <a:lnTo>
                      <a:pt x="463295" y="636"/>
                    </a:lnTo>
                    <a:lnTo>
                      <a:pt x="378206" y="163068"/>
                    </a:lnTo>
                    <a:lnTo>
                      <a:pt x="378079" y="163068"/>
                    </a:lnTo>
                    <a:lnTo>
                      <a:pt x="0" y="163068"/>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0" name="Freeform 409"/>
              <p:cNvSpPr/>
              <p:nvPr/>
            </p:nvSpPr>
            <p:spPr>
              <a:xfrm>
                <a:off x="2339848" y="2579623"/>
                <a:ext cx="85472" cy="462154"/>
              </a:xfrm>
              <a:custGeom>
                <a:avLst/>
                <a:gdLst/>
                <a:ahLst/>
                <a:cxnLst/>
                <a:rect l="0" t="0" r="0" b="0"/>
                <a:pathLst>
                  <a:path w="85472" h="462154">
                    <a:moveTo>
                      <a:pt x="127" y="0"/>
                    </a:moveTo>
                    <a:lnTo>
                      <a:pt x="888" y="0"/>
                    </a:lnTo>
                    <a:lnTo>
                      <a:pt x="85471" y="0"/>
                    </a:lnTo>
                    <a:lnTo>
                      <a:pt x="85471" y="299975"/>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1" name="Freeform 410"/>
              <p:cNvSpPr/>
              <p:nvPr/>
            </p:nvSpPr>
            <p:spPr>
              <a:xfrm>
                <a:off x="2803398" y="2417191"/>
                <a:ext cx="85345" cy="462408"/>
              </a:xfrm>
              <a:custGeom>
                <a:avLst/>
                <a:gdLst/>
                <a:ahLst/>
                <a:cxnLst/>
                <a:rect l="0" t="0" r="0" b="0"/>
                <a:pathLst>
                  <a:path w="85345" h="462408">
                    <a:moveTo>
                      <a:pt x="127" y="162432"/>
                    </a:moveTo>
                    <a:lnTo>
                      <a:pt x="85216" y="0"/>
                    </a:lnTo>
                    <a:lnTo>
                      <a:pt x="85344" y="462407"/>
                    </a:lnTo>
                    <a:lnTo>
                      <a:pt x="0" y="462407"/>
                    </a:lnTo>
                    <a:lnTo>
                      <a:pt x="0" y="16243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2" name="Freeform 411"/>
              <p:cNvSpPr/>
              <p:nvPr/>
            </p:nvSpPr>
            <p:spPr>
              <a:xfrm>
                <a:off x="2425319" y="257962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3" name="Freeform 412"/>
              <p:cNvSpPr/>
              <p:nvPr/>
            </p:nvSpPr>
            <p:spPr>
              <a:xfrm>
                <a:off x="2803398" y="2879598"/>
                <a:ext cx="85345" cy="162179"/>
              </a:xfrm>
              <a:custGeom>
                <a:avLst/>
                <a:gdLst/>
                <a:ahLst/>
                <a:cxnLst/>
                <a:rect l="0" t="0" r="0" b="0"/>
                <a:pathLst>
                  <a:path w="85345" h="162179">
                    <a:moveTo>
                      <a:pt x="0" y="162178"/>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4" name="Freeform 413"/>
              <p:cNvSpPr/>
              <p:nvPr/>
            </p:nvSpPr>
            <p:spPr>
              <a:xfrm>
                <a:off x="2339848" y="2879598"/>
                <a:ext cx="463551" cy="162179"/>
              </a:xfrm>
              <a:custGeom>
                <a:avLst/>
                <a:gdLst/>
                <a:ahLst/>
                <a:cxnLst/>
                <a:rect l="0" t="0" r="0" b="0"/>
                <a:pathLst>
                  <a:path w="463551" h="162179">
                    <a:moveTo>
                      <a:pt x="463550" y="162178"/>
                    </a:moveTo>
                    <a:lnTo>
                      <a:pt x="0" y="162178"/>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5" name="Freeform 414"/>
              <p:cNvSpPr/>
              <p:nvPr/>
            </p:nvSpPr>
            <p:spPr>
              <a:xfrm>
                <a:off x="2425562" y="2415635"/>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6" name="Freeform 415"/>
              <p:cNvSpPr/>
              <p:nvPr/>
            </p:nvSpPr>
            <p:spPr>
              <a:xfrm>
                <a:off x="2339435" y="2578208"/>
                <a:ext cx="463533" cy="463531"/>
              </a:xfrm>
              <a:custGeom>
                <a:avLst/>
                <a:gdLst/>
                <a:ahLst/>
                <a:cxnLst/>
                <a:rect l="0" t="0" r="0" b="0"/>
                <a:pathLst>
                  <a:path w="463533" h="463531">
                    <a:moveTo>
                      <a:pt x="463532" y="968"/>
                    </a:moveTo>
                    <a:lnTo>
                      <a:pt x="463532" y="300956"/>
                    </a:lnTo>
                    <a:lnTo>
                      <a:pt x="463532" y="463530"/>
                    </a:lnTo>
                    <a:lnTo>
                      <a:pt x="0" y="463530"/>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17" name="Freeform 416"/>
              <p:cNvSpPr/>
              <p:nvPr/>
            </p:nvSpPr>
            <p:spPr>
              <a:xfrm>
                <a:off x="2340402" y="2578208"/>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18" name="Freeform 417"/>
              <p:cNvSpPr/>
              <p:nvPr/>
            </p:nvSpPr>
            <p:spPr>
              <a:xfrm>
                <a:off x="2802968" y="2417571"/>
                <a:ext cx="86127" cy="624171"/>
              </a:xfrm>
              <a:custGeom>
                <a:avLst/>
                <a:gdLst/>
                <a:ahLst/>
                <a:cxnLst/>
                <a:rect l="0" t="0" r="0" b="0"/>
                <a:pathLst>
                  <a:path w="86127" h="624171">
                    <a:moveTo>
                      <a:pt x="86126" y="0"/>
                    </a:moveTo>
                    <a:lnTo>
                      <a:pt x="86126"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19" name="Freeform 418"/>
              <p:cNvSpPr/>
              <p:nvPr/>
            </p:nvSpPr>
            <p:spPr>
              <a:xfrm>
                <a:off x="2341371" y="2416602"/>
                <a:ext cx="547724" cy="163544"/>
              </a:xfrm>
              <a:custGeom>
                <a:avLst/>
                <a:gdLst/>
                <a:ahLst/>
                <a:cxnLst/>
                <a:rect l="0" t="0" r="0" b="0"/>
                <a:pathLst>
                  <a:path w="547724" h="163544">
                    <a:moveTo>
                      <a:pt x="0" y="161608"/>
                    </a:moveTo>
                    <a:lnTo>
                      <a:pt x="84191" y="968"/>
                    </a:lnTo>
                    <a:lnTo>
                      <a:pt x="84191" y="0"/>
                    </a:lnTo>
                    <a:lnTo>
                      <a:pt x="84191" y="0"/>
                    </a:lnTo>
                    <a:lnTo>
                      <a:pt x="547723" y="0"/>
                    </a:lnTo>
                    <a:lnTo>
                      <a:pt x="547723" y="0"/>
                    </a:lnTo>
                    <a:lnTo>
                      <a:pt x="547723" y="968"/>
                    </a:lnTo>
                    <a:lnTo>
                      <a:pt x="462564" y="163543"/>
                    </a:lnTo>
                    <a:lnTo>
                      <a:pt x="461597"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33" name="Group 432"/>
            <p:cNvGrpSpPr/>
            <p:nvPr/>
          </p:nvGrpSpPr>
          <p:grpSpPr>
            <a:xfrm>
              <a:off x="1203346" y="1482766"/>
              <a:ext cx="549660" cy="625435"/>
              <a:chOff x="1203346" y="1482766"/>
              <a:chExt cx="549660" cy="625435"/>
            </a:xfrm>
          </p:grpSpPr>
          <p:sp>
            <p:nvSpPr>
              <p:cNvPr id="421" name="Freeform 420"/>
              <p:cNvSpPr/>
              <p:nvPr/>
            </p:nvSpPr>
            <p:spPr>
              <a:xfrm>
                <a:off x="1204467" y="1483613"/>
                <a:ext cx="84584" cy="162435"/>
              </a:xfrm>
              <a:custGeom>
                <a:avLst/>
                <a:gdLst/>
                <a:ahLst/>
                <a:cxnLst/>
                <a:rect l="0" t="0" r="0" b="0"/>
                <a:pathLst>
                  <a:path w="84584" h="162435">
                    <a:moveTo>
                      <a:pt x="84583" y="254"/>
                    </a:moveTo>
                    <a:lnTo>
                      <a:pt x="84583" y="162434"/>
                    </a:lnTo>
                    <a:lnTo>
                      <a:pt x="0" y="162434"/>
                    </a:lnTo>
                    <a:lnTo>
                      <a:pt x="0" y="161037"/>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2" name="Freeform 421"/>
              <p:cNvSpPr/>
              <p:nvPr/>
            </p:nvSpPr>
            <p:spPr>
              <a:xfrm>
                <a:off x="1289050" y="1483105"/>
                <a:ext cx="463424" cy="162943"/>
              </a:xfrm>
              <a:custGeom>
                <a:avLst/>
                <a:gdLst/>
                <a:ahLst/>
                <a:cxnLst/>
                <a:rect l="0" t="0" r="0" b="0"/>
                <a:pathLst>
                  <a:path w="463424" h="162943">
                    <a:moveTo>
                      <a:pt x="380" y="0"/>
                    </a:moveTo>
                    <a:lnTo>
                      <a:pt x="463423" y="0"/>
                    </a:lnTo>
                    <a:lnTo>
                      <a:pt x="463423" y="508"/>
                    </a:lnTo>
                    <a:lnTo>
                      <a:pt x="378332"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3" name="Freeform 422"/>
              <p:cNvSpPr/>
              <p:nvPr/>
            </p:nvSpPr>
            <p:spPr>
              <a:xfrm>
                <a:off x="1203578" y="1646047"/>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4" name="Freeform 423"/>
              <p:cNvSpPr/>
              <p:nvPr/>
            </p:nvSpPr>
            <p:spPr>
              <a:xfrm>
                <a:off x="1667129" y="1483613"/>
                <a:ext cx="85472" cy="462408"/>
              </a:xfrm>
              <a:custGeom>
                <a:avLst/>
                <a:gdLst/>
                <a:ahLst/>
                <a:cxnLst/>
                <a:rect l="0" t="0" r="0" b="0"/>
                <a:pathLst>
                  <a:path w="85472" h="462408">
                    <a:moveTo>
                      <a:pt x="253"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5" name="Freeform 424"/>
              <p:cNvSpPr/>
              <p:nvPr/>
            </p:nvSpPr>
            <p:spPr>
              <a:xfrm>
                <a:off x="1289050" y="16460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6" name="Freeform 425"/>
              <p:cNvSpPr/>
              <p:nvPr/>
            </p:nvSpPr>
            <p:spPr>
              <a:xfrm>
                <a:off x="1667129" y="19460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7" name="Freeform 426"/>
              <p:cNvSpPr/>
              <p:nvPr/>
            </p:nvSpPr>
            <p:spPr>
              <a:xfrm>
                <a:off x="1203578" y="1946020"/>
                <a:ext cx="463552" cy="162181"/>
              </a:xfrm>
              <a:custGeom>
                <a:avLst/>
                <a:gdLst/>
                <a:ahLst/>
                <a:cxnLst/>
                <a:rect l="0" t="0" r="0" b="0"/>
                <a:pathLst>
                  <a:path w="463552" h="162181">
                    <a:moveTo>
                      <a:pt x="463551" y="162180"/>
                    </a:moveTo>
                    <a:lnTo>
                      <a:pt x="0" y="162180"/>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8" name="Freeform 427"/>
              <p:cNvSpPr/>
              <p:nvPr/>
            </p:nvSpPr>
            <p:spPr>
              <a:xfrm>
                <a:off x="1288506" y="1482766"/>
                <a:ext cx="1936" cy="968"/>
              </a:xfrm>
              <a:custGeom>
                <a:avLst/>
                <a:gdLst/>
                <a:ahLst/>
                <a:cxnLst/>
                <a:rect l="0" t="0" r="0" b="0"/>
                <a:pathLst>
                  <a:path w="1936" h="968">
                    <a:moveTo>
                      <a:pt x="0" y="967"/>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9" name="Freeform 428"/>
              <p:cNvSpPr/>
              <p:nvPr/>
            </p:nvSpPr>
            <p:spPr>
              <a:xfrm>
                <a:off x="1203346" y="1644374"/>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30" name="Freeform 429"/>
              <p:cNvSpPr/>
              <p:nvPr/>
            </p:nvSpPr>
            <p:spPr>
              <a:xfrm>
                <a:off x="1204314" y="1644374"/>
                <a:ext cx="462566" cy="968"/>
              </a:xfrm>
              <a:custGeom>
                <a:avLst/>
                <a:gdLst/>
                <a:ahLst/>
                <a:cxnLst/>
                <a:rect l="0" t="0" r="0" b="0"/>
                <a:pathLst>
                  <a:path w="462566" h="968">
                    <a:moveTo>
                      <a:pt x="462565"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31" name="Freeform 430"/>
              <p:cNvSpPr/>
              <p:nvPr/>
            </p:nvSpPr>
            <p:spPr>
              <a:xfrm>
                <a:off x="1666879" y="1483733"/>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32" name="Freeform 431"/>
              <p:cNvSpPr/>
              <p:nvPr/>
            </p:nvSpPr>
            <p:spPr>
              <a:xfrm>
                <a:off x="1204314" y="1482766"/>
                <a:ext cx="548690" cy="163543"/>
              </a:xfrm>
              <a:custGeom>
                <a:avLst/>
                <a:gdLst/>
                <a:ahLst/>
                <a:cxnLst/>
                <a:rect l="0" t="0" r="0" b="0"/>
                <a:pathLst>
                  <a:path w="548690" h="163543">
                    <a:moveTo>
                      <a:pt x="0" y="161607"/>
                    </a:moveTo>
                    <a:lnTo>
                      <a:pt x="84190" y="967"/>
                    </a:lnTo>
                    <a:lnTo>
                      <a:pt x="84190" y="0"/>
                    </a:lnTo>
                    <a:lnTo>
                      <a:pt x="85158" y="0"/>
                    </a:lnTo>
                    <a:lnTo>
                      <a:pt x="548689" y="0"/>
                    </a:lnTo>
                    <a:lnTo>
                      <a:pt x="548689" y="0"/>
                    </a:lnTo>
                    <a:lnTo>
                      <a:pt x="548689" y="967"/>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46" name="Group 445"/>
            <p:cNvGrpSpPr/>
            <p:nvPr/>
          </p:nvGrpSpPr>
          <p:grpSpPr>
            <a:xfrm>
              <a:off x="1670304" y="1482766"/>
              <a:ext cx="549137" cy="625435"/>
              <a:chOff x="1670304" y="1482766"/>
              <a:chExt cx="549137" cy="625435"/>
            </a:xfrm>
          </p:grpSpPr>
          <p:sp>
            <p:nvSpPr>
              <p:cNvPr id="434" name="Freeform 433"/>
              <p:cNvSpPr/>
              <p:nvPr/>
            </p:nvSpPr>
            <p:spPr>
              <a:xfrm>
                <a:off x="1671192" y="1483613"/>
                <a:ext cx="84584" cy="162435"/>
              </a:xfrm>
              <a:custGeom>
                <a:avLst/>
                <a:gdLst/>
                <a:ahLst/>
                <a:cxnLst/>
                <a:rect l="0" t="0" r="0" b="0"/>
                <a:pathLst>
                  <a:path w="84584" h="162435">
                    <a:moveTo>
                      <a:pt x="84583" y="254"/>
                    </a:moveTo>
                    <a:lnTo>
                      <a:pt x="84583" y="162434"/>
                    </a:lnTo>
                    <a:lnTo>
                      <a:pt x="0" y="162434"/>
                    </a:lnTo>
                    <a:lnTo>
                      <a:pt x="0" y="161037"/>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5" name="Freeform 434"/>
              <p:cNvSpPr/>
              <p:nvPr/>
            </p:nvSpPr>
            <p:spPr>
              <a:xfrm>
                <a:off x="1755775" y="1483105"/>
                <a:ext cx="463424" cy="162943"/>
              </a:xfrm>
              <a:custGeom>
                <a:avLst/>
                <a:gdLst/>
                <a:ahLst/>
                <a:cxnLst/>
                <a:rect l="0" t="0" r="0" b="0"/>
                <a:pathLst>
                  <a:path w="463424" h="162943">
                    <a:moveTo>
                      <a:pt x="507" y="0"/>
                    </a:moveTo>
                    <a:lnTo>
                      <a:pt x="463423" y="0"/>
                    </a:lnTo>
                    <a:lnTo>
                      <a:pt x="463423" y="508"/>
                    </a:lnTo>
                    <a:lnTo>
                      <a:pt x="378332"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6" name="Freeform 435"/>
              <p:cNvSpPr/>
              <p:nvPr/>
            </p:nvSpPr>
            <p:spPr>
              <a:xfrm>
                <a:off x="1670304" y="1646047"/>
                <a:ext cx="85472" cy="462154"/>
              </a:xfrm>
              <a:custGeom>
                <a:avLst/>
                <a:gdLst/>
                <a:ahLst/>
                <a:cxnLst/>
                <a:rect l="0" t="0" r="0" b="0"/>
                <a:pathLst>
                  <a:path w="85472" h="462154">
                    <a:moveTo>
                      <a:pt x="253" y="0"/>
                    </a:moveTo>
                    <a:lnTo>
                      <a:pt x="888"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7" name="Freeform 436"/>
              <p:cNvSpPr/>
              <p:nvPr/>
            </p:nvSpPr>
            <p:spPr>
              <a:xfrm>
                <a:off x="2133854" y="1483613"/>
                <a:ext cx="85472" cy="462408"/>
              </a:xfrm>
              <a:custGeom>
                <a:avLst/>
                <a:gdLst/>
                <a:ahLst/>
                <a:cxnLst/>
                <a:rect l="0" t="0" r="0" b="0"/>
                <a:pathLst>
                  <a:path w="85472" h="462408">
                    <a:moveTo>
                      <a:pt x="253"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8" name="Freeform 437"/>
              <p:cNvSpPr/>
              <p:nvPr/>
            </p:nvSpPr>
            <p:spPr>
              <a:xfrm>
                <a:off x="1755775" y="16460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9" name="Freeform 438"/>
              <p:cNvSpPr/>
              <p:nvPr/>
            </p:nvSpPr>
            <p:spPr>
              <a:xfrm>
                <a:off x="2133854" y="19460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0" name="Freeform 439"/>
              <p:cNvSpPr/>
              <p:nvPr/>
            </p:nvSpPr>
            <p:spPr>
              <a:xfrm>
                <a:off x="1670304" y="194602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1" name="Freeform 440"/>
              <p:cNvSpPr/>
              <p:nvPr/>
            </p:nvSpPr>
            <p:spPr>
              <a:xfrm>
                <a:off x="1755908" y="1482766"/>
                <a:ext cx="969" cy="968"/>
              </a:xfrm>
              <a:custGeom>
                <a:avLst/>
                <a:gdLst/>
                <a:ahLst/>
                <a:cxnLst/>
                <a:rect l="0" t="0" r="0" b="0"/>
                <a:pathLst>
                  <a:path w="969" h="968">
                    <a:moveTo>
                      <a:pt x="0" y="967"/>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2" name="Freeform 441"/>
              <p:cNvSpPr/>
              <p:nvPr/>
            </p:nvSpPr>
            <p:spPr>
              <a:xfrm>
                <a:off x="1670750" y="16443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43" name="Freeform 442"/>
              <p:cNvSpPr/>
              <p:nvPr/>
            </p:nvSpPr>
            <p:spPr>
              <a:xfrm>
                <a:off x="1670750" y="1644374"/>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44" name="Freeform 443"/>
              <p:cNvSpPr/>
              <p:nvPr/>
            </p:nvSpPr>
            <p:spPr>
              <a:xfrm>
                <a:off x="2133313" y="1483733"/>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45" name="Freeform 444"/>
              <p:cNvSpPr/>
              <p:nvPr/>
            </p:nvSpPr>
            <p:spPr>
              <a:xfrm>
                <a:off x="1671718" y="1482766"/>
                <a:ext cx="547723" cy="163543"/>
              </a:xfrm>
              <a:custGeom>
                <a:avLst/>
                <a:gdLst/>
                <a:ahLst/>
                <a:cxnLst/>
                <a:rect l="0" t="0" r="0" b="0"/>
                <a:pathLst>
                  <a:path w="547723" h="163543">
                    <a:moveTo>
                      <a:pt x="0" y="161607"/>
                    </a:moveTo>
                    <a:lnTo>
                      <a:pt x="84190" y="967"/>
                    </a:lnTo>
                    <a:lnTo>
                      <a:pt x="84190" y="0"/>
                    </a:lnTo>
                    <a:lnTo>
                      <a:pt x="84190" y="0"/>
                    </a:lnTo>
                    <a:lnTo>
                      <a:pt x="547722" y="0"/>
                    </a:lnTo>
                    <a:lnTo>
                      <a:pt x="547722" y="0"/>
                    </a:lnTo>
                    <a:lnTo>
                      <a:pt x="547722" y="967"/>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59" name="Group 458"/>
            <p:cNvGrpSpPr/>
            <p:nvPr/>
          </p:nvGrpSpPr>
          <p:grpSpPr>
            <a:xfrm>
              <a:off x="2130932" y="1482766"/>
              <a:ext cx="549138" cy="625435"/>
              <a:chOff x="2130932" y="1482766"/>
              <a:chExt cx="549138" cy="625435"/>
            </a:xfrm>
          </p:grpSpPr>
          <p:sp>
            <p:nvSpPr>
              <p:cNvPr id="447" name="Freeform 446"/>
              <p:cNvSpPr/>
              <p:nvPr/>
            </p:nvSpPr>
            <p:spPr>
              <a:xfrm>
                <a:off x="2131822" y="1483613"/>
                <a:ext cx="84583" cy="162435"/>
              </a:xfrm>
              <a:custGeom>
                <a:avLst/>
                <a:gdLst/>
                <a:ahLst/>
                <a:cxnLst/>
                <a:rect l="0" t="0" r="0" b="0"/>
                <a:pathLst>
                  <a:path w="84583" h="162435">
                    <a:moveTo>
                      <a:pt x="84582" y="254"/>
                    </a:moveTo>
                    <a:lnTo>
                      <a:pt x="84582" y="162434"/>
                    </a:lnTo>
                    <a:lnTo>
                      <a:pt x="0" y="162434"/>
                    </a:lnTo>
                    <a:lnTo>
                      <a:pt x="0" y="161037"/>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8" name="Freeform 447"/>
              <p:cNvSpPr/>
              <p:nvPr/>
            </p:nvSpPr>
            <p:spPr>
              <a:xfrm>
                <a:off x="2216404" y="1483105"/>
                <a:ext cx="463423" cy="162943"/>
              </a:xfrm>
              <a:custGeom>
                <a:avLst/>
                <a:gdLst/>
                <a:ahLst/>
                <a:cxnLst/>
                <a:rect l="0" t="0" r="0" b="0"/>
                <a:pathLst>
                  <a:path w="463423" h="162943">
                    <a:moveTo>
                      <a:pt x="507" y="0"/>
                    </a:moveTo>
                    <a:lnTo>
                      <a:pt x="463422" y="0"/>
                    </a:lnTo>
                    <a:lnTo>
                      <a:pt x="463422" y="508"/>
                    </a:lnTo>
                    <a:lnTo>
                      <a:pt x="378332" y="162942"/>
                    </a:lnTo>
                    <a:lnTo>
                      <a:pt x="378078"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9" name="Freeform 448"/>
              <p:cNvSpPr/>
              <p:nvPr/>
            </p:nvSpPr>
            <p:spPr>
              <a:xfrm>
                <a:off x="2130932" y="1646047"/>
                <a:ext cx="85473" cy="462154"/>
              </a:xfrm>
              <a:custGeom>
                <a:avLst/>
                <a:gdLst/>
                <a:ahLst/>
                <a:cxnLst/>
                <a:rect l="0" t="0" r="0" b="0"/>
                <a:pathLst>
                  <a:path w="85473" h="462154">
                    <a:moveTo>
                      <a:pt x="254" y="0"/>
                    </a:moveTo>
                    <a:lnTo>
                      <a:pt x="890"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0" name="Freeform 449"/>
              <p:cNvSpPr/>
              <p:nvPr/>
            </p:nvSpPr>
            <p:spPr>
              <a:xfrm>
                <a:off x="2594482" y="1483613"/>
                <a:ext cx="85473" cy="462408"/>
              </a:xfrm>
              <a:custGeom>
                <a:avLst/>
                <a:gdLst/>
                <a:ahLst/>
                <a:cxnLst/>
                <a:rect l="0" t="0" r="0" b="0"/>
                <a:pathLst>
                  <a:path w="85473" h="462408">
                    <a:moveTo>
                      <a:pt x="254" y="162434"/>
                    </a:moveTo>
                    <a:lnTo>
                      <a:pt x="85344" y="0"/>
                    </a:lnTo>
                    <a:lnTo>
                      <a:pt x="85472"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1" name="Freeform 450"/>
              <p:cNvSpPr/>
              <p:nvPr/>
            </p:nvSpPr>
            <p:spPr>
              <a:xfrm>
                <a:off x="2216404" y="1646047"/>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2" name="Freeform 451"/>
              <p:cNvSpPr/>
              <p:nvPr/>
            </p:nvSpPr>
            <p:spPr>
              <a:xfrm>
                <a:off x="2594482" y="1946020"/>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3" name="Freeform 452"/>
              <p:cNvSpPr/>
              <p:nvPr/>
            </p:nvSpPr>
            <p:spPr>
              <a:xfrm>
                <a:off x="2130932" y="1946020"/>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4" name="Freeform 453"/>
              <p:cNvSpPr/>
              <p:nvPr/>
            </p:nvSpPr>
            <p:spPr>
              <a:xfrm>
                <a:off x="2216537" y="1482766"/>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5" name="Freeform 454"/>
              <p:cNvSpPr/>
              <p:nvPr/>
            </p:nvSpPr>
            <p:spPr>
              <a:xfrm>
                <a:off x="2131379" y="16443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56" name="Freeform 455"/>
              <p:cNvSpPr/>
              <p:nvPr/>
            </p:nvSpPr>
            <p:spPr>
              <a:xfrm>
                <a:off x="2131379" y="1644374"/>
                <a:ext cx="462564" cy="968"/>
              </a:xfrm>
              <a:custGeom>
                <a:avLst/>
                <a:gdLst/>
                <a:ahLst/>
                <a:cxnLst/>
                <a:rect l="0" t="0" r="0" b="0"/>
                <a:pathLst>
                  <a:path w="462564" h="968">
                    <a:moveTo>
                      <a:pt x="462563" y="967"/>
                    </a:moveTo>
                    <a:lnTo>
                      <a:pt x="85157" y="967"/>
                    </a:lnTo>
                    <a:lnTo>
                      <a:pt x="967" y="967"/>
                    </a:lnTo>
                    <a:lnTo>
                      <a:pt x="0" y="967"/>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57" name="Freeform 456"/>
              <p:cNvSpPr/>
              <p:nvPr/>
            </p:nvSpPr>
            <p:spPr>
              <a:xfrm>
                <a:off x="2593942" y="1483733"/>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58" name="Freeform 457"/>
              <p:cNvSpPr/>
              <p:nvPr/>
            </p:nvSpPr>
            <p:spPr>
              <a:xfrm>
                <a:off x="2132347" y="1482766"/>
                <a:ext cx="547723" cy="163543"/>
              </a:xfrm>
              <a:custGeom>
                <a:avLst/>
                <a:gdLst/>
                <a:ahLst/>
                <a:cxnLst/>
                <a:rect l="0" t="0" r="0" b="0"/>
                <a:pathLst>
                  <a:path w="547723" h="163543">
                    <a:moveTo>
                      <a:pt x="0" y="161607"/>
                    </a:moveTo>
                    <a:lnTo>
                      <a:pt x="84190" y="967"/>
                    </a:lnTo>
                    <a:lnTo>
                      <a:pt x="84190" y="0"/>
                    </a:lnTo>
                    <a:lnTo>
                      <a:pt x="84190" y="0"/>
                    </a:lnTo>
                    <a:lnTo>
                      <a:pt x="547722" y="0"/>
                    </a:lnTo>
                    <a:lnTo>
                      <a:pt x="547722" y="0"/>
                    </a:lnTo>
                    <a:lnTo>
                      <a:pt x="547722" y="967"/>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72" name="Group 471"/>
            <p:cNvGrpSpPr/>
            <p:nvPr/>
          </p:nvGrpSpPr>
          <p:grpSpPr>
            <a:xfrm>
              <a:off x="2591561" y="1482766"/>
              <a:ext cx="549136" cy="625435"/>
              <a:chOff x="2591561" y="1482766"/>
              <a:chExt cx="549136" cy="625435"/>
            </a:xfrm>
          </p:grpSpPr>
          <p:sp>
            <p:nvSpPr>
              <p:cNvPr id="460" name="Freeform 459"/>
              <p:cNvSpPr/>
              <p:nvPr/>
            </p:nvSpPr>
            <p:spPr>
              <a:xfrm>
                <a:off x="2592451" y="1483613"/>
                <a:ext cx="84582" cy="162435"/>
              </a:xfrm>
              <a:custGeom>
                <a:avLst/>
                <a:gdLst/>
                <a:ahLst/>
                <a:cxnLst/>
                <a:rect l="0" t="0" r="0" b="0"/>
                <a:pathLst>
                  <a:path w="84582" h="162435">
                    <a:moveTo>
                      <a:pt x="84581" y="254"/>
                    </a:moveTo>
                    <a:lnTo>
                      <a:pt x="84581" y="162434"/>
                    </a:lnTo>
                    <a:lnTo>
                      <a:pt x="0" y="162434"/>
                    </a:lnTo>
                    <a:lnTo>
                      <a:pt x="0" y="161037"/>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1" name="Freeform 460"/>
              <p:cNvSpPr/>
              <p:nvPr/>
            </p:nvSpPr>
            <p:spPr>
              <a:xfrm>
                <a:off x="2677032" y="1483105"/>
                <a:ext cx="463424" cy="162943"/>
              </a:xfrm>
              <a:custGeom>
                <a:avLst/>
                <a:gdLst/>
                <a:ahLst/>
                <a:cxnLst/>
                <a:rect l="0" t="0" r="0" b="0"/>
                <a:pathLst>
                  <a:path w="463424" h="162943">
                    <a:moveTo>
                      <a:pt x="509" y="0"/>
                    </a:moveTo>
                    <a:lnTo>
                      <a:pt x="463423" y="0"/>
                    </a:lnTo>
                    <a:lnTo>
                      <a:pt x="463423" y="508"/>
                    </a:lnTo>
                    <a:lnTo>
                      <a:pt x="378334" y="162942"/>
                    </a:lnTo>
                    <a:lnTo>
                      <a:pt x="378079" y="162942"/>
                    </a:lnTo>
                    <a:lnTo>
                      <a:pt x="0" y="162942"/>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2" name="Freeform 461"/>
              <p:cNvSpPr/>
              <p:nvPr/>
            </p:nvSpPr>
            <p:spPr>
              <a:xfrm>
                <a:off x="2591561" y="1646047"/>
                <a:ext cx="85472" cy="462154"/>
              </a:xfrm>
              <a:custGeom>
                <a:avLst/>
                <a:gdLst/>
                <a:ahLst/>
                <a:cxnLst/>
                <a:rect l="0" t="0" r="0" b="0"/>
                <a:pathLst>
                  <a:path w="85472" h="462154">
                    <a:moveTo>
                      <a:pt x="255" y="0"/>
                    </a:moveTo>
                    <a:lnTo>
                      <a:pt x="890"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3" name="Freeform 462"/>
              <p:cNvSpPr/>
              <p:nvPr/>
            </p:nvSpPr>
            <p:spPr>
              <a:xfrm>
                <a:off x="3055111" y="1483613"/>
                <a:ext cx="85472" cy="462408"/>
              </a:xfrm>
              <a:custGeom>
                <a:avLst/>
                <a:gdLst/>
                <a:ahLst/>
                <a:cxnLst/>
                <a:rect l="0" t="0" r="0" b="0"/>
                <a:pathLst>
                  <a:path w="85472" h="462408">
                    <a:moveTo>
                      <a:pt x="255" y="162434"/>
                    </a:moveTo>
                    <a:lnTo>
                      <a:pt x="85344" y="0"/>
                    </a:lnTo>
                    <a:lnTo>
                      <a:pt x="85471" y="462407"/>
                    </a:lnTo>
                    <a:lnTo>
                      <a:pt x="0" y="462407"/>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4" name="Freeform 463"/>
              <p:cNvSpPr/>
              <p:nvPr/>
            </p:nvSpPr>
            <p:spPr>
              <a:xfrm>
                <a:off x="2677032" y="164604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5" name="Freeform 464"/>
              <p:cNvSpPr/>
              <p:nvPr/>
            </p:nvSpPr>
            <p:spPr>
              <a:xfrm>
                <a:off x="3055111" y="194602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6" name="Freeform 465"/>
              <p:cNvSpPr/>
              <p:nvPr/>
            </p:nvSpPr>
            <p:spPr>
              <a:xfrm>
                <a:off x="2591561" y="194602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7" name="Freeform 466"/>
              <p:cNvSpPr/>
              <p:nvPr/>
            </p:nvSpPr>
            <p:spPr>
              <a:xfrm>
                <a:off x="2677166" y="1482766"/>
                <a:ext cx="968" cy="968"/>
              </a:xfrm>
              <a:custGeom>
                <a:avLst/>
                <a:gdLst/>
                <a:ahLst/>
                <a:cxnLst/>
                <a:rect l="0" t="0" r="0" b="0"/>
                <a:pathLst>
                  <a:path w="968" h="968">
                    <a:moveTo>
                      <a:pt x="0" y="967"/>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8" name="Freeform 467"/>
              <p:cNvSpPr/>
              <p:nvPr/>
            </p:nvSpPr>
            <p:spPr>
              <a:xfrm>
                <a:off x="2592008" y="1644374"/>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69" name="Freeform 468"/>
              <p:cNvSpPr/>
              <p:nvPr/>
            </p:nvSpPr>
            <p:spPr>
              <a:xfrm>
                <a:off x="2592008" y="1644374"/>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70" name="Freeform 469"/>
              <p:cNvSpPr/>
              <p:nvPr/>
            </p:nvSpPr>
            <p:spPr>
              <a:xfrm>
                <a:off x="3054570" y="1483733"/>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71" name="Freeform 470"/>
              <p:cNvSpPr/>
              <p:nvPr/>
            </p:nvSpPr>
            <p:spPr>
              <a:xfrm>
                <a:off x="2592976" y="1482766"/>
                <a:ext cx="547721" cy="163543"/>
              </a:xfrm>
              <a:custGeom>
                <a:avLst/>
                <a:gdLst/>
                <a:ahLst/>
                <a:cxnLst/>
                <a:rect l="0" t="0" r="0" b="0"/>
                <a:pathLst>
                  <a:path w="547721" h="163543">
                    <a:moveTo>
                      <a:pt x="0" y="161607"/>
                    </a:moveTo>
                    <a:lnTo>
                      <a:pt x="84190" y="967"/>
                    </a:lnTo>
                    <a:lnTo>
                      <a:pt x="84190" y="0"/>
                    </a:lnTo>
                    <a:lnTo>
                      <a:pt x="84190" y="0"/>
                    </a:lnTo>
                    <a:lnTo>
                      <a:pt x="547720" y="0"/>
                    </a:lnTo>
                    <a:lnTo>
                      <a:pt x="547720" y="0"/>
                    </a:lnTo>
                    <a:lnTo>
                      <a:pt x="547720" y="967"/>
                    </a:lnTo>
                    <a:lnTo>
                      <a:pt x="462562" y="163542"/>
                    </a:lnTo>
                    <a:lnTo>
                      <a:pt x="46159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85" name="Group 484"/>
            <p:cNvGrpSpPr/>
            <p:nvPr/>
          </p:nvGrpSpPr>
          <p:grpSpPr>
            <a:xfrm>
              <a:off x="1123696" y="1635663"/>
              <a:ext cx="549149" cy="626108"/>
              <a:chOff x="1123696" y="1635663"/>
              <a:chExt cx="549149" cy="626108"/>
            </a:xfrm>
          </p:grpSpPr>
          <p:sp>
            <p:nvSpPr>
              <p:cNvPr id="473" name="Freeform 472"/>
              <p:cNvSpPr/>
              <p:nvPr/>
            </p:nvSpPr>
            <p:spPr>
              <a:xfrm>
                <a:off x="1124711" y="1637157"/>
                <a:ext cx="84584" cy="162307"/>
              </a:xfrm>
              <a:custGeom>
                <a:avLst/>
                <a:gdLst/>
                <a:ahLst/>
                <a:cxnLst/>
                <a:rect l="0" t="0" r="0" b="0"/>
                <a:pathLst>
                  <a:path w="84584" h="162307">
                    <a:moveTo>
                      <a:pt x="84583" y="253"/>
                    </a:moveTo>
                    <a:lnTo>
                      <a:pt x="84583" y="162306"/>
                    </a:lnTo>
                    <a:lnTo>
                      <a:pt x="0" y="162306"/>
                    </a:lnTo>
                    <a:lnTo>
                      <a:pt x="0" y="161035"/>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4" name="Freeform 473"/>
              <p:cNvSpPr/>
              <p:nvPr/>
            </p:nvSpPr>
            <p:spPr>
              <a:xfrm>
                <a:off x="1209294" y="1636648"/>
                <a:ext cx="463296" cy="162816"/>
              </a:xfrm>
              <a:custGeom>
                <a:avLst/>
                <a:gdLst/>
                <a:ahLst/>
                <a:cxnLst/>
                <a:rect l="0" t="0" r="0" b="0"/>
                <a:pathLst>
                  <a:path w="463296" h="162816">
                    <a:moveTo>
                      <a:pt x="381" y="0"/>
                    </a:moveTo>
                    <a:lnTo>
                      <a:pt x="463295" y="0"/>
                    </a:lnTo>
                    <a:lnTo>
                      <a:pt x="463295" y="509"/>
                    </a:lnTo>
                    <a:lnTo>
                      <a:pt x="378206" y="162815"/>
                    </a:lnTo>
                    <a:lnTo>
                      <a:pt x="377952"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5" name="Freeform 474"/>
              <p:cNvSpPr/>
              <p:nvPr/>
            </p:nvSpPr>
            <p:spPr>
              <a:xfrm>
                <a:off x="1123696" y="1799463"/>
                <a:ext cx="85599" cy="462280"/>
              </a:xfrm>
              <a:custGeom>
                <a:avLst/>
                <a:gdLst/>
                <a:ahLst/>
                <a:cxnLst/>
                <a:rect l="0" t="0" r="0" b="0"/>
                <a:pathLst>
                  <a:path w="85599" h="462280">
                    <a:moveTo>
                      <a:pt x="254" y="0"/>
                    </a:moveTo>
                    <a:lnTo>
                      <a:pt x="1015" y="0"/>
                    </a:lnTo>
                    <a:lnTo>
                      <a:pt x="85598" y="0"/>
                    </a:lnTo>
                    <a:lnTo>
                      <a:pt x="85598"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6" name="Freeform 475"/>
              <p:cNvSpPr/>
              <p:nvPr/>
            </p:nvSpPr>
            <p:spPr>
              <a:xfrm>
                <a:off x="1587246" y="1637157"/>
                <a:ext cx="85599" cy="462280"/>
              </a:xfrm>
              <a:custGeom>
                <a:avLst/>
                <a:gdLst/>
                <a:ahLst/>
                <a:cxnLst/>
                <a:rect l="0" t="0" r="0" b="0"/>
                <a:pathLst>
                  <a:path w="85599" h="462280">
                    <a:moveTo>
                      <a:pt x="254" y="162306"/>
                    </a:moveTo>
                    <a:lnTo>
                      <a:pt x="85343"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7" name="Freeform 476"/>
              <p:cNvSpPr/>
              <p:nvPr/>
            </p:nvSpPr>
            <p:spPr>
              <a:xfrm>
                <a:off x="1209294" y="1799463"/>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8" name="Freeform 477"/>
              <p:cNvSpPr/>
              <p:nvPr/>
            </p:nvSpPr>
            <p:spPr>
              <a:xfrm>
                <a:off x="1587246" y="2099436"/>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9" name="Freeform 478"/>
              <p:cNvSpPr/>
              <p:nvPr/>
            </p:nvSpPr>
            <p:spPr>
              <a:xfrm>
                <a:off x="1123696" y="2099436"/>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0" name="Freeform 479"/>
              <p:cNvSpPr/>
              <p:nvPr/>
            </p:nvSpPr>
            <p:spPr>
              <a:xfrm>
                <a:off x="1209154" y="1635663"/>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1" name="Freeform 480"/>
              <p:cNvSpPr/>
              <p:nvPr/>
            </p:nvSpPr>
            <p:spPr>
              <a:xfrm>
                <a:off x="1123996" y="1798238"/>
                <a:ext cx="462564" cy="463533"/>
              </a:xfrm>
              <a:custGeom>
                <a:avLst/>
                <a:gdLst/>
                <a:ahLst/>
                <a:cxnLst/>
                <a:rect l="0" t="0" r="0" b="0"/>
                <a:pathLst>
                  <a:path w="462564" h="463533">
                    <a:moveTo>
                      <a:pt x="462563" y="967"/>
                    </a:moveTo>
                    <a:lnTo>
                      <a:pt x="462563" y="300957"/>
                    </a:lnTo>
                    <a:lnTo>
                      <a:pt x="462563"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82" name="Freeform 481"/>
              <p:cNvSpPr/>
              <p:nvPr/>
            </p:nvSpPr>
            <p:spPr>
              <a:xfrm>
                <a:off x="1123996" y="179823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83" name="Freeform 482"/>
              <p:cNvSpPr/>
              <p:nvPr/>
            </p:nvSpPr>
            <p:spPr>
              <a:xfrm>
                <a:off x="1586559" y="1637600"/>
                <a:ext cx="86127" cy="624171"/>
              </a:xfrm>
              <a:custGeom>
                <a:avLst/>
                <a:gdLst/>
                <a:ahLst/>
                <a:cxnLst/>
                <a:rect l="0" t="0" r="0" b="0"/>
                <a:pathLst>
                  <a:path w="86127" h="624171">
                    <a:moveTo>
                      <a:pt x="86126" y="0"/>
                    </a:moveTo>
                    <a:lnTo>
                      <a:pt x="86126"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84" name="Freeform 483"/>
              <p:cNvSpPr/>
              <p:nvPr/>
            </p:nvSpPr>
            <p:spPr>
              <a:xfrm>
                <a:off x="1124963" y="1636631"/>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498" name="Group 497"/>
            <p:cNvGrpSpPr/>
            <p:nvPr/>
          </p:nvGrpSpPr>
          <p:grpSpPr>
            <a:xfrm>
              <a:off x="1590429" y="1635663"/>
              <a:ext cx="549141" cy="626108"/>
              <a:chOff x="1590429" y="1635663"/>
              <a:chExt cx="549141" cy="626108"/>
            </a:xfrm>
          </p:grpSpPr>
          <p:sp>
            <p:nvSpPr>
              <p:cNvPr id="486" name="Freeform 485"/>
              <p:cNvSpPr/>
              <p:nvPr/>
            </p:nvSpPr>
            <p:spPr>
              <a:xfrm>
                <a:off x="1591436" y="1637157"/>
                <a:ext cx="84584" cy="162307"/>
              </a:xfrm>
              <a:custGeom>
                <a:avLst/>
                <a:gdLst/>
                <a:ahLst/>
                <a:cxnLst/>
                <a:rect l="0" t="0" r="0" b="0"/>
                <a:pathLst>
                  <a:path w="84584" h="162307">
                    <a:moveTo>
                      <a:pt x="84583" y="253"/>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7" name="Freeform 486"/>
              <p:cNvSpPr/>
              <p:nvPr/>
            </p:nvSpPr>
            <p:spPr>
              <a:xfrm>
                <a:off x="1676019" y="1636648"/>
                <a:ext cx="463296" cy="162816"/>
              </a:xfrm>
              <a:custGeom>
                <a:avLst/>
                <a:gdLst/>
                <a:ahLst/>
                <a:cxnLst/>
                <a:rect l="0" t="0" r="0" b="0"/>
                <a:pathLst>
                  <a:path w="463296" h="162816">
                    <a:moveTo>
                      <a:pt x="381" y="0"/>
                    </a:moveTo>
                    <a:lnTo>
                      <a:pt x="463295" y="0"/>
                    </a:lnTo>
                    <a:lnTo>
                      <a:pt x="463295" y="509"/>
                    </a:lnTo>
                    <a:lnTo>
                      <a:pt x="378206" y="162815"/>
                    </a:lnTo>
                    <a:lnTo>
                      <a:pt x="378079"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8" name="Freeform 487"/>
              <p:cNvSpPr/>
              <p:nvPr/>
            </p:nvSpPr>
            <p:spPr>
              <a:xfrm>
                <a:off x="1590547" y="1799463"/>
                <a:ext cx="85473" cy="462280"/>
              </a:xfrm>
              <a:custGeom>
                <a:avLst/>
                <a:gdLst/>
                <a:ahLst/>
                <a:cxnLst/>
                <a:rect l="0" t="0" r="0" b="0"/>
                <a:pathLst>
                  <a:path w="85473" h="462280">
                    <a:moveTo>
                      <a:pt x="128" y="0"/>
                    </a:moveTo>
                    <a:lnTo>
                      <a:pt x="889"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9" name="Freeform 488"/>
              <p:cNvSpPr/>
              <p:nvPr/>
            </p:nvSpPr>
            <p:spPr>
              <a:xfrm>
                <a:off x="2054098" y="1637157"/>
                <a:ext cx="85472" cy="462280"/>
              </a:xfrm>
              <a:custGeom>
                <a:avLst/>
                <a:gdLst/>
                <a:ahLst/>
                <a:cxnLst/>
                <a:rect l="0" t="0" r="0" b="0"/>
                <a:pathLst>
                  <a:path w="85472" h="462280">
                    <a:moveTo>
                      <a:pt x="127" y="162306"/>
                    </a:moveTo>
                    <a:lnTo>
                      <a:pt x="85216" y="0"/>
                    </a:lnTo>
                    <a:lnTo>
                      <a:pt x="85471"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0" name="Freeform 489"/>
              <p:cNvSpPr/>
              <p:nvPr/>
            </p:nvSpPr>
            <p:spPr>
              <a:xfrm>
                <a:off x="1676019" y="1799463"/>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1" name="Freeform 490"/>
              <p:cNvSpPr/>
              <p:nvPr/>
            </p:nvSpPr>
            <p:spPr>
              <a:xfrm>
                <a:off x="2054098" y="2099436"/>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2" name="Freeform 491"/>
              <p:cNvSpPr/>
              <p:nvPr/>
            </p:nvSpPr>
            <p:spPr>
              <a:xfrm>
                <a:off x="1590547" y="2099436"/>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3" name="Freeform 492"/>
              <p:cNvSpPr/>
              <p:nvPr/>
            </p:nvSpPr>
            <p:spPr>
              <a:xfrm>
                <a:off x="1675588" y="16356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4" name="Freeform 493"/>
              <p:cNvSpPr/>
              <p:nvPr/>
            </p:nvSpPr>
            <p:spPr>
              <a:xfrm>
                <a:off x="1590429" y="1798238"/>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95" name="Freeform 494"/>
              <p:cNvSpPr/>
              <p:nvPr/>
            </p:nvSpPr>
            <p:spPr>
              <a:xfrm>
                <a:off x="1591397" y="1798238"/>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96" name="Freeform 495"/>
              <p:cNvSpPr/>
              <p:nvPr/>
            </p:nvSpPr>
            <p:spPr>
              <a:xfrm>
                <a:off x="2053961" y="1637600"/>
                <a:ext cx="85159" cy="624171"/>
              </a:xfrm>
              <a:custGeom>
                <a:avLst/>
                <a:gdLst/>
                <a:ahLst/>
                <a:cxnLst/>
                <a:rect l="0" t="0" r="0" b="0"/>
                <a:pathLst>
                  <a:path w="85159" h="624171">
                    <a:moveTo>
                      <a:pt x="85158" y="0"/>
                    </a:moveTo>
                    <a:lnTo>
                      <a:pt x="85158"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497" name="Freeform 496"/>
              <p:cNvSpPr/>
              <p:nvPr/>
            </p:nvSpPr>
            <p:spPr>
              <a:xfrm>
                <a:off x="1591397" y="1636631"/>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11" name="Group 510"/>
            <p:cNvGrpSpPr/>
            <p:nvPr/>
          </p:nvGrpSpPr>
          <p:grpSpPr>
            <a:xfrm>
              <a:off x="2051057" y="1635663"/>
              <a:ext cx="549142" cy="626108"/>
              <a:chOff x="2051057" y="1635663"/>
              <a:chExt cx="549142" cy="626108"/>
            </a:xfrm>
          </p:grpSpPr>
          <p:sp>
            <p:nvSpPr>
              <p:cNvPr id="499" name="Freeform 498"/>
              <p:cNvSpPr/>
              <p:nvPr/>
            </p:nvSpPr>
            <p:spPr>
              <a:xfrm>
                <a:off x="2052066" y="1637157"/>
                <a:ext cx="84583" cy="162307"/>
              </a:xfrm>
              <a:custGeom>
                <a:avLst/>
                <a:gdLst/>
                <a:ahLst/>
                <a:cxnLst/>
                <a:rect l="0" t="0" r="0" b="0"/>
                <a:pathLst>
                  <a:path w="84583" h="162307">
                    <a:moveTo>
                      <a:pt x="84582" y="253"/>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0" name="Freeform 499"/>
              <p:cNvSpPr/>
              <p:nvPr/>
            </p:nvSpPr>
            <p:spPr>
              <a:xfrm>
                <a:off x="2136648" y="1636648"/>
                <a:ext cx="463297" cy="162816"/>
              </a:xfrm>
              <a:custGeom>
                <a:avLst/>
                <a:gdLst/>
                <a:ahLst/>
                <a:cxnLst/>
                <a:rect l="0" t="0" r="0" b="0"/>
                <a:pathLst>
                  <a:path w="463297" h="162816">
                    <a:moveTo>
                      <a:pt x="381" y="0"/>
                    </a:moveTo>
                    <a:lnTo>
                      <a:pt x="463296" y="0"/>
                    </a:lnTo>
                    <a:lnTo>
                      <a:pt x="463296" y="509"/>
                    </a:lnTo>
                    <a:lnTo>
                      <a:pt x="378206" y="162815"/>
                    </a:lnTo>
                    <a:lnTo>
                      <a:pt x="378078"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1" name="Freeform 500"/>
              <p:cNvSpPr/>
              <p:nvPr/>
            </p:nvSpPr>
            <p:spPr>
              <a:xfrm>
                <a:off x="2051176" y="1799463"/>
                <a:ext cx="85473" cy="462280"/>
              </a:xfrm>
              <a:custGeom>
                <a:avLst/>
                <a:gdLst/>
                <a:ahLst/>
                <a:cxnLst/>
                <a:rect l="0" t="0" r="0" b="0"/>
                <a:pathLst>
                  <a:path w="85473" h="462280">
                    <a:moveTo>
                      <a:pt x="128" y="0"/>
                    </a:moveTo>
                    <a:lnTo>
                      <a:pt x="890" y="0"/>
                    </a:lnTo>
                    <a:lnTo>
                      <a:pt x="85472" y="0"/>
                    </a:lnTo>
                    <a:lnTo>
                      <a:pt x="85472"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2" name="Freeform 501"/>
              <p:cNvSpPr/>
              <p:nvPr/>
            </p:nvSpPr>
            <p:spPr>
              <a:xfrm>
                <a:off x="2514726" y="1637157"/>
                <a:ext cx="85473" cy="462280"/>
              </a:xfrm>
              <a:custGeom>
                <a:avLst/>
                <a:gdLst/>
                <a:ahLst/>
                <a:cxnLst/>
                <a:rect l="0" t="0" r="0" b="0"/>
                <a:pathLst>
                  <a:path w="85473" h="462280">
                    <a:moveTo>
                      <a:pt x="128" y="162306"/>
                    </a:moveTo>
                    <a:lnTo>
                      <a:pt x="85218"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3" name="Freeform 502"/>
              <p:cNvSpPr/>
              <p:nvPr/>
            </p:nvSpPr>
            <p:spPr>
              <a:xfrm>
                <a:off x="2136648" y="1799463"/>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4" name="Freeform 503"/>
              <p:cNvSpPr/>
              <p:nvPr/>
            </p:nvSpPr>
            <p:spPr>
              <a:xfrm>
                <a:off x="2514726" y="2099436"/>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5" name="Freeform 504"/>
              <p:cNvSpPr/>
              <p:nvPr/>
            </p:nvSpPr>
            <p:spPr>
              <a:xfrm>
                <a:off x="2051176" y="2099436"/>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6" name="Freeform 505"/>
              <p:cNvSpPr/>
              <p:nvPr/>
            </p:nvSpPr>
            <p:spPr>
              <a:xfrm>
                <a:off x="2136216" y="16356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7" name="Freeform 506"/>
              <p:cNvSpPr/>
              <p:nvPr/>
            </p:nvSpPr>
            <p:spPr>
              <a:xfrm>
                <a:off x="2051057" y="1798238"/>
                <a:ext cx="463533" cy="463533"/>
              </a:xfrm>
              <a:custGeom>
                <a:avLst/>
                <a:gdLst/>
                <a:ahLst/>
                <a:cxnLst/>
                <a:rect l="0" t="0" r="0" b="0"/>
                <a:pathLst>
                  <a:path w="463533" h="463533">
                    <a:moveTo>
                      <a:pt x="463532" y="967"/>
                    </a:moveTo>
                    <a:lnTo>
                      <a:pt x="463532" y="300957"/>
                    </a:lnTo>
                    <a:lnTo>
                      <a:pt x="463532"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08" name="Freeform 507"/>
              <p:cNvSpPr/>
              <p:nvPr/>
            </p:nvSpPr>
            <p:spPr>
              <a:xfrm>
                <a:off x="2052025" y="1798238"/>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09" name="Freeform 508"/>
              <p:cNvSpPr/>
              <p:nvPr/>
            </p:nvSpPr>
            <p:spPr>
              <a:xfrm>
                <a:off x="2514589" y="1637600"/>
                <a:ext cx="85158" cy="624171"/>
              </a:xfrm>
              <a:custGeom>
                <a:avLst/>
                <a:gdLst/>
                <a:ahLst/>
                <a:cxnLst/>
                <a:rect l="0" t="0" r="0" b="0"/>
                <a:pathLst>
                  <a:path w="85158" h="624171">
                    <a:moveTo>
                      <a:pt x="85157" y="0"/>
                    </a:moveTo>
                    <a:lnTo>
                      <a:pt x="85157"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10" name="Freeform 509"/>
              <p:cNvSpPr/>
              <p:nvPr/>
            </p:nvSpPr>
            <p:spPr>
              <a:xfrm>
                <a:off x="2052025" y="1636631"/>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24" name="Group 523"/>
            <p:cNvGrpSpPr/>
            <p:nvPr/>
          </p:nvGrpSpPr>
          <p:grpSpPr>
            <a:xfrm>
              <a:off x="2511685" y="1635663"/>
              <a:ext cx="549016" cy="626108"/>
              <a:chOff x="2511685" y="1635663"/>
              <a:chExt cx="549016" cy="626108"/>
            </a:xfrm>
          </p:grpSpPr>
          <p:sp>
            <p:nvSpPr>
              <p:cNvPr id="512" name="Freeform 511"/>
              <p:cNvSpPr/>
              <p:nvPr/>
            </p:nvSpPr>
            <p:spPr>
              <a:xfrm>
                <a:off x="2512695" y="1637157"/>
                <a:ext cx="84582" cy="162307"/>
              </a:xfrm>
              <a:custGeom>
                <a:avLst/>
                <a:gdLst/>
                <a:ahLst/>
                <a:cxnLst/>
                <a:rect l="0" t="0" r="0" b="0"/>
                <a:pathLst>
                  <a:path w="84582" h="162307">
                    <a:moveTo>
                      <a:pt x="84581" y="253"/>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3" name="Freeform 512"/>
              <p:cNvSpPr/>
              <p:nvPr/>
            </p:nvSpPr>
            <p:spPr>
              <a:xfrm>
                <a:off x="2597276" y="1636648"/>
                <a:ext cx="463298" cy="162816"/>
              </a:xfrm>
              <a:custGeom>
                <a:avLst/>
                <a:gdLst/>
                <a:ahLst/>
                <a:cxnLst/>
                <a:rect l="0" t="0" r="0" b="0"/>
                <a:pathLst>
                  <a:path w="463298" h="162816">
                    <a:moveTo>
                      <a:pt x="381" y="0"/>
                    </a:moveTo>
                    <a:lnTo>
                      <a:pt x="463297" y="0"/>
                    </a:lnTo>
                    <a:lnTo>
                      <a:pt x="463297" y="509"/>
                    </a:lnTo>
                    <a:lnTo>
                      <a:pt x="378206" y="162815"/>
                    </a:lnTo>
                    <a:lnTo>
                      <a:pt x="378079" y="162815"/>
                    </a:lnTo>
                    <a:lnTo>
                      <a:pt x="0" y="162815"/>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4" name="Freeform 513"/>
              <p:cNvSpPr/>
              <p:nvPr/>
            </p:nvSpPr>
            <p:spPr>
              <a:xfrm>
                <a:off x="2511805" y="1799463"/>
                <a:ext cx="85472" cy="462280"/>
              </a:xfrm>
              <a:custGeom>
                <a:avLst/>
                <a:gdLst/>
                <a:ahLst/>
                <a:cxnLst/>
                <a:rect l="0" t="0" r="0" b="0"/>
                <a:pathLst>
                  <a:path w="85472" h="462280">
                    <a:moveTo>
                      <a:pt x="127" y="0"/>
                    </a:moveTo>
                    <a:lnTo>
                      <a:pt x="890" y="0"/>
                    </a:lnTo>
                    <a:lnTo>
                      <a:pt x="85471" y="0"/>
                    </a:lnTo>
                    <a:lnTo>
                      <a:pt x="85471" y="299973"/>
                    </a:lnTo>
                    <a:lnTo>
                      <a:pt x="0" y="462279"/>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5" name="Freeform 514"/>
              <p:cNvSpPr/>
              <p:nvPr/>
            </p:nvSpPr>
            <p:spPr>
              <a:xfrm>
                <a:off x="2975355" y="1637157"/>
                <a:ext cx="85346" cy="462280"/>
              </a:xfrm>
              <a:custGeom>
                <a:avLst/>
                <a:gdLst/>
                <a:ahLst/>
                <a:cxnLst/>
                <a:rect l="0" t="0" r="0" b="0"/>
                <a:pathLst>
                  <a:path w="85346" h="462280">
                    <a:moveTo>
                      <a:pt x="127" y="162306"/>
                    </a:moveTo>
                    <a:lnTo>
                      <a:pt x="85218" y="0"/>
                    </a:lnTo>
                    <a:lnTo>
                      <a:pt x="85345"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6" name="Freeform 515"/>
              <p:cNvSpPr/>
              <p:nvPr/>
            </p:nvSpPr>
            <p:spPr>
              <a:xfrm>
                <a:off x="2597276" y="1799463"/>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7" name="Freeform 516"/>
              <p:cNvSpPr/>
              <p:nvPr/>
            </p:nvSpPr>
            <p:spPr>
              <a:xfrm>
                <a:off x="2975355" y="2099436"/>
                <a:ext cx="85346" cy="162307"/>
              </a:xfrm>
              <a:custGeom>
                <a:avLst/>
                <a:gdLst/>
                <a:ahLst/>
                <a:cxnLst/>
                <a:rect l="0" t="0" r="0" b="0"/>
                <a:pathLst>
                  <a:path w="85346" h="162307">
                    <a:moveTo>
                      <a:pt x="0" y="162306"/>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8" name="Freeform 517"/>
              <p:cNvSpPr/>
              <p:nvPr/>
            </p:nvSpPr>
            <p:spPr>
              <a:xfrm>
                <a:off x="2511805" y="2099436"/>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9" name="Freeform 518"/>
              <p:cNvSpPr/>
              <p:nvPr/>
            </p:nvSpPr>
            <p:spPr>
              <a:xfrm>
                <a:off x="2596842" y="1635663"/>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0" name="Freeform 519"/>
              <p:cNvSpPr/>
              <p:nvPr/>
            </p:nvSpPr>
            <p:spPr>
              <a:xfrm>
                <a:off x="2511685" y="1798238"/>
                <a:ext cx="463532" cy="463533"/>
              </a:xfrm>
              <a:custGeom>
                <a:avLst/>
                <a:gdLst/>
                <a:ahLst/>
                <a:cxnLst/>
                <a:rect l="0" t="0" r="0" b="0"/>
                <a:pathLst>
                  <a:path w="463532" h="463533">
                    <a:moveTo>
                      <a:pt x="463531" y="967"/>
                    </a:moveTo>
                    <a:lnTo>
                      <a:pt x="463531" y="300957"/>
                    </a:lnTo>
                    <a:lnTo>
                      <a:pt x="463531" y="463532"/>
                    </a:lnTo>
                    <a:lnTo>
                      <a:pt x="0" y="463532"/>
                    </a:lnTo>
                    <a:lnTo>
                      <a:pt x="0" y="967"/>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21" name="Freeform 520"/>
              <p:cNvSpPr/>
              <p:nvPr/>
            </p:nvSpPr>
            <p:spPr>
              <a:xfrm>
                <a:off x="2512652" y="1798238"/>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22" name="Freeform 521"/>
              <p:cNvSpPr/>
              <p:nvPr/>
            </p:nvSpPr>
            <p:spPr>
              <a:xfrm>
                <a:off x="2975216" y="1637600"/>
                <a:ext cx="85157" cy="624171"/>
              </a:xfrm>
              <a:custGeom>
                <a:avLst/>
                <a:gdLst/>
                <a:ahLst/>
                <a:cxnLst/>
                <a:rect l="0" t="0" r="0" b="0"/>
                <a:pathLst>
                  <a:path w="85157" h="624171">
                    <a:moveTo>
                      <a:pt x="85156" y="0"/>
                    </a:moveTo>
                    <a:lnTo>
                      <a:pt x="85156" y="461596"/>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23" name="Freeform 522"/>
              <p:cNvSpPr/>
              <p:nvPr/>
            </p:nvSpPr>
            <p:spPr>
              <a:xfrm>
                <a:off x="2512652" y="1636631"/>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37" name="Group 536"/>
            <p:cNvGrpSpPr/>
            <p:nvPr/>
          </p:nvGrpSpPr>
          <p:grpSpPr>
            <a:xfrm>
              <a:off x="1037716" y="1795334"/>
              <a:ext cx="549023" cy="626109"/>
              <a:chOff x="1037716" y="1795334"/>
              <a:chExt cx="549023" cy="626109"/>
            </a:xfrm>
          </p:grpSpPr>
          <p:sp>
            <p:nvSpPr>
              <p:cNvPr id="525" name="Freeform 524"/>
              <p:cNvSpPr/>
              <p:nvPr/>
            </p:nvSpPr>
            <p:spPr>
              <a:xfrm>
                <a:off x="1038605" y="1796923"/>
                <a:ext cx="84584" cy="162307"/>
              </a:xfrm>
              <a:custGeom>
                <a:avLst/>
                <a:gdLst/>
                <a:ahLst/>
                <a:cxnLst/>
                <a:rect l="0" t="0" r="0" b="0"/>
                <a:pathLst>
                  <a:path w="84584" h="162307">
                    <a:moveTo>
                      <a:pt x="84583" y="127"/>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6" name="Freeform 525"/>
              <p:cNvSpPr/>
              <p:nvPr/>
            </p:nvSpPr>
            <p:spPr>
              <a:xfrm>
                <a:off x="1123188" y="1796288"/>
                <a:ext cx="463424" cy="162942"/>
              </a:xfrm>
              <a:custGeom>
                <a:avLst/>
                <a:gdLst/>
                <a:ahLst/>
                <a:cxnLst/>
                <a:rect l="0" t="0" r="0" b="0"/>
                <a:pathLst>
                  <a:path w="463424" h="162942">
                    <a:moveTo>
                      <a:pt x="381" y="0"/>
                    </a:moveTo>
                    <a:lnTo>
                      <a:pt x="463423" y="0"/>
                    </a:lnTo>
                    <a:lnTo>
                      <a:pt x="463423" y="635"/>
                    </a:lnTo>
                    <a:lnTo>
                      <a:pt x="378333" y="162941"/>
                    </a:lnTo>
                    <a:lnTo>
                      <a:pt x="378078"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7" name="Freeform 526"/>
              <p:cNvSpPr/>
              <p:nvPr/>
            </p:nvSpPr>
            <p:spPr>
              <a:xfrm>
                <a:off x="1037716" y="1959229"/>
                <a:ext cx="85473" cy="462154"/>
              </a:xfrm>
              <a:custGeom>
                <a:avLst/>
                <a:gdLst/>
                <a:ahLst/>
                <a:cxnLst/>
                <a:rect l="0" t="0" r="0" b="0"/>
                <a:pathLst>
                  <a:path w="85473" h="462154">
                    <a:moveTo>
                      <a:pt x="255"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8" name="Freeform 527"/>
              <p:cNvSpPr/>
              <p:nvPr/>
            </p:nvSpPr>
            <p:spPr>
              <a:xfrm>
                <a:off x="1501266" y="1796923"/>
                <a:ext cx="85473" cy="462280"/>
              </a:xfrm>
              <a:custGeom>
                <a:avLst/>
                <a:gdLst/>
                <a:ahLst/>
                <a:cxnLst/>
                <a:rect l="0" t="0" r="0" b="0"/>
                <a:pathLst>
                  <a:path w="85473" h="462280">
                    <a:moveTo>
                      <a:pt x="255" y="162306"/>
                    </a:moveTo>
                    <a:lnTo>
                      <a:pt x="85345" y="0"/>
                    </a:lnTo>
                    <a:lnTo>
                      <a:pt x="85472"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9" name="Freeform 528"/>
              <p:cNvSpPr/>
              <p:nvPr/>
            </p:nvSpPr>
            <p:spPr>
              <a:xfrm>
                <a:off x="1123188" y="1959229"/>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0" name="Freeform 529"/>
              <p:cNvSpPr/>
              <p:nvPr/>
            </p:nvSpPr>
            <p:spPr>
              <a:xfrm>
                <a:off x="1501266" y="2259202"/>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1" name="Freeform 530"/>
              <p:cNvSpPr/>
              <p:nvPr/>
            </p:nvSpPr>
            <p:spPr>
              <a:xfrm>
                <a:off x="1037716" y="2259202"/>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2" name="Freeform 531"/>
              <p:cNvSpPr/>
              <p:nvPr/>
            </p:nvSpPr>
            <p:spPr>
              <a:xfrm>
                <a:off x="1123029" y="1795334"/>
                <a:ext cx="968" cy="1936"/>
              </a:xfrm>
              <a:custGeom>
                <a:avLst/>
                <a:gdLst/>
                <a:ahLst/>
                <a:cxnLst/>
                <a:rect l="0" t="0" r="0" b="0"/>
                <a:pathLst>
                  <a:path w="968" h="1936">
                    <a:moveTo>
                      <a:pt x="0" y="1935"/>
                    </a:moveTo>
                    <a:lnTo>
                      <a:pt x="0" y="968"/>
                    </a:lnTo>
                    <a:lnTo>
                      <a:pt x="0" y="0"/>
                    </a:lnTo>
                    <a:lnTo>
                      <a:pt x="967"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3" name="Freeform 532"/>
              <p:cNvSpPr/>
              <p:nvPr/>
            </p:nvSpPr>
            <p:spPr>
              <a:xfrm>
                <a:off x="1037869" y="1957909"/>
                <a:ext cx="462565" cy="463534"/>
              </a:xfrm>
              <a:custGeom>
                <a:avLst/>
                <a:gdLst/>
                <a:ahLst/>
                <a:cxnLst/>
                <a:rect l="0" t="0" r="0" b="0"/>
                <a:pathLst>
                  <a:path w="462565" h="463534">
                    <a:moveTo>
                      <a:pt x="462564" y="968"/>
                    </a:moveTo>
                    <a:lnTo>
                      <a:pt x="462564" y="300958"/>
                    </a:lnTo>
                    <a:lnTo>
                      <a:pt x="462564"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34" name="Freeform 533"/>
              <p:cNvSpPr/>
              <p:nvPr/>
            </p:nvSpPr>
            <p:spPr>
              <a:xfrm>
                <a:off x="1037869" y="1957909"/>
                <a:ext cx="462565" cy="969"/>
              </a:xfrm>
              <a:custGeom>
                <a:avLst/>
                <a:gdLst/>
                <a:ahLst/>
                <a:cxnLst/>
                <a:rect l="0" t="0" r="0" b="0"/>
                <a:pathLst>
                  <a:path w="462565" h="969">
                    <a:moveTo>
                      <a:pt x="462564" y="968"/>
                    </a:moveTo>
                    <a:lnTo>
                      <a:pt x="85158"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35" name="Freeform 534"/>
              <p:cNvSpPr/>
              <p:nvPr/>
            </p:nvSpPr>
            <p:spPr>
              <a:xfrm>
                <a:off x="1500433" y="1797271"/>
                <a:ext cx="86126" cy="624172"/>
              </a:xfrm>
              <a:custGeom>
                <a:avLst/>
                <a:gdLst/>
                <a:ahLst/>
                <a:cxnLst/>
                <a:rect l="0" t="0" r="0" b="0"/>
                <a:pathLst>
                  <a:path w="86126" h="624172">
                    <a:moveTo>
                      <a:pt x="86125" y="0"/>
                    </a:moveTo>
                    <a:lnTo>
                      <a:pt x="86125"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36" name="Freeform 535"/>
              <p:cNvSpPr/>
              <p:nvPr/>
            </p:nvSpPr>
            <p:spPr>
              <a:xfrm>
                <a:off x="1038836" y="1796302"/>
                <a:ext cx="547723" cy="163543"/>
              </a:xfrm>
              <a:custGeom>
                <a:avLst/>
                <a:gdLst/>
                <a:ahLst/>
                <a:cxnLst/>
                <a:rect l="0" t="0" r="0" b="0"/>
                <a:pathLst>
                  <a:path w="547723" h="163543">
                    <a:moveTo>
                      <a:pt x="0" y="161606"/>
                    </a:moveTo>
                    <a:lnTo>
                      <a:pt x="84190" y="968"/>
                    </a:lnTo>
                    <a:lnTo>
                      <a:pt x="84190" y="0"/>
                    </a:lnTo>
                    <a:lnTo>
                      <a:pt x="85158" y="0"/>
                    </a:lnTo>
                    <a:lnTo>
                      <a:pt x="547722" y="0"/>
                    </a:lnTo>
                    <a:lnTo>
                      <a:pt x="547722" y="0"/>
                    </a:lnTo>
                    <a:lnTo>
                      <a:pt x="547722" y="968"/>
                    </a:lnTo>
                    <a:lnTo>
                      <a:pt x="462564" y="163542"/>
                    </a:lnTo>
                    <a:lnTo>
                      <a:pt x="461596"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50" name="Group 549"/>
            <p:cNvGrpSpPr/>
            <p:nvPr/>
          </p:nvGrpSpPr>
          <p:grpSpPr>
            <a:xfrm>
              <a:off x="1504304" y="1795334"/>
              <a:ext cx="549660" cy="626109"/>
              <a:chOff x="1504304" y="1795334"/>
              <a:chExt cx="549660" cy="626109"/>
            </a:xfrm>
          </p:grpSpPr>
          <p:sp>
            <p:nvSpPr>
              <p:cNvPr id="538" name="Freeform 537"/>
              <p:cNvSpPr/>
              <p:nvPr/>
            </p:nvSpPr>
            <p:spPr>
              <a:xfrm>
                <a:off x="1505458" y="1796923"/>
                <a:ext cx="84582" cy="162307"/>
              </a:xfrm>
              <a:custGeom>
                <a:avLst/>
                <a:gdLst/>
                <a:ahLst/>
                <a:cxnLst/>
                <a:rect l="0" t="0" r="0" b="0"/>
                <a:pathLst>
                  <a:path w="84582" h="162307">
                    <a:moveTo>
                      <a:pt x="84581" y="127"/>
                    </a:moveTo>
                    <a:lnTo>
                      <a:pt x="84581"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9" name="Freeform 538"/>
              <p:cNvSpPr/>
              <p:nvPr/>
            </p:nvSpPr>
            <p:spPr>
              <a:xfrm>
                <a:off x="1590039" y="1796288"/>
                <a:ext cx="463297" cy="162942"/>
              </a:xfrm>
              <a:custGeom>
                <a:avLst/>
                <a:gdLst/>
                <a:ahLst/>
                <a:cxnLst/>
                <a:rect l="0" t="0" r="0" b="0"/>
                <a:pathLst>
                  <a:path w="463297" h="162942">
                    <a:moveTo>
                      <a:pt x="382" y="0"/>
                    </a:moveTo>
                    <a:lnTo>
                      <a:pt x="463296" y="0"/>
                    </a:lnTo>
                    <a:lnTo>
                      <a:pt x="463296" y="635"/>
                    </a:lnTo>
                    <a:lnTo>
                      <a:pt x="378334" y="162941"/>
                    </a:lnTo>
                    <a:lnTo>
                      <a:pt x="377953"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0" name="Freeform 539"/>
              <p:cNvSpPr/>
              <p:nvPr/>
            </p:nvSpPr>
            <p:spPr>
              <a:xfrm>
                <a:off x="1504441" y="1959229"/>
                <a:ext cx="85599" cy="462154"/>
              </a:xfrm>
              <a:custGeom>
                <a:avLst/>
                <a:gdLst/>
                <a:ahLst/>
                <a:cxnLst/>
                <a:rect l="0" t="0" r="0" b="0"/>
                <a:pathLst>
                  <a:path w="85599" h="462154">
                    <a:moveTo>
                      <a:pt x="381" y="0"/>
                    </a:moveTo>
                    <a:lnTo>
                      <a:pt x="1017"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1" name="Freeform 540"/>
              <p:cNvSpPr/>
              <p:nvPr/>
            </p:nvSpPr>
            <p:spPr>
              <a:xfrm>
                <a:off x="1967992" y="1796923"/>
                <a:ext cx="85598" cy="462280"/>
              </a:xfrm>
              <a:custGeom>
                <a:avLst/>
                <a:gdLst/>
                <a:ahLst/>
                <a:cxnLst/>
                <a:rect l="0" t="0" r="0" b="0"/>
                <a:pathLst>
                  <a:path w="85598" h="462280">
                    <a:moveTo>
                      <a:pt x="381" y="162306"/>
                    </a:moveTo>
                    <a:lnTo>
                      <a:pt x="85343" y="0"/>
                    </a:lnTo>
                    <a:lnTo>
                      <a:pt x="85597"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2" name="Freeform 541"/>
              <p:cNvSpPr/>
              <p:nvPr/>
            </p:nvSpPr>
            <p:spPr>
              <a:xfrm>
                <a:off x="1590039" y="1959229"/>
                <a:ext cx="377954" cy="299974"/>
              </a:xfrm>
              <a:custGeom>
                <a:avLst/>
                <a:gdLst/>
                <a:ahLst/>
                <a:cxnLst/>
                <a:rect l="0" t="0" r="0" b="0"/>
                <a:pathLst>
                  <a:path w="377954" h="299974">
                    <a:moveTo>
                      <a:pt x="377953" y="0"/>
                    </a:moveTo>
                    <a:lnTo>
                      <a:pt x="377953"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3" name="Freeform 542"/>
              <p:cNvSpPr/>
              <p:nvPr/>
            </p:nvSpPr>
            <p:spPr>
              <a:xfrm>
                <a:off x="1967992" y="2259202"/>
                <a:ext cx="85598" cy="162181"/>
              </a:xfrm>
              <a:custGeom>
                <a:avLst/>
                <a:gdLst/>
                <a:ahLst/>
                <a:cxnLst/>
                <a:rect l="0" t="0" r="0" b="0"/>
                <a:pathLst>
                  <a:path w="85598" h="162181">
                    <a:moveTo>
                      <a:pt x="0" y="162180"/>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4" name="Freeform 543"/>
              <p:cNvSpPr/>
              <p:nvPr/>
            </p:nvSpPr>
            <p:spPr>
              <a:xfrm>
                <a:off x="1504441" y="2259202"/>
                <a:ext cx="463552" cy="162181"/>
              </a:xfrm>
              <a:custGeom>
                <a:avLst/>
                <a:gdLst/>
                <a:ahLst/>
                <a:cxnLst/>
                <a:rect l="0" t="0" r="0" b="0"/>
                <a:pathLst>
                  <a:path w="463552" h="162181">
                    <a:moveTo>
                      <a:pt x="463551" y="162180"/>
                    </a:moveTo>
                    <a:lnTo>
                      <a:pt x="0" y="162180"/>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5" name="Freeform 544"/>
              <p:cNvSpPr/>
              <p:nvPr/>
            </p:nvSpPr>
            <p:spPr>
              <a:xfrm>
                <a:off x="1589464" y="1795334"/>
                <a:ext cx="1936" cy="1936"/>
              </a:xfrm>
              <a:custGeom>
                <a:avLst/>
                <a:gdLst/>
                <a:ahLst/>
                <a:cxnLst/>
                <a:rect l="0" t="0" r="0" b="0"/>
                <a:pathLst>
                  <a:path w="1936" h="1936">
                    <a:moveTo>
                      <a:pt x="0" y="1935"/>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6" name="Freeform 545"/>
              <p:cNvSpPr/>
              <p:nvPr/>
            </p:nvSpPr>
            <p:spPr>
              <a:xfrm>
                <a:off x="1504304" y="1957909"/>
                <a:ext cx="463533" cy="463534"/>
              </a:xfrm>
              <a:custGeom>
                <a:avLst/>
                <a:gdLst/>
                <a:ahLst/>
                <a:cxnLst/>
                <a:rect l="0" t="0" r="0" b="0"/>
                <a:pathLst>
                  <a:path w="463533" h="463534">
                    <a:moveTo>
                      <a:pt x="463532" y="968"/>
                    </a:moveTo>
                    <a:lnTo>
                      <a:pt x="463532" y="300958"/>
                    </a:lnTo>
                    <a:lnTo>
                      <a:pt x="463532"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47" name="Freeform 546"/>
              <p:cNvSpPr/>
              <p:nvPr/>
            </p:nvSpPr>
            <p:spPr>
              <a:xfrm>
                <a:off x="1505272" y="1957909"/>
                <a:ext cx="462566" cy="969"/>
              </a:xfrm>
              <a:custGeom>
                <a:avLst/>
                <a:gdLst/>
                <a:ahLst/>
                <a:cxnLst/>
                <a:rect l="0" t="0" r="0" b="0"/>
                <a:pathLst>
                  <a:path w="462566" h="969">
                    <a:moveTo>
                      <a:pt x="462565"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48" name="Freeform 547"/>
              <p:cNvSpPr/>
              <p:nvPr/>
            </p:nvSpPr>
            <p:spPr>
              <a:xfrm>
                <a:off x="1967837" y="1797271"/>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49" name="Freeform 548"/>
              <p:cNvSpPr/>
              <p:nvPr/>
            </p:nvSpPr>
            <p:spPr>
              <a:xfrm>
                <a:off x="1505272" y="1796302"/>
                <a:ext cx="548690" cy="163543"/>
              </a:xfrm>
              <a:custGeom>
                <a:avLst/>
                <a:gdLst/>
                <a:ahLst/>
                <a:cxnLst/>
                <a:rect l="0" t="0" r="0" b="0"/>
                <a:pathLst>
                  <a:path w="548690" h="163543">
                    <a:moveTo>
                      <a:pt x="0" y="161606"/>
                    </a:moveTo>
                    <a:lnTo>
                      <a:pt x="84190" y="968"/>
                    </a:lnTo>
                    <a:lnTo>
                      <a:pt x="84190" y="0"/>
                    </a:lnTo>
                    <a:lnTo>
                      <a:pt x="85158" y="0"/>
                    </a:lnTo>
                    <a:lnTo>
                      <a:pt x="548689" y="0"/>
                    </a:lnTo>
                    <a:lnTo>
                      <a:pt x="548689" y="0"/>
                    </a:lnTo>
                    <a:lnTo>
                      <a:pt x="548689" y="968"/>
                    </a:lnTo>
                    <a:lnTo>
                      <a:pt x="462563" y="163542"/>
                    </a:lnTo>
                    <a:lnTo>
                      <a:pt x="462563"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63" name="Group 562"/>
            <p:cNvGrpSpPr/>
            <p:nvPr/>
          </p:nvGrpSpPr>
          <p:grpSpPr>
            <a:xfrm>
              <a:off x="1964932" y="1795334"/>
              <a:ext cx="549660" cy="626109"/>
              <a:chOff x="1964932" y="1795334"/>
              <a:chExt cx="549660" cy="626109"/>
            </a:xfrm>
          </p:grpSpPr>
          <p:sp>
            <p:nvSpPr>
              <p:cNvPr id="551" name="Freeform 550"/>
              <p:cNvSpPr/>
              <p:nvPr/>
            </p:nvSpPr>
            <p:spPr>
              <a:xfrm>
                <a:off x="1966086" y="1796923"/>
                <a:ext cx="84584" cy="162307"/>
              </a:xfrm>
              <a:custGeom>
                <a:avLst/>
                <a:gdLst/>
                <a:ahLst/>
                <a:cxnLst/>
                <a:rect l="0" t="0" r="0" b="0"/>
                <a:pathLst>
                  <a:path w="84584" h="162307">
                    <a:moveTo>
                      <a:pt x="84583" y="127"/>
                    </a:moveTo>
                    <a:lnTo>
                      <a:pt x="84583"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2" name="Freeform 551"/>
              <p:cNvSpPr/>
              <p:nvPr/>
            </p:nvSpPr>
            <p:spPr>
              <a:xfrm>
                <a:off x="2050669" y="1796288"/>
                <a:ext cx="463296" cy="162942"/>
              </a:xfrm>
              <a:custGeom>
                <a:avLst/>
                <a:gdLst/>
                <a:ahLst/>
                <a:cxnLst/>
                <a:rect l="0" t="0" r="0" b="0"/>
                <a:pathLst>
                  <a:path w="463296" h="162942">
                    <a:moveTo>
                      <a:pt x="381" y="0"/>
                    </a:moveTo>
                    <a:lnTo>
                      <a:pt x="463295" y="0"/>
                    </a:lnTo>
                    <a:lnTo>
                      <a:pt x="463295" y="635"/>
                    </a:lnTo>
                    <a:lnTo>
                      <a:pt x="378332" y="162941"/>
                    </a:lnTo>
                    <a:lnTo>
                      <a:pt x="377951"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3" name="Freeform 552"/>
              <p:cNvSpPr/>
              <p:nvPr/>
            </p:nvSpPr>
            <p:spPr>
              <a:xfrm>
                <a:off x="1965070" y="1959229"/>
                <a:ext cx="85600" cy="462154"/>
              </a:xfrm>
              <a:custGeom>
                <a:avLst/>
                <a:gdLst/>
                <a:ahLst/>
                <a:cxnLst/>
                <a:rect l="0" t="0" r="0" b="0"/>
                <a:pathLst>
                  <a:path w="85600" h="462154">
                    <a:moveTo>
                      <a:pt x="381" y="0"/>
                    </a:moveTo>
                    <a:lnTo>
                      <a:pt x="1016" y="0"/>
                    </a:lnTo>
                    <a:lnTo>
                      <a:pt x="85599" y="0"/>
                    </a:lnTo>
                    <a:lnTo>
                      <a:pt x="85599"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4" name="Freeform 553"/>
              <p:cNvSpPr/>
              <p:nvPr/>
            </p:nvSpPr>
            <p:spPr>
              <a:xfrm>
                <a:off x="2428620" y="1796923"/>
                <a:ext cx="85600" cy="462280"/>
              </a:xfrm>
              <a:custGeom>
                <a:avLst/>
                <a:gdLst/>
                <a:ahLst/>
                <a:cxnLst/>
                <a:rect l="0" t="0" r="0" b="0"/>
                <a:pathLst>
                  <a:path w="85600" h="462280">
                    <a:moveTo>
                      <a:pt x="381" y="162306"/>
                    </a:moveTo>
                    <a:lnTo>
                      <a:pt x="85344" y="0"/>
                    </a:lnTo>
                    <a:lnTo>
                      <a:pt x="85599"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5" name="Freeform 554"/>
              <p:cNvSpPr/>
              <p:nvPr/>
            </p:nvSpPr>
            <p:spPr>
              <a:xfrm>
                <a:off x="2050669" y="1959229"/>
                <a:ext cx="377952" cy="299974"/>
              </a:xfrm>
              <a:custGeom>
                <a:avLst/>
                <a:gdLst/>
                <a:ahLst/>
                <a:cxnLst/>
                <a:rect l="0" t="0" r="0" b="0"/>
                <a:pathLst>
                  <a:path w="377952" h="299974">
                    <a:moveTo>
                      <a:pt x="377951" y="0"/>
                    </a:moveTo>
                    <a:lnTo>
                      <a:pt x="377951"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6" name="Freeform 555"/>
              <p:cNvSpPr/>
              <p:nvPr/>
            </p:nvSpPr>
            <p:spPr>
              <a:xfrm>
                <a:off x="2428620" y="2259202"/>
                <a:ext cx="85600" cy="162181"/>
              </a:xfrm>
              <a:custGeom>
                <a:avLst/>
                <a:gdLst/>
                <a:ahLst/>
                <a:cxnLst/>
                <a:rect l="0" t="0" r="0" b="0"/>
                <a:pathLst>
                  <a:path w="85600" h="162181">
                    <a:moveTo>
                      <a:pt x="0" y="162180"/>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7" name="Freeform 556"/>
              <p:cNvSpPr/>
              <p:nvPr/>
            </p:nvSpPr>
            <p:spPr>
              <a:xfrm>
                <a:off x="1965070" y="2259202"/>
                <a:ext cx="463551" cy="162181"/>
              </a:xfrm>
              <a:custGeom>
                <a:avLst/>
                <a:gdLst/>
                <a:ahLst/>
                <a:cxnLst/>
                <a:rect l="0" t="0" r="0" b="0"/>
                <a:pathLst>
                  <a:path w="463551" h="162181">
                    <a:moveTo>
                      <a:pt x="463550" y="162180"/>
                    </a:moveTo>
                    <a:lnTo>
                      <a:pt x="0" y="162180"/>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8" name="Freeform 557"/>
              <p:cNvSpPr/>
              <p:nvPr/>
            </p:nvSpPr>
            <p:spPr>
              <a:xfrm>
                <a:off x="2050092" y="1795334"/>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9" name="Freeform 558"/>
              <p:cNvSpPr/>
              <p:nvPr/>
            </p:nvSpPr>
            <p:spPr>
              <a:xfrm>
                <a:off x="1964932" y="1957909"/>
                <a:ext cx="463532" cy="463534"/>
              </a:xfrm>
              <a:custGeom>
                <a:avLst/>
                <a:gdLst/>
                <a:ahLst/>
                <a:cxnLst/>
                <a:rect l="0" t="0" r="0" b="0"/>
                <a:pathLst>
                  <a:path w="463532" h="463534">
                    <a:moveTo>
                      <a:pt x="463531" y="968"/>
                    </a:moveTo>
                    <a:lnTo>
                      <a:pt x="463531" y="300958"/>
                    </a:lnTo>
                    <a:lnTo>
                      <a:pt x="463531" y="463533"/>
                    </a:lnTo>
                    <a:lnTo>
                      <a:pt x="0" y="463533"/>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60" name="Freeform 559"/>
              <p:cNvSpPr/>
              <p:nvPr/>
            </p:nvSpPr>
            <p:spPr>
              <a:xfrm>
                <a:off x="1965900" y="1957909"/>
                <a:ext cx="462564" cy="969"/>
              </a:xfrm>
              <a:custGeom>
                <a:avLst/>
                <a:gdLst/>
                <a:ahLst/>
                <a:cxnLst/>
                <a:rect l="0" t="0" r="0" b="0"/>
                <a:pathLst>
                  <a:path w="462564" h="969">
                    <a:moveTo>
                      <a:pt x="462563" y="968"/>
                    </a:moveTo>
                    <a:lnTo>
                      <a:pt x="84190" y="968"/>
                    </a:lnTo>
                    <a:lnTo>
                      <a:pt x="0" y="968"/>
                    </a:lnTo>
                    <a:lnTo>
                      <a:pt x="0" y="968"/>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61" name="Freeform 560"/>
              <p:cNvSpPr/>
              <p:nvPr/>
            </p:nvSpPr>
            <p:spPr>
              <a:xfrm>
                <a:off x="2428464" y="1797271"/>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62" name="Freeform 561"/>
              <p:cNvSpPr/>
              <p:nvPr/>
            </p:nvSpPr>
            <p:spPr>
              <a:xfrm>
                <a:off x="1965900" y="1796302"/>
                <a:ext cx="548692" cy="163543"/>
              </a:xfrm>
              <a:custGeom>
                <a:avLst/>
                <a:gdLst/>
                <a:ahLst/>
                <a:cxnLst/>
                <a:rect l="0" t="0" r="0" b="0"/>
                <a:pathLst>
                  <a:path w="548692" h="163543">
                    <a:moveTo>
                      <a:pt x="0" y="161606"/>
                    </a:moveTo>
                    <a:lnTo>
                      <a:pt x="84191" y="968"/>
                    </a:lnTo>
                    <a:lnTo>
                      <a:pt x="84191" y="0"/>
                    </a:lnTo>
                    <a:lnTo>
                      <a:pt x="85158" y="0"/>
                    </a:lnTo>
                    <a:lnTo>
                      <a:pt x="548691" y="0"/>
                    </a:lnTo>
                    <a:lnTo>
                      <a:pt x="548691" y="0"/>
                    </a:lnTo>
                    <a:lnTo>
                      <a:pt x="548691" y="968"/>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76" name="Group 575"/>
            <p:cNvGrpSpPr/>
            <p:nvPr/>
          </p:nvGrpSpPr>
          <p:grpSpPr>
            <a:xfrm>
              <a:off x="2425561" y="1795334"/>
              <a:ext cx="549660" cy="626109"/>
              <a:chOff x="2425561" y="1795334"/>
              <a:chExt cx="549660" cy="626109"/>
            </a:xfrm>
          </p:grpSpPr>
          <p:sp>
            <p:nvSpPr>
              <p:cNvPr id="564" name="Freeform 563"/>
              <p:cNvSpPr/>
              <p:nvPr/>
            </p:nvSpPr>
            <p:spPr>
              <a:xfrm>
                <a:off x="2426716" y="1796923"/>
                <a:ext cx="84583" cy="162307"/>
              </a:xfrm>
              <a:custGeom>
                <a:avLst/>
                <a:gdLst/>
                <a:ahLst/>
                <a:cxnLst/>
                <a:rect l="0" t="0" r="0" b="0"/>
                <a:pathLst>
                  <a:path w="84583" h="162307">
                    <a:moveTo>
                      <a:pt x="84582" y="127"/>
                    </a:moveTo>
                    <a:lnTo>
                      <a:pt x="84582" y="162306"/>
                    </a:lnTo>
                    <a:lnTo>
                      <a:pt x="0" y="162306"/>
                    </a:lnTo>
                    <a:lnTo>
                      <a:pt x="0" y="161035"/>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65" name="Freeform 564"/>
              <p:cNvSpPr/>
              <p:nvPr/>
            </p:nvSpPr>
            <p:spPr>
              <a:xfrm>
                <a:off x="2511298" y="1796288"/>
                <a:ext cx="463297" cy="162942"/>
              </a:xfrm>
              <a:custGeom>
                <a:avLst/>
                <a:gdLst/>
                <a:ahLst/>
                <a:cxnLst/>
                <a:rect l="0" t="0" r="0" b="0"/>
                <a:pathLst>
                  <a:path w="463297" h="162942">
                    <a:moveTo>
                      <a:pt x="381" y="0"/>
                    </a:moveTo>
                    <a:lnTo>
                      <a:pt x="463296" y="0"/>
                    </a:lnTo>
                    <a:lnTo>
                      <a:pt x="463296" y="635"/>
                    </a:lnTo>
                    <a:lnTo>
                      <a:pt x="378332" y="162941"/>
                    </a:lnTo>
                    <a:lnTo>
                      <a:pt x="377952" y="162941"/>
                    </a:lnTo>
                    <a:lnTo>
                      <a:pt x="0" y="162941"/>
                    </a:lnTo>
                    <a:lnTo>
                      <a:pt x="0" y="76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66" name="Freeform 565"/>
              <p:cNvSpPr/>
              <p:nvPr/>
            </p:nvSpPr>
            <p:spPr>
              <a:xfrm>
                <a:off x="2425700" y="1959229"/>
                <a:ext cx="85599" cy="462154"/>
              </a:xfrm>
              <a:custGeom>
                <a:avLst/>
                <a:gdLst/>
                <a:ahLst/>
                <a:cxnLst/>
                <a:rect l="0" t="0" r="0" b="0"/>
                <a:pathLst>
                  <a:path w="85599" h="462154">
                    <a:moveTo>
                      <a:pt x="380" y="0"/>
                    </a:moveTo>
                    <a:lnTo>
                      <a:pt x="1016"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67" name="Freeform 566"/>
              <p:cNvSpPr/>
              <p:nvPr/>
            </p:nvSpPr>
            <p:spPr>
              <a:xfrm>
                <a:off x="2889250" y="1796923"/>
                <a:ext cx="85599" cy="462280"/>
              </a:xfrm>
              <a:custGeom>
                <a:avLst/>
                <a:gdLst/>
                <a:ahLst/>
                <a:cxnLst/>
                <a:rect l="0" t="0" r="0" b="0"/>
                <a:pathLst>
                  <a:path w="85599" h="462280">
                    <a:moveTo>
                      <a:pt x="380" y="162306"/>
                    </a:moveTo>
                    <a:lnTo>
                      <a:pt x="85344" y="0"/>
                    </a:lnTo>
                    <a:lnTo>
                      <a:pt x="85598" y="462279"/>
                    </a:lnTo>
                    <a:lnTo>
                      <a:pt x="0" y="462279"/>
                    </a:lnTo>
                    <a:lnTo>
                      <a:pt x="0" y="162306"/>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68" name="Freeform 567"/>
              <p:cNvSpPr/>
              <p:nvPr/>
            </p:nvSpPr>
            <p:spPr>
              <a:xfrm>
                <a:off x="2511298" y="1959229"/>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69" name="Freeform 568"/>
              <p:cNvSpPr/>
              <p:nvPr/>
            </p:nvSpPr>
            <p:spPr>
              <a:xfrm>
                <a:off x="2889250" y="2259202"/>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70" name="Freeform 569"/>
              <p:cNvSpPr/>
              <p:nvPr/>
            </p:nvSpPr>
            <p:spPr>
              <a:xfrm>
                <a:off x="2425700" y="2259202"/>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71" name="Freeform 570"/>
              <p:cNvSpPr/>
              <p:nvPr/>
            </p:nvSpPr>
            <p:spPr>
              <a:xfrm>
                <a:off x="2510718" y="1795334"/>
                <a:ext cx="1936" cy="1936"/>
              </a:xfrm>
              <a:custGeom>
                <a:avLst/>
                <a:gdLst/>
                <a:ahLst/>
                <a:cxnLst/>
                <a:rect l="0" t="0" r="0" b="0"/>
                <a:pathLst>
                  <a:path w="1936" h="1936">
                    <a:moveTo>
                      <a:pt x="0" y="1935"/>
                    </a:moveTo>
                    <a:lnTo>
                      <a:pt x="0" y="968"/>
                    </a:lnTo>
                    <a:lnTo>
                      <a:pt x="0" y="0"/>
                    </a:lnTo>
                    <a:lnTo>
                      <a:pt x="1935" y="0"/>
                    </a:lnTo>
                    <a:lnTo>
                      <a:pt x="968"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72" name="Freeform 571"/>
              <p:cNvSpPr/>
              <p:nvPr/>
            </p:nvSpPr>
            <p:spPr>
              <a:xfrm>
                <a:off x="2425561" y="1957909"/>
                <a:ext cx="463534" cy="463534"/>
              </a:xfrm>
              <a:custGeom>
                <a:avLst/>
                <a:gdLst/>
                <a:ahLst/>
                <a:cxnLst/>
                <a:rect l="0" t="0" r="0" b="0"/>
                <a:pathLst>
                  <a:path w="463534" h="463534">
                    <a:moveTo>
                      <a:pt x="463533" y="968"/>
                    </a:moveTo>
                    <a:lnTo>
                      <a:pt x="463533" y="300958"/>
                    </a:lnTo>
                    <a:lnTo>
                      <a:pt x="463533" y="463533"/>
                    </a:lnTo>
                    <a:lnTo>
                      <a:pt x="0" y="463533"/>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73" name="Freeform 572"/>
              <p:cNvSpPr/>
              <p:nvPr/>
            </p:nvSpPr>
            <p:spPr>
              <a:xfrm>
                <a:off x="2426528" y="1957909"/>
                <a:ext cx="462566" cy="969"/>
              </a:xfrm>
              <a:custGeom>
                <a:avLst/>
                <a:gdLst/>
                <a:ahLst/>
                <a:cxnLst/>
                <a:rect l="0" t="0" r="0" b="0"/>
                <a:pathLst>
                  <a:path w="462566" h="969">
                    <a:moveTo>
                      <a:pt x="462565" y="968"/>
                    </a:moveTo>
                    <a:lnTo>
                      <a:pt x="84191" y="968"/>
                    </a:lnTo>
                    <a:lnTo>
                      <a:pt x="968" y="968"/>
                    </a:lnTo>
                    <a:lnTo>
                      <a:pt x="0" y="968"/>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74" name="Freeform 573"/>
              <p:cNvSpPr/>
              <p:nvPr/>
            </p:nvSpPr>
            <p:spPr>
              <a:xfrm>
                <a:off x="2889093" y="1797271"/>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75" name="Freeform 574"/>
              <p:cNvSpPr/>
              <p:nvPr/>
            </p:nvSpPr>
            <p:spPr>
              <a:xfrm>
                <a:off x="2427496" y="1796302"/>
                <a:ext cx="547725" cy="163543"/>
              </a:xfrm>
              <a:custGeom>
                <a:avLst/>
                <a:gdLst/>
                <a:ahLst/>
                <a:cxnLst/>
                <a:rect l="0" t="0" r="0" b="0"/>
                <a:pathLst>
                  <a:path w="547725" h="163543">
                    <a:moveTo>
                      <a:pt x="0" y="161606"/>
                    </a:moveTo>
                    <a:lnTo>
                      <a:pt x="83224" y="968"/>
                    </a:lnTo>
                    <a:lnTo>
                      <a:pt x="83224" y="0"/>
                    </a:lnTo>
                    <a:lnTo>
                      <a:pt x="84191" y="0"/>
                    </a:lnTo>
                    <a:lnTo>
                      <a:pt x="547724" y="0"/>
                    </a:lnTo>
                    <a:lnTo>
                      <a:pt x="547724" y="0"/>
                    </a:lnTo>
                    <a:lnTo>
                      <a:pt x="547724" y="968"/>
                    </a:lnTo>
                    <a:lnTo>
                      <a:pt x="461598" y="163542"/>
                    </a:lnTo>
                    <a:lnTo>
                      <a:pt x="461598"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589" name="Group 588"/>
            <p:cNvGrpSpPr/>
            <p:nvPr/>
          </p:nvGrpSpPr>
          <p:grpSpPr>
            <a:xfrm>
              <a:off x="951738" y="1955006"/>
              <a:ext cx="549021" cy="626143"/>
              <a:chOff x="951738" y="1955006"/>
              <a:chExt cx="549021" cy="626143"/>
            </a:xfrm>
          </p:grpSpPr>
          <p:sp>
            <p:nvSpPr>
              <p:cNvPr id="577" name="Freeform 576"/>
              <p:cNvSpPr/>
              <p:nvPr/>
            </p:nvSpPr>
            <p:spPr>
              <a:xfrm>
                <a:off x="952753" y="1956561"/>
                <a:ext cx="84456" cy="162435"/>
              </a:xfrm>
              <a:custGeom>
                <a:avLst/>
                <a:gdLst/>
                <a:ahLst/>
                <a:cxnLst/>
                <a:rect l="0" t="0" r="0" b="0"/>
                <a:pathLst>
                  <a:path w="84456" h="162435">
                    <a:moveTo>
                      <a:pt x="84455" y="128"/>
                    </a:moveTo>
                    <a:lnTo>
                      <a:pt x="84455" y="162434"/>
                    </a:lnTo>
                    <a:lnTo>
                      <a:pt x="0" y="162434"/>
                    </a:lnTo>
                    <a:lnTo>
                      <a:pt x="0" y="161037"/>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78" name="Freeform 577"/>
              <p:cNvSpPr/>
              <p:nvPr/>
            </p:nvSpPr>
            <p:spPr>
              <a:xfrm>
                <a:off x="1037208" y="1955926"/>
                <a:ext cx="463298" cy="163070"/>
              </a:xfrm>
              <a:custGeom>
                <a:avLst/>
                <a:gdLst/>
                <a:ahLst/>
                <a:cxnLst/>
                <a:rect l="0" t="0" r="0" b="0"/>
                <a:pathLst>
                  <a:path w="463298" h="163070">
                    <a:moveTo>
                      <a:pt x="508" y="0"/>
                    </a:moveTo>
                    <a:lnTo>
                      <a:pt x="463297" y="0"/>
                    </a:lnTo>
                    <a:lnTo>
                      <a:pt x="463297" y="635"/>
                    </a:lnTo>
                    <a:lnTo>
                      <a:pt x="378206" y="163069"/>
                    </a:lnTo>
                    <a:lnTo>
                      <a:pt x="378080"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79" name="Freeform 578"/>
              <p:cNvSpPr/>
              <p:nvPr/>
            </p:nvSpPr>
            <p:spPr>
              <a:xfrm>
                <a:off x="951738" y="2118995"/>
                <a:ext cx="85471" cy="462154"/>
              </a:xfrm>
              <a:custGeom>
                <a:avLst/>
                <a:gdLst/>
                <a:ahLst/>
                <a:cxnLst/>
                <a:rect l="0" t="0" r="0" b="0"/>
                <a:pathLst>
                  <a:path w="85471" h="462154">
                    <a:moveTo>
                      <a:pt x="253" y="0"/>
                    </a:moveTo>
                    <a:lnTo>
                      <a:pt x="1015" y="0"/>
                    </a:lnTo>
                    <a:lnTo>
                      <a:pt x="85470" y="0"/>
                    </a:lnTo>
                    <a:lnTo>
                      <a:pt x="85470"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0" name="Freeform 579"/>
              <p:cNvSpPr/>
              <p:nvPr/>
            </p:nvSpPr>
            <p:spPr>
              <a:xfrm>
                <a:off x="1415288" y="1956561"/>
                <a:ext cx="85471" cy="462409"/>
              </a:xfrm>
              <a:custGeom>
                <a:avLst/>
                <a:gdLst/>
                <a:ahLst/>
                <a:cxnLst/>
                <a:rect l="0" t="0" r="0" b="0"/>
                <a:pathLst>
                  <a:path w="85471" h="462409">
                    <a:moveTo>
                      <a:pt x="126" y="162434"/>
                    </a:moveTo>
                    <a:lnTo>
                      <a:pt x="85217" y="0"/>
                    </a:lnTo>
                    <a:lnTo>
                      <a:pt x="85470"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1" name="Freeform 580"/>
              <p:cNvSpPr/>
              <p:nvPr/>
            </p:nvSpPr>
            <p:spPr>
              <a:xfrm>
                <a:off x="1037208" y="2118995"/>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2" name="Freeform 581"/>
              <p:cNvSpPr/>
              <p:nvPr/>
            </p:nvSpPr>
            <p:spPr>
              <a:xfrm>
                <a:off x="1415288" y="2418969"/>
                <a:ext cx="85471" cy="162180"/>
              </a:xfrm>
              <a:custGeom>
                <a:avLst/>
                <a:gdLst/>
                <a:ahLst/>
                <a:cxnLst/>
                <a:rect l="0" t="0" r="0" b="0"/>
                <a:pathLst>
                  <a:path w="85471" h="162180">
                    <a:moveTo>
                      <a:pt x="0" y="162179"/>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3" name="Freeform 582"/>
              <p:cNvSpPr/>
              <p:nvPr/>
            </p:nvSpPr>
            <p:spPr>
              <a:xfrm>
                <a:off x="951738" y="2418969"/>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4" name="Freeform 583"/>
              <p:cNvSpPr/>
              <p:nvPr/>
            </p:nvSpPr>
            <p:spPr>
              <a:xfrm>
                <a:off x="1036903" y="1955006"/>
                <a:ext cx="968" cy="1936"/>
              </a:xfrm>
              <a:custGeom>
                <a:avLst/>
                <a:gdLst/>
                <a:ahLst/>
                <a:cxnLst/>
                <a:rect l="0" t="0" r="0" b="0"/>
                <a:pathLst>
                  <a:path w="968" h="1936">
                    <a:moveTo>
                      <a:pt x="0" y="1935"/>
                    </a:moveTo>
                    <a:lnTo>
                      <a:pt x="0" y="967"/>
                    </a:lnTo>
                    <a:lnTo>
                      <a:pt x="0" y="0"/>
                    </a:lnTo>
                    <a:lnTo>
                      <a:pt x="967" y="0"/>
                    </a:lnTo>
                    <a:lnTo>
                      <a:pt x="967"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85" name="Freeform 584"/>
              <p:cNvSpPr/>
              <p:nvPr/>
            </p:nvSpPr>
            <p:spPr>
              <a:xfrm>
                <a:off x="951743" y="21175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86" name="Freeform 585"/>
              <p:cNvSpPr/>
              <p:nvPr/>
            </p:nvSpPr>
            <p:spPr>
              <a:xfrm>
                <a:off x="952711" y="2117581"/>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87" name="Freeform 586"/>
              <p:cNvSpPr/>
              <p:nvPr/>
            </p:nvSpPr>
            <p:spPr>
              <a:xfrm>
                <a:off x="1415276" y="1956943"/>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88" name="Freeform 587"/>
              <p:cNvSpPr/>
              <p:nvPr/>
            </p:nvSpPr>
            <p:spPr>
              <a:xfrm>
                <a:off x="952711" y="1955974"/>
                <a:ext cx="547723" cy="163543"/>
              </a:xfrm>
              <a:custGeom>
                <a:avLst/>
                <a:gdLst/>
                <a:ahLst/>
                <a:cxnLst/>
                <a:rect l="0" t="0" r="0" b="0"/>
                <a:pathLst>
                  <a:path w="547723" h="163543">
                    <a:moveTo>
                      <a:pt x="0" y="161606"/>
                    </a:moveTo>
                    <a:lnTo>
                      <a:pt x="84190" y="967"/>
                    </a:lnTo>
                    <a:lnTo>
                      <a:pt x="84190" y="0"/>
                    </a:lnTo>
                    <a:lnTo>
                      <a:pt x="85158"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02" name="Group 601"/>
            <p:cNvGrpSpPr/>
            <p:nvPr/>
          </p:nvGrpSpPr>
          <p:grpSpPr>
            <a:xfrm>
              <a:off x="1412366" y="1955006"/>
              <a:ext cx="549023" cy="626143"/>
              <a:chOff x="1412366" y="1955006"/>
              <a:chExt cx="549023" cy="626143"/>
            </a:xfrm>
          </p:grpSpPr>
          <p:sp>
            <p:nvSpPr>
              <p:cNvPr id="590" name="Freeform 589"/>
              <p:cNvSpPr/>
              <p:nvPr/>
            </p:nvSpPr>
            <p:spPr>
              <a:xfrm>
                <a:off x="1413383" y="1956561"/>
                <a:ext cx="84582" cy="162435"/>
              </a:xfrm>
              <a:custGeom>
                <a:avLst/>
                <a:gdLst/>
                <a:ahLst/>
                <a:cxnLst/>
                <a:rect l="0" t="0" r="0" b="0"/>
                <a:pathLst>
                  <a:path w="84582" h="162435">
                    <a:moveTo>
                      <a:pt x="84581" y="128"/>
                    </a:moveTo>
                    <a:lnTo>
                      <a:pt x="84581" y="162434"/>
                    </a:lnTo>
                    <a:lnTo>
                      <a:pt x="0" y="162434"/>
                    </a:lnTo>
                    <a:lnTo>
                      <a:pt x="0" y="161037"/>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1" name="Freeform 590"/>
              <p:cNvSpPr/>
              <p:nvPr/>
            </p:nvSpPr>
            <p:spPr>
              <a:xfrm>
                <a:off x="1497964" y="1955926"/>
                <a:ext cx="463297" cy="163070"/>
              </a:xfrm>
              <a:custGeom>
                <a:avLst/>
                <a:gdLst/>
                <a:ahLst/>
                <a:cxnLst/>
                <a:rect l="0" t="0" r="0" b="0"/>
                <a:pathLst>
                  <a:path w="463297" h="163070">
                    <a:moveTo>
                      <a:pt x="382" y="0"/>
                    </a:moveTo>
                    <a:lnTo>
                      <a:pt x="463296" y="0"/>
                    </a:lnTo>
                    <a:lnTo>
                      <a:pt x="463296" y="635"/>
                    </a:lnTo>
                    <a:lnTo>
                      <a:pt x="378206" y="163069"/>
                    </a:lnTo>
                    <a:lnTo>
                      <a:pt x="377953"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2" name="Freeform 591"/>
              <p:cNvSpPr/>
              <p:nvPr/>
            </p:nvSpPr>
            <p:spPr>
              <a:xfrm>
                <a:off x="1412366" y="2118995"/>
                <a:ext cx="85599" cy="462154"/>
              </a:xfrm>
              <a:custGeom>
                <a:avLst/>
                <a:gdLst/>
                <a:ahLst/>
                <a:cxnLst/>
                <a:rect l="0" t="0" r="0" b="0"/>
                <a:pathLst>
                  <a:path w="85599" h="462154">
                    <a:moveTo>
                      <a:pt x="255" y="0"/>
                    </a:moveTo>
                    <a:lnTo>
                      <a:pt x="1017" y="0"/>
                    </a:lnTo>
                    <a:lnTo>
                      <a:pt x="85598" y="0"/>
                    </a:lnTo>
                    <a:lnTo>
                      <a:pt x="85598"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3" name="Freeform 592"/>
              <p:cNvSpPr/>
              <p:nvPr/>
            </p:nvSpPr>
            <p:spPr>
              <a:xfrm>
                <a:off x="1875917" y="1956561"/>
                <a:ext cx="85472" cy="462409"/>
              </a:xfrm>
              <a:custGeom>
                <a:avLst/>
                <a:gdLst/>
                <a:ahLst/>
                <a:cxnLst/>
                <a:rect l="0" t="0" r="0" b="0"/>
                <a:pathLst>
                  <a:path w="85472" h="462409">
                    <a:moveTo>
                      <a:pt x="253" y="162434"/>
                    </a:moveTo>
                    <a:lnTo>
                      <a:pt x="85343" y="0"/>
                    </a:lnTo>
                    <a:lnTo>
                      <a:pt x="85471"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4" name="Freeform 593"/>
              <p:cNvSpPr/>
              <p:nvPr/>
            </p:nvSpPr>
            <p:spPr>
              <a:xfrm>
                <a:off x="1497964" y="2118995"/>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5" name="Freeform 594"/>
              <p:cNvSpPr/>
              <p:nvPr/>
            </p:nvSpPr>
            <p:spPr>
              <a:xfrm>
                <a:off x="1875917" y="2418969"/>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6" name="Freeform 595"/>
              <p:cNvSpPr/>
              <p:nvPr/>
            </p:nvSpPr>
            <p:spPr>
              <a:xfrm>
                <a:off x="1412366" y="2418969"/>
                <a:ext cx="463552" cy="162180"/>
              </a:xfrm>
              <a:custGeom>
                <a:avLst/>
                <a:gdLst/>
                <a:ahLst/>
                <a:cxnLst/>
                <a:rect l="0" t="0" r="0" b="0"/>
                <a:pathLst>
                  <a:path w="463552" h="162180">
                    <a:moveTo>
                      <a:pt x="463551" y="162179"/>
                    </a:moveTo>
                    <a:lnTo>
                      <a:pt x="0" y="162179"/>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7" name="Freeform 596"/>
              <p:cNvSpPr/>
              <p:nvPr/>
            </p:nvSpPr>
            <p:spPr>
              <a:xfrm>
                <a:off x="1497530" y="1955006"/>
                <a:ext cx="1936" cy="1936"/>
              </a:xfrm>
              <a:custGeom>
                <a:avLst/>
                <a:gdLst/>
                <a:ahLst/>
                <a:cxnLst/>
                <a:rect l="0" t="0" r="0" b="0"/>
                <a:pathLst>
                  <a:path w="1936" h="1936">
                    <a:moveTo>
                      <a:pt x="0" y="1935"/>
                    </a:moveTo>
                    <a:lnTo>
                      <a:pt x="0" y="967"/>
                    </a:lnTo>
                    <a:lnTo>
                      <a:pt x="0" y="0"/>
                    </a:lnTo>
                    <a:lnTo>
                      <a:pt x="1935" y="0"/>
                    </a:lnTo>
                    <a:lnTo>
                      <a:pt x="968"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8" name="Freeform 597"/>
              <p:cNvSpPr/>
              <p:nvPr/>
            </p:nvSpPr>
            <p:spPr>
              <a:xfrm>
                <a:off x="1412371" y="21175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599" name="Freeform 598"/>
              <p:cNvSpPr/>
              <p:nvPr/>
            </p:nvSpPr>
            <p:spPr>
              <a:xfrm>
                <a:off x="1413339" y="2117581"/>
                <a:ext cx="462564" cy="968"/>
              </a:xfrm>
              <a:custGeom>
                <a:avLst/>
                <a:gdLst/>
                <a:ahLst/>
                <a:cxnLst/>
                <a:rect l="0" t="0" r="0" b="0"/>
                <a:pathLst>
                  <a:path w="462564" h="968">
                    <a:moveTo>
                      <a:pt x="462563" y="967"/>
                    </a:moveTo>
                    <a:lnTo>
                      <a:pt x="84190"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00" name="Freeform 599"/>
              <p:cNvSpPr/>
              <p:nvPr/>
            </p:nvSpPr>
            <p:spPr>
              <a:xfrm>
                <a:off x="1875902" y="1956943"/>
                <a:ext cx="85159" cy="624171"/>
              </a:xfrm>
              <a:custGeom>
                <a:avLst/>
                <a:gdLst/>
                <a:ahLst/>
                <a:cxnLst/>
                <a:rect l="0" t="0" r="0" b="0"/>
                <a:pathLst>
                  <a:path w="85159" h="624171">
                    <a:moveTo>
                      <a:pt x="85158" y="0"/>
                    </a:moveTo>
                    <a:lnTo>
                      <a:pt x="85158"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01" name="Freeform 600"/>
              <p:cNvSpPr/>
              <p:nvPr/>
            </p:nvSpPr>
            <p:spPr>
              <a:xfrm>
                <a:off x="1413339" y="1955974"/>
                <a:ext cx="547723" cy="163543"/>
              </a:xfrm>
              <a:custGeom>
                <a:avLst/>
                <a:gdLst/>
                <a:ahLst/>
                <a:cxnLst/>
                <a:rect l="0" t="0" r="0" b="0"/>
                <a:pathLst>
                  <a:path w="547723" h="163543">
                    <a:moveTo>
                      <a:pt x="0" y="161606"/>
                    </a:moveTo>
                    <a:lnTo>
                      <a:pt x="84191" y="967"/>
                    </a:lnTo>
                    <a:lnTo>
                      <a:pt x="84191" y="0"/>
                    </a:lnTo>
                    <a:lnTo>
                      <a:pt x="85158"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15" name="Group 614"/>
            <p:cNvGrpSpPr/>
            <p:nvPr/>
          </p:nvGrpSpPr>
          <p:grpSpPr>
            <a:xfrm>
              <a:off x="1878806" y="1955006"/>
              <a:ext cx="549659" cy="626143"/>
              <a:chOff x="1878806" y="1955006"/>
              <a:chExt cx="549659" cy="626143"/>
            </a:xfrm>
          </p:grpSpPr>
          <p:sp>
            <p:nvSpPr>
              <p:cNvPr id="603" name="Freeform 602"/>
              <p:cNvSpPr/>
              <p:nvPr/>
            </p:nvSpPr>
            <p:spPr>
              <a:xfrm>
                <a:off x="1880107" y="1956561"/>
                <a:ext cx="84583" cy="162435"/>
              </a:xfrm>
              <a:custGeom>
                <a:avLst/>
                <a:gdLst/>
                <a:ahLst/>
                <a:cxnLst/>
                <a:rect l="0" t="0" r="0" b="0"/>
                <a:pathLst>
                  <a:path w="84583" h="162435">
                    <a:moveTo>
                      <a:pt x="84582" y="128"/>
                    </a:moveTo>
                    <a:lnTo>
                      <a:pt x="84582"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4" name="Freeform 603"/>
              <p:cNvSpPr/>
              <p:nvPr/>
            </p:nvSpPr>
            <p:spPr>
              <a:xfrm>
                <a:off x="1964689" y="1955926"/>
                <a:ext cx="463297" cy="163070"/>
              </a:xfrm>
              <a:custGeom>
                <a:avLst/>
                <a:gdLst/>
                <a:ahLst/>
                <a:cxnLst/>
                <a:rect l="0" t="0" r="0" b="0"/>
                <a:pathLst>
                  <a:path w="463297" h="163070">
                    <a:moveTo>
                      <a:pt x="381" y="0"/>
                    </a:moveTo>
                    <a:lnTo>
                      <a:pt x="463296" y="0"/>
                    </a:lnTo>
                    <a:lnTo>
                      <a:pt x="463296" y="635"/>
                    </a:lnTo>
                    <a:lnTo>
                      <a:pt x="378206" y="163069"/>
                    </a:lnTo>
                    <a:lnTo>
                      <a:pt x="378080"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5" name="Freeform 604"/>
              <p:cNvSpPr/>
              <p:nvPr/>
            </p:nvSpPr>
            <p:spPr>
              <a:xfrm>
                <a:off x="1879219" y="2118995"/>
                <a:ext cx="85471" cy="462154"/>
              </a:xfrm>
              <a:custGeom>
                <a:avLst/>
                <a:gdLst/>
                <a:ahLst/>
                <a:cxnLst/>
                <a:rect l="0" t="0" r="0" b="0"/>
                <a:pathLst>
                  <a:path w="85471" h="462154">
                    <a:moveTo>
                      <a:pt x="126" y="0"/>
                    </a:moveTo>
                    <a:lnTo>
                      <a:pt x="888" y="0"/>
                    </a:lnTo>
                    <a:lnTo>
                      <a:pt x="85470" y="0"/>
                    </a:lnTo>
                    <a:lnTo>
                      <a:pt x="85470"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6" name="Freeform 605"/>
              <p:cNvSpPr/>
              <p:nvPr/>
            </p:nvSpPr>
            <p:spPr>
              <a:xfrm>
                <a:off x="2342769" y="1956561"/>
                <a:ext cx="85345" cy="462409"/>
              </a:xfrm>
              <a:custGeom>
                <a:avLst/>
                <a:gdLst/>
                <a:ahLst/>
                <a:cxnLst/>
                <a:rect l="0" t="0" r="0" b="0"/>
                <a:pathLst>
                  <a:path w="85345" h="462409">
                    <a:moveTo>
                      <a:pt x="126" y="162434"/>
                    </a:moveTo>
                    <a:lnTo>
                      <a:pt x="85216" y="0"/>
                    </a:lnTo>
                    <a:lnTo>
                      <a:pt x="85344"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7" name="Freeform 606"/>
              <p:cNvSpPr/>
              <p:nvPr/>
            </p:nvSpPr>
            <p:spPr>
              <a:xfrm>
                <a:off x="1964689" y="2118995"/>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8" name="Freeform 607"/>
              <p:cNvSpPr/>
              <p:nvPr/>
            </p:nvSpPr>
            <p:spPr>
              <a:xfrm>
                <a:off x="2342769" y="2418969"/>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09" name="Freeform 608"/>
              <p:cNvSpPr/>
              <p:nvPr/>
            </p:nvSpPr>
            <p:spPr>
              <a:xfrm>
                <a:off x="1879219" y="2418969"/>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10" name="Freeform 609"/>
              <p:cNvSpPr/>
              <p:nvPr/>
            </p:nvSpPr>
            <p:spPr>
              <a:xfrm>
                <a:off x="1964933" y="1955006"/>
                <a:ext cx="969" cy="1936"/>
              </a:xfrm>
              <a:custGeom>
                <a:avLst/>
                <a:gdLst/>
                <a:ahLst/>
                <a:cxnLst/>
                <a:rect l="0" t="0" r="0" b="0"/>
                <a:pathLst>
                  <a:path w="969" h="1936">
                    <a:moveTo>
                      <a:pt x="0" y="1935"/>
                    </a:moveTo>
                    <a:lnTo>
                      <a:pt x="0" y="967"/>
                    </a:lnTo>
                    <a:lnTo>
                      <a:pt x="0" y="0"/>
                    </a:lnTo>
                    <a:lnTo>
                      <a:pt x="968"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11" name="Freeform 610"/>
              <p:cNvSpPr/>
              <p:nvPr/>
            </p:nvSpPr>
            <p:spPr>
              <a:xfrm>
                <a:off x="1878806" y="2117581"/>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12" name="Freeform 611"/>
              <p:cNvSpPr/>
              <p:nvPr/>
            </p:nvSpPr>
            <p:spPr>
              <a:xfrm>
                <a:off x="1879774" y="2117581"/>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13" name="Freeform 612"/>
              <p:cNvSpPr/>
              <p:nvPr/>
            </p:nvSpPr>
            <p:spPr>
              <a:xfrm>
                <a:off x="2342337" y="1956943"/>
                <a:ext cx="86128" cy="624171"/>
              </a:xfrm>
              <a:custGeom>
                <a:avLst/>
                <a:gdLst/>
                <a:ahLst/>
                <a:cxnLst/>
                <a:rect l="0" t="0" r="0" b="0"/>
                <a:pathLst>
                  <a:path w="86128" h="624171">
                    <a:moveTo>
                      <a:pt x="86127" y="0"/>
                    </a:moveTo>
                    <a:lnTo>
                      <a:pt x="86127"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14" name="Freeform 613"/>
              <p:cNvSpPr/>
              <p:nvPr/>
            </p:nvSpPr>
            <p:spPr>
              <a:xfrm>
                <a:off x="1880743" y="1955974"/>
                <a:ext cx="547722" cy="163543"/>
              </a:xfrm>
              <a:custGeom>
                <a:avLst/>
                <a:gdLst/>
                <a:ahLst/>
                <a:cxnLst/>
                <a:rect l="0" t="0" r="0" b="0"/>
                <a:pathLst>
                  <a:path w="547722" h="163543">
                    <a:moveTo>
                      <a:pt x="0" y="161606"/>
                    </a:moveTo>
                    <a:lnTo>
                      <a:pt x="84190" y="967"/>
                    </a:lnTo>
                    <a:lnTo>
                      <a:pt x="84190" y="0"/>
                    </a:lnTo>
                    <a:lnTo>
                      <a:pt x="84190" y="0"/>
                    </a:lnTo>
                    <a:lnTo>
                      <a:pt x="547721" y="0"/>
                    </a:lnTo>
                    <a:lnTo>
                      <a:pt x="547721" y="0"/>
                    </a:lnTo>
                    <a:lnTo>
                      <a:pt x="547721" y="967"/>
                    </a:lnTo>
                    <a:lnTo>
                      <a:pt x="462563" y="163542"/>
                    </a:lnTo>
                    <a:lnTo>
                      <a:pt x="46159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28" name="Group 627"/>
            <p:cNvGrpSpPr/>
            <p:nvPr/>
          </p:nvGrpSpPr>
          <p:grpSpPr>
            <a:xfrm>
              <a:off x="2339435" y="1955006"/>
              <a:ext cx="549660" cy="626143"/>
              <a:chOff x="2339435" y="1955006"/>
              <a:chExt cx="549660" cy="626143"/>
            </a:xfrm>
          </p:grpSpPr>
          <p:sp>
            <p:nvSpPr>
              <p:cNvPr id="616" name="Freeform 615"/>
              <p:cNvSpPr/>
              <p:nvPr/>
            </p:nvSpPr>
            <p:spPr>
              <a:xfrm>
                <a:off x="2340736" y="1956561"/>
                <a:ext cx="84584" cy="162435"/>
              </a:xfrm>
              <a:custGeom>
                <a:avLst/>
                <a:gdLst/>
                <a:ahLst/>
                <a:cxnLst/>
                <a:rect l="0" t="0" r="0" b="0"/>
                <a:pathLst>
                  <a:path w="84584" h="162435">
                    <a:moveTo>
                      <a:pt x="84583" y="128"/>
                    </a:moveTo>
                    <a:lnTo>
                      <a:pt x="84583" y="162434"/>
                    </a:lnTo>
                    <a:lnTo>
                      <a:pt x="0" y="162434"/>
                    </a:lnTo>
                    <a:lnTo>
                      <a:pt x="0" y="161037"/>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17" name="Freeform 616"/>
              <p:cNvSpPr/>
              <p:nvPr/>
            </p:nvSpPr>
            <p:spPr>
              <a:xfrm>
                <a:off x="2425319" y="1955926"/>
                <a:ext cx="463296" cy="163070"/>
              </a:xfrm>
              <a:custGeom>
                <a:avLst/>
                <a:gdLst/>
                <a:ahLst/>
                <a:cxnLst/>
                <a:rect l="0" t="0" r="0" b="0"/>
                <a:pathLst>
                  <a:path w="463296" h="163070">
                    <a:moveTo>
                      <a:pt x="381" y="0"/>
                    </a:moveTo>
                    <a:lnTo>
                      <a:pt x="463295" y="0"/>
                    </a:lnTo>
                    <a:lnTo>
                      <a:pt x="463295" y="635"/>
                    </a:lnTo>
                    <a:lnTo>
                      <a:pt x="378206" y="163069"/>
                    </a:lnTo>
                    <a:lnTo>
                      <a:pt x="378079" y="163069"/>
                    </a:lnTo>
                    <a:lnTo>
                      <a:pt x="0" y="163069"/>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18" name="Freeform 617"/>
              <p:cNvSpPr/>
              <p:nvPr/>
            </p:nvSpPr>
            <p:spPr>
              <a:xfrm>
                <a:off x="2339848" y="2118995"/>
                <a:ext cx="85472" cy="462154"/>
              </a:xfrm>
              <a:custGeom>
                <a:avLst/>
                <a:gdLst/>
                <a:ahLst/>
                <a:cxnLst/>
                <a:rect l="0" t="0" r="0" b="0"/>
                <a:pathLst>
                  <a:path w="85472" h="462154">
                    <a:moveTo>
                      <a:pt x="127" y="0"/>
                    </a:moveTo>
                    <a:lnTo>
                      <a:pt x="888" y="0"/>
                    </a:lnTo>
                    <a:lnTo>
                      <a:pt x="85471" y="0"/>
                    </a:lnTo>
                    <a:lnTo>
                      <a:pt x="85471" y="299974"/>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19" name="Freeform 618"/>
              <p:cNvSpPr/>
              <p:nvPr/>
            </p:nvSpPr>
            <p:spPr>
              <a:xfrm>
                <a:off x="2803398" y="1956561"/>
                <a:ext cx="85345" cy="462409"/>
              </a:xfrm>
              <a:custGeom>
                <a:avLst/>
                <a:gdLst/>
                <a:ahLst/>
                <a:cxnLst/>
                <a:rect l="0" t="0" r="0" b="0"/>
                <a:pathLst>
                  <a:path w="85345" h="462409">
                    <a:moveTo>
                      <a:pt x="127" y="162434"/>
                    </a:moveTo>
                    <a:lnTo>
                      <a:pt x="85216" y="0"/>
                    </a:lnTo>
                    <a:lnTo>
                      <a:pt x="85344" y="462408"/>
                    </a:lnTo>
                    <a:lnTo>
                      <a:pt x="0" y="462408"/>
                    </a:lnTo>
                    <a:lnTo>
                      <a:pt x="0" y="16243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0" name="Freeform 619"/>
              <p:cNvSpPr/>
              <p:nvPr/>
            </p:nvSpPr>
            <p:spPr>
              <a:xfrm>
                <a:off x="2425319" y="2118995"/>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1" name="Freeform 620"/>
              <p:cNvSpPr/>
              <p:nvPr/>
            </p:nvSpPr>
            <p:spPr>
              <a:xfrm>
                <a:off x="2803398" y="2418969"/>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2" name="Freeform 621"/>
              <p:cNvSpPr/>
              <p:nvPr/>
            </p:nvSpPr>
            <p:spPr>
              <a:xfrm>
                <a:off x="2339848" y="2418969"/>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3" name="Freeform 622"/>
              <p:cNvSpPr/>
              <p:nvPr/>
            </p:nvSpPr>
            <p:spPr>
              <a:xfrm>
                <a:off x="2425562" y="1955006"/>
                <a:ext cx="968" cy="1936"/>
              </a:xfrm>
              <a:custGeom>
                <a:avLst/>
                <a:gdLst/>
                <a:ahLst/>
                <a:cxnLst/>
                <a:rect l="0" t="0" r="0" b="0"/>
                <a:pathLst>
                  <a:path w="968" h="1936">
                    <a:moveTo>
                      <a:pt x="0" y="1935"/>
                    </a:moveTo>
                    <a:lnTo>
                      <a:pt x="0" y="967"/>
                    </a:lnTo>
                    <a:lnTo>
                      <a:pt x="0" y="0"/>
                    </a:lnTo>
                    <a:lnTo>
                      <a:pt x="967" y="0"/>
                    </a:lnTo>
                    <a:lnTo>
                      <a:pt x="0" y="967"/>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4" name="Freeform 623"/>
              <p:cNvSpPr/>
              <p:nvPr/>
            </p:nvSpPr>
            <p:spPr>
              <a:xfrm>
                <a:off x="2339435" y="2117581"/>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25" name="Freeform 624"/>
              <p:cNvSpPr/>
              <p:nvPr/>
            </p:nvSpPr>
            <p:spPr>
              <a:xfrm>
                <a:off x="2340402" y="2117581"/>
                <a:ext cx="462565" cy="968"/>
              </a:xfrm>
              <a:custGeom>
                <a:avLst/>
                <a:gdLst/>
                <a:ahLst/>
                <a:cxnLst/>
                <a:rect l="0" t="0" r="0" b="0"/>
                <a:pathLst>
                  <a:path w="462565" h="968">
                    <a:moveTo>
                      <a:pt x="462564"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26" name="Freeform 625"/>
              <p:cNvSpPr/>
              <p:nvPr/>
            </p:nvSpPr>
            <p:spPr>
              <a:xfrm>
                <a:off x="2802968" y="1956943"/>
                <a:ext cx="86127" cy="624171"/>
              </a:xfrm>
              <a:custGeom>
                <a:avLst/>
                <a:gdLst/>
                <a:ahLst/>
                <a:cxnLst/>
                <a:rect l="0" t="0" r="0" b="0"/>
                <a:pathLst>
                  <a:path w="86127" h="624171">
                    <a:moveTo>
                      <a:pt x="86126" y="0"/>
                    </a:moveTo>
                    <a:lnTo>
                      <a:pt x="86126" y="461595"/>
                    </a:lnTo>
                    <a:lnTo>
                      <a:pt x="0" y="62417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27" name="Freeform 626"/>
              <p:cNvSpPr/>
              <p:nvPr/>
            </p:nvSpPr>
            <p:spPr>
              <a:xfrm>
                <a:off x="2341371" y="1955974"/>
                <a:ext cx="547724" cy="163543"/>
              </a:xfrm>
              <a:custGeom>
                <a:avLst/>
                <a:gdLst/>
                <a:ahLst/>
                <a:cxnLst/>
                <a:rect l="0" t="0" r="0" b="0"/>
                <a:pathLst>
                  <a:path w="547724" h="163543">
                    <a:moveTo>
                      <a:pt x="0" y="161606"/>
                    </a:moveTo>
                    <a:lnTo>
                      <a:pt x="84191" y="967"/>
                    </a:lnTo>
                    <a:lnTo>
                      <a:pt x="84191" y="0"/>
                    </a:lnTo>
                    <a:lnTo>
                      <a:pt x="84191"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41" name="Group 640"/>
            <p:cNvGrpSpPr/>
            <p:nvPr/>
          </p:nvGrpSpPr>
          <p:grpSpPr>
            <a:xfrm>
              <a:off x="1203346" y="1027943"/>
              <a:ext cx="549660" cy="626108"/>
              <a:chOff x="1203346" y="1027943"/>
              <a:chExt cx="549660" cy="626108"/>
            </a:xfrm>
          </p:grpSpPr>
          <p:sp>
            <p:nvSpPr>
              <p:cNvPr id="629" name="Freeform 628"/>
              <p:cNvSpPr/>
              <p:nvPr/>
            </p:nvSpPr>
            <p:spPr>
              <a:xfrm>
                <a:off x="1204467" y="1029080"/>
                <a:ext cx="84584" cy="162434"/>
              </a:xfrm>
              <a:custGeom>
                <a:avLst/>
                <a:gdLst/>
                <a:ahLst/>
                <a:cxnLst/>
                <a:rect l="0" t="0" r="0" b="0"/>
                <a:pathLst>
                  <a:path w="84584" h="162434">
                    <a:moveTo>
                      <a:pt x="84583" y="255"/>
                    </a:moveTo>
                    <a:lnTo>
                      <a:pt x="84583" y="162433"/>
                    </a:lnTo>
                    <a:lnTo>
                      <a:pt x="0" y="162433"/>
                    </a:lnTo>
                    <a:lnTo>
                      <a:pt x="0" y="161164"/>
                    </a:lnTo>
                    <a:lnTo>
                      <a:pt x="8432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0" name="Freeform 629"/>
              <p:cNvSpPr/>
              <p:nvPr/>
            </p:nvSpPr>
            <p:spPr>
              <a:xfrm>
                <a:off x="1289050" y="1028572"/>
                <a:ext cx="463424" cy="162942"/>
              </a:xfrm>
              <a:custGeom>
                <a:avLst/>
                <a:gdLst/>
                <a:ahLst/>
                <a:cxnLst/>
                <a:rect l="0" t="0" r="0" b="0"/>
                <a:pathLst>
                  <a:path w="463424" h="162942">
                    <a:moveTo>
                      <a:pt x="380" y="0"/>
                    </a:moveTo>
                    <a:lnTo>
                      <a:pt x="463423" y="0"/>
                    </a:lnTo>
                    <a:lnTo>
                      <a:pt x="463423" y="508"/>
                    </a:lnTo>
                    <a:lnTo>
                      <a:pt x="378332"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1" name="Freeform 630"/>
              <p:cNvSpPr/>
              <p:nvPr/>
            </p:nvSpPr>
            <p:spPr>
              <a:xfrm>
                <a:off x="1203578" y="1191513"/>
                <a:ext cx="85473" cy="462282"/>
              </a:xfrm>
              <a:custGeom>
                <a:avLst/>
                <a:gdLst/>
                <a:ahLst/>
                <a:cxnLst/>
                <a:rect l="0" t="0" r="0" b="0"/>
                <a:pathLst>
                  <a:path w="85473" h="462282">
                    <a:moveTo>
                      <a:pt x="255" y="0"/>
                    </a:moveTo>
                    <a:lnTo>
                      <a:pt x="889" y="0"/>
                    </a:lnTo>
                    <a:lnTo>
                      <a:pt x="85472" y="0"/>
                    </a:lnTo>
                    <a:lnTo>
                      <a:pt x="85472"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2" name="Freeform 631"/>
              <p:cNvSpPr/>
              <p:nvPr/>
            </p:nvSpPr>
            <p:spPr>
              <a:xfrm>
                <a:off x="1667129" y="1029080"/>
                <a:ext cx="85472" cy="462409"/>
              </a:xfrm>
              <a:custGeom>
                <a:avLst/>
                <a:gdLst/>
                <a:ahLst/>
                <a:cxnLst/>
                <a:rect l="0" t="0" r="0" b="0"/>
                <a:pathLst>
                  <a:path w="85472" h="462409">
                    <a:moveTo>
                      <a:pt x="253"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3" name="Freeform 632"/>
              <p:cNvSpPr/>
              <p:nvPr/>
            </p:nvSpPr>
            <p:spPr>
              <a:xfrm>
                <a:off x="1289050" y="11915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4" name="Freeform 633"/>
              <p:cNvSpPr/>
              <p:nvPr/>
            </p:nvSpPr>
            <p:spPr>
              <a:xfrm>
                <a:off x="1667129" y="14914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5" name="Freeform 634"/>
              <p:cNvSpPr/>
              <p:nvPr/>
            </p:nvSpPr>
            <p:spPr>
              <a:xfrm>
                <a:off x="1203578" y="1491488"/>
                <a:ext cx="463552" cy="162307"/>
              </a:xfrm>
              <a:custGeom>
                <a:avLst/>
                <a:gdLst/>
                <a:ahLst/>
                <a:cxnLst/>
                <a:rect l="0" t="0" r="0" b="0"/>
                <a:pathLst>
                  <a:path w="463552" h="162307">
                    <a:moveTo>
                      <a:pt x="463551" y="162306"/>
                    </a:moveTo>
                    <a:lnTo>
                      <a:pt x="0" y="162306"/>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6" name="Freeform 635"/>
              <p:cNvSpPr/>
              <p:nvPr/>
            </p:nvSpPr>
            <p:spPr>
              <a:xfrm>
                <a:off x="1288506" y="1027943"/>
                <a:ext cx="1936" cy="969"/>
              </a:xfrm>
              <a:custGeom>
                <a:avLst/>
                <a:gdLst/>
                <a:ahLst/>
                <a:cxnLst/>
                <a:rect l="0" t="0" r="0" b="0"/>
                <a:pathLst>
                  <a:path w="1936" h="969">
                    <a:moveTo>
                      <a:pt x="0" y="968"/>
                    </a:moveTo>
                    <a:lnTo>
                      <a:pt x="0" y="968"/>
                    </a:lnTo>
                    <a:lnTo>
                      <a:pt x="0" y="0"/>
                    </a:lnTo>
                    <a:lnTo>
                      <a:pt x="1935" y="0"/>
                    </a:lnTo>
                    <a:lnTo>
                      <a:pt x="967"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37" name="Freeform 636"/>
              <p:cNvSpPr/>
              <p:nvPr/>
            </p:nvSpPr>
            <p:spPr>
              <a:xfrm>
                <a:off x="1203346" y="1190518"/>
                <a:ext cx="463533" cy="463532"/>
              </a:xfrm>
              <a:custGeom>
                <a:avLst/>
                <a:gdLst/>
                <a:ahLst/>
                <a:cxnLst/>
                <a:rect l="0" t="0" r="0" b="0"/>
                <a:pathLst>
                  <a:path w="463533" h="463532">
                    <a:moveTo>
                      <a:pt x="463532" y="968"/>
                    </a:moveTo>
                    <a:lnTo>
                      <a:pt x="463532" y="300956"/>
                    </a:lnTo>
                    <a:lnTo>
                      <a:pt x="463532"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38" name="Freeform 637"/>
              <p:cNvSpPr/>
              <p:nvPr/>
            </p:nvSpPr>
            <p:spPr>
              <a:xfrm>
                <a:off x="1204314" y="1190518"/>
                <a:ext cx="462566" cy="968"/>
              </a:xfrm>
              <a:custGeom>
                <a:avLst/>
                <a:gdLst/>
                <a:ahLst/>
                <a:cxnLst/>
                <a:rect l="0" t="0" r="0" b="0"/>
                <a:pathLst>
                  <a:path w="462566" h="968">
                    <a:moveTo>
                      <a:pt x="462565"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39" name="Freeform 638"/>
              <p:cNvSpPr/>
              <p:nvPr/>
            </p:nvSpPr>
            <p:spPr>
              <a:xfrm>
                <a:off x="1666879" y="1028911"/>
                <a:ext cx="86127" cy="625140"/>
              </a:xfrm>
              <a:custGeom>
                <a:avLst/>
                <a:gdLst/>
                <a:ahLst/>
                <a:cxnLst/>
                <a:rect l="0" t="0" r="0" b="0"/>
                <a:pathLst>
                  <a:path w="86127" h="625140">
                    <a:moveTo>
                      <a:pt x="86126" y="0"/>
                    </a:moveTo>
                    <a:lnTo>
                      <a:pt x="86126"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40" name="Freeform 639"/>
              <p:cNvSpPr/>
              <p:nvPr/>
            </p:nvSpPr>
            <p:spPr>
              <a:xfrm>
                <a:off x="1204314" y="1028911"/>
                <a:ext cx="548690" cy="162575"/>
              </a:xfrm>
              <a:custGeom>
                <a:avLst/>
                <a:gdLst/>
                <a:ahLst/>
                <a:cxnLst/>
                <a:rect l="0" t="0" r="0" b="0"/>
                <a:pathLst>
                  <a:path w="548690" h="162575">
                    <a:moveTo>
                      <a:pt x="0" y="161606"/>
                    </a:moveTo>
                    <a:lnTo>
                      <a:pt x="84190" y="0"/>
                    </a:lnTo>
                    <a:lnTo>
                      <a:pt x="84190" y="0"/>
                    </a:lnTo>
                    <a:lnTo>
                      <a:pt x="85158" y="0"/>
                    </a:lnTo>
                    <a:lnTo>
                      <a:pt x="548689" y="0"/>
                    </a:lnTo>
                    <a:lnTo>
                      <a:pt x="548689" y="0"/>
                    </a:lnTo>
                    <a:lnTo>
                      <a:pt x="548689" y="0"/>
                    </a:lnTo>
                    <a:lnTo>
                      <a:pt x="462563" y="162574"/>
                    </a:lnTo>
                    <a:lnTo>
                      <a:pt x="462563"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54" name="Group 653"/>
            <p:cNvGrpSpPr/>
            <p:nvPr/>
          </p:nvGrpSpPr>
          <p:grpSpPr>
            <a:xfrm>
              <a:off x="1670304" y="1027943"/>
              <a:ext cx="549137" cy="626108"/>
              <a:chOff x="1670304" y="1027943"/>
              <a:chExt cx="549137" cy="626108"/>
            </a:xfrm>
          </p:grpSpPr>
          <p:sp>
            <p:nvSpPr>
              <p:cNvPr id="642" name="Freeform 641"/>
              <p:cNvSpPr/>
              <p:nvPr/>
            </p:nvSpPr>
            <p:spPr>
              <a:xfrm>
                <a:off x="1671192" y="1029080"/>
                <a:ext cx="84584" cy="162434"/>
              </a:xfrm>
              <a:custGeom>
                <a:avLst/>
                <a:gdLst/>
                <a:ahLst/>
                <a:cxnLst/>
                <a:rect l="0" t="0" r="0" b="0"/>
                <a:pathLst>
                  <a:path w="84584" h="162434">
                    <a:moveTo>
                      <a:pt x="84583" y="255"/>
                    </a:moveTo>
                    <a:lnTo>
                      <a:pt x="84583" y="162433"/>
                    </a:lnTo>
                    <a:lnTo>
                      <a:pt x="0" y="162433"/>
                    </a:lnTo>
                    <a:lnTo>
                      <a:pt x="0" y="161164"/>
                    </a:lnTo>
                    <a:lnTo>
                      <a:pt x="84456"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3" name="Freeform 642"/>
              <p:cNvSpPr/>
              <p:nvPr/>
            </p:nvSpPr>
            <p:spPr>
              <a:xfrm>
                <a:off x="1755775" y="1028572"/>
                <a:ext cx="463424" cy="162942"/>
              </a:xfrm>
              <a:custGeom>
                <a:avLst/>
                <a:gdLst/>
                <a:ahLst/>
                <a:cxnLst/>
                <a:rect l="0" t="0" r="0" b="0"/>
                <a:pathLst>
                  <a:path w="463424" h="162942">
                    <a:moveTo>
                      <a:pt x="507" y="0"/>
                    </a:moveTo>
                    <a:lnTo>
                      <a:pt x="463423" y="0"/>
                    </a:lnTo>
                    <a:lnTo>
                      <a:pt x="463423" y="508"/>
                    </a:lnTo>
                    <a:lnTo>
                      <a:pt x="378332"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4" name="Freeform 643"/>
              <p:cNvSpPr/>
              <p:nvPr/>
            </p:nvSpPr>
            <p:spPr>
              <a:xfrm>
                <a:off x="1670304" y="1191513"/>
                <a:ext cx="85472" cy="462282"/>
              </a:xfrm>
              <a:custGeom>
                <a:avLst/>
                <a:gdLst/>
                <a:ahLst/>
                <a:cxnLst/>
                <a:rect l="0" t="0" r="0" b="0"/>
                <a:pathLst>
                  <a:path w="85472" h="462282">
                    <a:moveTo>
                      <a:pt x="253" y="0"/>
                    </a:moveTo>
                    <a:lnTo>
                      <a:pt x="888" y="0"/>
                    </a:lnTo>
                    <a:lnTo>
                      <a:pt x="85471" y="0"/>
                    </a:lnTo>
                    <a:lnTo>
                      <a:pt x="85471"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5" name="Freeform 644"/>
              <p:cNvSpPr/>
              <p:nvPr/>
            </p:nvSpPr>
            <p:spPr>
              <a:xfrm>
                <a:off x="2133854" y="1029080"/>
                <a:ext cx="85472" cy="462409"/>
              </a:xfrm>
              <a:custGeom>
                <a:avLst/>
                <a:gdLst/>
                <a:ahLst/>
                <a:cxnLst/>
                <a:rect l="0" t="0" r="0" b="0"/>
                <a:pathLst>
                  <a:path w="85472" h="462409">
                    <a:moveTo>
                      <a:pt x="253"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6" name="Freeform 645"/>
              <p:cNvSpPr/>
              <p:nvPr/>
            </p:nvSpPr>
            <p:spPr>
              <a:xfrm>
                <a:off x="1755775" y="11915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7" name="Freeform 646"/>
              <p:cNvSpPr/>
              <p:nvPr/>
            </p:nvSpPr>
            <p:spPr>
              <a:xfrm>
                <a:off x="2133854" y="14914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8" name="Freeform 647"/>
              <p:cNvSpPr/>
              <p:nvPr/>
            </p:nvSpPr>
            <p:spPr>
              <a:xfrm>
                <a:off x="1670304" y="149148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49" name="Freeform 648"/>
              <p:cNvSpPr/>
              <p:nvPr/>
            </p:nvSpPr>
            <p:spPr>
              <a:xfrm>
                <a:off x="1755908" y="1027943"/>
                <a:ext cx="969" cy="969"/>
              </a:xfrm>
              <a:custGeom>
                <a:avLst/>
                <a:gdLst/>
                <a:ahLst/>
                <a:cxnLst/>
                <a:rect l="0" t="0" r="0" b="0"/>
                <a:pathLst>
                  <a:path w="969" h="969">
                    <a:moveTo>
                      <a:pt x="0" y="968"/>
                    </a:moveTo>
                    <a:lnTo>
                      <a:pt x="0" y="968"/>
                    </a:lnTo>
                    <a:lnTo>
                      <a:pt x="0" y="0"/>
                    </a:lnTo>
                    <a:lnTo>
                      <a:pt x="968"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50" name="Freeform 649"/>
              <p:cNvSpPr/>
              <p:nvPr/>
            </p:nvSpPr>
            <p:spPr>
              <a:xfrm>
                <a:off x="1670750" y="11905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51" name="Freeform 650"/>
              <p:cNvSpPr/>
              <p:nvPr/>
            </p:nvSpPr>
            <p:spPr>
              <a:xfrm>
                <a:off x="1670750" y="119051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52" name="Freeform 651"/>
              <p:cNvSpPr/>
              <p:nvPr/>
            </p:nvSpPr>
            <p:spPr>
              <a:xfrm>
                <a:off x="2133313" y="1028911"/>
                <a:ext cx="86128" cy="625140"/>
              </a:xfrm>
              <a:custGeom>
                <a:avLst/>
                <a:gdLst/>
                <a:ahLst/>
                <a:cxnLst/>
                <a:rect l="0" t="0" r="0" b="0"/>
                <a:pathLst>
                  <a:path w="86128" h="625140">
                    <a:moveTo>
                      <a:pt x="86127" y="0"/>
                    </a:moveTo>
                    <a:lnTo>
                      <a:pt x="86127"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53" name="Freeform 652"/>
              <p:cNvSpPr/>
              <p:nvPr/>
            </p:nvSpPr>
            <p:spPr>
              <a:xfrm>
                <a:off x="1671718" y="1028911"/>
                <a:ext cx="547723" cy="162575"/>
              </a:xfrm>
              <a:custGeom>
                <a:avLst/>
                <a:gdLst/>
                <a:ahLst/>
                <a:cxnLst/>
                <a:rect l="0" t="0" r="0" b="0"/>
                <a:pathLst>
                  <a:path w="547723" h="162575">
                    <a:moveTo>
                      <a:pt x="0" y="161606"/>
                    </a:moveTo>
                    <a:lnTo>
                      <a:pt x="84190" y="0"/>
                    </a:lnTo>
                    <a:lnTo>
                      <a:pt x="84190" y="0"/>
                    </a:lnTo>
                    <a:lnTo>
                      <a:pt x="84190" y="0"/>
                    </a:lnTo>
                    <a:lnTo>
                      <a:pt x="547722" y="0"/>
                    </a:lnTo>
                    <a:lnTo>
                      <a:pt x="547722" y="0"/>
                    </a:lnTo>
                    <a:lnTo>
                      <a:pt x="547722" y="0"/>
                    </a:lnTo>
                    <a:lnTo>
                      <a:pt x="462564" y="162574"/>
                    </a:lnTo>
                    <a:lnTo>
                      <a:pt x="461596"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67" name="Group 666"/>
            <p:cNvGrpSpPr/>
            <p:nvPr/>
          </p:nvGrpSpPr>
          <p:grpSpPr>
            <a:xfrm>
              <a:off x="2130932" y="1027943"/>
              <a:ext cx="549138" cy="626108"/>
              <a:chOff x="2130932" y="1027943"/>
              <a:chExt cx="549138" cy="626108"/>
            </a:xfrm>
          </p:grpSpPr>
          <p:sp>
            <p:nvSpPr>
              <p:cNvPr id="655" name="Freeform 654"/>
              <p:cNvSpPr/>
              <p:nvPr/>
            </p:nvSpPr>
            <p:spPr>
              <a:xfrm>
                <a:off x="2131822" y="1029080"/>
                <a:ext cx="84583" cy="162434"/>
              </a:xfrm>
              <a:custGeom>
                <a:avLst/>
                <a:gdLst/>
                <a:ahLst/>
                <a:cxnLst/>
                <a:rect l="0" t="0" r="0" b="0"/>
                <a:pathLst>
                  <a:path w="84583" h="162434">
                    <a:moveTo>
                      <a:pt x="84582" y="255"/>
                    </a:moveTo>
                    <a:lnTo>
                      <a:pt x="84582" y="162433"/>
                    </a:lnTo>
                    <a:lnTo>
                      <a:pt x="0" y="162433"/>
                    </a:lnTo>
                    <a:lnTo>
                      <a:pt x="0" y="161164"/>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56" name="Freeform 655"/>
              <p:cNvSpPr/>
              <p:nvPr/>
            </p:nvSpPr>
            <p:spPr>
              <a:xfrm>
                <a:off x="2216404" y="1028572"/>
                <a:ext cx="463423" cy="162942"/>
              </a:xfrm>
              <a:custGeom>
                <a:avLst/>
                <a:gdLst/>
                <a:ahLst/>
                <a:cxnLst/>
                <a:rect l="0" t="0" r="0" b="0"/>
                <a:pathLst>
                  <a:path w="463423" h="162942">
                    <a:moveTo>
                      <a:pt x="507" y="0"/>
                    </a:moveTo>
                    <a:lnTo>
                      <a:pt x="463422" y="0"/>
                    </a:lnTo>
                    <a:lnTo>
                      <a:pt x="463422" y="508"/>
                    </a:lnTo>
                    <a:lnTo>
                      <a:pt x="378332" y="162941"/>
                    </a:lnTo>
                    <a:lnTo>
                      <a:pt x="378078"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57" name="Freeform 656"/>
              <p:cNvSpPr/>
              <p:nvPr/>
            </p:nvSpPr>
            <p:spPr>
              <a:xfrm>
                <a:off x="2130932" y="1191513"/>
                <a:ext cx="85473" cy="462282"/>
              </a:xfrm>
              <a:custGeom>
                <a:avLst/>
                <a:gdLst/>
                <a:ahLst/>
                <a:cxnLst/>
                <a:rect l="0" t="0" r="0" b="0"/>
                <a:pathLst>
                  <a:path w="85473" h="462282">
                    <a:moveTo>
                      <a:pt x="254" y="0"/>
                    </a:moveTo>
                    <a:lnTo>
                      <a:pt x="890" y="0"/>
                    </a:lnTo>
                    <a:lnTo>
                      <a:pt x="85472" y="0"/>
                    </a:lnTo>
                    <a:lnTo>
                      <a:pt x="85472"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58" name="Freeform 657"/>
              <p:cNvSpPr/>
              <p:nvPr/>
            </p:nvSpPr>
            <p:spPr>
              <a:xfrm>
                <a:off x="2594482" y="1029080"/>
                <a:ext cx="85473" cy="462409"/>
              </a:xfrm>
              <a:custGeom>
                <a:avLst/>
                <a:gdLst/>
                <a:ahLst/>
                <a:cxnLst/>
                <a:rect l="0" t="0" r="0" b="0"/>
                <a:pathLst>
                  <a:path w="85473" h="462409">
                    <a:moveTo>
                      <a:pt x="254" y="162433"/>
                    </a:moveTo>
                    <a:lnTo>
                      <a:pt x="85344" y="0"/>
                    </a:lnTo>
                    <a:lnTo>
                      <a:pt x="85472"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59" name="Freeform 658"/>
              <p:cNvSpPr/>
              <p:nvPr/>
            </p:nvSpPr>
            <p:spPr>
              <a:xfrm>
                <a:off x="2216404" y="1191513"/>
                <a:ext cx="378079" cy="299976"/>
              </a:xfrm>
              <a:custGeom>
                <a:avLst/>
                <a:gdLst/>
                <a:ahLst/>
                <a:cxnLst/>
                <a:rect l="0" t="0" r="0" b="0"/>
                <a:pathLst>
                  <a:path w="378079" h="299976">
                    <a:moveTo>
                      <a:pt x="378078" y="0"/>
                    </a:moveTo>
                    <a:lnTo>
                      <a:pt x="378078"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60" name="Freeform 659"/>
              <p:cNvSpPr/>
              <p:nvPr/>
            </p:nvSpPr>
            <p:spPr>
              <a:xfrm>
                <a:off x="2594482" y="1491488"/>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61" name="Freeform 660"/>
              <p:cNvSpPr/>
              <p:nvPr/>
            </p:nvSpPr>
            <p:spPr>
              <a:xfrm>
                <a:off x="2130932" y="1491488"/>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62" name="Freeform 661"/>
              <p:cNvSpPr/>
              <p:nvPr/>
            </p:nvSpPr>
            <p:spPr>
              <a:xfrm>
                <a:off x="2216537" y="1027943"/>
                <a:ext cx="968" cy="969"/>
              </a:xfrm>
              <a:custGeom>
                <a:avLst/>
                <a:gdLst/>
                <a:ahLst/>
                <a:cxnLst/>
                <a:rect l="0" t="0" r="0" b="0"/>
                <a:pathLst>
                  <a:path w="968" h="969">
                    <a:moveTo>
                      <a:pt x="0" y="968"/>
                    </a:moveTo>
                    <a:lnTo>
                      <a:pt x="0" y="968"/>
                    </a:lnTo>
                    <a:lnTo>
                      <a:pt x="0" y="0"/>
                    </a:lnTo>
                    <a:lnTo>
                      <a:pt x="967"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63" name="Freeform 662"/>
              <p:cNvSpPr/>
              <p:nvPr/>
            </p:nvSpPr>
            <p:spPr>
              <a:xfrm>
                <a:off x="2131379" y="11905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64" name="Freeform 663"/>
              <p:cNvSpPr/>
              <p:nvPr/>
            </p:nvSpPr>
            <p:spPr>
              <a:xfrm>
                <a:off x="2131379" y="1190518"/>
                <a:ext cx="462564" cy="968"/>
              </a:xfrm>
              <a:custGeom>
                <a:avLst/>
                <a:gdLst/>
                <a:ahLst/>
                <a:cxnLst/>
                <a:rect l="0" t="0" r="0" b="0"/>
                <a:pathLst>
                  <a:path w="462564" h="968">
                    <a:moveTo>
                      <a:pt x="462563" y="967"/>
                    </a:moveTo>
                    <a:lnTo>
                      <a:pt x="85157" y="967"/>
                    </a:lnTo>
                    <a:lnTo>
                      <a:pt x="967" y="967"/>
                    </a:lnTo>
                    <a:lnTo>
                      <a:pt x="0" y="967"/>
                    </a:lnTo>
                    <a:lnTo>
                      <a:pt x="967"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65" name="Freeform 664"/>
              <p:cNvSpPr/>
              <p:nvPr/>
            </p:nvSpPr>
            <p:spPr>
              <a:xfrm>
                <a:off x="2593942" y="1028911"/>
                <a:ext cx="86128" cy="625140"/>
              </a:xfrm>
              <a:custGeom>
                <a:avLst/>
                <a:gdLst/>
                <a:ahLst/>
                <a:cxnLst/>
                <a:rect l="0" t="0" r="0" b="0"/>
                <a:pathLst>
                  <a:path w="86128" h="625140">
                    <a:moveTo>
                      <a:pt x="86127" y="0"/>
                    </a:moveTo>
                    <a:lnTo>
                      <a:pt x="86127"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66" name="Freeform 665"/>
              <p:cNvSpPr/>
              <p:nvPr/>
            </p:nvSpPr>
            <p:spPr>
              <a:xfrm>
                <a:off x="2132347" y="1028911"/>
                <a:ext cx="547723" cy="162575"/>
              </a:xfrm>
              <a:custGeom>
                <a:avLst/>
                <a:gdLst/>
                <a:ahLst/>
                <a:cxnLst/>
                <a:rect l="0" t="0" r="0" b="0"/>
                <a:pathLst>
                  <a:path w="547723" h="162575">
                    <a:moveTo>
                      <a:pt x="0" y="161606"/>
                    </a:moveTo>
                    <a:lnTo>
                      <a:pt x="84190" y="0"/>
                    </a:lnTo>
                    <a:lnTo>
                      <a:pt x="84190" y="0"/>
                    </a:lnTo>
                    <a:lnTo>
                      <a:pt x="84190" y="0"/>
                    </a:lnTo>
                    <a:lnTo>
                      <a:pt x="547722" y="0"/>
                    </a:lnTo>
                    <a:lnTo>
                      <a:pt x="547722" y="0"/>
                    </a:lnTo>
                    <a:lnTo>
                      <a:pt x="547722" y="0"/>
                    </a:lnTo>
                    <a:lnTo>
                      <a:pt x="462564" y="162574"/>
                    </a:lnTo>
                    <a:lnTo>
                      <a:pt x="461596"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80" name="Group 679"/>
            <p:cNvGrpSpPr/>
            <p:nvPr/>
          </p:nvGrpSpPr>
          <p:grpSpPr>
            <a:xfrm>
              <a:off x="2591561" y="1027943"/>
              <a:ext cx="549136" cy="626108"/>
              <a:chOff x="2591561" y="1027943"/>
              <a:chExt cx="549136" cy="626108"/>
            </a:xfrm>
          </p:grpSpPr>
          <p:sp>
            <p:nvSpPr>
              <p:cNvPr id="668" name="Freeform 667"/>
              <p:cNvSpPr/>
              <p:nvPr/>
            </p:nvSpPr>
            <p:spPr>
              <a:xfrm>
                <a:off x="2592451" y="1029080"/>
                <a:ext cx="84582" cy="162434"/>
              </a:xfrm>
              <a:custGeom>
                <a:avLst/>
                <a:gdLst/>
                <a:ahLst/>
                <a:cxnLst/>
                <a:rect l="0" t="0" r="0" b="0"/>
                <a:pathLst>
                  <a:path w="84582" h="162434">
                    <a:moveTo>
                      <a:pt x="84581" y="255"/>
                    </a:moveTo>
                    <a:lnTo>
                      <a:pt x="84581" y="162433"/>
                    </a:lnTo>
                    <a:lnTo>
                      <a:pt x="0" y="162433"/>
                    </a:lnTo>
                    <a:lnTo>
                      <a:pt x="0" y="161164"/>
                    </a:lnTo>
                    <a:lnTo>
                      <a:pt x="8445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69" name="Freeform 668"/>
              <p:cNvSpPr/>
              <p:nvPr/>
            </p:nvSpPr>
            <p:spPr>
              <a:xfrm>
                <a:off x="2677032" y="1028572"/>
                <a:ext cx="463424" cy="162942"/>
              </a:xfrm>
              <a:custGeom>
                <a:avLst/>
                <a:gdLst/>
                <a:ahLst/>
                <a:cxnLst/>
                <a:rect l="0" t="0" r="0" b="0"/>
                <a:pathLst>
                  <a:path w="463424" h="162942">
                    <a:moveTo>
                      <a:pt x="509" y="0"/>
                    </a:moveTo>
                    <a:lnTo>
                      <a:pt x="463423" y="0"/>
                    </a:lnTo>
                    <a:lnTo>
                      <a:pt x="463423" y="508"/>
                    </a:lnTo>
                    <a:lnTo>
                      <a:pt x="378334" y="162941"/>
                    </a:lnTo>
                    <a:lnTo>
                      <a:pt x="378079" y="162941"/>
                    </a:lnTo>
                    <a:lnTo>
                      <a:pt x="0" y="162941"/>
                    </a:lnTo>
                    <a:lnTo>
                      <a:pt x="0" y="76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0" name="Freeform 669"/>
              <p:cNvSpPr/>
              <p:nvPr/>
            </p:nvSpPr>
            <p:spPr>
              <a:xfrm>
                <a:off x="2591561" y="1191513"/>
                <a:ext cx="85472" cy="462282"/>
              </a:xfrm>
              <a:custGeom>
                <a:avLst/>
                <a:gdLst/>
                <a:ahLst/>
                <a:cxnLst/>
                <a:rect l="0" t="0" r="0" b="0"/>
                <a:pathLst>
                  <a:path w="85472" h="462282">
                    <a:moveTo>
                      <a:pt x="255" y="0"/>
                    </a:moveTo>
                    <a:lnTo>
                      <a:pt x="890" y="0"/>
                    </a:lnTo>
                    <a:lnTo>
                      <a:pt x="85471" y="0"/>
                    </a:lnTo>
                    <a:lnTo>
                      <a:pt x="85471" y="299975"/>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1" name="Freeform 670"/>
              <p:cNvSpPr/>
              <p:nvPr/>
            </p:nvSpPr>
            <p:spPr>
              <a:xfrm>
                <a:off x="3055111" y="1029080"/>
                <a:ext cx="85472" cy="462409"/>
              </a:xfrm>
              <a:custGeom>
                <a:avLst/>
                <a:gdLst/>
                <a:ahLst/>
                <a:cxnLst/>
                <a:rect l="0" t="0" r="0" b="0"/>
                <a:pathLst>
                  <a:path w="85472" h="462409">
                    <a:moveTo>
                      <a:pt x="255" y="162433"/>
                    </a:moveTo>
                    <a:lnTo>
                      <a:pt x="85344" y="0"/>
                    </a:lnTo>
                    <a:lnTo>
                      <a:pt x="85471" y="462408"/>
                    </a:lnTo>
                    <a:lnTo>
                      <a:pt x="0" y="462408"/>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2" name="Freeform 671"/>
              <p:cNvSpPr/>
              <p:nvPr/>
            </p:nvSpPr>
            <p:spPr>
              <a:xfrm>
                <a:off x="2677032" y="1191513"/>
                <a:ext cx="378080" cy="299976"/>
              </a:xfrm>
              <a:custGeom>
                <a:avLst/>
                <a:gdLst/>
                <a:ahLst/>
                <a:cxnLst/>
                <a:rect l="0" t="0" r="0" b="0"/>
                <a:pathLst>
                  <a:path w="378080" h="299976">
                    <a:moveTo>
                      <a:pt x="378079" y="0"/>
                    </a:moveTo>
                    <a:lnTo>
                      <a:pt x="378079" y="299975"/>
                    </a:lnTo>
                    <a:lnTo>
                      <a:pt x="0" y="299975"/>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3" name="Freeform 672"/>
              <p:cNvSpPr/>
              <p:nvPr/>
            </p:nvSpPr>
            <p:spPr>
              <a:xfrm>
                <a:off x="3055111" y="1491488"/>
                <a:ext cx="85472" cy="162307"/>
              </a:xfrm>
              <a:custGeom>
                <a:avLst/>
                <a:gdLst/>
                <a:ahLst/>
                <a:cxnLst/>
                <a:rect l="0" t="0" r="0" b="0"/>
                <a:pathLst>
                  <a:path w="85472" h="162307">
                    <a:moveTo>
                      <a:pt x="0" y="162306"/>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4" name="Freeform 673"/>
              <p:cNvSpPr/>
              <p:nvPr/>
            </p:nvSpPr>
            <p:spPr>
              <a:xfrm>
                <a:off x="2591561" y="1491488"/>
                <a:ext cx="463551" cy="162307"/>
              </a:xfrm>
              <a:custGeom>
                <a:avLst/>
                <a:gdLst/>
                <a:ahLst/>
                <a:cxnLst/>
                <a:rect l="0" t="0" r="0" b="0"/>
                <a:pathLst>
                  <a:path w="463551" h="162307">
                    <a:moveTo>
                      <a:pt x="463550" y="162306"/>
                    </a:moveTo>
                    <a:lnTo>
                      <a:pt x="0" y="162306"/>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5" name="Freeform 674"/>
              <p:cNvSpPr/>
              <p:nvPr/>
            </p:nvSpPr>
            <p:spPr>
              <a:xfrm>
                <a:off x="2677166" y="1027943"/>
                <a:ext cx="968" cy="969"/>
              </a:xfrm>
              <a:custGeom>
                <a:avLst/>
                <a:gdLst/>
                <a:ahLst/>
                <a:cxnLst/>
                <a:rect l="0" t="0" r="0" b="0"/>
                <a:pathLst>
                  <a:path w="968" h="969">
                    <a:moveTo>
                      <a:pt x="0" y="968"/>
                    </a:moveTo>
                    <a:lnTo>
                      <a:pt x="0" y="968"/>
                    </a:lnTo>
                    <a:lnTo>
                      <a:pt x="0" y="0"/>
                    </a:lnTo>
                    <a:lnTo>
                      <a:pt x="967" y="0"/>
                    </a:lnTo>
                    <a:lnTo>
                      <a:pt x="0" y="968"/>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76" name="Freeform 675"/>
              <p:cNvSpPr/>
              <p:nvPr/>
            </p:nvSpPr>
            <p:spPr>
              <a:xfrm>
                <a:off x="2592008" y="1190518"/>
                <a:ext cx="462564" cy="463532"/>
              </a:xfrm>
              <a:custGeom>
                <a:avLst/>
                <a:gdLst/>
                <a:ahLst/>
                <a:cxnLst/>
                <a:rect l="0" t="0" r="0" b="0"/>
                <a:pathLst>
                  <a:path w="462564" h="463532">
                    <a:moveTo>
                      <a:pt x="462563" y="968"/>
                    </a:moveTo>
                    <a:lnTo>
                      <a:pt x="462563" y="300956"/>
                    </a:lnTo>
                    <a:lnTo>
                      <a:pt x="462563" y="463531"/>
                    </a:lnTo>
                    <a:lnTo>
                      <a:pt x="0" y="463531"/>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77" name="Freeform 676"/>
              <p:cNvSpPr/>
              <p:nvPr/>
            </p:nvSpPr>
            <p:spPr>
              <a:xfrm>
                <a:off x="2592008" y="1190518"/>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78" name="Freeform 677"/>
              <p:cNvSpPr/>
              <p:nvPr/>
            </p:nvSpPr>
            <p:spPr>
              <a:xfrm>
                <a:off x="3054570" y="1028911"/>
                <a:ext cx="86127" cy="625140"/>
              </a:xfrm>
              <a:custGeom>
                <a:avLst/>
                <a:gdLst/>
                <a:ahLst/>
                <a:cxnLst/>
                <a:rect l="0" t="0" r="0" b="0"/>
                <a:pathLst>
                  <a:path w="86127" h="625140">
                    <a:moveTo>
                      <a:pt x="86126" y="0"/>
                    </a:moveTo>
                    <a:lnTo>
                      <a:pt x="86126" y="462565"/>
                    </a:lnTo>
                    <a:lnTo>
                      <a:pt x="0" y="625139"/>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79" name="Freeform 678"/>
              <p:cNvSpPr/>
              <p:nvPr/>
            </p:nvSpPr>
            <p:spPr>
              <a:xfrm>
                <a:off x="2592976" y="1028911"/>
                <a:ext cx="547721" cy="162575"/>
              </a:xfrm>
              <a:custGeom>
                <a:avLst/>
                <a:gdLst/>
                <a:ahLst/>
                <a:cxnLst/>
                <a:rect l="0" t="0" r="0" b="0"/>
                <a:pathLst>
                  <a:path w="547721" h="162575">
                    <a:moveTo>
                      <a:pt x="0" y="161606"/>
                    </a:moveTo>
                    <a:lnTo>
                      <a:pt x="84190" y="0"/>
                    </a:lnTo>
                    <a:lnTo>
                      <a:pt x="84190" y="0"/>
                    </a:lnTo>
                    <a:lnTo>
                      <a:pt x="84190" y="0"/>
                    </a:lnTo>
                    <a:lnTo>
                      <a:pt x="547720" y="0"/>
                    </a:lnTo>
                    <a:lnTo>
                      <a:pt x="547720" y="0"/>
                    </a:lnTo>
                    <a:lnTo>
                      <a:pt x="547720" y="0"/>
                    </a:lnTo>
                    <a:lnTo>
                      <a:pt x="462562" y="162574"/>
                    </a:lnTo>
                    <a:lnTo>
                      <a:pt x="461594" y="162574"/>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693" name="Group 692"/>
            <p:cNvGrpSpPr/>
            <p:nvPr/>
          </p:nvGrpSpPr>
          <p:grpSpPr>
            <a:xfrm>
              <a:off x="1123696" y="1181808"/>
              <a:ext cx="549149" cy="625403"/>
              <a:chOff x="1123696" y="1181808"/>
              <a:chExt cx="549149" cy="625403"/>
            </a:xfrm>
          </p:grpSpPr>
          <p:sp>
            <p:nvSpPr>
              <p:cNvPr id="681" name="Freeform 680"/>
              <p:cNvSpPr/>
              <p:nvPr/>
            </p:nvSpPr>
            <p:spPr>
              <a:xfrm>
                <a:off x="1124711" y="1182624"/>
                <a:ext cx="84584" cy="162434"/>
              </a:xfrm>
              <a:custGeom>
                <a:avLst/>
                <a:gdLst/>
                <a:ahLst/>
                <a:cxnLst/>
                <a:rect l="0" t="0" r="0" b="0"/>
                <a:pathLst>
                  <a:path w="84584" h="162434">
                    <a:moveTo>
                      <a:pt x="84583" y="253"/>
                    </a:moveTo>
                    <a:lnTo>
                      <a:pt x="84583" y="162433"/>
                    </a:lnTo>
                    <a:lnTo>
                      <a:pt x="0" y="162433"/>
                    </a:lnTo>
                    <a:lnTo>
                      <a:pt x="0" y="161162"/>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2" name="Freeform 681"/>
              <p:cNvSpPr/>
              <p:nvPr/>
            </p:nvSpPr>
            <p:spPr>
              <a:xfrm>
                <a:off x="1209294" y="1182116"/>
                <a:ext cx="463296" cy="162942"/>
              </a:xfrm>
              <a:custGeom>
                <a:avLst/>
                <a:gdLst/>
                <a:ahLst/>
                <a:cxnLst/>
                <a:rect l="0" t="0" r="0" b="0"/>
                <a:pathLst>
                  <a:path w="463296" h="162942">
                    <a:moveTo>
                      <a:pt x="381" y="0"/>
                    </a:moveTo>
                    <a:lnTo>
                      <a:pt x="463295" y="0"/>
                    </a:lnTo>
                    <a:lnTo>
                      <a:pt x="463295" y="508"/>
                    </a:lnTo>
                    <a:lnTo>
                      <a:pt x="378206"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3" name="Freeform 682"/>
              <p:cNvSpPr/>
              <p:nvPr/>
            </p:nvSpPr>
            <p:spPr>
              <a:xfrm>
                <a:off x="1123696" y="1345057"/>
                <a:ext cx="85599" cy="462154"/>
              </a:xfrm>
              <a:custGeom>
                <a:avLst/>
                <a:gdLst/>
                <a:ahLst/>
                <a:cxnLst/>
                <a:rect l="0" t="0" r="0" b="0"/>
                <a:pathLst>
                  <a:path w="85599" h="462154">
                    <a:moveTo>
                      <a:pt x="254" y="0"/>
                    </a:moveTo>
                    <a:lnTo>
                      <a:pt x="1015" y="0"/>
                    </a:lnTo>
                    <a:lnTo>
                      <a:pt x="85598" y="0"/>
                    </a:lnTo>
                    <a:lnTo>
                      <a:pt x="85598"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4" name="Freeform 683"/>
              <p:cNvSpPr/>
              <p:nvPr/>
            </p:nvSpPr>
            <p:spPr>
              <a:xfrm>
                <a:off x="1587246" y="1182624"/>
                <a:ext cx="85599" cy="462407"/>
              </a:xfrm>
              <a:custGeom>
                <a:avLst/>
                <a:gdLst/>
                <a:ahLst/>
                <a:cxnLst/>
                <a:rect l="0" t="0" r="0" b="0"/>
                <a:pathLst>
                  <a:path w="85599" h="462407">
                    <a:moveTo>
                      <a:pt x="254" y="162433"/>
                    </a:moveTo>
                    <a:lnTo>
                      <a:pt x="85343" y="0"/>
                    </a:lnTo>
                    <a:lnTo>
                      <a:pt x="85598"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5" name="Freeform 684"/>
              <p:cNvSpPr/>
              <p:nvPr/>
            </p:nvSpPr>
            <p:spPr>
              <a:xfrm>
                <a:off x="1209294" y="1345057"/>
                <a:ext cx="377953" cy="299974"/>
              </a:xfrm>
              <a:custGeom>
                <a:avLst/>
                <a:gdLst/>
                <a:ahLst/>
                <a:cxnLst/>
                <a:rect l="0" t="0" r="0" b="0"/>
                <a:pathLst>
                  <a:path w="377953" h="299974">
                    <a:moveTo>
                      <a:pt x="377952" y="0"/>
                    </a:moveTo>
                    <a:lnTo>
                      <a:pt x="377952"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6" name="Freeform 685"/>
              <p:cNvSpPr/>
              <p:nvPr/>
            </p:nvSpPr>
            <p:spPr>
              <a:xfrm>
                <a:off x="1587246" y="1645030"/>
                <a:ext cx="85599" cy="162181"/>
              </a:xfrm>
              <a:custGeom>
                <a:avLst/>
                <a:gdLst/>
                <a:ahLst/>
                <a:cxnLst/>
                <a:rect l="0" t="0" r="0" b="0"/>
                <a:pathLst>
                  <a:path w="85599" h="162181">
                    <a:moveTo>
                      <a:pt x="0" y="162180"/>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7" name="Freeform 686"/>
              <p:cNvSpPr/>
              <p:nvPr/>
            </p:nvSpPr>
            <p:spPr>
              <a:xfrm>
                <a:off x="1123696" y="1645030"/>
                <a:ext cx="463551" cy="162181"/>
              </a:xfrm>
              <a:custGeom>
                <a:avLst/>
                <a:gdLst/>
                <a:ahLst/>
                <a:cxnLst/>
                <a:rect l="0" t="0" r="0" b="0"/>
                <a:pathLst>
                  <a:path w="463551" h="162181">
                    <a:moveTo>
                      <a:pt x="463550" y="162180"/>
                    </a:moveTo>
                    <a:lnTo>
                      <a:pt x="0" y="162180"/>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8" name="Freeform 687"/>
              <p:cNvSpPr/>
              <p:nvPr/>
            </p:nvSpPr>
            <p:spPr>
              <a:xfrm>
                <a:off x="1209154" y="1181808"/>
                <a:ext cx="968" cy="968"/>
              </a:xfrm>
              <a:custGeom>
                <a:avLst/>
                <a:gdLst/>
                <a:ahLst/>
                <a:cxnLst/>
                <a:rect l="0" t="0" r="0" b="0"/>
                <a:pathLst>
                  <a:path w="968" h="968">
                    <a:moveTo>
                      <a:pt x="0" y="967"/>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89" name="Freeform 688"/>
              <p:cNvSpPr/>
              <p:nvPr/>
            </p:nvSpPr>
            <p:spPr>
              <a:xfrm>
                <a:off x="1123996" y="1343416"/>
                <a:ext cx="462564" cy="463533"/>
              </a:xfrm>
              <a:custGeom>
                <a:avLst/>
                <a:gdLst/>
                <a:ahLst/>
                <a:cxnLst/>
                <a:rect l="0" t="0" r="0" b="0"/>
                <a:pathLst>
                  <a:path w="462564" h="463533">
                    <a:moveTo>
                      <a:pt x="462563" y="968"/>
                    </a:moveTo>
                    <a:lnTo>
                      <a:pt x="462563" y="300957"/>
                    </a:lnTo>
                    <a:lnTo>
                      <a:pt x="462563"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90" name="Freeform 689"/>
              <p:cNvSpPr/>
              <p:nvPr/>
            </p:nvSpPr>
            <p:spPr>
              <a:xfrm>
                <a:off x="1123996" y="1343416"/>
                <a:ext cx="462564" cy="968"/>
              </a:xfrm>
              <a:custGeom>
                <a:avLst/>
                <a:gdLst/>
                <a:ahLst/>
                <a:cxnLst/>
                <a:rect l="0" t="0" r="0" b="0"/>
                <a:pathLst>
                  <a:path w="462564" h="968">
                    <a:moveTo>
                      <a:pt x="462563" y="967"/>
                    </a:moveTo>
                    <a:lnTo>
                      <a:pt x="85158" y="967"/>
                    </a:lnTo>
                    <a:lnTo>
                      <a:pt x="968" y="967"/>
                    </a:lnTo>
                    <a:lnTo>
                      <a:pt x="0" y="967"/>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91" name="Freeform 690"/>
              <p:cNvSpPr/>
              <p:nvPr/>
            </p:nvSpPr>
            <p:spPr>
              <a:xfrm>
                <a:off x="1586559" y="1182775"/>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92" name="Freeform 691"/>
              <p:cNvSpPr/>
              <p:nvPr/>
            </p:nvSpPr>
            <p:spPr>
              <a:xfrm>
                <a:off x="1124963" y="1181808"/>
                <a:ext cx="547724" cy="163543"/>
              </a:xfrm>
              <a:custGeom>
                <a:avLst/>
                <a:gdLst/>
                <a:ahLst/>
                <a:cxnLst/>
                <a:rect l="0" t="0" r="0" b="0"/>
                <a:pathLst>
                  <a:path w="547724" h="163543">
                    <a:moveTo>
                      <a:pt x="0" y="161606"/>
                    </a:moveTo>
                    <a:lnTo>
                      <a:pt x="84191" y="967"/>
                    </a:lnTo>
                    <a:lnTo>
                      <a:pt x="84191" y="0"/>
                    </a:lnTo>
                    <a:lnTo>
                      <a:pt x="85159" y="0"/>
                    </a:lnTo>
                    <a:lnTo>
                      <a:pt x="547723" y="0"/>
                    </a:lnTo>
                    <a:lnTo>
                      <a:pt x="547723" y="0"/>
                    </a:lnTo>
                    <a:lnTo>
                      <a:pt x="547723" y="967"/>
                    </a:lnTo>
                    <a:lnTo>
                      <a:pt x="462564" y="163542"/>
                    </a:lnTo>
                    <a:lnTo>
                      <a:pt x="461597"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06" name="Group 705"/>
            <p:cNvGrpSpPr/>
            <p:nvPr/>
          </p:nvGrpSpPr>
          <p:grpSpPr>
            <a:xfrm>
              <a:off x="1590429" y="1181808"/>
              <a:ext cx="549141" cy="625403"/>
              <a:chOff x="1590429" y="1181808"/>
              <a:chExt cx="549141" cy="625403"/>
            </a:xfrm>
          </p:grpSpPr>
          <p:sp>
            <p:nvSpPr>
              <p:cNvPr id="694" name="Freeform 693"/>
              <p:cNvSpPr/>
              <p:nvPr/>
            </p:nvSpPr>
            <p:spPr>
              <a:xfrm>
                <a:off x="1591436" y="1182624"/>
                <a:ext cx="84584" cy="162434"/>
              </a:xfrm>
              <a:custGeom>
                <a:avLst/>
                <a:gdLst/>
                <a:ahLst/>
                <a:cxnLst/>
                <a:rect l="0" t="0" r="0" b="0"/>
                <a:pathLst>
                  <a:path w="84584" h="162434">
                    <a:moveTo>
                      <a:pt x="84583" y="253"/>
                    </a:moveTo>
                    <a:lnTo>
                      <a:pt x="84583"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95" name="Freeform 694"/>
              <p:cNvSpPr/>
              <p:nvPr/>
            </p:nvSpPr>
            <p:spPr>
              <a:xfrm>
                <a:off x="1676019" y="1182116"/>
                <a:ext cx="463296" cy="162942"/>
              </a:xfrm>
              <a:custGeom>
                <a:avLst/>
                <a:gdLst/>
                <a:ahLst/>
                <a:cxnLst/>
                <a:rect l="0" t="0" r="0" b="0"/>
                <a:pathLst>
                  <a:path w="463296" h="162942">
                    <a:moveTo>
                      <a:pt x="381" y="0"/>
                    </a:moveTo>
                    <a:lnTo>
                      <a:pt x="463295" y="0"/>
                    </a:lnTo>
                    <a:lnTo>
                      <a:pt x="463295" y="508"/>
                    </a:lnTo>
                    <a:lnTo>
                      <a:pt x="378206" y="162941"/>
                    </a:lnTo>
                    <a:lnTo>
                      <a:pt x="378079"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96" name="Freeform 695"/>
              <p:cNvSpPr/>
              <p:nvPr/>
            </p:nvSpPr>
            <p:spPr>
              <a:xfrm>
                <a:off x="1590547" y="1345057"/>
                <a:ext cx="85473" cy="462154"/>
              </a:xfrm>
              <a:custGeom>
                <a:avLst/>
                <a:gdLst/>
                <a:ahLst/>
                <a:cxnLst/>
                <a:rect l="0" t="0" r="0" b="0"/>
                <a:pathLst>
                  <a:path w="85473" h="462154">
                    <a:moveTo>
                      <a:pt x="128" y="0"/>
                    </a:moveTo>
                    <a:lnTo>
                      <a:pt x="889"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97" name="Freeform 696"/>
              <p:cNvSpPr/>
              <p:nvPr/>
            </p:nvSpPr>
            <p:spPr>
              <a:xfrm>
                <a:off x="2054098" y="1182624"/>
                <a:ext cx="85472" cy="462407"/>
              </a:xfrm>
              <a:custGeom>
                <a:avLst/>
                <a:gdLst/>
                <a:ahLst/>
                <a:cxnLst/>
                <a:rect l="0" t="0" r="0" b="0"/>
                <a:pathLst>
                  <a:path w="85472" h="462407">
                    <a:moveTo>
                      <a:pt x="127" y="162433"/>
                    </a:moveTo>
                    <a:lnTo>
                      <a:pt x="85216" y="0"/>
                    </a:lnTo>
                    <a:lnTo>
                      <a:pt x="85471"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98" name="Freeform 697"/>
              <p:cNvSpPr/>
              <p:nvPr/>
            </p:nvSpPr>
            <p:spPr>
              <a:xfrm>
                <a:off x="1676019" y="134505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99" name="Freeform 698"/>
              <p:cNvSpPr/>
              <p:nvPr/>
            </p:nvSpPr>
            <p:spPr>
              <a:xfrm>
                <a:off x="2054098" y="1645030"/>
                <a:ext cx="85472" cy="162181"/>
              </a:xfrm>
              <a:custGeom>
                <a:avLst/>
                <a:gdLst/>
                <a:ahLst/>
                <a:cxnLst/>
                <a:rect l="0" t="0" r="0" b="0"/>
                <a:pathLst>
                  <a:path w="85472" h="162181">
                    <a:moveTo>
                      <a:pt x="0" y="162180"/>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00" name="Freeform 699"/>
              <p:cNvSpPr/>
              <p:nvPr/>
            </p:nvSpPr>
            <p:spPr>
              <a:xfrm>
                <a:off x="1590547" y="1645030"/>
                <a:ext cx="463552" cy="162181"/>
              </a:xfrm>
              <a:custGeom>
                <a:avLst/>
                <a:gdLst/>
                <a:ahLst/>
                <a:cxnLst/>
                <a:rect l="0" t="0" r="0" b="0"/>
                <a:pathLst>
                  <a:path w="463552" h="162181">
                    <a:moveTo>
                      <a:pt x="463551" y="162180"/>
                    </a:moveTo>
                    <a:lnTo>
                      <a:pt x="0" y="162180"/>
                    </a:lnTo>
                    <a:lnTo>
                      <a:pt x="85472"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01" name="Freeform 700"/>
              <p:cNvSpPr/>
              <p:nvPr/>
            </p:nvSpPr>
            <p:spPr>
              <a:xfrm>
                <a:off x="1675588" y="11818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02" name="Freeform 701"/>
              <p:cNvSpPr/>
              <p:nvPr/>
            </p:nvSpPr>
            <p:spPr>
              <a:xfrm>
                <a:off x="1590429" y="1343416"/>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03" name="Freeform 702"/>
              <p:cNvSpPr/>
              <p:nvPr/>
            </p:nvSpPr>
            <p:spPr>
              <a:xfrm>
                <a:off x="1591397" y="1343416"/>
                <a:ext cx="462565" cy="968"/>
              </a:xfrm>
              <a:custGeom>
                <a:avLst/>
                <a:gdLst/>
                <a:ahLst/>
                <a:cxnLst/>
                <a:rect l="0" t="0" r="0" b="0"/>
                <a:pathLst>
                  <a:path w="462565" h="968">
                    <a:moveTo>
                      <a:pt x="462564"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04" name="Freeform 703"/>
              <p:cNvSpPr/>
              <p:nvPr/>
            </p:nvSpPr>
            <p:spPr>
              <a:xfrm>
                <a:off x="2053961" y="1182775"/>
                <a:ext cx="85159" cy="624172"/>
              </a:xfrm>
              <a:custGeom>
                <a:avLst/>
                <a:gdLst/>
                <a:ahLst/>
                <a:cxnLst/>
                <a:rect l="0" t="0" r="0" b="0"/>
                <a:pathLst>
                  <a:path w="85159" h="624172">
                    <a:moveTo>
                      <a:pt x="85158" y="0"/>
                    </a:moveTo>
                    <a:lnTo>
                      <a:pt x="85158"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05" name="Freeform 704"/>
              <p:cNvSpPr/>
              <p:nvPr/>
            </p:nvSpPr>
            <p:spPr>
              <a:xfrm>
                <a:off x="1591397" y="1181808"/>
                <a:ext cx="547724" cy="163543"/>
              </a:xfrm>
              <a:custGeom>
                <a:avLst/>
                <a:gdLst/>
                <a:ahLst/>
                <a:cxnLst/>
                <a:rect l="0" t="0" r="0" b="0"/>
                <a:pathLst>
                  <a:path w="547724" h="163543">
                    <a:moveTo>
                      <a:pt x="0" y="161606"/>
                    </a:moveTo>
                    <a:lnTo>
                      <a:pt x="84191" y="967"/>
                    </a:lnTo>
                    <a:lnTo>
                      <a:pt x="84191" y="0"/>
                    </a:lnTo>
                    <a:lnTo>
                      <a:pt x="85158" y="0"/>
                    </a:lnTo>
                    <a:lnTo>
                      <a:pt x="547723" y="0"/>
                    </a:lnTo>
                    <a:lnTo>
                      <a:pt x="547723" y="0"/>
                    </a:lnTo>
                    <a:lnTo>
                      <a:pt x="547723" y="967"/>
                    </a:lnTo>
                    <a:lnTo>
                      <a:pt x="462565" y="163542"/>
                    </a:lnTo>
                    <a:lnTo>
                      <a:pt x="462565"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19" name="Group 718"/>
            <p:cNvGrpSpPr/>
            <p:nvPr/>
          </p:nvGrpSpPr>
          <p:grpSpPr>
            <a:xfrm>
              <a:off x="2051057" y="1181808"/>
              <a:ext cx="549142" cy="625403"/>
              <a:chOff x="2051057" y="1181808"/>
              <a:chExt cx="549142" cy="625403"/>
            </a:xfrm>
          </p:grpSpPr>
          <p:sp>
            <p:nvSpPr>
              <p:cNvPr id="707" name="Freeform 706"/>
              <p:cNvSpPr/>
              <p:nvPr/>
            </p:nvSpPr>
            <p:spPr>
              <a:xfrm>
                <a:off x="2052066" y="1182624"/>
                <a:ext cx="84583" cy="162434"/>
              </a:xfrm>
              <a:custGeom>
                <a:avLst/>
                <a:gdLst/>
                <a:ahLst/>
                <a:cxnLst/>
                <a:rect l="0" t="0" r="0" b="0"/>
                <a:pathLst>
                  <a:path w="84583" h="162434">
                    <a:moveTo>
                      <a:pt x="84582" y="253"/>
                    </a:moveTo>
                    <a:lnTo>
                      <a:pt x="84582"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08" name="Freeform 707"/>
              <p:cNvSpPr/>
              <p:nvPr/>
            </p:nvSpPr>
            <p:spPr>
              <a:xfrm>
                <a:off x="2136648" y="1182116"/>
                <a:ext cx="463297" cy="162942"/>
              </a:xfrm>
              <a:custGeom>
                <a:avLst/>
                <a:gdLst/>
                <a:ahLst/>
                <a:cxnLst/>
                <a:rect l="0" t="0" r="0" b="0"/>
                <a:pathLst>
                  <a:path w="463297" h="162942">
                    <a:moveTo>
                      <a:pt x="381" y="0"/>
                    </a:moveTo>
                    <a:lnTo>
                      <a:pt x="463296" y="0"/>
                    </a:lnTo>
                    <a:lnTo>
                      <a:pt x="463296" y="508"/>
                    </a:lnTo>
                    <a:lnTo>
                      <a:pt x="378206"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09" name="Freeform 708"/>
              <p:cNvSpPr/>
              <p:nvPr/>
            </p:nvSpPr>
            <p:spPr>
              <a:xfrm>
                <a:off x="2051176" y="1345057"/>
                <a:ext cx="85473" cy="462154"/>
              </a:xfrm>
              <a:custGeom>
                <a:avLst/>
                <a:gdLst/>
                <a:ahLst/>
                <a:cxnLst/>
                <a:rect l="0" t="0" r="0" b="0"/>
                <a:pathLst>
                  <a:path w="85473" h="462154">
                    <a:moveTo>
                      <a:pt x="128" y="0"/>
                    </a:moveTo>
                    <a:lnTo>
                      <a:pt x="890" y="0"/>
                    </a:lnTo>
                    <a:lnTo>
                      <a:pt x="85472" y="0"/>
                    </a:lnTo>
                    <a:lnTo>
                      <a:pt x="85472"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0" name="Freeform 709"/>
              <p:cNvSpPr/>
              <p:nvPr/>
            </p:nvSpPr>
            <p:spPr>
              <a:xfrm>
                <a:off x="2514726" y="1182624"/>
                <a:ext cx="85473" cy="462407"/>
              </a:xfrm>
              <a:custGeom>
                <a:avLst/>
                <a:gdLst/>
                <a:ahLst/>
                <a:cxnLst/>
                <a:rect l="0" t="0" r="0" b="0"/>
                <a:pathLst>
                  <a:path w="85473" h="462407">
                    <a:moveTo>
                      <a:pt x="128" y="162433"/>
                    </a:moveTo>
                    <a:lnTo>
                      <a:pt x="85218" y="0"/>
                    </a:lnTo>
                    <a:lnTo>
                      <a:pt x="85472"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1" name="Freeform 710"/>
              <p:cNvSpPr/>
              <p:nvPr/>
            </p:nvSpPr>
            <p:spPr>
              <a:xfrm>
                <a:off x="2136648" y="1345057"/>
                <a:ext cx="378079" cy="299974"/>
              </a:xfrm>
              <a:custGeom>
                <a:avLst/>
                <a:gdLst/>
                <a:ahLst/>
                <a:cxnLst/>
                <a:rect l="0" t="0" r="0" b="0"/>
                <a:pathLst>
                  <a:path w="378079" h="299974">
                    <a:moveTo>
                      <a:pt x="378078" y="0"/>
                    </a:moveTo>
                    <a:lnTo>
                      <a:pt x="378078"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2" name="Freeform 711"/>
              <p:cNvSpPr/>
              <p:nvPr/>
            </p:nvSpPr>
            <p:spPr>
              <a:xfrm>
                <a:off x="2514726" y="1645030"/>
                <a:ext cx="85473" cy="162181"/>
              </a:xfrm>
              <a:custGeom>
                <a:avLst/>
                <a:gdLst/>
                <a:ahLst/>
                <a:cxnLst/>
                <a:rect l="0" t="0" r="0" b="0"/>
                <a:pathLst>
                  <a:path w="85473" h="162181">
                    <a:moveTo>
                      <a:pt x="0" y="162180"/>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3" name="Freeform 712"/>
              <p:cNvSpPr/>
              <p:nvPr/>
            </p:nvSpPr>
            <p:spPr>
              <a:xfrm>
                <a:off x="2051176" y="1645030"/>
                <a:ext cx="463551" cy="162181"/>
              </a:xfrm>
              <a:custGeom>
                <a:avLst/>
                <a:gdLst/>
                <a:ahLst/>
                <a:cxnLst/>
                <a:rect l="0" t="0" r="0" b="0"/>
                <a:pathLst>
                  <a:path w="463551" h="162181">
                    <a:moveTo>
                      <a:pt x="463550" y="162180"/>
                    </a:moveTo>
                    <a:lnTo>
                      <a:pt x="0" y="162180"/>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4" name="Freeform 713"/>
              <p:cNvSpPr/>
              <p:nvPr/>
            </p:nvSpPr>
            <p:spPr>
              <a:xfrm>
                <a:off x="2136216" y="11818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15" name="Freeform 714"/>
              <p:cNvSpPr/>
              <p:nvPr/>
            </p:nvSpPr>
            <p:spPr>
              <a:xfrm>
                <a:off x="2051057" y="1343416"/>
                <a:ext cx="463533" cy="463533"/>
              </a:xfrm>
              <a:custGeom>
                <a:avLst/>
                <a:gdLst/>
                <a:ahLst/>
                <a:cxnLst/>
                <a:rect l="0" t="0" r="0" b="0"/>
                <a:pathLst>
                  <a:path w="463533" h="463533">
                    <a:moveTo>
                      <a:pt x="463532" y="968"/>
                    </a:moveTo>
                    <a:lnTo>
                      <a:pt x="463532" y="300957"/>
                    </a:lnTo>
                    <a:lnTo>
                      <a:pt x="463532"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16" name="Freeform 715"/>
              <p:cNvSpPr/>
              <p:nvPr/>
            </p:nvSpPr>
            <p:spPr>
              <a:xfrm>
                <a:off x="2052025" y="1343416"/>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17" name="Freeform 716"/>
              <p:cNvSpPr/>
              <p:nvPr/>
            </p:nvSpPr>
            <p:spPr>
              <a:xfrm>
                <a:off x="2514589" y="1182775"/>
                <a:ext cx="85158" cy="624172"/>
              </a:xfrm>
              <a:custGeom>
                <a:avLst/>
                <a:gdLst/>
                <a:ahLst/>
                <a:cxnLst/>
                <a:rect l="0" t="0" r="0" b="0"/>
                <a:pathLst>
                  <a:path w="85158" h="624172">
                    <a:moveTo>
                      <a:pt x="85157" y="0"/>
                    </a:moveTo>
                    <a:lnTo>
                      <a:pt x="8515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18" name="Freeform 717"/>
              <p:cNvSpPr/>
              <p:nvPr/>
            </p:nvSpPr>
            <p:spPr>
              <a:xfrm>
                <a:off x="2052025" y="1181808"/>
                <a:ext cx="547723" cy="163543"/>
              </a:xfrm>
              <a:custGeom>
                <a:avLst/>
                <a:gdLst/>
                <a:ahLst/>
                <a:cxnLst/>
                <a:rect l="0" t="0" r="0" b="0"/>
                <a:pathLst>
                  <a:path w="547723" h="163543">
                    <a:moveTo>
                      <a:pt x="0" y="161606"/>
                    </a:moveTo>
                    <a:lnTo>
                      <a:pt x="84191" y="967"/>
                    </a:lnTo>
                    <a:lnTo>
                      <a:pt x="84191" y="0"/>
                    </a:lnTo>
                    <a:lnTo>
                      <a:pt x="85159" y="0"/>
                    </a:lnTo>
                    <a:lnTo>
                      <a:pt x="547722" y="0"/>
                    </a:lnTo>
                    <a:lnTo>
                      <a:pt x="547722" y="0"/>
                    </a:lnTo>
                    <a:lnTo>
                      <a:pt x="547722" y="967"/>
                    </a:lnTo>
                    <a:lnTo>
                      <a:pt x="462564" y="163542"/>
                    </a:lnTo>
                    <a:lnTo>
                      <a:pt x="462564"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32" name="Group 731"/>
            <p:cNvGrpSpPr/>
            <p:nvPr/>
          </p:nvGrpSpPr>
          <p:grpSpPr>
            <a:xfrm>
              <a:off x="2511685" y="1181808"/>
              <a:ext cx="549016" cy="625403"/>
              <a:chOff x="2511685" y="1181808"/>
              <a:chExt cx="549016" cy="625403"/>
            </a:xfrm>
          </p:grpSpPr>
          <p:sp>
            <p:nvSpPr>
              <p:cNvPr id="720" name="Freeform 719"/>
              <p:cNvSpPr/>
              <p:nvPr/>
            </p:nvSpPr>
            <p:spPr>
              <a:xfrm>
                <a:off x="2512695" y="1182624"/>
                <a:ext cx="84582" cy="162434"/>
              </a:xfrm>
              <a:custGeom>
                <a:avLst/>
                <a:gdLst/>
                <a:ahLst/>
                <a:cxnLst/>
                <a:rect l="0" t="0" r="0" b="0"/>
                <a:pathLst>
                  <a:path w="84582" h="162434">
                    <a:moveTo>
                      <a:pt x="84581" y="253"/>
                    </a:moveTo>
                    <a:lnTo>
                      <a:pt x="84581" y="162433"/>
                    </a:lnTo>
                    <a:lnTo>
                      <a:pt x="0" y="162433"/>
                    </a:lnTo>
                    <a:lnTo>
                      <a:pt x="0" y="161162"/>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1" name="Freeform 720"/>
              <p:cNvSpPr/>
              <p:nvPr/>
            </p:nvSpPr>
            <p:spPr>
              <a:xfrm>
                <a:off x="2597276" y="1182116"/>
                <a:ext cx="463298" cy="162942"/>
              </a:xfrm>
              <a:custGeom>
                <a:avLst/>
                <a:gdLst/>
                <a:ahLst/>
                <a:cxnLst/>
                <a:rect l="0" t="0" r="0" b="0"/>
                <a:pathLst>
                  <a:path w="463298" h="162942">
                    <a:moveTo>
                      <a:pt x="381" y="0"/>
                    </a:moveTo>
                    <a:lnTo>
                      <a:pt x="463297" y="0"/>
                    </a:lnTo>
                    <a:lnTo>
                      <a:pt x="463297" y="508"/>
                    </a:lnTo>
                    <a:lnTo>
                      <a:pt x="378206" y="162941"/>
                    </a:lnTo>
                    <a:lnTo>
                      <a:pt x="378079"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2" name="Freeform 721"/>
              <p:cNvSpPr/>
              <p:nvPr/>
            </p:nvSpPr>
            <p:spPr>
              <a:xfrm>
                <a:off x="2511805" y="1345057"/>
                <a:ext cx="85472" cy="462154"/>
              </a:xfrm>
              <a:custGeom>
                <a:avLst/>
                <a:gdLst/>
                <a:ahLst/>
                <a:cxnLst/>
                <a:rect l="0" t="0" r="0" b="0"/>
                <a:pathLst>
                  <a:path w="85472" h="462154">
                    <a:moveTo>
                      <a:pt x="127" y="0"/>
                    </a:moveTo>
                    <a:lnTo>
                      <a:pt x="890" y="0"/>
                    </a:lnTo>
                    <a:lnTo>
                      <a:pt x="85471" y="0"/>
                    </a:lnTo>
                    <a:lnTo>
                      <a:pt x="85471" y="299973"/>
                    </a:lnTo>
                    <a:lnTo>
                      <a:pt x="0" y="46215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3" name="Freeform 722"/>
              <p:cNvSpPr/>
              <p:nvPr/>
            </p:nvSpPr>
            <p:spPr>
              <a:xfrm>
                <a:off x="2975355" y="1182624"/>
                <a:ext cx="85346" cy="462407"/>
              </a:xfrm>
              <a:custGeom>
                <a:avLst/>
                <a:gdLst/>
                <a:ahLst/>
                <a:cxnLst/>
                <a:rect l="0" t="0" r="0" b="0"/>
                <a:pathLst>
                  <a:path w="85346" h="462407">
                    <a:moveTo>
                      <a:pt x="127" y="162433"/>
                    </a:moveTo>
                    <a:lnTo>
                      <a:pt x="85218" y="0"/>
                    </a:lnTo>
                    <a:lnTo>
                      <a:pt x="85345" y="462406"/>
                    </a:lnTo>
                    <a:lnTo>
                      <a:pt x="0" y="462406"/>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4" name="Freeform 723"/>
              <p:cNvSpPr/>
              <p:nvPr/>
            </p:nvSpPr>
            <p:spPr>
              <a:xfrm>
                <a:off x="2597276" y="1345057"/>
                <a:ext cx="378080" cy="299974"/>
              </a:xfrm>
              <a:custGeom>
                <a:avLst/>
                <a:gdLst/>
                <a:ahLst/>
                <a:cxnLst/>
                <a:rect l="0" t="0" r="0" b="0"/>
                <a:pathLst>
                  <a:path w="378080" h="299974">
                    <a:moveTo>
                      <a:pt x="378079" y="0"/>
                    </a:moveTo>
                    <a:lnTo>
                      <a:pt x="378079" y="299973"/>
                    </a:lnTo>
                    <a:lnTo>
                      <a:pt x="0" y="299973"/>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5" name="Freeform 724"/>
              <p:cNvSpPr/>
              <p:nvPr/>
            </p:nvSpPr>
            <p:spPr>
              <a:xfrm>
                <a:off x="2975355" y="1645030"/>
                <a:ext cx="85346" cy="162181"/>
              </a:xfrm>
              <a:custGeom>
                <a:avLst/>
                <a:gdLst/>
                <a:ahLst/>
                <a:cxnLst/>
                <a:rect l="0" t="0" r="0" b="0"/>
                <a:pathLst>
                  <a:path w="85346" h="162181">
                    <a:moveTo>
                      <a:pt x="0" y="162180"/>
                    </a:moveTo>
                    <a:lnTo>
                      <a:pt x="0" y="0"/>
                    </a:lnTo>
                    <a:lnTo>
                      <a:pt x="85345"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6" name="Freeform 725"/>
              <p:cNvSpPr/>
              <p:nvPr/>
            </p:nvSpPr>
            <p:spPr>
              <a:xfrm>
                <a:off x="2511805" y="1645030"/>
                <a:ext cx="463551" cy="162181"/>
              </a:xfrm>
              <a:custGeom>
                <a:avLst/>
                <a:gdLst/>
                <a:ahLst/>
                <a:cxnLst/>
                <a:rect l="0" t="0" r="0" b="0"/>
                <a:pathLst>
                  <a:path w="463551" h="162181">
                    <a:moveTo>
                      <a:pt x="463550" y="162180"/>
                    </a:moveTo>
                    <a:lnTo>
                      <a:pt x="0" y="162180"/>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7" name="Freeform 726"/>
              <p:cNvSpPr/>
              <p:nvPr/>
            </p:nvSpPr>
            <p:spPr>
              <a:xfrm>
                <a:off x="2596842" y="1181808"/>
                <a:ext cx="1936" cy="968"/>
              </a:xfrm>
              <a:custGeom>
                <a:avLst/>
                <a:gdLst/>
                <a:ahLst/>
                <a:cxnLst/>
                <a:rect l="0" t="0" r="0" b="0"/>
                <a:pathLst>
                  <a:path w="1936" h="968">
                    <a:moveTo>
                      <a:pt x="0" y="967"/>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8" name="Freeform 727"/>
              <p:cNvSpPr/>
              <p:nvPr/>
            </p:nvSpPr>
            <p:spPr>
              <a:xfrm>
                <a:off x="2511685" y="1343416"/>
                <a:ext cx="463532" cy="463533"/>
              </a:xfrm>
              <a:custGeom>
                <a:avLst/>
                <a:gdLst/>
                <a:ahLst/>
                <a:cxnLst/>
                <a:rect l="0" t="0" r="0" b="0"/>
                <a:pathLst>
                  <a:path w="463532" h="463533">
                    <a:moveTo>
                      <a:pt x="463531" y="968"/>
                    </a:moveTo>
                    <a:lnTo>
                      <a:pt x="463531" y="300957"/>
                    </a:lnTo>
                    <a:lnTo>
                      <a:pt x="463531" y="463532"/>
                    </a:lnTo>
                    <a:lnTo>
                      <a:pt x="0" y="463532"/>
                    </a:lnTo>
                    <a:lnTo>
                      <a:pt x="0" y="968"/>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29" name="Freeform 728"/>
              <p:cNvSpPr/>
              <p:nvPr/>
            </p:nvSpPr>
            <p:spPr>
              <a:xfrm>
                <a:off x="2512652" y="1343416"/>
                <a:ext cx="462564" cy="968"/>
              </a:xfrm>
              <a:custGeom>
                <a:avLst/>
                <a:gdLst/>
                <a:ahLst/>
                <a:cxnLst/>
                <a:rect l="0" t="0" r="0" b="0"/>
                <a:pathLst>
                  <a:path w="462564" h="968">
                    <a:moveTo>
                      <a:pt x="462563" y="967"/>
                    </a:moveTo>
                    <a:lnTo>
                      <a:pt x="84191" y="967"/>
                    </a:lnTo>
                    <a:lnTo>
                      <a:pt x="0" y="967"/>
                    </a:lnTo>
                    <a:lnTo>
                      <a:pt x="0" y="967"/>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30" name="Freeform 729"/>
              <p:cNvSpPr/>
              <p:nvPr/>
            </p:nvSpPr>
            <p:spPr>
              <a:xfrm>
                <a:off x="2975216" y="1182775"/>
                <a:ext cx="85157" cy="624172"/>
              </a:xfrm>
              <a:custGeom>
                <a:avLst/>
                <a:gdLst/>
                <a:ahLst/>
                <a:cxnLst/>
                <a:rect l="0" t="0" r="0" b="0"/>
                <a:pathLst>
                  <a:path w="85157" h="624172">
                    <a:moveTo>
                      <a:pt x="85156" y="0"/>
                    </a:moveTo>
                    <a:lnTo>
                      <a:pt x="8515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31" name="Freeform 730"/>
              <p:cNvSpPr/>
              <p:nvPr/>
            </p:nvSpPr>
            <p:spPr>
              <a:xfrm>
                <a:off x="2512652" y="1181808"/>
                <a:ext cx="547721" cy="163543"/>
              </a:xfrm>
              <a:custGeom>
                <a:avLst/>
                <a:gdLst/>
                <a:ahLst/>
                <a:cxnLst/>
                <a:rect l="0" t="0" r="0" b="0"/>
                <a:pathLst>
                  <a:path w="547721" h="163543">
                    <a:moveTo>
                      <a:pt x="0" y="161606"/>
                    </a:moveTo>
                    <a:lnTo>
                      <a:pt x="84190" y="967"/>
                    </a:lnTo>
                    <a:lnTo>
                      <a:pt x="84190" y="0"/>
                    </a:lnTo>
                    <a:lnTo>
                      <a:pt x="85158" y="0"/>
                    </a:lnTo>
                    <a:lnTo>
                      <a:pt x="547720" y="0"/>
                    </a:lnTo>
                    <a:lnTo>
                      <a:pt x="547720" y="0"/>
                    </a:lnTo>
                    <a:lnTo>
                      <a:pt x="547720" y="967"/>
                    </a:lnTo>
                    <a:lnTo>
                      <a:pt x="462562" y="163542"/>
                    </a:lnTo>
                    <a:lnTo>
                      <a:pt x="462562" y="16354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45" name="Group 744"/>
            <p:cNvGrpSpPr/>
            <p:nvPr/>
          </p:nvGrpSpPr>
          <p:grpSpPr>
            <a:xfrm>
              <a:off x="1037716" y="1341480"/>
              <a:ext cx="549023" cy="625497"/>
              <a:chOff x="1037716" y="1341480"/>
              <a:chExt cx="549023" cy="625497"/>
            </a:xfrm>
          </p:grpSpPr>
          <p:sp>
            <p:nvSpPr>
              <p:cNvPr id="733" name="Freeform 732"/>
              <p:cNvSpPr/>
              <p:nvPr/>
            </p:nvSpPr>
            <p:spPr>
              <a:xfrm>
                <a:off x="1038605" y="1342389"/>
                <a:ext cx="84584" cy="162308"/>
              </a:xfrm>
              <a:custGeom>
                <a:avLst/>
                <a:gdLst/>
                <a:ahLst/>
                <a:cxnLst/>
                <a:rect l="0" t="0" r="0" b="0"/>
                <a:pathLst>
                  <a:path w="84584" h="162308">
                    <a:moveTo>
                      <a:pt x="84583" y="127"/>
                    </a:moveTo>
                    <a:lnTo>
                      <a:pt x="84583"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4" name="Freeform 733"/>
              <p:cNvSpPr/>
              <p:nvPr/>
            </p:nvSpPr>
            <p:spPr>
              <a:xfrm>
                <a:off x="1123188" y="1341755"/>
                <a:ext cx="463424" cy="162942"/>
              </a:xfrm>
              <a:custGeom>
                <a:avLst/>
                <a:gdLst/>
                <a:ahLst/>
                <a:cxnLst/>
                <a:rect l="0" t="0" r="0" b="0"/>
                <a:pathLst>
                  <a:path w="463424" h="162942">
                    <a:moveTo>
                      <a:pt x="381" y="0"/>
                    </a:moveTo>
                    <a:lnTo>
                      <a:pt x="463423" y="0"/>
                    </a:lnTo>
                    <a:lnTo>
                      <a:pt x="463423" y="634"/>
                    </a:lnTo>
                    <a:lnTo>
                      <a:pt x="378333" y="162941"/>
                    </a:lnTo>
                    <a:lnTo>
                      <a:pt x="378078"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5" name="Freeform 734"/>
              <p:cNvSpPr/>
              <p:nvPr/>
            </p:nvSpPr>
            <p:spPr>
              <a:xfrm>
                <a:off x="1037716" y="1504696"/>
                <a:ext cx="85473" cy="462281"/>
              </a:xfrm>
              <a:custGeom>
                <a:avLst/>
                <a:gdLst/>
                <a:ahLst/>
                <a:cxnLst/>
                <a:rect l="0" t="0" r="0" b="0"/>
                <a:pathLst>
                  <a:path w="85473" h="462281">
                    <a:moveTo>
                      <a:pt x="255" y="0"/>
                    </a:moveTo>
                    <a:lnTo>
                      <a:pt x="889" y="0"/>
                    </a:lnTo>
                    <a:lnTo>
                      <a:pt x="85472" y="0"/>
                    </a:lnTo>
                    <a:lnTo>
                      <a:pt x="85472"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6" name="Freeform 735"/>
              <p:cNvSpPr/>
              <p:nvPr/>
            </p:nvSpPr>
            <p:spPr>
              <a:xfrm>
                <a:off x="1501266" y="1342389"/>
                <a:ext cx="85473" cy="462282"/>
              </a:xfrm>
              <a:custGeom>
                <a:avLst/>
                <a:gdLst/>
                <a:ahLst/>
                <a:cxnLst/>
                <a:rect l="0" t="0" r="0" b="0"/>
                <a:pathLst>
                  <a:path w="85473" h="462282">
                    <a:moveTo>
                      <a:pt x="255" y="162307"/>
                    </a:moveTo>
                    <a:lnTo>
                      <a:pt x="85345" y="0"/>
                    </a:lnTo>
                    <a:lnTo>
                      <a:pt x="85472"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7" name="Freeform 736"/>
              <p:cNvSpPr/>
              <p:nvPr/>
            </p:nvSpPr>
            <p:spPr>
              <a:xfrm>
                <a:off x="1123188" y="1504696"/>
                <a:ext cx="378079" cy="299975"/>
              </a:xfrm>
              <a:custGeom>
                <a:avLst/>
                <a:gdLst/>
                <a:ahLst/>
                <a:cxnLst/>
                <a:rect l="0" t="0" r="0" b="0"/>
                <a:pathLst>
                  <a:path w="378079" h="299975">
                    <a:moveTo>
                      <a:pt x="378078" y="0"/>
                    </a:moveTo>
                    <a:lnTo>
                      <a:pt x="378078"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8" name="Freeform 737"/>
              <p:cNvSpPr/>
              <p:nvPr/>
            </p:nvSpPr>
            <p:spPr>
              <a:xfrm>
                <a:off x="1501266" y="1804670"/>
                <a:ext cx="85473" cy="162307"/>
              </a:xfrm>
              <a:custGeom>
                <a:avLst/>
                <a:gdLst/>
                <a:ahLst/>
                <a:cxnLst/>
                <a:rect l="0" t="0" r="0" b="0"/>
                <a:pathLst>
                  <a:path w="85473" h="162307">
                    <a:moveTo>
                      <a:pt x="0" y="162306"/>
                    </a:moveTo>
                    <a:lnTo>
                      <a:pt x="0" y="0"/>
                    </a:lnTo>
                    <a:lnTo>
                      <a:pt x="8547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39" name="Freeform 738"/>
              <p:cNvSpPr/>
              <p:nvPr/>
            </p:nvSpPr>
            <p:spPr>
              <a:xfrm>
                <a:off x="1037716" y="1804670"/>
                <a:ext cx="463551" cy="162307"/>
              </a:xfrm>
              <a:custGeom>
                <a:avLst/>
                <a:gdLst/>
                <a:ahLst/>
                <a:cxnLst/>
                <a:rect l="0" t="0" r="0" b="0"/>
                <a:pathLst>
                  <a:path w="463551" h="162307">
                    <a:moveTo>
                      <a:pt x="463550" y="162306"/>
                    </a:moveTo>
                    <a:lnTo>
                      <a:pt x="0" y="162306"/>
                    </a:lnTo>
                    <a:lnTo>
                      <a:pt x="85472"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40" name="Freeform 739"/>
              <p:cNvSpPr/>
              <p:nvPr/>
            </p:nvSpPr>
            <p:spPr>
              <a:xfrm>
                <a:off x="1123029" y="1341480"/>
                <a:ext cx="968" cy="969"/>
              </a:xfrm>
              <a:custGeom>
                <a:avLst/>
                <a:gdLst/>
                <a:ahLst/>
                <a:cxnLst/>
                <a:rect l="0" t="0" r="0" b="0"/>
                <a:pathLst>
                  <a:path w="968" h="969">
                    <a:moveTo>
                      <a:pt x="0" y="968"/>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41" name="Freeform 740"/>
              <p:cNvSpPr/>
              <p:nvPr/>
            </p:nvSpPr>
            <p:spPr>
              <a:xfrm>
                <a:off x="1037869" y="1503088"/>
                <a:ext cx="462565" cy="463532"/>
              </a:xfrm>
              <a:custGeom>
                <a:avLst/>
                <a:gdLst/>
                <a:ahLst/>
                <a:cxnLst/>
                <a:rect l="0" t="0" r="0" b="0"/>
                <a:pathLst>
                  <a:path w="462565" h="463532">
                    <a:moveTo>
                      <a:pt x="462564" y="1936"/>
                    </a:moveTo>
                    <a:lnTo>
                      <a:pt x="462564" y="300957"/>
                    </a:lnTo>
                    <a:lnTo>
                      <a:pt x="462564" y="463531"/>
                    </a:lnTo>
                    <a:lnTo>
                      <a:pt x="0" y="463531"/>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42" name="Freeform 741"/>
              <p:cNvSpPr/>
              <p:nvPr/>
            </p:nvSpPr>
            <p:spPr>
              <a:xfrm>
                <a:off x="1037869" y="1503088"/>
                <a:ext cx="462565" cy="1936"/>
              </a:xfrm>
              <a:custGeom>
                <a:avLst/>
                <a:gdLst/>
                <a:ahLst/>
                <a:cxnLst/>
                <a:rect l="0" t="0" r="0" b="0"/>
                <a:pathLst>
                  <a:path w="462565" h="1936">
                    <a:moveTo>
                      <a:pt x="462564"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43" name="Freeform 742"/>
              <p:cNvSpPr/>
              <p:nvPr/>
            </p:nvSpPr>
            <p:spPr>
              <a:xfrm>
                <a:off x="1500433" y="1342448"/>
                <a:ext cx="86126" cy="624172"/>
              </a:xfrm>
              <a:custGeom>
                <a:avLst/>
                <a:gdLst/>
                <a:ahLst/>
                <a:cxnLst/>
                <a:rect l="0" t="0" r="0" b="0"/>
                <a:pathLst>
                  <a:path w="86126" h="624172">
                    <a:moveTo>
                      <a:pt x="86125" y="0"/>
                    </a:moveTo>
                    <a:lnTo>
                      <a:pt x="86125"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44" name="Freeform 743"/>
              <p:cNvSpPr/>
              <p:nvPr/>
            </p:nvSpPr>
            <p:spPr>
              <a:xfrm>
                <a:off x="1038836" y="1341480"/>
                <a:ext cx="547723" cy="163544"/>
              </a:xfrm>
              <a:custGeom>
                <a:avLst/>
                <a:gdLst/>
                <a:ahLst/>
                <a:cxnLst/>
                <a:rect l="0" t="0" r="0" b="0"/>
                <a:pathLst>
                  <a:path w="547723" h="163544">
                    <a:moveTo>
                      <a:pt x="0" y="161607"/>
                    </a:moveTo>
                    <a:lnTo>
                      <a:pt x="84190" y="968"/>
                    </a:lnTo>
                    <a:lnTo>
                      <a:pt x="84190" y="0"/>
                    </a:lnTo>
                    <a:lnTo>
                      <a:pt x="85158" y="0"/>
                    </a:lnTo>
                    <a:lnTo>
                      <a:pt x="547722" y="0"/>
                    </a:lnTo>
                    <a:lnTo>
                      <a:pt x="547722" y="0"/>
                    </a:lnTo>
                    <a:lnTo>
                      <a:pt x="547722" y="968"/>
                    </a:lnTo>
                    <a:lnTo>
                      <a:pt x="462564" y="163543"/>
                    </a:lnTo>
                    <a:lnTo>
                      <a:pt x="461596"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58" name="Group 757"/>
            <p:cNvGrpSpPr/>
            <p:nvPr/>
          </p:nvGrpSpPr>
          <p:grpSpPr>
            <a:xfrm>
              <a:off x="1504304" y="1341480"/>
              <a:ext cx="549660" cy="625497"/>
              <a:chOff x="1504304" y="1341480"/>
              <a:chExt cx="549660" cy="625497"/>
            </a:xfrm>
          </p:grpSpPr>
          <p:sp>
            <p:nvSpPr>
              <p:cNvPr id="746" name="Freeform 745"/>
              <p:cNvSpPr/>
              <p:nvPr/>
            </p:nvSpPr>
            <p:spPr>
              <a:xfrm>
                <a:off x="1505458" y="1342389"/>
                <a:ext cx="84582" cy="162308"/>
              </a:xfrm>
              <a:custGeom>
                <a:avLst/>
                <a:gdLst/>
                <a:ahLst/>
                <a:cxnLst/>
                <a:rect l="0" t="0" r="0" b="0"/>
                <a:pathLst>
                  <a:path w="84582" h="162308">
                    <a:moveTo>
                      <a:pt x="84581" y="127"/>
                    </a:moveTo>
                    <a:lnTo>
                      <a:pt x="84581"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47" name="Freeform 746"/>
              <p:cNvSpPr/>
              <p:nvPr/>
            </p:nvSpPr>
            <p:spPr>
              <a:xfrm>
                <a:off x="1590039" y="1341755"/>
                <a:ext cx="463297" cy="162942"/>
              </a:xfrm>
              <a:custGeom>
                <a:avLst/>
                <a:gdLst/>
                <a:ahLst/>
                <a:cxnLst/>
                <a:rect l="0" t="0" r="0" b="0"/>
                <a:pathLst>
                  <a:path w="463297" h="162942">
                    <a:moveTo>
                      <a:pt x="382" y="0"/>
                    </a:moveTo>
                    <a:lnTo>
                      <a:pt x="463296" y="0"/>
                    </a:lnTo>
                    <a:lnTo>
                      <a:pt x="463296" y="634"/>
                    </a:lnTo>
                    <a:lnTo>
                      <a:pt x="378334" y="162941"/>
                    </a:lnTo>
                    <a:lnTo>
                      <a:pt x="377953"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48" name="Freeform 747"/>
              <p:cNvSpPr/>
              <p:nvPr/>
            </p:nvSpPr>
            <p:spPr>
              <a:xfrm>
                <a:off x="1504441" y="1504696"/>
                <a:ext cx="85599" cy="462281"/>
              </a:xfrm>
              <a:custGeom>
                <a:avLst/>
                <a:gdLst/>
                <a:ahLst/>
                <a:cxnLst/>
                <a:rect l="0" t="0" r="0" b="0"/>
                <a:pathLst>
                  <a:path w="85599" h="462281">
                    <a:moveTo>
                      <a:pt x="381" y="0"/>
                    </a:moveTo>
                    <a:lnTo>
                      <a:pt x="1017" y="0"/>
                    </a:lnTo>
                    <a:lnTo>
                      <a:pt x="85598" y="0"/>
                    </a:lnTo>
                    <a:lnTo>
                      <a:pt x="85598"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49" name="Freeform 748"/>
              <p:cNvSpPr/>
              <p:nvPr/>
            </p:nvSpPr>
            <p:spPr>
              <a:xfrm>
                <a:off x="1967992" y="1342389"/>
                <a:ext cx="85598" cy="462282"/>
              </a:xfrm>
              <a:custGeom>
                <a:avLst/>
                <a:gdLst/>
                <a:ahLst/>
                <a:cxnLst/>
                <a:rect l="0" t="0" r="0" b="0"/>
                <a:pathLst>
                  <a:path w="85598" h="462282">
                    <a:moveTo>
                      <a:pt x="381" y="162307"/>
                    </a:moveTo>
                    <a:lnTo>
                      <a:pt x="85343" y="0"/>
                    </a:lnTo>
                    <a:lnTo>
                      <a:pt x="85597"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50" name="Freeform 749"/>
              <p:cNvSpPr/>
              <p:nvPr/>
            </p:nvSpPr>
            <p:spPr>
              <a:xfrm>
                <a:off x="1590039" y="1504696"/>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51" name="Freeform 750"/>
              <p:cNvSpPr/>
              <p:nvPr/>
            </p:nvSpPr>
            <p:spPr>
              <a:xfrm>
                <a:off x="1967992" y="1804670"/>
                <a:ext cx="85598" cy="162307"/>
              </a:xfrm>
              <a:custGeom>
                <a:avLst/>
                <a:gdLst/>
                <a:ahLst/>
                <a:cxnLst/>
                <a:rect l="0" t="0" r="0" b="0"/>
                <a:pathLst>
                  <a:path w="85598" h="162307">
                    <a:moveTo>
                      <a:pt x="0" y="162306"/>
                    </a:moveTo>
                    <a:lnTo>
                      <a:pt x="0" y="0"/>
                    </a:lnTo>
                    <a:lnTo>
                      <a:pt x="8559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52" name="Freeform 751"/>
              <p:cNvSpPr/>
              <p:nvPr/>
            </p:nvSpPr>
            <p:spPr>
              <a:xfrm>
                <a:off x="1504441" y="1804670"/>
                <a:ext cx="463552" cy="162307"/>
              </a:xfrm>
              <a:custGeom>
                <a:avLst/>
                <a:gdLst/>
                <a:ahLst/>
                <a:cxnLst/>
                <a:rect l="0" t="0" r="0" b="0"/>
                <a:pathLst>
                  <a:path w="463552" h="162307">
                    <a:moveTo>
                      <a:pt x="463551" y="162306"/>
                    </a:moveTo>
                    <a:lnTo>
                      <a:pt x="0" y="162306"/>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53" name="Freeform 752"/>
              <p:cNvSpPr/>
              <p:nvPr/>
            </p:nvSpPr>
            <p:spPr>
              <a:xfrm>
                <a:off x="1589464" y="1341480"/>
                <a:ext cx="1936" cy="969"/>
              </a:xfrm>
              <a:custGeom>
                <a:avLst/>
                <a:gdLst/>
                <a:ahLst/>
                <a:cxnLst/>
                <a:rect l="0" t="0" r="0" b="0"/>
                <a:pathLst>
                  <a:path w="1936" h="969">
                    <a:moveTo>
                      <a:pt x="0" y="968"/>
                    </a:moveTo>
                    <a:lnTo>
                      <a:pt x="0" y="0"/>
                    </a:lnTo>
                    <a:lnTo>
                      <a:pt x="0" y="0"/>
                    </a:lnTo>
                    <a:lnTo>
                      <a:pt x="1935"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54" name="Freeform 753"/>
              <p:cNvSpPr/>
              <p:nvPr/>
            </p:nvSpPr>
            <p:spPr>
              <a:xfrm>
                <a:off x="1504304" y="1503088"/>
                <a:ext cx="463533" cy="463532"/>
              </a:xfrm>
              <a:custGeom>
                <a:avLst/>
                <a:gdLst/>
                <a:ahLst/>
                <a:cxnLst/>
                <a:rect l="0" t="0" r="0" b="0"/>
                <a:pathLst>
                  <a:path w="463533" h="463532">
                    <a:moveTo>
                      <a:pt x="463532" y="1936"/>
                    </a:moveTo>
                    <a:lnTo>
                      <a:pt x="463532" y="300957"/>
                    </a:lnTo>
                    <a:lnTo>
                      <a:pt x="463532" y="463531"/>
                    </a:lnTo>
                    <a:lnTo>
                      <a:pt x="0" y="463531"/>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55" name="Freeform 754"/>
              <p:cNvSpPr/>
              <p:nvPr/>
            </p:nvSpPr>
            <p:spPr>
              <a:xfrm>
                <a:off x="1505272" y="1503088"/>
                <a:ext cx="462566" cy="1936"/>
              </a:xfrm>
              <a:custGeom>
                <a:avLst/>
                <a:gdLst/>
                <a:ahLst/>
                <a:cxnLst/>
                <a:rect l="0" t="0" r="0" b="0"/>
                <a:pathLst>
                  <a:path w="462566" h="1936">
                    <a:moveTo>
                      <a:pt x="462565"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56" name="Freeform 755"/>
              <p:cNvSpPr/>
              <p:nvPr/>
            </p:nvSpPr>
            <p:spPr>
              <a:xfrm>
                <a:off x="1967837" y="1342448"/>
                <a:ext cx="86127" cy="624172"/>
              </a:xfrm>
              <a:custGeom>
                <a:avLst/>
                <a:gdLst/>
                <a:ahLst/>
                <a:cxnLst/>
                <a:rect l="0" t="0" r="0" b="0"/>
                <a:pathLst>
                  <a:path w="86127" h="624172">
                    <a:moveTo>
                      <a:pt x="86126" y="0"/>
                    </a:moveTo>
                    <a:lnTo>
                      <a:pt x="86126"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57" name="Freeform 756"/>
              <p:cNvSpPr/>
              <p:nvPr/>
            </p:nvSpPr>
            <p:spPr>
              <a:xfrm>
                <a:off x="1505272" y="1341480"/>
                <a:ext cx="548690" cy="163544"/>
              </a:xfrm>
              <a:custGeom>
                <a:avLst/>
                <a:gdLst/>
                <a:ahLst/>
                <a:cxnLst/>
                <a:rect l="0" t="0" r="0" b="0"/>
                <a:pathLst>
                  <a:path w="548690" h="163544">
                    <a:moveTo>
                      <a:pt x="0" y="161607"/>
                    </a:moveTo>
                    <a:lnTo>
                      <a:pt x="84190" y="968"/>
                    </a:lnTo>
                    <a:lnTo>
                      <a:pt x="84190" y="0"/>
                    </a:lnTo>
                    <a:lnTo>
                      <a:pt x="85158" y="0"/>
                    </a:lnTo>
                    <a:lnTo>
                      <a:pt x="548689" y="0"/>
                    </a:lnTo>
                    <a:lnTo>
                      <a:pt x="548689" y="0"/>
                    </a:lnTo>
                    <a:lnTo>
                      <a:pt x="548689" y="968"/>
                    </a:lnTo>
                    <a:lnTo>
                      <a:pt x="462563" y="163543"/>
                    </a:lnTo>
                    <a:lnTo>
                      <a:pt x="462563"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71" name="Group 770"/>
            <p:cNvGrpSpPr/>
            <p:nvPr/>
          </p:nvGrpSpPr>
          <p:grpSpPr>
            <a:xfrm>
              <a:off x="1964932" y="1341480"/>
              <a:ext cx="549660" cy="625497"/>
              <a:chOff x="1964932" y="1341480"/>
              <a:chExt cx="549660" cy="625497"/>
            </a:xfrm>
          </p:grpSpPr>
          <p:sp>
            <p:nvSpPr>
              <p:cNvPr id="759" name="Freeform 758"/>
              <p:cNvSpPr/>
              <p:nvPr/>
            </p:nvSpPr>
            <p:spPr>
              <a:xfrm>
                <a:off x="1966086" y="1342389"/>
                <a:ext cx="84584" cy="162308"/>
              </a:xfrm>
              <a:custGeom>
                <a:avLst/>
                <a:gdLst/>
                <a:ahLst/>
                <a:cxnLst/>
                <a:rect l="0" t="0" r="0" b="0"/>
                <a:pathLst>
                  <a:path w="84584" h="162308">
                    <a:moveTo>
                      <a:pt x="84583" y="127"/>
                    </a:moveTo>
                    <a:lnTo>
                      <a:pt x="84583"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0" name="Freeform 759"/>
              <p:cNvSpPr/>
              <p:nvPr/>
            </p:nvSpPr>
            <p:spPr>
              <a:xfrm>
                <a:off x="2050669" y="1341755"/>
                <a:ext cx="463296" cy="162942"/>
              </a:xfrm>
              <a:custGeom>
                <a:avLst/>
                <a:gdLst/>
                <a:ahLst/>
                <a:cxnLst/>
                <a:rect l="0" t="0" r="0" b="0"/>
                <a:pathLst>
                  <a:path w="463296" h="162942">
                    <a:moveTo>
                      <a:pt x="381" y="0"/>
                    </a:moveTo>
                    <a:lnTo>
                      <a:pt x="463295" y="0"/>
                    </a:lnTo>
                    <a:lnTo>
                      <a:pt x="463295" y="634"/>
                    </a:lnTo>
                    <a:lnTo>
                      <a:pt x="378332" y="162941"/>
                    </a:lnTo>
                    <a:lnTo>
                      <a:pt x="377951"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1" name="Freeform 760"/>
              <p:cNvSpPr/>
              <p:nvPr/>
            </p:nvSpPr>
            <p:spPr>
              <a:xfrm>
                <a:off x="1965070" y="1504696"/>
                <a:ext cx="85600" cy="462281"/>
              </a:xfrm>
              <a:custGeom>
                <a:avLst/>
                <a:gdLst/>
                <a:ahLst/>
                <a:cxnLst/>
                <a:rect l="0" t="0" r="0" b="0"/>
                <a:pathLst>
                  <a:path w="85600" h="462281">
                    <a:moveTo>
                      <a:pt x="381" y="0"/>
                    </a:moveTo>
                    <a:lnTo>
                      <a:pt x="1016" y="0"/>
                    </a:lnTo>
                    <a:lnTo>
                      <a:pt x="85599" y="0"/>
                    </a:lnTo>
                    <a:lnTo>
                      <a:pt x="85599"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2" name="Freeform 761"/>
              <p:cNvSpPr/>
              <p:nvPr/>
            </p:nvSpPr>
            <p:spPr>
              <a:xfrm>
                <a:off x="2428620" y="1342389"/>
                <a:ext cx="85600" cy="462282"/>
              </a:xfrm>
              <a:custGeom>
                <a:avLst/>
                <a:gdLst/>
                <a:ahLst/>
                <a:cxnLst/>
                <a:rect l="0" t="0" r="0" b="0"/>
                <a:pathLst>
                  <a:path w="85600" h="462282">
                    <a:moveTo>
                      <a:pt x="381" y="162307"/>
                    </a:moveTo>
                    <a:lnTo>
                      <a:pt x="85344" y="0"/>
                    </a:lnTo>
                    <a:lnTo>
                      <a:pt x="85599"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3" name="Freeform 762"/>
              <p:cNvSpPr/>
              <p:nvPr/>
            </p:nvSpPr>
            <p:spPr>
              <a:xfrm>
                <a:off x="2050669" y="1504696"/>
                <a:ext cx="377952" cy="299975"/>
              </a:xfrm>
              <a:custGeom>
                <a:avLst/>
                <a:gdLst/>
                <a:ahLst/>
                <a:cxnLst/>
                <a:rect l="0" t="0" r="0" b="0"/>
                <a:pathLst>
                  <a:path w="377952" h="299975">
                    <a:moveTo>
                      <a:pt x="377951" y="0"/>
                    </a:moveTo>
                    <a:lnTo>
                      <a:pt x="377951"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4" name="Freeform 763"/>
              <p:cNvSpPr/>
              <p:nvPr/>
            </p:nvSpPr>
            <p:spPr>
              <a:xfrm>
                <a:off x="2428620" y="1804670"/>
                <a:ext cx="85600" cy="162307"/>
              </a:xfrm>
              <a:custGeom>
                <a:avLst/>
                <a:gdLst/>
                <a:ahLst/>
                <a:cxnLst/>
                <a:rect l="0" t="0" r="0" b="0"/>
                <a:pathLst>
                  <a:path w="85600" h="162307">
                    <a:moveTo>
                      <a:pt x="0" y="162306"/>
                    </a:moveTo>
                    <a:lnTo>
                      <a:pt x="0" y="0"/>
                    </a:lnTo>
                    <a:lnTo>
                      <a:pt x="85599"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5" name="Freeform 764"/>
              <p:cNvSpPr/>
              <p:nvPr/>
            </p:nvSpPr>
            <p:spPr>
              <a:xfrm>
                <a:off x="1965070" y="1804670"/>
                <a:ext cx="463551" cy="162307"/>
              </a:xfrm>
              <a:custGeom>
                <a:avLst/>
                <a:gdLst/>
                <a:ahLst/>
                <a:cxnLst/>
                <a:rect l="0" t="0" r="0" b="0"/>
                <a:pathLst>
                  <a:path w="463551" h="162307">
                    <a:moveTo>
                      <a:pt x="463550" y="162306"/>
                    </a:moveTo>
                    <a:lnTo>
                      <a:pt x="0" y="162306"/>
                    </a:lnTo>
                    <a:lnTo>
                      <a:pt x="85599"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6" name="Freeform 765"/>
              <p:cNvSpPr/>
              <p:nvPr/>
            </p:nvSpPr>
            <p:spPr>
              <a:xfrm>
                <a:off x="2050092" y="1341480"/>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67" name="Freeform 766"/>
              <p:cNvSpPr/>
              <p:nvPr/>
            </p:nvSpPr>
            <p:spPr>
              <a:xfrm>
                <a:off x="1964932" y="1503088"/>
                <a:ext cx="463532" cy="463532"/>
              </a:xfrm>
              <a:custGeom>
                <a:avLst/>
                <a:gdLst/>
                <a:ahLst/>
                <a:cxnLst/>
                <a:rect l="0" t="0" r="0" b="0"/>
                <a:pathLst>
                  <a:path w="463532" h="463532">
                    <a:moveTo>
                      <a:pt x="463531" y="1936"/>
                    </a:moveTo>
                    <a:lnTo>
                      <a:pt x="463531" y="300957"/>
                    </a:lnTo>
                    <a:lnTo>
                      <a:pt x="463531" y="463531"/>
                    </a:lnTo>
                    <a:lnTo>
                      <a:pt x="0" y="463531"/>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68" name="Freeform 767"/>
              <p:cNvSpPr/>
              <p:nvPr/>
            </p:nvSpPr>
            <p:spPr>
              <a:xfrm>
                <a:off x="1965900" y="1503088"/>
                <a:ext cx="462564" cy="1936"/>
              </a:xfrm>
              <a:custGeom>
                <a:avLst/>
                <a:gdLst/>
                <a:ahLst/>
                <a:cxnLst/>
                <a:rect l="0" t="0" r="0" b="0"/>
                <a:pathLst>
                  <a:path w="462564" h="1936">
                    <a:moveTo>
                      <a:pt x="462563"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69" name="Freeform 768"/>
              <p:cNvSpPr/>
              <p:nvPr/>
            </p:nvSpPr>
            <p:spPr>
              <a:xfrm>
                <a:off x="2428464" y="1342448"/>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70" name="Freeform 769"/>
              <p:cNvSpPr/>
              <p:nvPr/>
            </p:nvSpPr>
            <p:spPr>
              <a:xfrm>
                <a:off x="1965900" y="1341480"/>
                <a:ext cx="548692" cy="163544"/>
              </a:xfrm>
              <a:custGeom>
                <a:avLst/>
                <a:gdLst/>
                <a:ahLst/>
                <a:cxnLst/>
                <a:rect l="0" t="0" r="0" b="0"/>
                <a:pathLst>
                  <a:path w="548692" h="163544">
                    <a:moveTo>
                      <a:pt x="0" y="161607"/>
                    </a:moveTo>
                    <a:lnTo>
                      <a:pt x="84191" y="968"/>
                    </a:lnTo>
                    <a:lnTo>
                      <a:pt x="84191" y="0"/>
                    </a:lnTo>
                    <a:lnTo>
                      <a:pt x="85158" y="0"/>
                    </a:lnTo>
                    <a:lnTo>
                      <a:pt x="548691" y="0"/>
                    </a:lnTo>
                    <a:lnTo>
                      <a:pt x="548691" y="0"/>
                    </a:lnTo>
                    <a:lnTo>
                      <a:pt x="548691" y="968"/>
                    </a:lnTo>
                    <a:lnTo>
                      <a:pt x="462565" y="163543"/>
                    </a:lnTo>
                    <a:lnTo>
                      <a:pt x="46256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84" name="Group 783"/>
            <p:cNvGrpSpPr/>
            <p:nvPr/>
          </p:nvGrpSpPr>
          <p:grpSpPr>
            <a:xfrm>
              <a:off x="2425561" y="1341480"/>
              <a:ext cx="549660" cy="625497"/>
              <a:chOff x="2425561" y="1341480"/>
              <a:chExt cx="549660" cy="625497"/>
            </a:xfrm>
          </p:grpSpPr>
          <p:sp>
            <p:nvSpPr>
              <p:cNvPr id="772" name="Freeform 771"/>
              <p:cNvSpPr/>
              <p:nvPr/>
            </p:nvSpPr>
            <p:spPr>
              <a:xfrm>
                <a:off x="2426716" y="1342389"/>
                <a:ext cx="84583" cy="162308"/>
              </a:xfrm>
              <a:custGeom>
                <a:avLst/>
                <a:gdLst/>
                <a:ahLst/>
                <a:cxnLst/>
                <a:rect l="0" t="0" r="0" b="0"/>
                <a:pathLst>
                  <a:path w="84583" h="162308">
                    <a:moveTo>
                      <a:pt x="84582" y="127"/>
                    </a:moveTo>
                    <a:lnTo>
                      <a:pt x="84582" y="162307"/>
                    </a:lnTo>
                    <a:lnTo>
                      <a:pt x="0" y="162307"/>
                    </a:lnTo>
                    <a:lnTo>
                      <a:pt x="0" y="161036"/>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3" name="Freeform 772"/>
              <p:cNvSpPr/>
              <p:nvPr/>
            </p:nvSpPr>
            <p:spPr>
              <a:xfrm>
                <a:off x="2511298" y="1341755"/>
                <a:ext cx="463297" cy="162942"/>
              </a:xfrm>
              <a:custGeom>
                <a:avLst/>
                <a:gdLst/>
                <a:ahLst/>
                <a:cxnLst/>
                <a:rect l="0" t="0" r="0" b="0"/>
                <a:pathLst>
                  <a:path w="463297" h="162942">
                    <a:moveTo>
                      <a:pt x="381" y="0"/>
                    </a:moveTo>
                    <a:lnTo>
                      <a:pt x="463296" y="0"/>
                    </a:lnTo>
                    <a:lnTo>
                      <a:pt x="463296" y="634"/>
                    </a:lnTo>
                    <a:lnTo>
                      <a:pt x="378332" y="162941"/>
                    </a:lnTo>
                    <a:lnTo>
                      <a:pt x="377952" y="162941"/>
                    </a:lnTo>
                    <a:lnTo>
                      <a:pt x="0" y="162941"/>
                    </a:lnTo>
                    <a:lnTo>
                      <a:pt x="0" y="76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4" name="Freeform 773"/>
              <p:cNvSpPr/>
              <p:nvPr/>
            </p:nvSpPr>
            <p:spPr>
              <a:xfrm>
                <a:off x="2425700" y="1504696"/>
                <a:ext cx="85599" cy="462281"/>
              </a:xfrm>
              <a:custGeom>
                <a:avLst/>
                <a:gdLst/>
                <a:ahLst/>
                <a:cxnLst/>
                <a:rect l="0" t="0" r="0" b="0"/>
                <a:pathLst>
                  <a:path w="85599" h="462281">
                    <a:moveTo>
                      <a:pt x="380" y="0"/>
                    </a:moveTo>
                    <a:lnTo>
                      <a:pt x="1016" y="0"/>
                    </a:lnTo>
                    <a:lnTo>
                      <a:pt x="85598" y="0"/>
                    </a:lnTo>
                    <a:lnTo>
                      <a:pt x="85598" y="299974"/>
                    </a:lnTo>
                    <a:lnTo>
                      <a:pt x="0" y="462280"/>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5" name="Freeform 774"/>
              <p:cNvSpPr/>
              <p:nvPr/>
            </p:nvSpPr>
            <p:spPr>
              <a:xfrm>
                <a:off x="2889250" y="1342389"/>
                <a:ext cx="85599" cy="462282"/>
              </a:xfrm>
              <a:custGeom>
                <a:avLst/>
                <a:gdLst/>
                <a:ahLst/>
                <a:cxnLst/>
                <a:rect l="0" t="0" r="0" b="0"/>
                <a:pathLst>
                  <a:path w="85599" h="462282">
                    <a:moveTo>
                      <a:pt x="380" y="162307"/>
                    </a:moveTo>
                    <a:lnTo>
                      <a:pt x="85344" y="0"/>
                    </a:lnTo>
                    <a:lnTo>
                      <a:pt x="85598" y="462281"/>
                    </a:lnTo>
                    <a:lnTo>
                      <a:pt x="0" y="462281"/>
                    </a:lnTo>
                    <a:lnTo>
                      <a:pt x="0" y="16230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6" name="Freeform 775"/>
              <p:cNvSpPr/>
              <p:nvPr/>
            </p:nvSpPr>
            <p:spPr>
              <a:xfrm>
                <a:off x="2511298" y="1504696"/>
                <a:ext cx="377953" cy="299975"/>
              </a:xfrm>
              <a:custGeom>
                <a:avLst/>
                <a:gdLst/>
                <a:ahLst/>
                <a:cxnLst/>
                <a:rect l="0" t="0" r="0" b="0"/>
                <a:pathLst>
                  <a:path w="377953" h="299975">
                    <a:moveTo>
                      <a:pt x="377952" y="0"/>
                    </a:moveTo>
                    <a:lnTo>
                      <a:pt x="377952"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7" name="Freeform 776"/>
              <p:cNvSpPr/>
              <p:nvPr/>
            </p:nvSpPr>
            <p:spPr>
              <a:xfrm>
                <a:off x="2889250" y="1804670"/>
                <a:ext cx="85599" cy="162307"/>
              </a:xfrm>
              <a:custGeom>
                <a:avLst/>
                <a:gdLst/>
                <a:ahLst/>
                <a:cxnLst/>
                <a:rect l="0" t="0" r="0" b="0"/>
                <a:pathLst>
                  <a:path w="85599" h="162307">
                    <a:moveTo>
                      <a:pt x="0" y="162306"/>
                    </a:moveTo>
                    <a:lnTo>
                      <a:pt x="0" y="0"/>
                    </a:lnTo>
                    <a:lnTo>
                      <a:pt x="8559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8" name="Freeform 777"/>
              <p:cNvSpPr/>
              <p:nvPr/>
            </p:nvSpPr>
            <p:spPr>
              <a:xfrm>
                <a:off x="2425700" y="1804670"/>
                <a:ext cx="463551" cy="162307"/>
              </a:xfrm>
              <a:custGeom>
                <a:avLst/>
                <a:gdLst/>
                <a:ahLst/>
                <a:cxnLst/>
                <a:rect l="0" t="0" r="0" b="0"/>
                <a:pathLst>
                  <a:path w="463551" h="162307">
                    <a:moveTo>
                      <a:pt x="463550" y="162306"/>
                    </a:moveTo>
                    <a:lnTo>
                      <a:pt x="0" y="162306"/>
                    </a:lnTo>
                    <a:lnTo>
                      <a:pt x="85598"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79" name="Freeform 778"/>
              <p:cNvSpPr/>
              <p:nvPr/>
            </p:nvSpPr>
            <p:spPr>
              <a:xfrm>
                <a:off x="2510718" y="1341480"/>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80" name="Freeform 779"/>
              <p:cNvSpPr/>
              <p:nvPr/>
            </p:nvSpPr>
            <p:spPr>
              <a:xfrm>
                <a:off x="2425561" y="1503088"/>
                <a:ext cx="463534" cy="463532"/>
              </a:xfrm>
              <a:custGeom>
                <a:avLst/>
                <a:gdLst/>
                <a:ahLst/>
                <a:cxnLst/>
                <a:rect l="0" t="0" r="0" b="0"/>
                <a:pathLst>
                  <a:path w="463534" h="463532">
                    <a:moveTo>
                      <a:pt x="463533" y="1936"/>
                    </a:moveTo>
                    <a:lnTo>
                      <a:pt x="463533" y="300957"/>
                    </a:lnTo>
                    <a:lnTo>
                      <a:pt x="463533" y="463531"/>
                    </a:lnTo>
                    <a:lnTo>
                      <a:pt x="0" y="463531"/>
                    </a:lnTo>
                    <a:lnTo>
                      <a:pt x="0" y="1936"/>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81" name="Freeform 780"/>
              <p:cNvSpPr/>
              <p:nvPr/>
            </p:nvSpPr>
            <p:spPr>
              <a:xfrm>
                <a:off x="2426528" y="1503088"/>
                <a:ext cx="462566" cy="1936"/>
              </a:xfrm>
              <a:custGeom>
                <a:avLst/>
                <a:gdLst/>
                <a:ahLst/>
                <a:cxnLst/>
                <a:rect l="0" t="0" r="0" b="0"/>
                <a:pathLst>
                  <a:path w="462566" h="1936">
                    <a:moveTo>
                      <a:pt x="462565" y="1935"/>
                    </a:moveTo>
                    <a:lnTo>
                      <a:pt x="84191"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82" name="Freeform 781"/>
              <p:cNvSpPr/>
              <p:nvPr/>
            </p:nvSpPr>
            <p:spPr>
              <a:xfrm>
                <a:off x="2889093" y="1342448"/>
                <a:ext cx="86128" cy="624172"/>
              </a:xfrm>
              <a:custGeom>
                <a:avLst/>
                <a:gdLst/>
                <a:ahLst/>
                <a:cxnLst/>
                <a:rect l="0" t="0" r="0" b="0"/>
                <a:pathLst>
                  <a:path w="86128" h="624172">
                    <a:moveTo>
                      <a:pt x="86127" y="0"/>
                    </a:moveTo>
                    <a:lnTo>
                      <a:pt x="86127" y="461596"/>
                    </a:lnTo>
                    <a:lnTo>
                      <a:pt x="0" y="624171"/>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83" name="Freeform 782"/>
              <p:cNvSpPr/>
              <p:nvPr/>
            </p:nvSpPr>
            <p:spPr>
              <a:xfrm>
                <a:off x="2427496" y="1341480"/>
                <a:ext cx="547725" cy="163544"/>
              </a:xfrm>
              <a:custGeom>
                <a:avLst/>
                <a:gdLst/>
                <a:ahLst/>
                <a:cxnLst/>
                <a:rect l="0" t="0" r="0" b="0"/>
                <a:pathLst>
                  <a:path w="547725" h="163544">
                    <a:moveTo>
                      <a:pt x="0" y="161607"/>
                    </a:moveTo>
                    <a:lnTo>
                      <a:pt x="83224" y="968"/>
                    </a:lnTo>
                    <a:lnTo>
                      <a:pt x="83224" y="0"/>
                    </a:lnTo>
                    <a:lnTo>
                      <a:pt x="84191" y="0"/>
                    </a:lnTo>
                    <a:lnTo>
                      <a:pt x="547724" y="0"/>
                    </a:lnTo>
                    <a:lnTo>
                      <a:pt x="547724" y="0"/>
                    </a:lnTo>
                    <a:lnTo>
                      <a:pt x="547724" y="968"/>
                    </a:lnTo>
                    <a:lnTo>
                      <a:pt x="461598" y="163543"/>
                    </a:lnTo>
                    <a:lnTo>
                      <a:pt x="461598"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797" name="Group 796"/>
            <p:cNvGrpSpPr/>
            <p:nvPr/>
          </p:nvGrpSpPr>
          <p:grpSpPr>
            <a:xfrm>
              <a:off x="951738" y="1501151"/>
              <a:ext cx="549021" cy="625592"/>
              <a:chOff x="951738" y="1501151"/>
              <a:chExt cx="549021" cy="625592"/>
            </a:xfrm>
          </p:grpSpPr>
          <p:sp>
            <p:nvSpPr>
              <p:cNvPr id="785" name="Freeform 784"/>
              <p:cNvSpPr/>
              <p:nvPr/>
            </p:nvSpPr>
            <p:spPr>
              <a:xfrm>
                <a:off x="952753" y="1502028"/>
                <a:ext cx="84456" cy="162434"/>
              </a:xfrm>
              <a:custGeom>
                <a:avLst/>
                <a:gdLst/>
                <a:ahLst/>
                <a:cxnLst/>
                <a:rect l="0" t="0" r="0" b="0"/>
                <a:pathLst>
                  <a:path w="84456" h="162434">
                    <a:moveTo>
                      <a:pt x="84455" y="255"/>
                    </a:moveTo>
                    <a:lnTo>
                      <a:pt x="84455" y="162433"/>
                    </a:lnTo>
                    <a:lnTo>
                      <a:pt x="0" y="162433"/>
                    </a:lnTo>
                    <a:lnTo>
                      <a:pt x="0" y="161164"/>
                    </a:lnTo>
                    <a:lnTo>
                      <a:pt x="8420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86" name="Freeform 785"/>
              <p:cNvSpPr/>
              <p:nvPr/>
            </p:nvSpPr>
            <p:spPr>
              <a:xfrm>
                <a:off x="1037208" y="1501394"/>
                <a:ext cx="463298" cy="163068"/>
              </a:xfrm>
              <a:custGeom>
                <a:avLst/>
                <a:gdLst/>
                <a:ahLst/>
                <a:cxnLst/>
                <a:rect l="0" t="0" r="0" b="0"/>
                <a:pathLst>
                  <a:path w="463298" h="163068">
                    <a:moveTo>
                      <a:pt x="508" y="0"/>
                    </a:moveTo>
                    <a:lnTo>
                      <a:pt x="463297" y="0"/>
                    </a:lnTo>
                    <a:lnTo>
                      <a:pt x="463297" y="634"/>
                    </a:lnTo>
                    <a:lnTo>
                      <a:pt x="378206" y="163067"/>
                    </a:lnTo>
                    <a:lnTo>
                      <a:pt x="378080"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87" name="Freeform 786"/>
              <p:cNvSpPr/>
              <p:nvPr/>
            </p:nvSpPr>
            <p:spPr>
              <a:xfrm>
                <a:off x="951738" y="1664461"/>
                <a:ext cx="85471" cy="462282"/>
              </a:xfrm>
              <a:custGeom>
                <a:avLst/>
                <a:gdLst/>
                <a:ahLst/>
                <a:cxnLst/>
                <a:rect l="0" t="0" r="0" b="0"/>
                <a:pathLst>
                  <a:path w="85471" h="462282">
                    <a:moveTo>
                      <a:pt x="253" y="0"/>
                    </a:moveTo>
                    <a:lnTo>
                      <a:pt x="1015" y="0"/>
                    </a:lnTo>
                    <a:lnTo>
                      <a:pt x="85470" y="0"/>
                    </a:lnTo>
                    <a:lnTo>
                      <a:pt x="85470"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88" name="Freeform 787"/>
              <p:cNvSpPr/>
              <p:nvPr/>
            </p:nvSpPr>
            <p:spPr>
              <a:xfrm>
                <a:off x="1415288" y="1502028"/>
                <a:ext cx="85471" cy="462408"/>
              </a:xfrm>
              <a:custGeom>
                <a:avLst/>
                <a:gdLst/>
                <a:ahLst/>
                <a:cxnLst/>
                <a:rect l="0" t="0" r="0" b="0"/>
                <a:pathLst>
                  <a:path w="85471" h="462408">
                    <a:moveTo>
                      <a:pt x="126" y="162433"/>
                    </a:moveTo>
                    <a:lnTo>
                      <a:pt x="85217" y="0"/>
                    </a:lnTo>
                    <a:lnTo>
                      <a:pt x="85470"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89" name="Freeform 788"/>
              <p:cNvSpPr/>
              <p:nvPr/>
            </p:nvSpPr>
            <p:spPr>
              <a:xfrm>
                <a:off x="1037208" y="1664461"/>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90" name="Freeform 789"/>
              <p:cNvSpPr/>
              <p:nvPr/>
            </p:nvSpPr>
            <p:spPr>
              <a:xfrm>
                <a:off x="1415288" y="1964435"/>
                <a:ext cx="85471" cy="162180"/>
              </a:xfrm>
              <a:custGeom>
                <a:avLst/>
                <a:gdLst/>
                <a:ahLst/>
                <a:cxnLst/>
                <a:rect l="0" t="0" r="0" b="0"/>
                <a:pathLst>
                  <a:path w="85471" h="162180">
                    <a:moveTo>
                      <a:pt x="0" y="162179"/>
                    </a:moveTo>
                    <a:lnTo>
                      <a:pt x="0" y="0"/>
                    </a:lnTo>
                    <a:lnTo>
                      <a:pt x="8547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91" name="Freeform 790"/>
              <p:cNvSpPr/>
              <p:nvPr/>
            </p:nvSpPr>
            <p:spPr>
              <a:xfrm>
                <a:off x="951738" y="1964435"/>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92" name="Freeform 791"/>
              <p:cNvSpPr/>
              <p:nvPr/>
            </p:nvSpPr>
            <p:spPr>
              <a:xfrm>
                <a:off x="1036903" y="1501151"/>
                <a:ext cx="968" cy="969"/>
              </a:xfrm>
              <a:custGeom>
                <a:avLst/>
                <a:gdLst/>
                <a:ahLst/>
                <a:cxnLst/>
                <a:rect l="0" t="0" r="0" b="0"/>
                <a:pathLst>
                  <a:path w="968" h="969">
                    <a:moveTo>
                      <a:pt x="0" y="968"/>
                    </a:moveTo>
                    <a:lnTo>
                      <a:pt x="0" y="0"/>
                    </a:lnTo>
                    <a:lnTo>
                      <a:pt x="0" y="0"/>
                    </a:lnTo>
                    <a:lnTo>
                      <a:pt x="967" y="0"/>
                    </a:lnTo>
                    <a:lnTo>
                      <a:pt x="967"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93" name="Freeform 792"/>
              <p:cNvSpPr/>
              <p:nvPr/>
            </p:nvSpPr>
            <p:spPr>
              <a:xfrm>
                <a:off x="951743" y="16627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94" name="Freeform 793"/>
              <p:cNvSpPr/>
              <p:nvPr/>
            </p:nvSpPr>
            <p:spPr>
              <a:xfrm>
                <a:off x="952711" y="1662759"/>
                <a:ext cx="462565" cy="1936"/>
              </a:xfrm>
              <a:custGeom>
                <a:avLst/>
                <a:gdLst/>
                <a:ahLst/>
                <a:cxnLst/>
                <a:rect l="0" t="0" r="0" b="0"/>
                <a:pathLst>
                  <a:path w="462565" h="1936">
                    <a:moveTo>
                      <a:pt x="462564" y="1935"/>
                    </a:moveTo>
                    <a:lnTo>
                      <a:pt x="84191"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95" name="Freeform 794"/>
              <p:cNvSpPr/>
              <p:nvPr/>
            </p:nvSpPr>
            <p:spPr>
              <a:xfrm>
                <a:off x="1415276" y="150211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796" name="Freeform 795"/>
              <p:cNvSpPr/>
              <p:nvPr/>
            </p:nvSpPr>
            <p:spPr>
              <a:xfrm>
                <a:off x="952711" y="1501151"/>
                <a:ext cx="547723" cy="163544"/>
              </a:xfrm>
              <a:custGeom>
                <a:avLst/>
                <a:gdLst/>
                <a:ahLst/>
                <a:cxnLst/>
                <a:rect l="0" t="0" r="0" b="0"/>
                <a:pathLst>
                  <a:path w="547723" h="163544">
                    <a:moveTo>
                      <a:pt x="0" y="161607"/>
                    </a:moveTo>
                    <a:lnTo>
                      <a:pt x="84190" y="968"/>
                    </a:lnTo>
                    <a:lnTo>
                      <a:pt x="84190"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810" name="Group 809"/>
            <p:cNvGrpSpPr/>
            <p:nvPr/>
          </p:nvGrpSpPr>
          <p:grpSpPr>
            <a:xfrm>
              <a:off x="1412366" y="1501151"/>
              <a:ext cx="549023" cy="625592"/>
              <a:chOff x="1412366" y="1501151"/>
              <a:chExt cx="549023" cy="625592"/>
            </a:xfrm>
          </p:grpSpPr>
          <p:sp>
            <p:nvSpPr>
              <p:cNvPr id="798" name="Freeform 797"/>
              <p:cNvSpPr/>
              <p:nvPr/>
            </p:nvSpPr>
            <p:spPr>
              <a:xfrm>
                <a:off x="1413383" y="1502028"/>
                <a:ext cx="84582" cy="162434"/>
              </a:xfrm>
              <a:custGeom>
                <a:avLst/>
                <a:gdLst/>
                <a:ahLst/>
                <a:cxnLst/>
                <a:rect l="0" t="0" r="0" b="0"/>
                <a:pathLst>
                  <a:path w="84582" h="162434">
                    <a:moveTo>
                      <a:pt x="84581" y="255"/>
                    </a:moveTo>
                    <a:lnTo>
                      <a:pt x="84581" y="162433"/>
                    </a:lnTo>
                    <a:lnTo>
                      <a:pt x="0" y="162433"/>
                    </a:lnTo>
                    <a:lnTo>
                      <a:pt x="0" y="161164"/>
                    </a:lnTo>
                    <a:lnTo>
                      <a:pt x="8420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99" name="Freeform 798"/>
              <p:cNvSpPr/>
              <p:nvPr/>
            </p:nvSpPr>
            <p:spPr>
              <a:xfrm>
                <a:off x="1497964" y="1501394"/>
                <a:ext cx="463297" cy="163068"/>
              </a:xfrm>
              <a:custGeom>
                <a:avLst/>
                <a:gdLst/>
                <a:ahLst/>
                <a:cxnLst/>
                <a:rect l="0" t="0" r="0" b="0"/>
                <a:pathLst>
                  <a:path w="463297" h="163068">
                    <a:moveTo>
                      <a:pt x="382" y="0"/>
                    </a:moveTo>
                    <a:lnTo>
                      <a:pt x="463296" y="0"/>
                    </a:lnTo>
                    <a:lnTo>
                      <a:pt x="463296" y="634"/>
                    </a:lnTo>
                    <a:lnTo>
                      <a:pt x="378206" y="163067"/>
                    </a:lnTo>
                    <a:lnTo>
                      <a:pt x="377953"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0" name="Freeform 799"/>
              <p:cNvSpPr/>
              <p:nvPr/>
            </p:nvSpPr>
            <p:spPr>
              <a:xfrm>
                <a:off x="1412366" y="1664461"/>
                <a:ext cx="85599" cy="462282"/>
              </a:xfrm>
              <a:custGeom>
                <a:avLst/>
                <a:gdLst/>
                <a:ahLst/>
                <a:cxnLst/>
                <a:rect l="0" t="0" r="0" b="0"/>
                <a:pathLst>
                  <a:path w="85599" h="462282">
                    <a:moveTo>
                      <a:pt x="255" y="0"/>
                    </a:moveTo>
                    <a:lnTo>
                      <a:pt x="1017" y="0"/>
                    </a:lnTo>
                    <a:lnTo>
                      <a:pt x="85598" y="0"/>
                    </a:lnTo>
                    <a:lnTo>
                      <a:pt x="85598"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1" name="Freeform 800"/>
              <p:cNvSpPr/>
              <p:nvPr/>
            </p:nvSpPr>
            <p:spPr>
              <a:xfrm>
                <a:off x="1875917" y="1502028"/>
                <a:ext cx="85472" cy="462408"/>
              </a:xfrm>
              <a:custGeom>
                <a:avLst/>
                <a:gdLst/>
                <a:ahLst/>
                <a:cxnLst/>
                <a:rect l="0" t="0" r="0" b="0"/>
                <a:pathLst>
                  <a:path w="85472" h="462408">
                    <a:moveTo>
                      <a:pt x="253" y="162433"/>
                    </a:moveTo>
                    <a:lnTo>
                      <a:pt x="85343" y="0"/>
                    </a:lnTo>
                    <a:lnTo>
                      <a:pt x="85471"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2" name="Freeform 801"/>
              <p:cNvSpPr/>
              <p:nvPr/>
            </p:nvSpPr>
            <p:spPr>
              <a:xfrm>
                <a:off x="1497964" y="1664461"/>
                <a:ext cx="377954" cy="299975"/>
              </a:xfrm>
              <a:custGeom>
                <a:avLst/>
                <a:gdLst/>
                <a:ahLst/>
                <a:cxnLst/>
                <a:rect l="0" t="0" r="0" b="0"/>
                <a:pathLst>
                  <a:path w="377954" h="299975">
                    <a:moveTo>
                      <a:pt x="377953" y="0"/>
                    </a:moveTo>
                    <a:lnTo>
                      <a:pt x="377953"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3" name="Freeform 802"/>
              <p:cNvSpPr/>
              <p:nvPr/>
            </p:nvSpPr>
            <p:spPr>
              <a:xfrm>
                <a:off x="1875917" y="1964435"/>
                <a:ext cx="85472" cy="162180"/>
              </a:xfrm>
              <a:custGeom>
                <a:avLst/>
                <a:gdLst/>
                <a:ahLst/>
                <a:cxnLst/>
                <a:rect l="0" t="0" r="0" b="0"/>
                <a:pathLst>
                  <a:path w="85472" h="162180">
                    <a:moveTo>
                      <a:pt x="0" y="162179"/>
                    </a:moveTo>
                    <a:lnTo>
                      <a:pt x="0" y="0"/>
                    </a:lnTo>
                    <a:lnTo>
                      <a:pt x="854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4" name="Freeform 803"/>
              <p:cNvSpPr/>
              <p:nvPr/>
            </p:nvSpPr>
            <p:spPr>
              <a:xfrm>
                <a:off x="1412366" y="1964435"/>
                <a:ext cx="463552" cy="162180"/>
              </a:xfrm>
              <a:custGeom>
                <a:avLst/>
                <a:gdLst/>
                <a:ahLst/>
                <a:cxnLst/>
                <a:rect l="0" t="0" r="0" b="0"/>
                <a:pathLst>
                  <a:path w="463552" h="162180">
                    <a:moveTo>
                      <a:pt x="463551" y="162179"/>
                    </a:moveTo>
                    <a:lnTo>
                      <a:pt x="0" y="162179"/>
                    </a:lnTo>
                    <a:lnTo>
                      <a:pt x="85598" y="0"/>
                    </a:lnTo>
                    <a:lnTo>
                      <a:pt x="46355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5" name="Freeform 804"/>
              <p:cNvSpPr/>
              <p:nvPr/>
            </p:nvSpPr>
            <p:spPr>
              <a:xfrm>
                <a:off x="1497530" y="1501151"/>
                <a:ext cx="1936" cy="969"/>
              </a:xfrm>
              <a:custGeom>
                <a:avLst/>
                <a:gdLst/>
                <a:ahLst/>
                <a:cxnLst/>
                <a:rect l="0" t="0" r="0" b="0"/>
                <a:pathLst>
                  <a:path w="1936" h="969">
                    <a:moveTo>
                      <a:pt x="0" y="968"/>
                    </a:moveTo>
                    <a:lnTo>
                      <a:pt x="0" y="0"/>
                    </a:lnTo>
                    <a:lnTo>
                      <a:pt x="0" y="0"/>
                    </a:lnTo>
                    <a:lnTo>
                      <a:pt x="1935" y="0"/>
                    </a:lnTo>
                    <a:lnTo>
                      <a:pt x="968"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06" name="Freeform 805"/>
              <p:cNvSpPr/>
              <p:nvPr/>
            </p:nvSpPr>
            <p:spPr>
              <a:xfrm>
                <a:off x="1412371" y="16627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07" name="Freeform 806"/>
              <p:cNvSpPr/>
              <p:nvPr/>
            </p:nvSpPr>
            <p:spPr>
              <a:xfrm>
                <a:off x="1413339" y="1662759"/>
                <a:ext cx="462564" cy="1936"/>
              </a:xfrm>
              <a:custGeom>
                <a:avLst/>
                <a:gdLst/>
                <a:ahLst/>
                <a:cxnLst/>
                <a:rect l="0" t="0" r="0" b="0"/>
                <a:pathLst>
                  <a:path w="462564" h="1936">
                    <a:moveTo>
                      <a:pt x="462563" y="1935"/>
                    </a:moveTo>
                    <a:lnTo>
                      <a:pt x="84190" y="1935"/>
                    </a:lnTo>
                    <a:lnTo>
                      <a:pt x="0" y="1935"/>
                    </a:lnTo>
                    <a:lnTo>
                      <a:pt x="0" y="1935"/>
                    </a:lnTo>
                    <a:lnTo>
                      <a:pt x="0"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08" name="Freeform 807"/>
              <p:cNvSpPr/>
              <p:nvPr/>
            </p:nvSpPr>
            <p:spPr>
              <a:xfrm>
                <a:off x="1875902" y="1502119"/>
                <a:ext cx="85159" cy="624173"/>
              </a:xfrm>
              <a:custGeom>
                <a:avLst/>
                <a:gdLst/>
                <a:ahLst/>
                <a:cxnLst/>
                <a:rect l="0" t="0" r="0" b="0"/>
                <a:pathLst>
                  <a:path w="85159" h="624173">
                    <a:moveTo>
                      <a:pt x="85158" y="0"/>
                    </a:moveTo>
                    <a:lnTo>
                      <a:pt x="85158"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09" name="Freeform 808"/>
              <p:cNvSpPr/>
              <p:nvPr/>
            </p:nvSpPr>
            <p:spPr>
              <a:xfrm>
                <a:off x="1413339" y="1501151"/>
                <a:ext cx="547723" cy="163544"/>
              </a:xfrm>
              <a:custGeom>
                <a:avLst/>
                <a:gdLst/>
                <a:ahLst/>
                <a:cxnLst/>
                <a:rect l="0" t="0" r="0" b="0"/>
                <a:pathLst>
                  <a:path w="547723" h="163544">
                    <a:moveTo>
                      <a:pt x="0" y="161607"/>
                    </a:moveTo>
                    <a:lnTo>
                      <a:pt x="84191" y="968"/>
                    </a:lnTo>
                    <a:lnTo>
                      <a:pt x="84191" y="0"/>
                    </a:lnTo>
                    <a:lnTo>
                      <a:pt x="85158" y="0"/>
                    </a:lnTo>
                    <a:lnTo>
                      <a:pt x="547722" y="0"/>
                    </a:lnTo>
                    <a:lnTo>
                      <a:pt x="547722" y="0"/>
                    </a:lnTo>
                    <a:lnTo>
                      <a:pt x="547722" y="968"/>
                    </a:lnTo>
                    <a:lnTo>
                      <a:pt x="462564" y="163543"/>
                    </a:lnTo>
                    <a:lnTo>
                      <a:pt x="462564"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823" name="Group 822"/>
            <p:cNvGrpSpPr/>
            <p:nvPr/>
          </p:nvGrpSpPr>
          <p:grpSpPr>
            <a:xfrm>
              <a:off x="1878806" y="1501151"/>
              <a:ext cx="549659" cy="625592"/>
              <a:chOff x="1878806" y="1501151"/>
              <a:chExt cx="549659" cy="625592"/>
            </a:xfrm>
          </p:grpSpPr>
          <p:sp>
            <p:nvSpPr>
              <p:cNvPr id="811" name="Freeform 810"/>
              <p:cNvSpPr/>
              <p:nvPr/>
            </p:nvSpPr>
            <p:spPr>
              <a:xfrm>
                <a:off x="1880107" y="1502028"/>
                <a:ext cx="84583" cy="162434"/>
              </a:xfrm>
              <a:custGeom>
                <a:avLst/>
                <a:gdLst/>
                <a:ahLst/>
                <a:cxnLst/>
                <a:rect l="0" t="0" r="0" b="0"/>
                <a:pathLst>
                  <a:path w="84583" h="162434">
                    <a:moveTo>
                      <a:pt x="84582" y="255"/>
                    </a:moveTo>
                    <a:lnTo>
                      <a:pt x="84582" y="162433"/>
                    </a:lnTo>
                    <a:lnTo>
                      <a:pt x="0" y="162433"/>
                    </a:lnTo>
                    <a:lnTo>
                      <a:pt x="0" y="161164"/>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2" name="Freeform 811"/>
              <p:cNvSpPr/>
              <p:nvPr/>
            </p:nvSpPr>
            <p:spPr>
              <a:xfrm>
                <a:off x="1964689" y="1501394"/>
                <a:ext cx="463297" cy="163068"/>
              </a:xfrm>
              <a:custGeom>
                <a:avLst/>
                <a:gdLst/>
                <a:ahLst/>
                <a:cxnLst/>
                <a:rect l="0" t="0" r="0" b="0"/>
                <a:pathLst>
                  <a:path w="463297" h="163068">
                    <a:moveTo>
                      <a:pt x="381" y="0"/>
                    </a:moveTo>
                    <a:lnTo>
                      <a:pt x="463296" y="0"/>
                    </a:lnTo>
                    <a:lnTo>
                      <a:pt x="463296" y="634"/>
                    </a:lnTo>
                    <a:lnTo>
                      <a:pt x="378206" y="163067"/>
                    </a:lnTo>
                    <a:lnTo>
                      <a:pt x="378080"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3" name="Freeform 812"/>
              <p:cNvSpPr/>
              <p:nvPr/>
            </p:nvSpPr>
            <p:spPr>
              <a:xfrm>
                <a:off x="1879219" y="1664461"/>
                <a:ext cx="85471" cy="462282"/>
              </a:xfrm>
              <a:custGeom>
                <a:avLst/>
                <a:gdLst/>
                <a:ahLst/>
                <a:cxnLst/>
                <a:rect l="0" t="0" r="0" b="0"/>
                <a:pathLst>
                  <a:path w="85471" h="462282">
                    <a:moveTo>
                      <a:pt x="126" y="0"/>
                    </a:moveTo>
                    <a:lnTo>
                      <a:pt x="888" y="0"/>
                    </a:lnTo>
                    <a:lnTo>
                      <a:pt x="85470" y="0"/>
                    </a:lnTo>
                    <a:lnTo>
                      <a:pt x="85470"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4" name="Freeform 813"/>
              <p:cNvSpPr/>
              <p:nvPr/>
            </p:nvSpPr>
            <p:spPr>
              <a:xfrm>
                <a:off x="2342769" y="1502028"/>
                <a:ext cx="85345" cy="462408"/>
              </a:xfrm>
              <a:custGeom>
                <a:avLst/>
                <a:gdLst/>
                <a:ahLst/>
                <a:cxnLst/>
                <a:rect l="0" t="0" r="0" b="0"/>
                <a:pathLst>
                  <a:path w="85345" h="462408">
                    <a:moveTo>
                      <a:pt x="126" y="162433"/>
                    </a:moveTo>
                    <a:lnTo>
                      <a:pt x="85216" y="0"/>
                    </a:lnTo>
                    <a:lnTo>
                      <a:pt x="85344"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5" name="Freeform 814"/>
              <p:cNvSpPr/>
              <p:nvPr/>
            </p:nvSpPr>
            <p:spPr>
              <a:xfrm>
                <a:off x="1964689" y="1664461"/>
                <a:ext cx="378081" cy="299975"/>
              </a:xfrm>
              <a:custGeom>
                <a:avLst/>
                <a:gdLst/>
                <a:ahLst/>
                <a:cxnLst/>
                <a:rect l="0" t="0" r="0" b="0"/>
                <a:pathLst>
                  <a:path w="378081" h="299975">
                    <a:moveTo>
                      <a:pt x="378080" y="0"/>
                    </a:moveTo>
                    <a:lnTo>
                      <a:pt x="378080"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6" name="Freeform 815"/>
              <p:cNvSpPr/>
              <p:nvPr/>
            </p:nvSpPr>
            <p:spPr>
              <a:xfrm>
                <a:off x="2342769" y="1964435"/>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7" name="Freeform 816"/>
              <p:cNvSpPr/>
              <p:nvPr/>
            </p:nvSpPr>
            <p:spPr>
              <a:xfrm>
                <a:off x="1879219" y="1964435"/>
                <a:ext cx="463551" cy="162180"/>
              </a:xfrm>
              <a:custGeom>
                <a:avLst/>
                <a:gdLst/>
                <a:ahLst/>
                <a:cxnLst/>
                <a:rect l="0" t="0" r="0" b="0"/>
                <a:pathLst>
                  <a:path w="463551" h="162180">
                    <a:moveTo>
                      <a:pt x="463550" y="162179"/>
                    </a:moveTo>
                    <a:lnTo>
                      <a:pt x="0" y="162179"/>
                    </a:lnTo>
                    <a:lnTo>
                      <a:pt x="85470"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8" name="Freeform 817"/>
              <p:cNvSpPr/>
              <p:nvPr/>
            </p:nvSpPr>
            <p:spPr>
              <a:xfrm>
                <a:off x="1964933" y="1501151"/>
                <a:ext cx="969" cy="969"/>
              </a:xfrm>
              <a:custGeom>
                <a:avLst/>
                <a:gdLst/>
                <a:ahLst/>
                <a:cxnLst/>
                <a:rect l="0" t="0" r="0" b="0"/>
                <a:pathLst>
                  <a:path w="969" h="969">
                    <a:moveTo>
                      <a:pt x="0" y="968"/>
                    </a:moveTo>
                    <a:lnTo>
                      <a:pt x="0" y="0"/>
                    </a:lnTo>
                    <a:lnTo>
                      <a:pt x="0" y="0"/>
                    </a:lnTo>
                    <a:lnTo>
                      <a:pt x="968"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19" name="Freeform 818"/>
              <p:cNvSpPr/>
              <p:nvPr/>
            </p:nvSpPr>
            <p:spPr>
              <a:xfrm>
                <a:off x="1878806" y="1662759"/>
                <a:ext cx="463532" cy="463533"/>
              </a:xfrm>
              <a:custGeom>
                <a:avLst/>
                <a:gdLst/>
                <a:ahLst/>
                <a:cxnLst/>
                <a:rect l="0" t="0" r="0" b="0"/>
                <a:pathLst>
                  <a:path w="463532" h="463533">
                    <a:moveTo>
                      <a:pt x="463531" y="1936"/>
                    </a:moveTo>
                    <a:lnTo>
                      <a:pt x="463531" y="300957"/>
                    </a:lnTo>
                    <a:lnTo>
                      <a:pt x="463531" y="463532"/>
                    </a:lnTo>
                    <a:lnTo>
                      <a:pt x="0" y="463532"/>
                    </a:lnTo>
                    <a:lnTo>
                      <a:pt x="0" y="1936"/>
                    </a:lnTo>
                    <a:lnTo>
                      <a:pt x="0" y="0"/>
                    </a:lnTo>
                    <a:lnTo>
                      <a:pt x="1935"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20" name="Freeform 819"/>
              <p:cNvSpPr/>
              <p:nvPr/>
            </p:nvSpPr>
            <p:spPr>
              <a:xfrm>
                <a:off x="1879774" y="1662759"/>
                <a:ext cx="462564" cy="1936"/>
              </a:xfrm>
              <a:custGeom>
                <a:avLst/>
                <a:gdLst/>
                <a:ahLst/>
                <a:cxnLst/>
                <a:rect l="0" t="0" r="0" b="0"/>
                <a:pathLst>
                  <a:path w="462564" h="1936">
                    <a:moveTo>
                      <a:pt x="462563"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21" name="Freeform 820"/>
              <p:cNvSpPr/>
              <p:nvPr/>
            </p:nvSpPr>
            <p:spPr>
              <a:xfrm>
                <a:off x="2342337" y="1502119"/>
                <a:ext cx="86128" cy="624173"/>
              </a:xfrm>
              <a:custGeom>
                <a:avLst/>
                <a:gdLst/>
                <a:ahLst/>
                <a:cxnLst/>
                <a:rect l="0" t="0" r="0" b="0"/>
                <a:pathLst>
                  <a:path w="86128" h="624173">
                    <a:moveTo>
                      <a:pt x="86127" y="0"/>
                    </a:moveTo>
                    <a:lnTo>
                      <a:pt x="86127"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22" name="Freeform 821"/>
              <p:cNvSpPr/>
              <p:nvPr/>
            </p:nvSpPr>
            <p:spPr>
              <a:xfrm>
                <a:off x="1880743" y="1501151"/>
                <a:ext cx="547722" cy="163544"/>
              </a:xfrm>
              <a:custGeom>
                <a:avLst/>
                <a:gdLst/>
                <a:ahLst/>
                <a:cxnLst/>
                <a:rect l="0" t="0" r="0" b="0"/>
                <a:pathLst>
                  <a:path w="547722" h="163544">
                    <a:moveTo>
                      <a:pt x="0" y="161607"/>
                    </a:moveTo>
                    <a:lnTo>
                      <a:pt x="84190" y="968"/>
                    </a:lnTo>
                    <a:lnTo>
                      <a:pt x="84190" y="0"/>
                    </a:lnTo>
                    <a:lnTo>
                      <a:pt x="84190" y="0"/>
                    </a:lnTo>
                    <a:lnTo>
                      <a:pt x="547721" y="0"/>
                    </a:lnTo>
                    <a:lnTo>
                      <a:pt x="547721" y="0"/>
                    </a:lnTo>
                    <a:lnTo>
                      <a:pt x="547721" y="968"/>
                    </a:lnTo>
                    <a:lnTo>
                      <a:pt x="462563" y="163543"/>
                    </a:lnTo>
                    <a:lnTo>
                      <a:pt x="461595"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nvGrpSpPr>
            <p:cNvPr id="836" name="Group 835"/>
            <p:cNvGrpSpPr/>
            <p:nvPr/>
          </p:nvGrpSpPr>
          <p:grpSpPr>
            <a:xfrm>
              <a:off x="2339435" y="1501151"/>
              <a:ext cx="549660" cy="625592"/>
              <a:chOff x="2339435" y="1501151"/>
              <a:chExt cx="549660" cy="625592"/>
            </a:xfrm>
          </p:grpSpPr>
          <p:sp>
            <p:nvSpPr>
              <p:cNvPr id="824" name="Freeform 823"/>
              <p:cNvSpPr/>
              <p:nvPr/>
            </p:nvSpPr>
            <p:spPr>
              <a:xfrm>
                <a:off x="2340736" y="1502028"/>
                <a:ext cx="84584" cy="162434"/>
              </a:xfrm>
              <a:custGeom>
                <a:avLst/>
                <a:gdLst/>
                <a:ahLst/>
                <a:cxnLst/>
                <a:rect l="0" t="0" r="0" b="0"/>
                <a:pathLst>
                  <a:path w="84584" h="162434">
                    <a:moveTo>
                      <a:pt x="84583" y="255"/>
                    </a:moveTo>
                    <a:lnTo>
                      <a:pt x="84583" y="162433"/>
                    </a:lnTo>
                    <a:lnTo>
                      <a:pt x="0" y="162433"/>
                    </a:lnTo>
                    <a:lnTo>
                      <a:pt x="0" y="161164"/>
                    </a:lnTo>
                    <a:lnTo>
                      <a:pt x="84328"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25" name="Freeform 824"/>
              <p:cNvSpPr/>
              <p:nvPr/>
            </p:nvSpPr>
            <p:spPr>
              <a:xfrm>
                <a:off x="2425319" y="1501394"/>
                <a:ext cx="463296" cy="163068"/>
              </a:xfrm>
              <a:custGeom>
                <a:avLst/>
                <a:gdLst/>
                <a:ahLst/>
                <a:cxnLst/>
                <a:rect l="0" t="0" r="0" b="0"/>
                <a:pathLst>
                  <a:path w="463296" h="163068">
                    <a:moveTo>
                      <a:pt x="381" y="0"/>
                    </a:moveTo>
                    <a:lnTo>
                      <a:pt x="463295" y="0"/>
                    </a:lnTo>
                    <a:lnTo>
                      <a:pt x="463295" y="634"/>
                    </a:lnTo>
                    <a:lnTo>
                      <a:pt x="378206" y="163067"/>
                    </a:lnTo>
                    <a:lnTo>
                      <a:pt x="378079" y="163067"/>
                    </a:lnTo>
                    <a:lnTo>
                      <a:pt x="0" y="163067"/>
                    </a:lnTo>
                    <a:lnTo>
                      <a:pt x="0" y="88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26" name="Freeform 825"/>
              <p:cNvSpPr/>
              <p:nvPr/>
            </p:nvSpPr>
            <p:spPr>
              <a:xfrm>
                <a:off x="2339848" y="1664461"/>
                <a:ext cx="85472" cy="462282"/>
              </a:xfrm>
              <a:custGeom>
                <a:avLst/>
                <a:gdLst/>
                <a:ahLst/>
                <a:cxnLst/>
                <a:rect l="0" t="0" r="0" b="0"/>
                <a:pathLst>
                  <a:path w="85472" h="462282">
                    <a:moveTo>
                      <a:pt x="127" y="0"/>
                    </a:moveTo>
                    <a:lnTo>
                      <a:pt x="888" y="0"/>
                    </a:lnTo>
                    <a:lnTo>
                      <a:pt x="85471" y="0"/>
                    </a:lnTo>
                    <a:lnTo>
                      <a:pt x="85471" y="299974"/>
                    </a:lnTo>
                    <a:lnTo>
                      <a:pt x="0" y="462281"/>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27" name="Freeform 826"/>
              <p:cNvSpPr/>
              <p:nvPr/>
            </p:nvSpPr>
            <p:spPr>
              <a:xfrm>
                <a:off x="2803398" y="1502028"/>
                <a:ext cx="85345" cy="462408"/>
              </a:xfrm>
              <a:custGeom>
                <a:avLst/>
                <a:gdLst/>
                <a:ahLst/>
                <a:cxnLst/>
                <a:rect l="0" t="0" r="0" b="0"/>
                <a:pathLst>
                  <a:path w="85345" h="462408">
                    <a:moveTo>
                      <a:pt x="127" y="162433"/>
                    </a:moveTo>
                    <a:lnTo>
                      <a:pt x="85216" y="0"/>
                    </a:lnTo>
                    <a:lnTo>
                      <a:pt x="85344" y="462407"/>
                    </a:lnTo>
                    <a:lnTo>
                      <a:pt x="0" y="462407"/>
                    </a:lnTo>
                    <a:lnTo>
                      <a:pt x="0" y="162433"/>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28" name="Freeform 827"/>
              <p:cNvSpPr/>
              <p:nvPr/>
            </p:nvSpPr>
            <p:spPr>
              <a:xfrm>
                <a:off x="2425319" y="1664461"/>
                <a:ext cx="378080" cy="299975"/>
              </a:xfrm>
              <a:custGeom>
                <a:avLst/>
                <a:gdLst/>
                <a:ahLst/>
                <a:cxnLst/>
                <a:rect l="0" t="0" r="0" b="0"/>
                <a:pathLst>
                  <a:path w="378080" h="299975">
                    <a:moveTo>
                      <a:pt x="378079" y="0"/>
                    </a:moveTo>
                    <a:lnTo>
                      <a:pt x="378079" y="299974"/>
                    </a:lnTo>
                    <a:lnTo>
                      <a:pt x="0" y="299974"/>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29" name="Freeform 828"/>
              <p:cNvSpPr/>
              <p:nvPr/>
            </p:nvSpPr>
            <p:spPr>
              <a:xfrm>
                <a:off x="2803398" y="1964435"/>
                <a:ext cx="85345" cy="162180"/>
              </a:xfrm>
              <a:custGeom>
                <a:avLst/>
                <a:gdLst/>
                <a:ahLst/>
                <a:cxnLst/>
                <a:rect l="0" t="0" r="0" b="0"/>
                <a:pathLst>
                  <a:path w="85345" h="162180">
                    <a:moveTo>
                      <a:pt x="0" y="162179"/>
                    </a:moveTo>
                    <a:lnTo>
                      <a:pt x="0" y="0"/>
                    </a:lnTo>
                    <a:lnTo>
                      <a:pt x="8534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30" name="Freeform 829"/>
              <p:cNvSpPr/>
              <p:nvPr/>
            </p:nvSpPr>
            <p:spPr>
              <a:xfrm>
                <a:off x="2339848" y="1964435"/>
                <a:ext cx="463551" cy="162180"/>
              </a:xfrm>
              <a:custGeom>
                <a:avLst/>
                <a:gdLst/>
                <a:ahLst/>
                <a:cxnLst/>
                <a:rect l="0" t="0" r="0" b="0"/>
                <a:pathLst>
                  <a:path w="463551" h="162180">
                    <a:moveTo>
                      <a:pt x="463550" y="162179"/>
                    </a:moveTo>
                    <a:lnTo>
                      <a:pt x="0" y="162179"/>
                    </a:lnTo>
                    <a:lnTo>
                      <a:pt x="85471" y="0"/>
                    </a:lnTo>
                    <a:lnTo>
                      <a:pt x="46355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31" name="Freeform 830"/>
              <p:cNvSpPr/>
              <p:nvPr/>
            </p:nvSpPr>
            <p:spPr>
              <a:xfrm>
                <a:off x="2425562" y="1501151"/>
                <a:ext cx="968" cy="969"/>
              </a:xfrm>
              <a:custGeom>
                <a:avLst/>
                <a:gdLst/>
                <a:ahLst/>
                <a:cxnLst/>
                <a:rect l="0" t="0" r="0" b="0"/>
                <a:pathLst>
                  <a:path w="968" h="969">
                    <a:moveTo>
                      <a:pt x="0" y="968"/>
                    </a:moveTo>
                    <a:lnTo>
                      <a:pt x="0" y="0"/>
                    </a:lnTo>
                    <a:lnTo>
                      <a:pt x="0" y="0"/>
                    </a:lnTo>
                    <a:lnTo>
                      <a:pt x="967" y="0"/>
                    </a:lnTo>
                    <a:lnTo>
                      <a:pt x="0" y="0"/>
                    </a:lnTo>
                    <a:close/>
                  </a:path>
                </a:pathLst>
              </a:custGeom>
              <a:solidFill>
                <a:schemeClr val="accent1">
                  <a:alpha val="0"/>
                </a:schemeClr>
              </a:solidFill>
              <a:ln w="965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32" name="Freeform 831"/>
              <p:cNvSpPr/>
              <p:nvPr/>
            </p:nvSpPr>
            <p:spPr>
              <a:xfrm>
                <a:off x="2339435" y="1662759"/>
                <a:ext cx="463533" cy="463533"/>
              </a:xfrm>
              <a:custGeom>
                <a:avLst/>
                <a:gdLst/>
                <a:ahLst/>
                <a:cxnLst/>
                <a:rect l="0" t="0" r="0" b="0"/>
                <a:pathLst>
                  <a:path w="463533" h="463533">
                    <a:moveTo>
                      <a:pt x="463532" y="1936"/>
                    </a:moveTo>
                    <a:lnTo>
                      <a:pt x="463532" y="300957"/>
                    </a:lnTo>
                    <a:lnTo>
                      <a:pt x="463532" y="463532"/>
                    </a:lnTo>
                    <a:lnTo>
                      <a:pt x="0" y="463532"/>
                    </a:lnTo>
                    <a:lnTo>
                      <a:pt x="0" y="1936"/>
                    </a:lnTo>
                    <a:lnTo>
                      <a:pt x="0" y="0"/>
                    </a:lnTo>
                    <a:lnTo>
                      <a:pt x="1936"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33" name="Freeform 832"/>
              <p:cNvSpPr/>
              <p:nvPr/>
            </p:nvSpPr>
            <p:spPr>
              <a:xfrm>
                <a:off x="2340402" y="1662759"/>
                <a:ext cx="462565" cy="1936"/>
              </a:xfrm>
              <a:custGeom>
                <a:avLst/>
                <a:gdLst/>
                <a:ahLst/>
                <a:cxnLst/>
                <a:rect l="0" t="0" r="0" b="0"/>
                <a:pathLst>
                  <a:path w="462565" h="1936">
                    <a:moveTo>
                      <a:pt x="462564" y="1935"/>
                    </a:moveTo>
                    <a:lnTo>
                      <a:pt x="85158" y="1935"/>
                    </a:lnTo>
                    <a:lnTo>
                      <a:pt x="968" y="1935"/>
                    </a:lnTo>
                    <a:lnTo>
                      <a:pt x="0" y="1935"/>
                    </a:lnTo>
                    <a:lnTo>
                      <a:pt x="968" y="0"/>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34" name="Freeform 833"/>
              <p:cNvSpPr/>
              <p:nvPr/>
            </p:nvSpPr>
            <p:spPr>
              <a:xfrm>
                <a:off x="2802968" y="1502119"/>
                <a:ext cx="86127" cy="624173"/>
              </a:xfrm>
              <a:custGeom>
                <a:avLst/>
                <a:gdLst/>
                <a:ahLst/>
                <a:cxnLst/>
                <a:rect l="0" t="0" r="0" b="0"/>
                <a:pathLst>
                  <a:path w="86127" h="624173">
                    <a:moveTo>
                      <a:pt x="86126" y="0"/>
                    </a:moveTo>
                    <a:lnTo>
                      <a:pt x="86126" y="461597"/>
                    </a:lnTo>
                    <a:lnTo>
                      <a:pt x="0" y="624172"/>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835" name="Freeform 834"/>
              <p:cNvSpPr/>
              <p:nvPr/>
            </p:nvSpPr>
            <p:spPr>
              <a:xfrm>
                <a:off x="2341371" y="1501151"/>
                <a:ext cx="547724" cy="163544"/>
              </a:xfrm>
              <a:custGeom>
                <a:avLst/>
                <a:gdLst/>
                <a:ahLst/>
                <a:cxnLst/>
                <a:rect l="0" t="0" r="0" b="0"/>
                <a:pathLst>
                  <a:path w="547724" h="163544">
                    <a:moveTo>
                      <a:pt x="0" y="161607"/>
                    </a:moveTo>
                    <a:lnTo>
                      <a:pt x="84191" y="968"/>
                    </a:lnTo>
                    <a:lnTo>
                      <a:pt x="84191" y="0"/>
                    </a:lnTo>
                    <a:lnTo>
                      <a:pt x="84191" y="0"/>
                    </a:lnTo>
                    <a:lnTo>
                      <a:pt x="547723" y="0"/>
                    </a:lnTo>
                    <a:lnTo>
                      <a:pt x="547723" y="0"/>
                    </a:lnTo>
                    <a:lnTo>
                      <a:pt x="547723" y="968"/>
                    </a:lnTo>
                    <a:lnTo>
                      <a:pt x="462564" y="163543"/>
                    </a:lnTo>
                    <a:lnTo>
                      <a:pt x="461597" y="163543"/>
                    </a:lnTo>
                  </a:path>
                </a:pathLst>
              </a:custGeom>
              <a:ln w="965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grpSp>
      <p:cxnSp>
        <p:nvCxnSpPr>
          <p:cNvPr id="838" name="Straight Connector 837"/>
          <p:cNvCxnSpPr/>
          <p:nvPr/>
        </p:nvCxnSpPr>
        <p:spPr>
          <a:xfrm>
            <a:off x="965951" y="4838900"/>
            <a:ext cx="21152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flipV="1">
            <a:off x="3277781" y="3936860"/>
            <a:ext cx="386131" cy="7850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3731096" y="1815261"/>
            <a:ext cx="0" cy="180421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841" name="Picture 840" descr="NBK-3756-265a50.png"/>
          <p:cNvPicPr>
            <a:picLocks/>
          </p:cNvPicPr>
          <p:nvPr/>
        </p:nvPicPr>
        <p:blipFill>
          <a:blip r:embed="rId4" cstate="print">
            <a:clrChange>
              <a:clrFrom>
                <a:srgbClr val="FFFFFF"/>
              </a:clrFrom>
              <a:clrTo>
                <a:srgbClr val="FFFFFF">
                  <a:alpha val="0"/>
                </a:srgbClr>
              </a:clrTo>
            </a:clrChange>
          </a:blip>
          <a:stretch>
            <a:fillRect/>
          </a:stretch>
        </p:blipFill>
        <p:spPr>
          <a:xfrm>
            <a:off x="538021" y="3702393"/>
            <a:ext cx="3324685" cy="3418169"/>
          </a:xfrm>
          <a:prstGeom prst="rect">
            <a:avLst/>
          </a:prstGeom>
          <a:solidFill>
            <a:scrgbClr r="0" g="0" b="0">
              <a:alpha val="0"/>
            </a:scrgbClr>
          </a:solidFill>
        </p:spPr>
      </p:pic>
      <p:pic>
        <p:nvPicPr>
          <p:cNvPr id="842" name="Picture 841" descr="NBK-3756-265afb.png"/>
          <p:cNvPicPr>
            <a:picLocks/>
          </p:cNvPicPr>
          <p:nvPr/>
        </p:nvPicPr>
        <p:blipFill>
          <a:blip r:embed="rId5" cstate="print">
            <a:clrChange>
              <a:clrFrom>
                <a:srgbClr val="FFFFFF"/>
              </a:clrFrom>
              <a:clrTo>
                <a:srgbClr val="FFFFFF">
                  <a:alpha val="0"/>
                </a:srgbClr>
              </a:clrTo>
            </a:clrChange>
          </a:blip>
          <a:stretch>
            <a:fillRect/>
          </a:stretch>
        </p:blipFill>
        <p:spPr>
          <a:xfrm>
            <a:off x="2359009" y="2823829"/>
            <a:ext cx="3324685" cy="3418169"/>
          </a:xfrm>
          <a:prstGeom prst="rect">
            <a:avLst/>
          </a:prstGeom>
          <a:solidFill>
            <a:scrgbClr r="0" g="0" b="0">
              <a:alpha val="0"/>
            </a:scrgbClr>
          </a:solidFill>
        </p:spPr>
      </p:pic>
      <p:pic>
        <p:nvPicPr>
          <p:cNvPr id="843" name="Picture 842" descr="NBK-3756-265b88.png"/>
          <p:cNvPicPr>
            <a:picLocks/>
          </p:cNvPicPr>
          <p:nvPr/>
        </p:nvPicPr>
        <p:blipFill>
          <a:blip r:embed="rId5" cstate="print">
            <a:clrChange>
              <a:clrFrom>
                <a:srgbClr val="FFFFFF"/>
              </a:clrFrom>
              <a:clrTo>
                <a:srgbClr val="FFFFFF">
                  <a:alpha val="0"/>
                </a:srgbClr>
              </a:clrTo>
            </a:clrChange>
          </a:blip>
          <a:stretch>
            <a:fillRect/>
          </a:stretch>
        </p:blipFill>
        <p:spPr>
          <a:xfrm>
            <a:off x="2593532" y="874510"/>
            <a:ext cx="3324685" cy="3418169"/>
          </a:xfrm>
          <a:prstGeom prst="rect">
            <a:avLst/>
          </a:prstGeom>
          <a:solidFill>
            <a:scrgbClr r="0" g="0" b="0">
              <a:alpha val="0"/>
            </a:scrgbClr>
          </a:solidFill>
        </p:spPr>
      </p:pic>
      <p:pic>
        <p:nvPicPr>
          <p:cNvPr id="844" name="Picture 843" descr="NBK-3756-265c14.png"/>
          <p:cNvPicPr>
            <a:picLocks/>
          </p:cNvPicPr>
          <p:nvPr/>
        </p:nvPicPr>
        <p:blipFill>
          <a:blip r:embed="rId6" cstate="print">
            <a:clrChange>
              <a:clrFrom>
                <a:srgbClr val="FFFFFF"/>
              </a:clrFrom>
              <a:clrTo>
                <a:srgbClr val="FFFFFF">
                  <a:alpha val="0"/>
                </a:srgbClr>
              </a:clrTo>
            </a:clrChange>
          </a:blip>
          <a:stretch>
            <a:fillRect/>
          </a:stretch>
        </p:blipFill>
        <p:spPr>
          <a:xfrm>
            <a:off x="3476434" y="5445797"/>
            <a:ext cx="4580065" cy="4420282"/>
          </a:xfrm>
          <a:prstGeom prst="rect">
            <a:avLst/>
          </a:prstGeom>
          <a:solidFill>
            <a:scrgbClr r="0" g="0" b="0">
              <a:alpha val="0"/>
            </a:scrgbClr>
          </a:solidFill>
        </p:spPr>
      </p:pic>
      <p:pic>
        <p:nvPicPr>
          <p:cNvPr id="845" name="Picture 844" descr="NBK-3756-265cc0.png"/>
          <p:cNvPicPr>
            <a:picLocks/>
          </p:cNvPicPr>
          <p:nvPr/>
        </p:nvPicPr>
        <p:blipFill>
          <a:blip r:embed="rId7" cstate="print">
            <a:clrChange>
              <a:clrFrom>
                <a:srgbClr val="FFFFFF"/>
              </a:clrFrom>
              <a:clrTo>
                <a:srgbClr val="FFFFFF">
                  <a:alpha val="0"/>
                </a:srgbClr>
              </a:clrTo>
            </a:clrChange>
          </a:blip>
          <a:stretch>
            <a:fillRect/>
          </a:stretch>
        </p:blipFill>
        <p:spPr>
          <a:xfrm>
            <a:off x="6125146" y="5390886"/>
            <a:ext cx="5145675" cy="4488920"/>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3846" y="1012152"/>
            <a:ext cx="675704" cy="530923"/>
          </a:xfrm>
          <a:prstGeom prst="rect">
            <a:avLst/>
          </a:prstGeom>
          <a:noFill/>
        </p:spPr>
        <p:txBody>
          <a:bodyPr vert="horz" wrap="square" lIns="99068" tIns="49534" rIns="99068" bIns="49534" rtlCol="0">
            <a:spAutoFit/>
          </a:bodyPr>
          <a:lstStyle/>
          <a:p>
            <a:r>
              <a:rPr lang="en-US" sz="2800" b="1" dirty="0" smtClean="0">
                <a:solidFill>
                  <a:srgbClr val="000000"/>
                </a:solidFill>
                <a:latin typeface="Arial - 28"/>
              </a:rPr>
              <a:t>3</a:t>
            </a:r>
            <a:endParaRPr lang="en-US" sz="2800" b="1" dirty="0">
              <a:solidFill>
                <a:srgbClr val="000000"/>
              </a:solidFill>
              <a:latin typeface="Arial - 28"/>
            </a:endParaRPr>
          </a:p>
        </p:txBody>
      </p:sp>
      <p:sp>
        <p:nvSpPr>
          <p:cNvPr id="3" name="TextBox 2"/>
          <p:cNvSpPr txBox="1"/>
          <p:nvPr/>
        </p:nvSpPr>
        <p:spPr>
          <a:xfrm>
            <a:off x="1784350" y="1040606"/>
            <a:ext cx="9546400" cy="2254471"/>
          </a:xfrm>
          <a:prstGeom prst="rect">
            <a:avLst/>
          </a:prstGeom>
          <a:noFill/>
        </p:spPr>
        <p:txBody>
          <a:bodyPr vert="horz" lIns="99068" tIns="49534" rIns="99068" bIns="49534" rtlCol="0">
            <a:spAutoFit/>
          </a:bodyPr>
          <a:lstStyle/>
          <a:p>
            <a:r>
              <a:rPr lang="en-US" sz="2800" b="1" dirty="0" smtClean="0">
                <a:solidFill>
                  <a:srgbClr val="000000"/>
                </a:solidFill>
                <a:latin typeface="Arial - 28"/>
              </a:rPr>
              <a:t>Michelle needs new carpeting for her </a:t>
            </a:r>
          </a:p>
          <a:p>
            <a:r>
              <a:rPr lang="en-US" sz="2800" b="1" dirty="0" smtClean="0">
                <a:solidFill>
                  <a:srgbClr val="000000"/>
                </a:solidFill>
                <a:latin typeface="Arial - 28"/>
              </a:rPr>
              <a:t>bedroom that is 12 feet by 9 feet. Does </a:t>
            </a:r>
          </a:p>
          <a:p>
            <a:r>
              <a:rPr lang="en-US" sz="2800" b="1" dirty="0" smtClean="0">
                <a:solidFill>
                  <a:srgbClr val="000000"/>
                </a:solidFill>
                <a:latin typeface="Arial - 28"/>
              </a:rPr>
              <a:t>Michelle need to find the area or perimeter of </a:t>
            </a:r>
          </a:p>
          <a:p>
            <a:r>
              <a:rPr lang="en-US" sz="2800" b="1" dirty="0" smtClean="0">
                <a:solidFill>
                  <a:srgbClr val="000000"/>
                </a:solidFill>
                <a:latin typeface="Arial - 28"/>
              </a:rPr>
              <a:t>her bedroom in order to figure out how much </a:t>
            </a:r>
          </a:p>
          <a:p>
            <a:r>
              <a:rPr lang="en-US" sz="2800" b="1" dirty="0" smtClean="0">
                <a:solidFill>
                  <a:srgbClr val="000000"/>
                </a:solidFill>
                <a:latin typeface="Arial - 28"/>
              </a:rPr>
              <a:t>carpet to order?</a:t>
            </a:r>
            <a:endParaRPr lang="en-US" sz="2800" b="1" dirty="0">
              <a:solidFill>
                <a:srgbClr val="000000"/>
              </a:solidFill>
              <a:latin typeface="Arial - 28"/>
            </a:endParaRPr>
          </a:p>
        </p:txBody>
      </p:sp>
      <p:sp>
        <p:nvSpPr>
          <p:cNvPr id="4" name="TextBox 3"/>
          <p:cNvSpPr txBox="1"/>
          <p:nvPr/>
        </p:nvSpPr>
        <p:spPr>
          <a:xfrm>
            <a:off x="2448885" y="3728871"/>
            <a:ext cx="838200" cy="469367"/>
          </a:xfrm>
          <a:prstGeom prst="rect">
            <a:avLst/>
          </a:prstGeom>
          <a:noFill/>
        </p:spPr>
        <p:txBody>
          <a:bodyPr vert="horz" wrap="square" lIns="99068" tIns="49534" rIns="99068" bIns="49534"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2936210" y="3729109"/>
            <a:ext cx="3683365"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Area</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2470150" y="4372141"/>
            <a:ext cx="838200" cy="469367"/>
          </a:xfrm>
          <a:prstGeom prst="rect">
            <a:avLst/>
          </a:prstGeom>
          <a:noFill/>
        </p:spPr>
        <p:txBody>
          <a:bodyPr vert="horz" wrap="square" lIns="99068" tIns="49534" rIns="99068" bIns="49534"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2936210" y="4381001"/>
            <a:ext cx="4786995"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Perimeter</a:t>
            </a:r>
            <a:endParaRPr lang="en-US" sz="2400" b="1" dirty="0">
              <a:solidFill>
                <a:srgbClr val="000000"/>
              </a:solidFill>
              <a:latin typeface="Arial" pitchFamily="34" charset="0"/>
              <a:cs typeface="Arial" pitchFamily="34" charset="0"/>
            </a:endParaRPr>
          </a:p>
        </p:txBody>
      </p:sp>
      <p:pic>
        <p:nvPicPr>
          <p:cNvPr id="14" name="Picture 13" descr="bc661877d0cb4ae7a32bf8dd8751ede5.png"/>
          <p:cNvPicPr>
            <a:picLocks/>
          </p:cNvPicPr>
          <p:nvPr/>
        </p:nvPicPr>
        <p:blipFill>
          <a:blip r:embed="rId3" cstate="print"/>
          <a:stretch>
            <a:fillRect/>
          </a:stretch>
        </p:blipFill>
        <p:spPr>
          <a:xfrm>
            <a:off x="110363" y="109821"/>
            <a:ext cx="3752342" cy="68638"/>
          </a:xfrm>
          <a:prstGeom prst="rect">
            <a:avLst/>
          </a:prstGeom>
          <a:solidFill>
            <a:scrgbClr r="0" g="0" b="0">
              <a:alpha val="0"/>
            </a:scrgbClr>
          </a:solidFill>
        </p:spPr>
      </p:pic>
      <p:sp>
        <p:nvSpPr>
          <p:cNvPr id="15" name="Oval 14"/>
          <p:cNvSpPr/>
          <p:nvPr/>
        </p:nvSpPr>
        <p:spPr>
          <a:xfrm>
            <a:off x="1860550" y="37838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16" name="Oval 15"/>
          <p:cNvSpPr/>
          <p:nvPr/>
        </p:nvSpPr>
        <p:spPr>
          <a:xfrm>
            <a:off x="1860550" y="44086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 name="Group 16"/>
          <p:cNvGrpSpPr/>
          <p:nvPr/>
        </p:nvGrpSpPr>
        <p:grpSpPr>
          <a:xfrm>
            <a:off x="953493" y="2302892"/>
            <a:ext cx="3650257" cy="2471514"/>
            <a:chOff x="1016000" y="927100"/>
            <a:chExt cx="3360421" cy="2286508"/>
          </a:xfrm>
        </p:grpSpPr>
        <p:sp>
          <p:nvSpPr>
            <p:cNvPr id="2" name="Freeform 1"/>
            <p:cNvSpPr/>
            <p:nvPr/>
          </p:nvSpPr>
          <p:spPr>
            <a:xfrm>
              <a:off x="1539494" y="929766"/>
              <a:ext cx="2834005" cy="595251"/>
            </a:xfrm>
            <a:custGeom>
              <a:avLst/>
              <a:gdLst/>
              <a:ahLst/>
              <a:cxnLst/>
              <a:rect l="0" t="0" r="0" b="0"/>
              <a:pathLst>
                <a:path w="2834005" h="595251">
                  <a:moveTo>
                    <a:pt x="2834004" y="2033"/>
                  </a:moveTo>
                  <a:lnTo>
                    <a:pt x="2313177" y="595250"/>
                  </a:lnTo>
                  <a:lnTo>
                    <a:pt x="0" y="595250"/>
                  </a:lnTo>
                  <a:lnTo>
                    <a:pt x="0" y="2922"/>
                  </a:lnTo>
                  <a:lnTo>
                    <a:pt x="2920" y="0"/>
                  </a:lnTo>
                  <a:lnTo>
                    <a:pt x="283400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852671" y="931799"/>
              <a:ext cx="523241" cy="1689100"/>
            </a:xfrm>
            <a:custGeom>
              <a:avLst/>
              <a:gdLst/>
              <a:ahLst/>
              <a:cxnLst/>
              <a:rect l="0" t="0" r="0" b="0"/>
              <a:pathLst>
                <a:path w="523241" h="1689100">
                  <a:moveTo>
                    <a:pt x="0" y="593217"/>
                  </a:moveTo>
                  <a:lnTo>
                    <a:pt x="520827" y="0"/>
                  </a:lnTo>
                  <a:lnTo>
                    <a:pt x="523240" y="1689099"/>
                  </a:lnTo>
                  <a:lnTo>
                    <a:pt x="0" y="168909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852671" y="2620898"/>
              <a:ext cx="523241" cy="592710"/>
            </a:xfrm>
            <a:custGeom>
              <a:avLst/>
              <a:gdLst/>
              <a:ahLst/>
              <a:cxnLst/>
              <a:rect l="0" t="0" r="0" b="0"/>
              <a:pathLst>
                <a:path w="523241" h="592710">
                  <a:moveTo>
                    <a:pt x="0" y="592709"/>
                  </a:moveTo>
                  <a:lnTo>
                    <a:pt x="0" y="0"/>
                  </a:lnTo>
                  <a:lnTo>
                    <a:pt x="52324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016380" y="2620898"/>
              <a:ext cx="2836292" cy="592710"/>
            </a:xfrm>
            <a:custGeom>
              <a:avLst/>
              <a:gdLst/>
              <a:ahLst/>
              <a:cxnLst/>
              <a:rect l="0" t="0" r="0" b="0"/>
              <a:pathLst>
                <a:path w="2836292" h="592710">
                  <a:moveTo>
                    <a:pt x="2836291" y="592709"/>
                  </a:moveTo>
                  <a:lnTo>
                    <a:pt x="0" y="592709"/>
                  </a:lnTo>
                  <a:lnTo>
                    <a:pt x="523114" y="0"/>
                  </a:lnTo>
                  <a:lnTo>
                    <a:pt x="283629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539494" y="1525016"/>
              <a:ext cx="2313178" cy="1095883"/>
            </a:xfrm>
            <a:custGeom>
              <a:avLst/>
              <a:gdLst/>
              <a:ahLst/>
              <a:cxnLst/>
              <a:rect l="0" t="0" r="0" b="0"/>
              <a:pathLst>
                <a:path w="2313178" h="1095883">
                  <a:moveTo>
                    <a:pt x="2313177" y="1095882"/>
                  </a:moveTo>
                  <a:lnTo>
                    <a:pt x="0" y="1095882"/>
                  </a:lnTo>
                  <a:lnTo>
                    <a:pt x="0" y="0"/>
                  </a:lnTo>
                  <a:lnTo>
                    <a:pt x="231317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21588" y="931799"/>
              <a:ext cx="517907" cy="593218"/>
            </a:xfrm>
            <a:custGeom>
              <a:avLst/>
              <a:gdLst/>
              <a:ahLst/>
              <a:cxnLst/>
              <a:rect l="0" t="0" r="0" b="0"/>
              <a:pathLst>
                <a:path w="517907" h="593218">
                  <a:moveTo>
                    <a:pt x="517906" y="889"/>
                  </a:moveTo>
                  <a:lnTo>
                    <a:pt x="517906" y="593217"/>
                  </a:lnTo>
                  <a:lnTo>
                    <a:pt x="0" y="593217"/>
                  </a:lnTo>
                  <a:lnTo>
                    <a:pt x="0" y="588390"/>
                  </a:lnTo>
                  <a:lnTo>
                    <a:pt x="51549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16380" y="1525016"/>
              <a:ext cx="523115" cy="1688592"/>
            </a:xfrm>
            <a:custGeom>
              <a:avLst/>
              <a:gdLst/>
              <a:ahLst/>
              <a:cxnLst/>
              <a:rect l="0" t="0" r="0" b="0"/>
              <a:pathLst>
                <a:path w="523115" h="1688592">
                  <a:moveTo>
                    <a:pt x="0" y="0"/>
                  </a:moveTo>
                  <a:lnTo>
                    <a:pt x="5208" y="0"/>
                  </a:lnTo>
                  <a:lnTo>
                    <a:pt x="523114" y="0"/>
                  </a:lnTo>
                  <a:lnTo>
                    <a:pt x="523114" y="1095882"/>
                  </a:lnTo>
                  <a:lnTo>
                    <a:pt x="0" y="168859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853179" y="932180"/>
              <a:ext cx="523242" cy="2280921"/>
            </a:xfrm>
            <a:custGeom>
              <a:avLst/>
              <a:gdLst/>
              <a:ahLst/>
              <a:cxnLst/>
              <a:rect l="0" t="0" r="0" b="0"/>
              <a:pathLst>
                <a:path w="523242" h="2280921">
                  <a:moveTo>
                    <a:pt x="520700" y="0"/>
                  </a:moveTo>
                  <a:lnTo>
                    <a:pt x="523241" y="1689099"/>
                  </a:lnTo>
                  <a:lnTo>
                    <a:pt x="0" y="228092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016000" y="1520189"/>
              <a:ext cx="2837180" cy="1692912"/>
            </a:xfrm>
            <a:custGeom>
              <a:avLst/>
              <a:gdLst/>
              <a:ahLst/>
              <a:cxnLst/>
              <a:rect l="0" t="0" r="0" b="0"/>
              <a:pathLst>
                <a:path w="2837180" h="1692912">
                  <a:moveTo>
                    <a:pt x="2837179" y="5080"/>
                  </a:moveTo>
                  <a:lnTo>
                    <a:pt x="2837179" y="1101090"/>
                  </a:lnTo>
                  <a:lnTo>
                    <a:pt x="2837179" y="1692911"/>
                  </a:lnTo>
                  <a:lnTo>
                    <a:pt x="0" y="1692911"/>
                  </a:lnTo>
                  <a:lnTo>
                    <a:pt x="0" y="5080"/>
                  </a:lnTo>
                  <a:lnTo>
                    <a:pt x="0" y="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016000" y="1520189"/>
              <a:ext cx="2837180" cy="5081"/>
            </a:xfrm>
            <a:custGeom>
              <a:avLst/>
              <a:gdLst/>
              <a:ahLst/>
              <a:cxnLst/>
              <a:rect l="0" t="0" r="0" b="0"/>
              <a:pathLst>
                <a:path w="2837180" h="5081">
                  <a:moveTo>
                    <a:pt x="2837179" y="5080"/>
                  </a:moveTo>
                  <a:lnTo>
                    <a:pt x="523239" y="5080"/>
                  </a:lnTo>
                  <a:lnTo>
                    <a:pt x="5080" y="5080"/>
                  </a:lnTo>
                  <a:lnTo>
                    <a:pt x="0" y="508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539239" y="927100"/>
              <a:ext cx="5081" cy="5081"/>
            </a:xfrm>
            <a:custGeom>
              <a:avLst/>
              <a:gdLst/>
              <a:ahLst/>
              <a:cxnLst/>
              <a:rect l="0" t="0" r="0" b="0"/>
              <a:pathLst>
                <a:path w="5081" h="5081">
                  <a:moveTo>
                    <a:pt x="0" y="5080"/>
                  </a:moveTo>
                  <a:lnTo>
                    <a:pt x="0" y="2539"/>
                  </a:lnTo>
                  <a:lnTo>
                    <a:pt x="0" y="0"/>
                  </a:lnTo>
                  <a:lnTo>
                    <a:pt x="5080" y="0"/>
                  </a:lnTo>
                  <a:lnTo>
                    <a:pt x="3811" y="2539"/>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021080" y="929639"/>
              <a:ext cx="3354071" cy="595631"/>
            </a:xfrm>
            <a:custGeom>
              <a:avLst/>
              <a:gdLst/>
              <a:ahLst/>
              <a:cxnLst/>
              <a:rect l="0" t="0" r="0" b="0"/>
              <a:pathLst>
                <a:path w="3354071" h="595631">
                  <a:moveTo>
                    <a:pt x="0" y="590550"/>
                  </a:moveTo>
                  <a:lnTo>
                    <a:pt x="515620" y="2540"/>
                  </a:lnTo>
                  <a:lnTo>
                    <a:pt x="518159" y="0"/>
                  </a:lnTo>
                  <a:lnTo>
                    <a:pt x="518159" y="0"/>
                  </a:lnTo>
                  <a:lnTo>
                    <a:pt x="521970" y="0"/>
                  </a:lnTo>
                  <a:lnTo>
                    <a:pt x="3352799" y="0"/>
                  </a:lnTo>
                  <a:lnTo>
                    <a:pt x="3354070" y="0"/>
                  </a:lnTo>
                  <a:lnTo>
                    <a:pt x="3352799" y="2540"/>
                  </a:lnTo>
                  <a:lnTo>
                    <a:pt x="2832099" y="59563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539239" y="932180"/>
              <a:ext cx="1" cy="1689100"/>
            </a:xfrm>
            <a:custGeom>
              <a:avLst/>
              <a:gdLst/>
              <a:ahLst/>
              <a:cxnLst/>
              <a:rect l="0" t="0" r="0" b="0"/>
              <a:pathLst>
                <a:path w="1" h="1689100">
                  <a:moveTo>
                    <a:pt x="0" y="1689099"/>
                  </a:moveTo>
                  <a:lnTo>
                    <a:pt x="0" y="593089"/>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flipV="1">
              <a:off x="1016380" y="2620898"/>
              <a:ext cx="523114" cy="592709"/>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1539239" y="2621279"/>
              <a:ext cx="2837182" cy="1"/>
            </a:xfrm>
            <a:custGeom>
              <a:avLst/>
              <a:gdLst/>
              <a:ahLst/>
              <a:cxnLst/>
              <a:rect l="0" t="0" r="0" b="0"/>
              <a:pathLst>
                <a:path w="2837182" h="1">
                  <a:moveTo>
                    <a:pt x="2837181"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TextBox 17"/>
          <p:cNvSpPr txBox="1"/>
          <p:nvPr/>
        </p:nvSpPr>
        <p:spPr>
          <a:xfrm>
            <a:off x="812800" y="1066539"/>
            <a:ext cx="245557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5159470" y="2183606"/>
            <a:ext cx="5435378" cy="4162686"/>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How would you find the volume  </a:t>
            </a:r>
          </a:p>
          <a:p>
            <a:r>
              <a:rPr lang="en-US" sz="2400" b="1" dirty="0" smtClean="0">
                <a:solidFill>
                  <a:srgbClr val="0000FF"/>
                </a:solidFill>
                <a:latin typeface="Arial" pitchFamily="34" charset="0"/>
                <a:cs typeface="Arial" pitchFamily="34" charset="0"/>
              </a:rPr>
              <a:t>of the rectangular prism with  </a:t>
            </a:r>
          </a:p>
          <a:p>
            <a:r>
              <a:rPr lang="en-US" sz="2400" b="1" dirty="0" smtClean="0">
                <a:solidFill>
                  <a:srgbClr val="0000FF"/>
                </a:solidFill>
                <a:latin typeface="Arial" pitchFamily="34" charset="0"/>
                <a:cs typeface="Arial" pitchFamily="34" charset="0"/>
              </a:rPr>
              <a:t>side lengths of 1/2 cm, 1/8 cm,  </a:t>
            </a:r>
          </a:p>
          <a:p>
            <a:r>
              <a:rPr lang="en-US" sz="2400" b="1" dirty="0" smtClean="0">
                <a:solidFill>
                  <a:srgbClr val="0000FF"/>
                </a:solidFill>
                <a:latin typeface="Arial" pitchFamily="34" charset="0"/>
                <a:cs typeface="Arial" pitchFamily="34" charset="0"/>
              </a:rPr>
              <a:t>and 1/4 cm?</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Since it already tells you the side lengths, you can simply plug it into the volume formula. </a:t>
            </a:r>
            <a:endParaRPr lang="en-US" sz="2400" b="1" dirty="0">
              <a:solidFill>
                <a:srgbClr val="0000FF"/>
              </a:solidFill>
              <a:latin typeface="Arial" pitchFamily="34" charset="0"/>
              <a:cs typeface="Arial" pitchFamily="34" charset="0"/>
            </a:endParaRPr>
          </a:p>
        </p:txBody>
      </p:sp>
      <p:pic>
        <p:nvPicPr>
          <p:cNvPr id="20" name="Picture 19" descr="NBK-3756-2668d0.png"/>
          <p:cNvPicPr>
            <a:picLocks/>
          </p:cNvPicPr>
          <p:nvPr/>
        </p:nvPicPr>
        <p:blipFill>
          <a:blip r:embed="rId3" cstate="print">
            <a:clrChange>
              <a:clrFrom>
                <a:srgbClr val="FFFFFF"/>
              </a:clrFrom>
              <a:clrTo>
                <a:srgbClr val="FFFFFF">
                  <a:alpha val="0"/>
                </a:srgbClr>
              </a:clrTo>
            </a:clrChange>
          </a:blip>
          <a:stretch>
            <a:fillRect/>
          </a:stretch>
        </p:blipFill>
        <p:spPr>
          <a:xfrm>
            <a:off x="5269833" y="5262568"/>
            <a:ext cx="4552474" cy="4845838"/>
          </a:xfrm>
          <a:prstGeom prst="rect">
            <a:avLst/>
          </a:prstGeom>
          <a:solidFill>
            <a:scrgbClr r="0" g="0" b="0">
              <a:alpha val="0"/>
            </a:scrgbClr>
          </a:solidFill>
        </p:spPr>
      </p:pic>
      <p:grpSp>
        <p:nvGrpSpPr>
          <p:cNvPr id="23" name="Group 22"/>
          <p:cNvGrpSpPr/>
          <p:nvPr/>
        </p:nvGrpSpPr>
        <p:grpSpPr>
          <a:xfrm>
            <a:off x="4600575" y="5003007"/>
            <a:ext cx="6170947" cy="3901519"/>
            <a:chOff x="11728108" y="4490249"/>
            <a:chExt cx="5680964" cy="3609468"/>
          </a:xfrm>
        </p:grpSpPr>
        <p:sp>
          <p:nvSpPr>
            <p:cNvPr id="21" name="Freeform 20"/>
            <p:cNvSpPr/>
            <p:nvPr/>
          </p:nvSpPr>
          <p:spPr>
            <a:xfrm>
              <a:off x="11791606" y="4490249"/>
              <a:ext cx="5553965" cy="3609468"/>
            </a:xfrm>
            <a:custGeom>
              <a:avLst/>
              <a:gdLst/>
              <a:ahLst/>
              <a:cxnLst/>
              <a:rect l="0" t="0" r="0" b="0"/>
              <a:pathLst>
                <a:path w="5553965" h="3609468">
                  <a:moveTo>
                    <a:pt x="0" y="0"/>
                  </a:moveTo>
                  <a:lnTo>
                    <a:pt x="5553964" y="0"/>
                  </a:lnTo>
                  <a:lnTo>
                    <a:pt x="5553964" y="3609467"/>
                  </a:lnTo>
                  <a:lnTo>
                    <a:pt x="0" y="3609467"/>
                  </a:lnTo>
                  <a:close/>
                </a:path>
              </a:pathLst>
            </a:cu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728108" y="4644706"/>
              <a:ext cx="5680964" cy="1850796"/>
            </a:xfrm>
            <a:prstGeom prst="rect">
              <a:avLst/>
            </a:prstGeom>
            <a:noFill/>
          </p:spPr>
          <p:txBody>
            <a:bodyPr vert="horz"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2400" b="1" dirty="0" smtClean="0">
                  <a:solidFill>
                    <a:schemeClr val="bg1"/>
                  </a:solidFill>
                  <a:latin typeface="Arial" pitchFamily="34" charset="0"/>
                  <a:cs typeface="Arial" pitchFamily="34" charset="0"/>
                </a:rPr>
                <a:t>Click</a:t>
              </a:r>
              <a:r>
                <a:rPr lang="en-US" sz="2400" b="1" dirty="0" smtClean="0">
                  <a:solidFill>
                    <a:srgbClr val="FFFFFF"/>
                  </a:solidFill>
                  <a:latin typeface="Arial" pitchFamily="34" charset="0"/>
                  <a:cs typeface="Arial" pitchFamily="34" charset="0"/>
                </a:rPr>
                <a:t> to Reveal</a:t>
              </a:r>
              <a:endParaRPr lang="en-US" sz="2400" b="1" dirty="0">
                <a:solidFill>
                  <a:srgbClr val="FFFFFF"/>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2390" y="1045405"/>
            <a:ext cx="2455577"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Try This</a:t>
            </a:r>
            <a:endParaRPr lang="en-US" sz="2400" b="1">
              <a:solidFill>
                <a:srgbClr val="0000FF"/>
              </a:solidFill>
              <a:latin typeface="Arial" pitchFamily="34" charset="0"/>
              <a:cs typeface="Arial" pitchFamily="34" charset="0"/>
            </a:endParaRPr>
          </a:p>
        </p:txBody>
      </p:sp>
      <p:grpSp>
        <p:nvGrpSpPr>
          <p:cNvPr id="34" name="Group 33"/>
          <p:cNvGrpSpPr/>
          <p:nvPr/>
        </p:nvGrpSpPr>
        <p:grpSpPr>
          <a:xfrm>
            <a:off x="1554503" y="1771596"/>
            <a:ext cx="1663309" cy="2224007"/>
            <a:chOff x="1395602" y="1027430"/>
            <a:chExt cx="1531240" cy="2057528"/>
          </a:xfrm>
        </p:grpSpPr>
        <p:grpSp>
          <p:nvGrpSpPr>
            <p:cNvPr id="32" name="Group 31"/>
            <p:cNvGrpSpPr/>
            <p:nvPr/>
          </p:nvGrpSpPr>
          <p:grpSpPr>
            <a:xfrm>
              <a:off x="1395602" y="1027430"/>
              <a:ext cx="1531240" cy="2057528"/>
              <a:chOff x="1395602" y="1027430"/>
              <a:chExt cx="1531240" cy="2057528"/>
            </a:xfrm>
          </p:grpSpPr>
          <p:grpSp>
            <p:nvGrpSpPr>
              <p:cNvPr id="27" name="Group 26"/>
              <p:cNvGrpSpPr/>
              <p:nvPr/>
            </p:nvGrpSpPr>
            <p:grpSpPr>
              <a:xfrm>
                <a:off x="1395602" y="1027430"/>
                <a:ext cx="1506983" cy="2057528"/>
                <a:chOff x="1395602" y="1027430"/>
                <a:chExt cx="1506983" cy="2057528"/>
              </a:xfrm>
            </p:grpSpPr>
            <p:grpSp>
              <p:nvGrpSpPr>
                <p:cNvPr id="24" name="Group 23"/>
                <p:cNvGrpSpPr/>
                <p:nvPr/>
              </p:nvGrpSpPr>
              <p:grpSpPr>
                <a:xfrm>
                  <a:off x="1395602" y="1027430"/>
                  <a:ext cx="1506983" cy="2057528"/>
                  <a:chOff x="1395602" y="1027430"/>
                  <a:chExt cx="1506983" cy="2057528"/>
                </a:xfrm>
              </p:grpSpPr>
              <p:grpSp>
                <p:nvGrpSpPr>
                  <p:cNvPr id="18" name="Group 17"/>
                  <p:cNvGrpSpPr/>
                  <p:nvPr/>
                </p:nvGrpSpPr>
                <p:grpSpPr>
                  <a:xfrm>
                    <a:off x="1406652" y="1628139"/>
                    <a:ext cx="1101218" cy="1456819"/>
                    <a:chOff x="1406652" y="1628139"/>
                    <a:chExt cx="1101218" cy="1456819"/>
                  </a:xfrm>
                </p:grpSpPr>
                <p:grpSp>
                  <p:nvGrpSpPr>
                    <p:cNvPr id="14" name="Group 13"/>
                    <p:cNvGrpSpPr/>
                    <p:nvPr/>
                  </p:nvGrpSpPr>
                  <p:grpSpPr>
                    <a:xfrm>
                      <a:off x="1406652" y="1628139"/>
                      <a:ext cx="1101218" cy="1101219"/>
                      <a:chOff x="1406652" y="1628139"/>
                      <a:chExt cx="1101218" cy="1101219"/>
                    </a:xfrm>
                  </p:grpSpPr>
                  <p:grpSp>
                    <p:nvGrpSpPr>
                      <p:cNvPr id="10" name="Group 9"/>
                      <p:cNvGrpSpPr/>
                      <p:nvPr/>
                    </p:nvGrpSpPr>
                    <p:grpSpPr>
                      <a:xfrm>
                        <a:off x="1406652" y="1628139"/>
                        <a:ext cx="1101218" cy="732919"/>
                        <a:chOff x="1406652" y="1628139"/>
                        <a:chExt cx="1101218" cy="732919"/>
                      </a:xfrm>
                    </p:grpSpPr>
                    <p:grpSp>
                      <p:nvGrpSpPr>
                        <p:cNvPr id="6" name="Group 5"/>
                        <p:cNvGrpSpPr/>
                        <p:nvPr/>
                      </p:nvGrpSpPr>
                      <p:grpSpPr>
                        <a:xfrm>
                          <a:off x="1406652" y="1628139"/>
                          <a:ext cx="1101218" cy="370969"/>
                          <a:chOff x="1406652" y="1628139"/>
                          <a:chExt cx="1101218" cy="370969"/>
                        </a:xfrm>
                      </p:grpSpPr>
                      <p:sp>
                        <p:nvSpPr>
                          <p:cNvPr id="3" name="Freeform 2"/>
                          <p:cNvSpPr/>
                          <p:nvPr/>
                        </p:nvSpPr>
                        <p:spPr>
                          <a:xfrm>
                            <a:off x="1406652" y="163448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Freeform 3"/>
                          <p:cNvSpPr/>
                          <p:nvPr/>
                        </p:nvSpPr>
                        <p:spPr>
                          <a:xfrm>
                            <a:off x="1774951" y="16281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2143251" y="16281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7" name="Freeform 6"/>
                        <p:cNvSpPr/>
                        <p:nvPr/>
                      </p:nvSpPr>
                      <p:spPr>
                        <a:xfrm>
                          <a:off x="1406652" y="199643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Freeform 7"/>
                        <p:cNvSpPr/>
                        <p:nvPr/>
                      </p:nvSpPr>
                      <p:spPr>
                        <a:xfrm>
                          <a:off x="1774951" y="19964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2143251" y="19964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1" name="Freeform 10"/>
                      <p:cNvSpPr/>
                      <p:nvPr/>
                    </p:nvSpPr>
                    <p:spPr>
                      <a:xfrm>
                        <a:off x="1406652" y="236473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1774951" y="23647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2143251" y="23647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5" name="Freeform 14"/>
                    <p:cNvSpPr/>
                    <p:nvPr/>
                  </p:nvSpPr>
                  <p:spPr>
                    <a:xfrm>
                      <a:off x="1406652" y="272033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 name="Freeform 15"/>
                    <p:cNvSpPr/>
                    <p:nvPr/>
                  </p:nvSpPr>
                  <p:spPr>
                    <a:xfrm>
                      <a:off x="1774951" y="27203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Freeform 16"/>
                    <p:cNvSpPr/>
                    <p:nvPr/>
                  </p:nvSpPr>
                  <p:spPr>
                    <a:xfrm>
                      <a:off x="2143251" y="27203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cxnSp>
                <p:nvCxnSpPr>
                  <p:cNvPr id="19" name="Straight Connector 18"/>
                  <p:cNvCxnSpPr/>
                  <p:nvPr/>
                </p:nvCxnSpPr>
                <p:spPr>
                  <a:xfrm flipH="1">
                    <a:off x="2525902" y="1074927"/>
                    <a:ext cx="376683" cy="52260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02585" y="1050671"/>
                    <a:ext cx="0" cy="168922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526410" y="2739898"/>
                    <a:ext cx="364617" cy="32816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395602" y="1028700"/>
                    <a:ext cx="445898" cy="56883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6100" y="1027430"/>
                    <a:ext cx="107327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H="1">
                  <a:off x="2154427" y="1054100"/>
                  <a:ext cx="360173" cy="54228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778000" y="1041400"/>
                  <a:ext cx="381000" cy="5842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2501519" y="1500250"/>
                <a:ext cx="388873" cy="49834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513710" y="1937766"/>
                <a:ext cx="376682" cy="41325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489326" y="2338832"/>
                <a:ext cx="437516" cy="37680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0339" y="1342263"/>
                <a:ext cx="0" cy="151917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1588388" y="1358264"/>
              <a:ext cx="113030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451096" y="1155226"/>
            <a:ext cx="6401054" cy="4162686"/>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Every cube in the rectangular prism has a length, width and height of 1/5 inch.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total volume of the rectangular prism.</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p:txBody>
      </p:sp>
      <p:sp>
        <p:nvSpPr>
          <p:cNvPr id="36" name="TextBox 35"/>
          <p:cNvSpPr txBox="1"/>
          <p:nvPr/>
        </p:nvSpPr>
        <p:spPr>
          <a:xfrm>
            <a:off x="369618" y="3783806"/>
            <a:ext cx="4993926" cy="2316027"/>
          </a:xfrm>
          <a:prstGeom prst="rect">
            <a:avLst/>
          </a:prstGeom>
          <a:noFill/>
        </p:spPr>
        <p:txBody>
          <a:bodyPr vert="horz" lIns="99068" tIns="49534" rIns="99068" bIns="49534" rtlCol="0">
            <a:spAutoFit/>
          </a:bodyPr>
          <a:lstStyle/>
          <a:p>
            <a:endParaRPr lang="en-US" sz="2400" dirty="0" smtClean="0">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Method 1:  Find volume of one small cube and multiply it by the number of cubes.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One cube:          Total Volume:</a:t>
            </a:r>
            <a:endParaRPr lang="en-US" sz="2400" b="1" dirty="0">
              <a:solidFill>
                <a:srgbClr val="0000FF"/>
              </a:solidFill>
              <a:latin typeface="Arial" pitchFamily="34" charset="0"/>
              <a:cs typeface="Arial" pitchFamily="34" charset="0"/>
            </a:endParaRPr>
          </a:p>
        </p:txBody>
      </p:sp>
      <p:sp>
        <p:nvSpPr>
          <p:cNvPr id="37" name="TextBox 36"/>
          <p:cNvSpPr txBox="1"/>
          <p:nvPr/>
        </p:nvSpPr>
        <p:spPr>
          <a:xfrm>
            <a:off x="5929154" y="3783806"/>
            <a:ext cx="5380196" cy="1577363"/>
          </a:xfrm>
          <a:prstGeom prst="rect">
            <a:avLst/>
          </a:prstGeom>
          <a:noFill/>
        </p:spPr>
        <p:txBody>
          <a:bodyPr vert="horz" lIns="99068" tIns="49534" rIns="99068" bIns="49534" rtlCol="0">
            <a:spAutoFit/>
          </a:bodyPr>
          <a:lstStyle/>
          <a:p>
            <a:endParaRPr lang="en-US" sz="2400" dirty="0" smtClean="0">
              <a:latin typeface="Arial" pitchFamily="34" charset="0"/>
              <a:cs typeface="Arial" pitchFamily="34" charset="0"/>
            </a:endParaRPr>
          </a:p>
          <a:p>
            <a:r>
              <a:rPr lang="en-US" sz="2400" b="1" dirty="0">
                <a:solidFill>
                  <a:srgbClr val="0000FF"/>
                </a:solidFill>
                <a:latin typeface="Arial" pitchFamily="34" charset="0"/>
                <a:cs typeface="Arial" pitchFamily="34" charset="0"/>
              </a:rPr>
              <a:t>Method </a:t>
            </a:r>
            <a:r>
              <a:rPr lang="en-US" sz="2400" b="1" dirty="0" smtClean="0">
                <a:solidFill>
                  <a:srgbClr val="0000FF"/>
                </a:solidFill>
                <a:latin typeface="Arial" pitchFamily="34" charset="0"/>
                <a:cs typeface="Arial" pitchFamily="34" charset="0"/>
              </a:rPr>
              <a:t>2:  Find the length, width, and height of the rectangular prism and use the formula.</a:t>
            </a:r>
            <a:endParaRPr lang="en-US" sz="2400" b="1" dirty="0">
              <a:solidFill>
                <a:srgbClr val="0000FF"/>
              </a:solidFill>
              <a:latin typeface="Arial" pitchFamily="34" charset="0"/>
              <a:cs typeface="Arial" pitchFamily="34" charset="0"/>
            </a:endParaRPr>
          </a:p>
        </p:txBody>
      </p:sp>
      <p:pic>
        <p:nvPicPr>
          <p:cNvPr id="38" name="Picture 37" descr="NBK-3756-26817e.png"/>
          <p:cNvPicPr>
            <a:picLocks/>
          </p:cNvPicPr>
          <p:nvPr/>
        </p:nvPicPr>
        <p:blipFill>
          <a:blip r:embed="rId3" cstate="print">
            <a:clrChange>
              <a:clrFrom>
                <a:srgbClr val="FFFFFF"/>
              </a:clrFrom>
              <a:clrTo>
                <a:srgbClr val="FFFFFF">
                  <a:alpha val="0"/>
                </a:srgbClr>
              </a:clrTo>
            </a:clrChange>
          </a:blip>
          <a:stretch>
            <a:fillRect/>
          </a:stretch>
        </p:blipFill>
        <p:spPr>
          <a:xfrm>
            <a:off x="-982329" y="5122498"/>
            <a:ext cx="4524883" cy="4406555"/>
          </a:xfrm>
          <a:prstGeom prst="rect">
            <a:avLst/>
          </a:prstGeom>
          <a:solidFill>
            <a:scrgbClr r="0" g="0" b="0">
              <a:alpha val="0"/>
            </a:scrgbClr>
          </a:solidFill>
        </p:spPr>
      </p:pic>
      <p:grpSp>
        <p:nvGrpSpPr>
          <p:cNvPr id="78" name="Group 77"/>
          <p:cNvGrpSpPr/>
          <p:nvPr/>
        </p:nvGrpSpPr>
        <p:grpSpPr>
          <a:xfrm>
            <a:off x="4839319" y="5122499"/>
            <a:ext cx="4179999" cy="4681107"/>
            <a:chOff x="4419600" y="4127500"/>
            <a:chExt cx="3848100" cy="4330700"/>
          </a:xfrm>
        </p:grpSpPr>
        <p:grpSp>
          <p:nvGrpSpPr>
            <p:cNvPr id="74" name="Group 73"/>
            <p:cNvGrpSpPr/>
            <p:nvPr/>
          </p:nvGrpSpPr>
          <p:grpSpPr>
            <a:xfrm>
              <a:off x="5582920" y="5337428"/>
              <a:ext cx="845565" cy="1109600"/>
              <a:chOff x="5582920" y="5337428"/>
              <a:chExt cx="845565" cy="1109600"/>
            </a:xfrm>
          </p:grpSpPr>
          <p:grpSp>
            <p:nvGrpSpPr>
              <p:cNvPr id="70" name="Group 69"/>
              <p:cNvGrpSpPr/>
              <p:nvPr/>
            </p:nvGrpSpPr>
            <p:grpSpPr>
              <a:xfrm>
                <a:off x="5582920" y="5337428"/>
                <a:ext cx="697610" cy="937388"/>
                <a:chOff x="5582920" y="5337428"/>
                <a:chExt cx="697610" cy="937388"/>
              </a:xfrm>
            </p:grpSpPr>
            <p:grpSp>
              <p:nvGrpSpPr>
                <p:cNvPr id="68" name="Group 67"/>
                <p:cNvGrpSpPr/>
                <p:nvPr/>
              </p:nvGrpSpPr>
              <p:grpSpPr>
                <a:xfrm>
                  <a:off x="5582920" y="5337428"/>
                  <a:ext cx="697610" cy="937388"/>
                  <a:chOff x="5582920" y="5337428"/>
                  <a:chExt cx="697610" cy="937388"/>
                </a:xfrm>
              </p:grpSpPr>
              <p:grpSp>
                <p:nvGrpSpPr>
                  <p:cNvPr id="63" name="Group 62"/>
                  <p:cNvGrpSpPr/>
                  <p:nvPr/>
                </p:nvGrpSpPr>
                <p:grpSpPr>
                  <a:xfrm>
                    <a:off x="5582920" y="5337428"/>
                    <a:ext cx="686562" cy="937388"/>
                    <a:chOff x="5582920" y="5337428"/>
                    <a:chExt cx="686562" cy="937388"/>
                  </a:xfrm>
                </p:grpSpPr>
                <p:grpSp>
                  <p:nvGrpSpPr>
                    <p:cNvPr id="60" name="Group 59"/>
                    <p:cNvGrpSpPr/>
                    <p:nvPr/>
                  </p:nvGrpSpPr>
                  <p:grpSpPr>
                    <a:xfrm>
                      <a:off x="5582920" y="5337428"/>
                      <a:ext cx="686562" cy="937388"/>
                      <a:chOff x="5582920" y="5337428"/>
                      <a:chExt cx="686562" cy="937388"/>
                    </a:xfrm>
                  </p:grpSpPr>
                  <p:grpSp>
                    <p:nvGrpSpPr>
                      <p:cNvPr id="54" name="Group 53"/>
                      <p:cNvGrpSpPr/>
                      <p:nvPr/>
                    </p:nvGrpSpPr>
                    <p:grpSpPr>
                      <a:xfrm>
                        <a:off x="5587872" y="5611114"/>
                        <a:ext cx="501779" cy="663702"/>
                        <a:chOff x="5587872" y="5611114"/>
                        <a:chExt cx="501779" cy="663702"/>
                      </a:xfrm>
                    </p:grpSpPr>
                    <p:grpSp>
                      <p:nvGrpSpPr>
                        <p:cNvPr id="50" name="Group 49"/>
                        <p:cNvGrpSpPr/>
                        <p:nvPr/>
                      </p:nvGrpSpPr>
                      <p:grpSpPr>
                        <a:xfrm>
                          <a:off x="5587872" y="5611114"/>
                          <a:ext cx="501779" cy="501651"/>
                          <a:chOff x="5587872" y="5611114"/>
                          <a:chExt cx="501779" cy="501651"/>
                        </a:xfrm>
                      </p:grpSpPr>
                      <p:grpSp>
                        <p:nvGrpSpPr>
                          <p:cNvPr id="46" name="Group 45"/>
                          <p:cNvGrpSpPr/>
                          <p:nvPr/>
                        </p:nvGrpSpPr>
                        <p:grpSpPr>
                          <a:xfrm>
                            <a:off x="5587872" y="5611114"/>
                            <a:ext cx="501779" cy="333883"/>
                            <a:chOff x="5587872" y="5611114"/>
                            <a:chExt cx="501779" cy="333883"/>
                          </a:xfrm>
                        </p:grpSpPr>
                        <p:grpSp>
                          <p:nvGrpSpPr>
                            <p:cNvPr id="42" name="Group 41"/>
                            <p:cNvGrpSpPr/>
                            <p:nvPr/>
                          </p:nvGrpSpPr>
                          <p:grpSpPr>
                            <a:xfrm>
                              <a:off x="5587872" y="5611114"/>
                              <a:ext cx="501779" cy="169038"/>
                              <a:chOff x="5587872" y="5611114"/>
                              <a:chExt cx="501779" cy="169038"/>
                            </a:xfrm>
                          </p:grpSpPr>
                          <p:sp>
                            <p:nvSpPr>
                              <p:cNvPr id="39" name="Freeform 38"/>
                              <p:cNvSpPr/>
                              <p:nvPr/>
                            </p:nvSpPr>
                            <p:spPr>
                              <a:xfrm>
                                <a:off x="5587872" y="5614034"/>
                                <a:ext cx="166118" cy="166118"/>
                              </a:xfrm>
                              <a:custGeom>
                                <a:avLst/>
                                <a:gdLst/>
                                <a:ahLst/>
                                <a:cxnLst/>
                                <a:rect l="0" t="0" r="0" b="0"/>
                                <a:pathLst>
                                  <a:path w="166118" h="166118">
                                    <a:moveTo>
                                      <a:pt x="166117" y="0"/>
                                    </a:moveTo>
                                    <a:lnTo>
                                      <a:pt x="166117" y="166117"/>
                                    </a:lnTo>
                                    <a:lnTo>
                                      <a:pt x="0" y="1661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 name="Freeform 39"/>
                              <p:cNvSpPr/>
                              <p:nvPr/>
                            </p:nvSpPr>
                            <p:spPr>
                              <a:xfrm>
                                <a:off x="5755640" y="5611114"/>
                                <a:ext cx="166116" cy="166116"/>
                              </a:xfrm>
                              <a:custGeom>
                                <a:avLst/>
                                <a:gdLst/>
                                <a:ahLst/>
                                <a:cxnLst/>
                                <a:rect l="0" t="0" r="0" b="0"/>
                                <a:pathLst>
                                  <a:path w="166116" h="166116">
                                    <a:moveTo>
                                      <a:pt x="166115" y="0"/>
                                    </a:moveTo>
                                    <a:lnTo>
                                      <a:pt x="166115" y="166115"/>
                                    </a:lnTo>
                                    <a:lnTo>
                                      <a:pt x="0" y="16611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 name="Freeform 40"/>
                              <p:cNvSpPr/>
                              <p:nvPr/>
                            </p:nvSpPr>
                            <p:spPr>
                              <a:xfrm>
                                <a:off x="5923534" y="5611114"/>
                                <a:ext cx="166117" cy="166116"/>
                              </a:xfrm>
                              <a:custGeom>
                                <a:avLst/>
                                <a:gdLst/>
                                <a:ahLst/>
                                <a:cxnLst/>
                                <a:rect l="0" t="0" r="0" b="0"/>
                                <a:pathLst>
                                  <a:path w="166117" h="166116">
                                    <a:moveTo>
                                      <a:pt x="166116" y="0"/>
                                    </a:moveTo>
                                    <a:lnTo>
                                      <a:pt x="166116" y="166115"/>
                                    </a:lnTo>
                                    <a:lnTo>
                                      <a:pt x="0" y="16611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43" name="Freeform 42"/>
                            <p:cNvSpPr/>
                            <p:nvPr/>
                          </p:nvSpPr>
                          <p:spPr>
                            <a:xfrm>
                              <a:off x="5587872" y="5778880"/>
                              <a:ext cx="166118" cy="166117"/>
                            </a:xfrm>
                            <a:custGeom>
                              <a:avLst/>
                              <a:gdLst/>
                              <a:ahLst/>
                              <a:cxnLst/>
                              <a:rect l="0" t="0" r="0" b="0"/>
                              <a:pathLst>
                                <a:path w="166118" h="166117">
                                  <a:moveTo>
                                    <a:pt x="166117" y="0"/>
                                  </a:moveTo>
                                  <a:lnTo>
                                    <a:pt x="166117" y="166116"/>
                                  </a:lnTo>
                                  <a:lnTo>
                                    <a:pt x="0" y="1661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 name="Freeform 43"/>
                            <p:cNvSpPr/>
                            <p:nvPr/>
                          </p:nvSpPr>
                          <p:spPr>
                            <a:xfrm>
                              <a:off x="5755766" y="5778880"/>
                              <a:ext cx="166118" cy="166117"/>
                            </a:xfrm>
                            <a:custGeom>
                              <a:avLst/>
                              <a:gdLst/>
                              <a:ahLst/>
                              <a:cxnLst/>
                              <a:rect l="0" t="0" r="0" b="0"/>
                              <a:pathLst>
                                <a:path w="166118" h="166117">
                                  <a:moveTo>
                                    <a:pt x="166117" y="0"/>
                                  </a:moveTo>
                                  <a:lnTo>
                                    <a:pt x="166117" y="166116"/>
                                  </a:lnTo>
                                  <a:lnTo>
                                    <a:pt x="0" y="1661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 name="Freeform 44"/>
                            <p:cNvSpPr/>
                            <p:nvPr/>
                          </p:nvSpPr>
                          <p:spPr>
                            <a:xfrm>
                              <a:off x="5923534" y="5778880"/>
                              <a:ext cx="166117" cy="166117"/>
                            </a:xfrm>
                            <a:custGeom>
                              <a:avLst/>
                              <a:gdLst/>
                              <a:ahLst/>
                              <a:cxnLst/>
                              <a:rect l="0" t="0" r="0" b="0"/>
                              <a:pathLst>
                                <a:path w="166117" h="166117">
                                  <a:moveTo>
                                    <a:pt x="166116" y="0"/>
                                  </a:moveTo>
                                  <a:lnTo>
                                    <a:pt x="166116" y="166116"/>
                                  </a:lnTo>
                                  <a:lnTo>
                                    <a:pt x="0" y="1661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47" name="Freeform 46"/>
                          <p:cNvSpPr/>
                          <p:nvPr/>
                        </p:nvSpPr>
                        <p:spPr>
                          <a:xfrm>
                            <a:off x="5587872" y="5946647"/>
                            <a:ext cx="166118" cy="166118"/>
                          </a:xfrm>
                          <a:custGeom>
                            <a:avLst/>
                            <a:gdLst/>
                            <a:ahLst/>
                            <a:cxnLst/>
                            <a:rect l="0" t="0" r="0" b="0"/>
                            <a:pathLst>
                              <a:path w="166118" h="166118">
                                <a:moveTo>
                                  <a:pt x="166117" y="0"/>
                                </a:moveTo>
                                <a:lnTo>
                                  <a:pt x="166117" y="166117"/>
                                </a:lnTo>
                                <a:lnTo>
                                  <a:pt x="0" y="1661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 name="Freeform 47"/>
                          <p:cNvSpPr/>
                          <p:nvPr/>
                        </p:nvSpPr>
                        <p:spPr>
                          <a:xfrm>
                            <a:off x="5755640" y="5946647"/>
                            <a:ext cx="166244" cy="166118"/>
                          </a:xfrm>
                          <a:custGeom>
                            <a:avLst/>
                            <a:gdLst/>
                            <a:ahLst/>
                            <a:cxnLst/>
                            <a:rect l="0" t="0" r="0" b="0"/>
                            <a:pathLst>
                              <a:path w="166244" h="166118">
                                <a:moveTo>
                                  <a:pt x="166243" y="0"/>
                                </a:moveTo>
                                <a:lnTo>
                                  <a:pt x="166243" y="166117"/>
                                </a:lnTo>
                                <a:lnTo>
                                  <a:pt x="0" y="1661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 name="Freeform 48"/>
                          <p:cNvSpPr/>
                          <p:nvPr/>
                        </p:nvSpPr>
                        <p:spPr>
                          <a:xfrm>
                            <a:off x="5923534" y="5946647"/>
                            <a:ext cx="166117" cy="166118"/>
                          </a:xfrm>
                          <a:custGeom>
                            <a:avLst/>
                            <a:gdLst/>
                            <a:ahLst/>
                            <a:cxnLst/>
                            <a:rect l="0" t="0" r="0" b="0"/>
                            <a:pathLst>
                              <a:path w="166117" h="166118">
                                <a:moveTo>
                                  <a:pt x="166116" y="0"/>
                                </a:moveTo>
                                <a:lnTo>
                                  <a:pt x="166116" y="166117"/>
                                </a:lnTo>
                                <a:lnTo>
                                  <a:pt x="0" y="1661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51" name="Freeform 50"/>
                        <p:cNvSpPr/>
                        <p:nvPr/>
                      </p:nvSpPr>
                      <p:spPr>
                        <a:xfrm>
                          <a:off x="5587872" y="6108700"/>
                          <a:ext cx="166118" cy="166116"/>
                        </a:xfrm>
                        <a:custGeom>
                          <a:avLst/>
                          <a:gdLst/>
                          <a:ahLst/>
                          <a:cxnLst/>
                          <a:rect l="0" t="0" r="0" b="0"/>
                          <a:pathLst>
                            <a:path w="166118" h="166116">
                              <a:moveTo>
                                <a:pt x="166117" y="0"/>
                              </a:moveTo>
                              <a:lnTo>
                                <a:pt x="166117" y="166115"/>
                              </a:lnTo>
                              <a:lnTo>
                                <a:pt x="0" y="16611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 name="Freeform 51"/>
                        <p:cNvSpPr/>
                        <p:nvPr/>
                      </p:nvSpPr>
                      <p:spPr>
                        <a:xfrm>
                          <a:off x="5755766" y="6108700"/>
                          <a:ext cx="166118" cy="166116"/>
                        </a:xfrm>
                        <a:custGeom>
                          <a:avLst/>
                          <a:gdLst/>
                          <a:ahLst/>
                          <a:cxnLst/>
                          <a:rect l="0" t="0" r="0" b="0"/>
                          <a:pathLst>
                            <a:path w="166118" h="166116">
                              <a:moveTo>
                                <a:pt x="166117" y="0"/>
                              </a:moveTo>
                              <a:lnTo>
                                <a:pt x="166117" y="166115"/>
                              </a:lnTo>
                              <a:lnTo>
                                <a:pt x="0" y="16611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 name="Freeform 52"/>
                        <p:cNvSpPr/>
                        <p:nvPr/>
                      </p:nvSpPr>
                      <p:spPr>
                        <a:xfrm>
                          <a:off x="5923534" y="6108700"/>
                          <a:ext cx="166117" cy="166116"/>
                        </a:xfrm>
                        <a:custGeom>
                          <a:avLst/>
                          <a:gdLst/>
                          <a:ahLst/>
                          <a:cxnLst/>
                          <a:rect l="0" t="0" r="0" b="0"/>
                          <a:pathLst>
                            <a:path w="166117" h="166116">
                              <a:moveTo>
                                <a:pt x="166116" y="0"/>
                              </a:moveTo>
                              <a:lnTo>
                                <a:pt x="166116" y="166115"/>
                              </a:lnTo>
                              <a:lnTo>
                                <a:pt x="0" y="16611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cxnSp>
                    <p:nvCxnSpPr>
                      <p:cNvPr id="55" name="Straight Connector 54"/>
                      <p:cNvCxnSpPr/>
                      <p:nvPr/>
                    </p:nvCxnSpPr>
                    <p:spPr>
                      <a:xfrm flipH="1">
                        <a:off x="6097778" y="5359019"/>
                        <a:ext cx="171704" cy="23812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269482" y="5347970"/>
                        <a:ext cx="0" cy="7696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098032" y="6117590"/>
                        <a:ext cx="166115" cy="14947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582920" y="5337936"/>
                        <a:ext cx="203072" cy="2592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774435" y="5337428"/>
                        <a:ext cx="4889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5928614" y="5349494"/>
                      <a:ext cx="164083" cy="24714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757036" y="5343778"/>
                      <a:ext cx="173610" cy="26619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6086728" y="5552821"/>
                    <a:ext cx="177166" cy="22707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92316" y="5752084"/>
                    <a:ext cx="171578" cy="18834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81140" y="5934836"/>
                    <a:ext cx="199390" cy="17170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186423" y="5480811"/>
                    <a:ext cx="0" cy="69215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5670677" y="5488178"/>
                  <a:ext cx="51498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5587746" y="6447028"/>
                <a:ext cx="461771"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207505" y="6264783"/>
                <a:ext cx="145797" cy="15798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28485" y="5353303"/>
                <a:ext cx="0" cy="69265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75" name="Picture 74" descr="NBK-3756-268eb8.png"/>
            <p:cNvPicPr>
              <a:picLocks/>
            </p:cNvPicPr>
            <p:nvPr/>
          </p:nvPicPr>
          <p:blipFill>
            <a:blip r:embed="rId4" cstate="print">
              <a:clrChange>
                <a:clrFrom>
                  <a:srgbClr val="FFFFFF"/>
                </a:clrFrom>
                <a:clrTo>
                  <a:srgbClr val="FFFFFF">
                    <a:alpha val="0"/>
                  </a:srgbClr>
                </a:clrTo>
              </a:clrChange>
            </a:blip>
            <a:stretch>
              <a:fillRect/>
            </a:stretch>
          </p:blipFill>
          <p:spPr>
            <a:xfrm>
              <a:off x="4419600" y="5295900"/>
              <a:ext cx="2933700" cy="3162300"/>
            </a:xfrm>
            <a:prstGeom prst="rect">
              <a:avLst/>
            </a:prstGeom>
            <a:solidFill>
              <a:scrgbClr r="0" g="0" b="0">
                <a:alpha val="0"/>
              </a:scrgbClr>
            </a:solidFill>
          </p:spPr>
        </p:pic>
        <p:pic>
          <p:nvPicPr>
            <p:cNvPr id="76" name="Picture 75" descr="NBK-3756-268f63.png"/>
            <p:cNvPicPr>
              <a:picLocks/>
            </p:cNvPicPr>
            <p:nvPr/>
          </p:nvPicPr>
          <p:blipFill>
            <a:blip r:embed="rId5" cstate="print">
              <a:clrChange>
                <a:clrFrom>
                  <a:srgbClr val="FFFFFF"/>
                </a:clrFrom>
                <a:clrTo>
                  <a:srgbClr val="FFFFFF">
                    <a:alpha val="0"/>
                  </a:srgbClr>
                </a:clrTo>
              </a:clrChange>
            </a:blip>
            <a:stretch>
              <a:fillRect/>
            </a:stretch>
          </p:blipFill>
          <p:spPr>
            <a:xfrm>
              <a:off x="5130800" y="5105400"/>
              <a:ext cx="2933700" cy="3149600"/>
            </a:xfrm>
            <a:prstGeom prst="rect">
              <a:avLst/>
            </a:prstGeom>
            <a:solidFill>
              <a:scrgbClr r="0" g="0" b="0">
                <a:alpha val="0"/>
              </a:scrgbClr>
            </a:solidFill>
          </p:spPr>
        </p:pic>
        <p:pic>
          <p:nvPicPr>
            <p:cNvPr id="77" name="Picture 76" descr="NBK-3756-268fff.png"/>
            <p:cNvPicPr>
              <a:picLocks/>
            </p:cNvPicPr>
            <p:nvPr/>
          </p:nvPicPr>
          <p:blipFill>
            <a:blip r:embed="rId6" cstate="print">
              <a:clrChange>
                <a:clrFrom>
                  <a:srgbClr val="FFFFFF"/>
                </a:clrFrom>
                <a:clrTo>
                  <a:srgbClr val="FFFFFF">
                    <a:alpha val="0"/>
                  </a:srgbClr>
                </a:clrTo>
              </a:clrChange>
            </a:blip>
            <a:stretch>
              <a:fillRect/>
            </a:stretch>
          </p:blipFill>
          <p:spPr>
            <a:xfrm>
              <a:off x="5334000" y="4127500"/>
              <a:ext cx="2933700" cy="3149600"/>
            </a:xfrm>
            <a:prstGeom prst="rect">
              <a:avLst/>
            </a:prstGeom>
            <a:solidFill>
              <a:scrgbClr r="0" g="0" b="0">
                <a:alpha val="0"/>
              </a:scrgbClr>
            </a:solidFill>
          </p:spPr>
        </p:pic>
      </p:grpSp>
      <p:pic>
        <p:nvPicPr>
          <p:cNvPr id="79" name="Picture 78" descr="NBK-3756-2690da.png"/>
          <p:cNvPicPr>
            <a:picLocks/>
          </p:cNvPicPr>
          <p:nvPr/>
        </p:nvPicPr>
        <p:blipFill>
          <a:blip r:embed="rId7" cstate="print">
            <a:clrChange>
              <a:clrFrom>
                <a:srgbClr val="FFFFFF"/>
              </a:clrFrom>
              <a:clrTo>
                <a:srgbClr val="FFFFFF">
                  <a:alpha val="0"/>
                </a:srgbClr>
              </a:clrTo>
            </a:clrChange>
          </a:blip>
          <a:stretch>
            <a:fillRect/>
          </a:stretch>
        </p:blipFill>
        <p:spPr>
          <a:xfrm>
            <a:off x="6743081" y="5026405"/>
            <a:ext cx="4511088" cy="4406555"/>
          </a:xfrm>
          <a:prstGeom prst="rect">
            <a:avLst/>
          </a:prstGeom>
          <a:solidFill>
            <a:scrgbClr r="0" g="0" b="0">
              <a:alpha val="0"/>
            </a:scrgbClr>
          </a:solidFill>
        </p:spPr>
      </p:pic>
      <p:pic>
        <p:nvPicPr>
          <p:cNvPr id="80" name="Picture 79" descr="NBK-3756-269185.png"/>
          <p:cNvPicPr>
            <a:picLocks/>
          </p:cNvPicPr>
          <p:nvPr/>
        </p:nvPicPr>
        <p:blipFill>
          <a:blip r:embed="rId8" cstate="print">
            <a:clrChange>
              <a:clrFrom>
                <a:srgbClr val="FFFFFF"/>
              </a:clrFrom>
              <a:clrTo>
                <a:srgbClr val="FFFFFF">
                  <a:alpha val="0"/>
                </a:srgbClr>
              </a:clrTo>
            </a:clrChange>
          </a:blip>
          <a:stretch>
            <a:fillRect/>
          </a:stretch>
        </p:blipFill>
        <p:spPr>
          <a:xfrm>
            <a:off x="1900905" y="5177409"/>
            <a:ext cx="4276566" cy="4296734"/>
          </a:xfrm>
          <a:prstGeom prst="rect">
            <a:avLst/>
          </a:prstGeom>
          <a:solidFill>
            <a:scrgbClr r="0" g="0" b="0">
              <a:alpha val="0"/>
            </a:scrgbClr>
          </a:solidFill>
        </p:spPr>
      </p:pic>
      <p:grpSp>
        <p:nvGrpSpPr>
          <p:cNvPr id="87" name="Group 86"/>
          <p:cNvGrpSpPr/>
          <p:nvPr/>
        </p:nvGrpSpPr>
        <p:grpSpPr>
          <a:xfrm>
            <a:off x="236217" y="6392161"/>
            <a:ext cx="5119465" cy="2274250"/>
            <a:chOff x="236217" y="6392161"/>
            <a:chExt cx="5119465" cy="2274250"/>
          </a:xfrm>
        </p:grpSpPr>
        <p:sp>
          <p:nvSpPr>
            <p:cNvPr id="81" name="Freeform 80"/>
            <p:cNvSpPr/>
            <p:nvPr/>
          </p:nvSpPr>
          <p:spPr>
            <a:xfrm>
              <a:off x="236217" y="6392161"/>
              <a:ext cx="5119465" cy="2274250"/>
            </a:xfrm>
            <a:custGeom>
              <a:avLst/>
              <a:gdLst/>
              <a:ahLst/>
              <a:cxnLst/>
              <a:rect l="0" t="0" r="0" b="0"/>
              <a:pathLst>
                <a:path w="4712971" h="2104010">
                  <a:moveTo>
                    <a:pt x="0" y="0"/>
                  </a:moveTo>
                  <a:lnTo>
                    <a:pt x="4712970" y="0"/>
                  </a:lnTo>
                  <a:lnTo>
                    <a:pt x="4712970" y="2104009"/>
                  </a:lnTo>
                  <a:lnTo>
                    <a:pt x="0" y="2104009"/>
                  </a:lnTo>
                  <a:close/>
                </a:path>
              </a:pathLst>
            </a:cu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itchFamily="34" charset="0"/>
                <a:cs typeface="Arial" pitchFamily="34" charset="0"/>
              </a:endParaRPr>
            </a:p>
          </p:txBody>
        </p:sp>
        <p:sp>
          <p:nvSpPr>
            <p:cNvPr id="82" name="TextBox 81"/>
            <p:cNvSpPr txBox="1"/>
            <p:nvPr/>
          </p:nvSpPr>
          <p:spPr>
            <a:xfrm>
              <a:off x="408667" y="6486888"/>
              <a:ext cx="4694276" cy="1200329"/>
            </a:xfrm>
            <a:prstGeom prst="rect">
              <a:avLst/>
            </a:prstGeom>
            <a:noFill/>
          </p:spPr>
          <p:txBody>
            <a:bodyPr vert="horz" rtlCol="0">
              <a:spAutoFit/>
            </a:bodyPr>
            <a:lstStyle/>
            <a:p>
              <a:pPr algn="ctr"/>
              <a:endParaRPr lang="en-US" sz="2400" b="1" dirty="0" smtClean="0">
                <a:solidFill>
                  <a:schemeClr val="bg1"/>
                </a:solidFill>
                <a:latin typeface="Arial" pitchFamily="34" charset="0"/>
                <a:cs typeface="Arial" pitchFamily="34" charset="0"/>
              </a:endParaRPr>
            </a:p>
            <a:p>
              <a:pPr algn="ct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Click to Reveal</a:t>
              </a:r>
              <a:endParaRPr lang="en-US" sz="2400" b="1" dirty="0">
                <a:solidFill>
                  <a:schemeClr val="bg1"/>
                </a:solidFill>
                <a:latin typeface="Arial" pitchFamily="34" charset="0"/>
                <a:cs typeface="Arial" pitchFamily="34" charset="0"/>
              </a:endParaRPr>
            </a:p>
          </p:txBody>
        </p:sp>
      </p:grpSp>
      <p:grpSp>
        <p:nvGrpSpPr>
          <p:cNvPr id="88" name="Group 87"/>
          <p:cNvGrpSpPr/>
          <p:nvPr/>
        </p:nvGrpSpPr>
        <p:grpSpPr>
          <a:xfrm>
            <a:off x="5747469" y="6405889"/>
            <a:ext cx="5119465" cy="2274250"/>
            <a:chOff x="5747469" y="6405889"/>
            <a:chExt cx="5119465" cy="2274250"/>
          </a:xfrm>
        </p:grpSpPr>
        <p:sp>
          <p:nvSpPr>
            <p:cNvPr id="84" name="Freeform 83"/>
            <p:cNvSpPr/>
            <p:nvPr/>
          </p:nvSpPr>
          <p:spPr>
            <a:xfrm>
              <a:off x="5747469" y="6405889"/>
              <a:ext cx="5119465" cy="2274250"/>
            </a:xfrm>
            <a:custGeom>
              <a:avLst/>
              <a:gdLst/>
              <a:ahLst/>
              <a:cxnLst/>
              <a:rect l="0" t="0" r="0" b="0"/>
              <a:pathLst>
                <a:path w="4712971" h="2104010">
                  <a:moveTo>
                    <a:pt x="0" y="0"/>
                  </a:moveTo>
                  <a:lnTo>
                    <a:pt x="4712970" y="0"/>
                  </a:lnTo>
                  <a:lnTo>
                    <a:pt x="4712970" y="2104009"/>
                  </a:lnTo>
                  <a:lnTo>
                    <a:pt x="0" y="2104009"/>
                  </a:lnTo>
                  <a:close/>
                </a:path>
              </a:pathLst>
            </a:custGeom>
            <a:solidFill>
              <a:srgbClr val="0000FF"/>
            </a:solidFill>
            <a:ln w="38100" cap="flat" cmpd="sng" algn="ctr">
              <a:solidFill>
                <a:srgbClr val="000000">
                  <a:alpha val="63922"/>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itchFamily="34" charset="0"/>
                <a:cs typeface="Arial" pitchFamily="34" charset="0"/>
              </a:endParaRPr>
            </a:p>
          </p:txBody>
        </p:sp>
        <p:sp>
          <p:nvSpPr>
            <p:cNvPr id="85" name="TextBox 84"/>
            <p:cNvSpPr txBox="1"/>
            <p:nvPr/>
          </p:nvSpPr>
          <p:spPr>
            <a:xfrm>
              <a:off x="5934466" y="6519602"/>
              <a:ext cx="4694276" cy="1200329"/>
            </a:xfrm>
            <a:prstGeom prst="rect">
              <a:avLst/>
            </a:prstGeom>
            <a:solidFill>
              <a:srgbClr val="0000FF"/>
            </a:solidFill>
          </p:spPr>
          <p:txBody>
            <a:bodyPr vert="horz" rtlCol="0">
              <a:spAutoFit/>
            </a:bodyPr>
            <a:lstStyle/>
            <a:p>
              <a:pPr algn="ctr"/>
              <a:endParaRPr lang="en-US" sz="2400" b="1" dirty="0" smtClean="0">
                <a:solidFill>
                  <a:schemeClr val="bg1"/>
                </a:solidFill>
                <a:latin typeface="Arial" pitchFamily="34" charset="0"/>
                <a:cs typeface="Arial" pitchFamily="34" charset="0"/>
              </a:endParaRPr>
            </a:p>
            <a:p>
              <a:pPr algn="ct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Click to Reveal</a:t>
              </a:r>
              <a:endParaRPr lang="en-US" sz="2400"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7"/>
                                        </p:tgtEl>
                                      </p:cBhvr>
                                    </p:animEffect>
                                    <p:set>
                                      <p:cBhvr>
                                        <p:cTn id="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 restart="whenNotActive" fill="hold" evtFilter="cancelBubble" nodeType="interactiveSeq">
                <p:stCondLst>
                  <p:cond evt="onClick" delay="0">
                    <p:tgtEl>
                      <p:spTgt spid="8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88"/>
                                        </p:tgtEl>
                                      </p:cBhvr>
                                    </p:animEffect>
                                    <p:set>
                                      <p:cBhvr>
                                        <p:cTn id="13" dur="1" fill="hold">
                                          <p:stCondLst>
                                            <p:cond delay="1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6906" y="1067036"/>
            <a:ext cx="635966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49</a:t>
            </a:r>
            <a:endParaRPr lang="en-US" sz="2400" b="1" dirty="0">
              <a:solidFill>
                <a:srgbClr val="000000"/>
              </a:solidFill>
              <a:latin typeface="Arial" pitchFamily="34" charset="0"/>
              <a:cs typeface="Arial" pitchFamily="34" charset="0"/>
            </a:endParaRPr>
          </a:p>
        </p:txBody>
      </p:sp>
      <p:sp>
        <p:nvSpPr>
          <p:cNvPr id="3" name="TextBox 2"/>
          <p:cNvSpPr txBox="1"/>
          <p:nvPr/>
        </p:nvSpPr>
        <p:spPr>
          <a:xfrm>
            <a:off x="1719810" y="1067036"/>
            <a:ext cx="6359668"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Find the volume of the given figure.</a:t>
            </a:r>
            <a:endParaRPr lang="en-US" sz="2400" b="1">
              <a:solidFill>
                <a:srgbClr val="000000"/>
              </a:solidFill>
              <a:latin typeface="Arial" pitchFamily="34" charset="0"/>
              <a:cs typeface="Arial" pitchFamily="34" charset="0"/>
            </a:endParaRPr>
          </a:p>
        </p:txBody>
      </p:sp>
      <p:grpSp>
        <p:nvGrpSpPr>
          <p:cNvPr id="23" name="Group 22"/>
          <p:cNvGrpSpPr/>
          <p:nvPr/>
        </p:nvGrpSpPr>
        <p:grpSpPr>
          <a:xfrm>
            <a:off x="285091" y="1880397"/>
            <a:ext cx="6318282" cy="5789609"/>
            <a:chOff x="-190500" y="1133475"/>
            <a:chExt cx="5816600" cy="5356225"/>
          </a:xfrm>
        </p:grpSpPr>
        <p:grpSp>
          <p:nvGrpSpPr>
            <p:cNvPr id="19" name="Group 18"/>
            <p:cNvGrpSpPr/>
            <p:nvPr/>
          </p:nvGrpSpPr>
          <p:grpSpPr>
            <a:xfrm rot="16200000">
              <a:off x="711200" y="1670430"/>
              <a:ext cx="3360420" cy="2286510"/>
              <a:chOff x="711200" y="1670430"/>
              <a:chExt cx="3360420" cy="2286510"/>
            </a:xfrm>
          </p:grpSpPr>
          <p:sp>
            <p:nvSpPr>
              <p:cNvPr id="4" name="Freeform 3"/>
              <p:cNvSpPr/>
              <p:nvPr/>
            </p:nvSpPr>
            <p:spPr>
              <a:xfrm>
                <a:off x="1234694" y="1673098"/>
                <a:ext cx="2834005" cy="595250"/>
              </a:xfrm>
              <a:custGeom>
                <a:avLst/>
                <a:gdLst/>
                <a:ahLst/>
                <a:cxnLst/>
                <a:rect l="0" t="0" r="0" b="0"/>
                <a:pathLst>
                  <a:path w="2834005" h="595250">
                    <a:moveTo>
                      <a:pt x="2834004" y="2031"/>
                    </a:moveTo>
                    <a:lnTo>
                      <a:pt x="2313177" y="595249"/>
                    </a:lnTo>
                    <a:lnTo>
                      <a:pt x="0" y="595249"/>
                    </a:lnTo>
                    <a:lnTo>
                      <a:pt x="0" y="2921"/>
                    </a:lnTo>
                    <a:lnTo>
                      <a:pt x="2920" y="0"/>
                    </a:lnTo>
                    <a:lnTo>
                      <a:pt x="2834004"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3547871" y="1675129"/>
                <a:ext cx="523241" cy="1689101"/>
              </a:xfrm>
              <a:custGeom>
                <a:avLst/>
                <a:gdLst/>
                <a:ahLst/>
                <a:cxnLst/>
                <a:rect l="0" t="0" r="0" b="0"/>
                <a:pathLst>
                  <a:path w="523241" h="1689101">
                    <a:moveTo>
                      <a:pt x="0" y="593218"/>
                    </a:moveTo>
                    <a:lnTo>
                      <a:pt x="520827" y="0"/>
                    </a:lnTo>
                    <a:lnTo>
                      <a:pt x="523240" y="1689100"/>
                    </a:lnTo>
                    <a:lnTo>
                      <a:pt x="0" y="168910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Freeform 5"/>
              <p:cNvSpPr/>
              <p:nvPr/>
            </p:nvSpPr>
            <p:spPr>
              <a:xfrm>
                <a:off x="3547871" y="3364229"/>
                <a:ext cx="523241" cy="592711"/>
              </a:xfrm>
              <a:custGeom>
                <a:avLst/>
                <a:gdLst/>
                <a:ahLst/>
                <a:cxnLst/>
                <a:rect l="0" t="0" r="0" b="0"/>
                <a:pathLst>
                  <a:path w="523241" h="592711">
                    <a:moveTo>
                      <a:pt x="0" y="592710"/>
                    </a:moveTo>
                    <a:lnTo>
                      <a:pt x="0" y="0"/>
                    </a:lnTo>
                    <a:lnTo>
                      <a:pt x="523240"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Freeform 6"/>
              <p:cNvSpPr/>
              <p:nvPr/>
            </p:nvSpPr>
            <p:spPr>
              <a:xfrm>
                <a:off x="711580" y="3364229"/>
                <a:ext cx="2836292" cy="592711"/>
              </a:xfrm>
              <a:custGeom>
                <a:avLst/>
                <a:gdLst/>
                <a:ahLst/>
                <a:cxnLst/>
                <a:rect l="0" t="0" r="0" b="0"/>
                <a:pathLst>
                  <a:path w="2836292" h="592711">
                    <a:moveTo>
                      <a:pt x="2836291" y="592710"/>
                    </a:moveTo>
                    <a:lnTo>
                      <a:pt x="0" y="592710"/>
                    </a:lnTo>
                    <a:lnTo>
                      <a:pt x="523114" y="0"/>
                    </a:lnTo>
                    <a:lnTo>
                      <a:pt x="2836291"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Freeform 7"/>
              <p:cNvSpPr/>
              <p:nvPr/>
            </p:nvSpPr>
            <p:spPr>
              <a:xfrm>
                <a:off x="1234694" y="2268347"/>
                <a:ext cx="2313178" cy="1095883"/>
              </a:xfrm>
              <a:custGeom>
                <a:avLst/>
                <a:gdLst/>
                <a:ahLst/>
                <a:cxnLst/>
                <a:rect l="0" t="0" r="0" b="0"/>
                <a:pathLst>
                  <a:path w="2313178" h="1095883">
                    <a:moveTo>
                      <a:pt x="2313177" y="1095882"/>
                    </a:moveTo>
                    <a:lnTo>
                      <a:pt x="0" y="1095882"/>
                    </a:lnTo>
                    <a:lnTo>
                      <a:pt x="0" y="0"/>
                    </a:lnTo>
                    <a:lnTo>
                      <a:pt x="2313177"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716787" y="1675129"/>
                <a:ext cx="517908" cy="593219"/>
              </a:xfrm>
              <a:custGeom>
                <a:avLst/>
                <a:gdLst/>
                <a:ahLst/>
                <a:cxnLst/>
                <a:rect l="0" t="0" r="0" b="0"/>
                <a:pathLst>
                  <a:path w="517908" h="593219">
                    <a:moveTo>
                      <a:pt x="517907" y="890"/>
                    </a:moveTo>
                    <a:lnTo>
                      <a:pt x="517907" y="593218"/>
                    </a:lnTo>
                    <a:lnTo>
                      <a:pt x="0" y="593218"/>
                    </a:lnTo>
                    <a:lnTo>
                      <a:pt x="0" y="588391"/>
                    </a:lnTo>
                    <a:lnTo>
                      <a:pt x="515493"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Freeform 9"/>
              <p:cNvSpPr/>
              <p:nvPr/>
            </p:nvSpPr>
            <p:spPr>
              <a:xfrm>
                <a:off x="711580" y="2268347"/>
                <a:ext cx="523115" cy="1688593"/>
              </a:xfrm>
              <a:custGeom>
                <a:avLst/>
                <a:gdLst/>
                <a:ahLst/>
                <a:cxnLst/>
                <a:rect l="0" t="0" r="0" b="0"/>
                <a:pathLst>
                  <a:path w="523115" h="1688593">
                    <a:moveTo>
                      <a:pt x="0" y="0"/>
                    </a:moveTo>
                    <a:lnTo>
                      <a:pt x="5207" y="0"/>
                    </a:lnTo>
                    <a:lnTo>
                      <a:pt x="523114" y="0"/>
                    </a:lnTo>
                    <a:lnTo>
                      <a:pt x="523114" y="1095882"/>
                    </a:lnTo>
                    <a:lnTo>
                      <a:pt x="0" y="1688592"/>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Freeform 10"/>
              <p:cNvSpPr/>
              <p:nvPr/>
            </p:nvSpPr>
            <p:spPr>
              <a:xfrm>
                <a:off x="3548379" y="1675510"/>
                <a:ext cx="523241" cy="2280921"/>
              </a:xfrm>
              <a:custGeom>
                <a:avLst/>
                <a:gdLst/>
                <a:ahLst/>
                <a:cxnLst/>
                <a:rect l="0" t="0" r="0" b="0"/>
                <a:pathLst>
                  <a:path w="523241" h="2280921">
                    <a:moveTo>
                      <a:pt x="520700" y="0"/>
                    </a:moveTo>
                    <a:lnTo>
                      <a:pt x="523240" y="1689100"/>
                    </a:lnTo>
                    <a:lnTo>
                      <a:pt x="0" y="228092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711200" y="2263520"/>
                <a:ext cx="2837180" cy="1692911"/>
              </a:xfrm>
              <a:custGeom>
                <a:avLst/>
                <a:gdLst/>
                <a:ahLst/>
                <a:cxnLst/>
                <a:rect l="0" t="0" r="0" b="0"/>
                <a:pathLst>
                  <a:path w="2837180" h="1692911">
                    <a:moveTo>
                      <a:pt x="2837179" y="5081"/>
                    </a:moveTo>
                    <a:lnTo>
                      <a:pt x="2837179" y="1101090"/>
                    </a:lnTo>
                    <a:lnTo>
                      <a:pt x="2837179" y="1692910"/>
                    </a:lnTo>
                    <a:lnTo>
                      <a:pt x="0" y="1692910"/>
                    </a:lnTo>
                    <a:lnTo>
                      <a:pt x="0" y="5081"/>
                    </a:lnTo>
                    <a:lnTo>
                      <a:pt x="0" y="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711200" y="2263520"/>
                <a:ext cx="2837180" cy="5082"/>
              </a:xfrm>
              <a:custGeom>
                <a:avLst/>
                <a:gdLst/>
                <a:ahLst/>
                <a:cxnLst/>
                <a:rect l="0" t="0" r="0" b="0"/>
                <a:pathLst>
                  <a:path w="2837180" h="5082">
                    <a:moveTo>
                      <a:pt x="2837179" y="5081"/>
                    </a:moveTo>
                    <a:lnTo>
                      <a:pt x="523239" y="5081"/>
                    </a:lnTo>
                    <a:lnTo>
                      <a:pt x="5080" y="5081"/>
                    </a:lnTo>
                    <a:lnTo>
                      <a:pt x="0" y="5081"/>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1234439" y="1670430"/>
                <a:ext cx="5081" cy="5081"/>
              </a:xfrm>
              <a:custGeom>
                <a:avLst/>
                <a:gdLst/>
                <a:ahLst/>
                <a:cxnLst/>
                <a:rect l="0" t="0" r="0" b="0"/>
                <a:pathLst>
                  <a:path w="5081" h="5081">
                    <a:moveTo>
                      <a:pt x="0" y="5080"/>
                    </a:moveTo>
                    <a:lnTo>
                      <a:pt x="0" y="2540"/>
                    </a:lnTo>
                    <a:lnTo>
                      <a:pt x="0" y="0"/>
                    </a:lnTo>
                    <a:lnTo>
                      <a:pt x="5080" y="0"/>
                    </a:lnTo>
                    <a:lnTo>
                      <a:pt x="3810" y="25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 name="Freeform 14"/>
              <p:cNvSpPr/>
              <p:nvPr/>
            </p:nvSpPr>
            <p:spPr>
              <a:xfrm>
                <a:off x="716279" y="1672970"/>
                <a:ext cx="3354072" cy="595632"/>
              </a:xfrm>
              <a:custGeom>
                <a:avLst/>
                <a:gdLst/>
                <a:ahLst/>
                <a:cxnLst/>
                <a:rect l="0" t="0" r="0" b="0"/>
                <a:pathLst>
                  <a:path w="3354072" h="595632">
                    <a:moveTo>
                      <a:pt x="0" y="590550"/>
                    </a:moveTo>
                    <a:lnTo>
                      <a:pt x="515620" y="2540"/>
                    </a:lnTo>
                    <a:lnTo>
                      <a:pt x="518160" y="0"/>
                    </a:lnTo>
                    <a:lnTo>
                      <a:pt x="518160" y="0"/>
                    </a:lnTo>
                    <a:lnTo>
                      <a:pt x="521970" y="0"/>
                    </a:lnTo>
                    <a:lnTo>
                      <a:pt x="3352800" y="0"/>
                    </a:lnTo>
                    <a:lnTo>
                      <a:pt x="3354071" y="0"/>
                    </a:lnTo>
                    <a:lnTo>
                      <a:pt x="3352800" y="2540"/>
                    </a:lnTo>
                    <a:lnTo>
                      <a:pt x="2832100" y="59563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6" name="Freeform 15"/>
              <p:cNvSpPr/>
              <p:nvPr/>
            </p:nvSpPr>
            <p:spPr>
              <a:xfrm>
                <a:off x="1234439" y="1675510"/>
                <a:ext cx="1" cy="1689101"/>
              </a:xfrm>
              <a:custGeom>
                <a:avLst/>
                <a:gdLst/>
                <a:ahLst/>
                <a:cxnLst/>
                <a:rect l="0" t="0" r="0" b="0"/>
                <a:pathLst>
                  <a:path w="1" h="1689101">
                    <a:moveTo>
                      <a:pt x="0" y="1689100"/>
                    </a:moveTo>
                    <a:lnTo>
                      <a:pt x="0" y="593091"/>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cxnSp>
            <p:nvCxnSpPr>
              <p:cNvPr id="17" name="Straight Connector 16"/>
              <p:cNvCxnSpPr/>
              <p:nvPr/>
            </p:nvCxnSpPr>
            <p:spPr>
              <a:xfrm flipV="1">
                <a:off x="711580" y="3364229"/>
                <a:ext cx="523114" cy="592710"/>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234439" y="3364610"/>
                <a:ext cx="2837181" cy="1"/>
              </a:xfrm>
              <a:custGeom>
                <a:avLst/>
                <a:gdLst/>
                <a:ahLst/>
                <a:cxnLst/>
                <a:rect l="0" t="0" r="0" b="0"/>
                <a:pathLst>
                  <a:path w="2837181" h="1">
                    <a:moveTo>
                      <a:pt x="2837180"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pic>
          <p:nvPicPr>
            <p:cNvPr id="20" name="Picture 19" descr="NBK-3756-269c3f.png"/>
            <p:cNvPicPr>
              <a:picLocks/>
            </p:cNvPicPr>
            <p:nvPr/>
          </p:nvPicPr>
          <p:blipFill>
            <a:blip r:embed="rId3" cstate="print">
              <a:clrChange>
                <a:clrFrom>
                  <a:srgbClr val="FFFFFF"/>
                </a:clrFrom>
                <a:clrTo>
                  <a:srgbClr val="FFFFFF">
                    <a:alpha val="0"/>
                  </a:srgbClr>
                </a:clrTo>
              </a:clrChange>
            </a:blip>
            <a:stretch>
              <a:fillRect/>
            </a:stretch>
          </p:blipFill>
          <p:spPr>
            <a:xfrm>
              <a:off x="1219200" y="3327400"/>
              <a:ext cx="3035300" cy="3162300"/>
            </a:xfrm>
            <a:prstGeom prst="rect">
              <a:avLst/>
            </a:prstGeom>
            <a:solidFill>
              <a:scrgbClr r="0" g="0" b="0">
                <a:alpha val="0"/>
              </a:scrgbClr>
            </a:solidFill>
          </p:spPr>
        </p:pic>
        <p:pic>
          <p:nvPicPr>
            <p:cNvPr id="21" name="Picture 20" descr="NBK-3756-269ccb.png"/>
            <p:cNvPicPr>
              <a:picLocks/>
            </p:cNvPicPr>
            <p:nvPr/>
          </p:nvPicPr>
          <p:blipFill>
            <a:blip r:embed="rId4" cstate="print">
              <a:clrChange>
                <a:clrFrom>
                  <a:srgbClr val="FFFFFF"/>
                </a:clrFrom>
                <a:clrTo>
                  <a:srgbClr val="FFFFFF">
                    <a:alpha val="0"/>
                  </a:srgbClr>
                </a:clrTo>
              </a:clrChange>
            </a:blip>
            <a:stretch>
              <a:fillRect/>
            </a:stretch>
          </p:blipFill>
          <p:spPr>
            <a:xfrm>
              <a:off x="2565400" y="1143000"/>
              <a:ext cx="3060700" cy="3162300"/>
            </a:xfrm>
            <a:prstGeom prst="rect">
              <a:avLst/>
            </a:prstGeom>
            <a:solidFill>
              <a:scrgbClr r="0" g="0" b="0">
                <a:alpha val="0"/>
              </a:scrgbClr>
            </a:solidFill>
          </p:spPr>
        </p:pic>
        <p:pic>
          <p:nvPicPr>
            <p:cNvPr id="22" name="Picture 21" descr="NBK-3756-269d58.png"/>
            <p:cNvPicPr>
              <a:picLocks/>
            </p:cNvPicPr>
            <p:nvPr/>
          </p:nvPicPr>
          <p:blipFill>
            <a:blip r:embed="rId5" cstate="print">
              <a:clrChange>
                <a:clrFrom>
                  <a:srgbClr val="FFFFFF"/>
                </a:clrFrom>
                <a:clrTo>
                  <a:srgbClr val="FFFFFF">
                    <a:alpha val="0"/>
                  </a:srgbClr>
                </a:clrTo>
              </a:clrChange>
            </a:blip>
            <a:stretch>
              <a:fillRect/>
            </a:stretch>
          </p:blipFill>
          <p:spPr>
            <a:xfrm>
              <a:off x="-190500" y="2921000"/>
              <a:ext cx="3048000" cy="3162300"/>
            </a:xfrm>
            <a:prstGeom prst="rect">
              <a:avLst/>
            </a:prstGeom>
            <a:solidFill>
              <a:scrgbClr r="0" g="0" b="0">
                <a:alpha val="0"/>
              </a:scrgbClr>
            </a:solidFill>
          </p:spPr>
        </p:pic>
      </p:grpSp>
      <p:pic>
        <p:nvPicPr>
          <p:cNvPr id="29" name="Picture 28" descr="85b88879386b4ea0a2b8c54e00da9dfc.png"/>
          <p:cNvPicPr>
            <a:picLocks/>
          </p:cNvPicPr>
          <p:nvPr/>
        </p:nvPicPr>
        <p:blipFill>
          <a:blip r:embed="rId6" cstate="print"/>
          <a:stretch>
            <a:fillRect/>
          </a:stretch>
        </p:blipFill>
        <p:spPr>
          <a:xfrm>
            <a:off x="137954"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6378" y="878803"/>
            <a:ext cx="635966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50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49282" y="878803"/>
            <a:ext cx="635966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volume of the given figure.</a:t>
            </a:r>
            <a:endParaRPr lang="en-US" sz="2800" b="1" dirty="0">
              <a:solidFill>
                <a:srgbClr val="000000"/>
              </a:solidFill>
              <a:latin typeface="Arial" pitchFamily="34" charset="0"/>
              <a:cs typeface="Arial" pitchFamily="34" charset="0"/>
            </a:endParaRPr>
          </a:p>
        </p:txBody>
      </p:sp>
      <p:grpSp>
        <p:nvGrpSpPr>
          <p:cNvPr id="23" name="Group 22"/>
          <p:cNvGrpSpPr/>
          <p:nvPr/>
        </p:nvGrpSpPr>
        <p:grpSpPr>
          <a:xfrm>
            <a:off x="1349216" y="1043534"/>
            <a:ext cx="5987193" cy="5559672"/>
            <a:chOff x="762000" y="533400"/>
            <a:chExt cx="5511800" cy="5143500"/>
          </a:xfrm>
        </p:grpSpPr>
        <p:grpSp>
          <p:nvGrpSpPr>
            <p:cNvPr id="19" name="Group 18"/>
            <p:cNvGrpSpPr/>
            <p:nvPr/>
          </p:nvGrpSpPr>
          <p:grpSpPr>
            <a:xfrm>
              <a:off x="762000" y="1358900"/>
              <a:ext cx="3360421" cy="2286509"/>
              <a:chOff x="762000" y="1358900"/>
              <a:chExt cx="3360421" cy="2286509"/>
            </a:xfrm>
          </p:grpSpPr>
          <p:sp>
            <p:nvSpPr>
              <p:cNvPr id="4" name="Freeform 3"/>
              <p:cNvSpPr/>
              <p:nvPr/>
            </p:nvSpPr>
            <p:spPr>
              <a:xfrm>
                <a:off x="1285494" y="1361566"/>
                <a:ext cx="2834005" cy="595251"/>
              </a:xfrm>
              <a:custGeom>
                <a:avLst/>
                <a:gdLst/>
                <a:ahLst/>
                <a:cxnLst/>
                <a:rect l="0" t="0" r="0" b="0"/>
                <a:pathLst>
                  <a:path w="2834005" h="595251">
                    <a:moveTo>
                      <a:pt x="2834004" y="2033"/>
                    </a:moveTo>
                    <a:lnTo>
                      <a:pt x="2313177" y="595250"/>
                    </a:lnTo>
                    <a:lnTo>
                      <a:pt x="0" y="595250"/>
                    </a:lnTo>
                    <a:lnTo>
                      <a:pt x="0" y="2922"/>
                    </a:lnTo>
                    <a:lnTo>
                      <a:pt x="2920" y="0"/>
                    </a:lnTo>
                    <a:lnTo>
                      <a:pt x="283400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598671" y="1363599"/>
                <a:ext cx="523241" cy="1689100"/>
              </a:xfrm>
              <a:custGeom>
                <a:avLst/>
                <a:gdLst/>
                <a:ahLst/>
                <a:cxnLst/>
                <a:rect l="0" t="0" r="0" b="0"/>
                <a:pathLst>
                  <a:path w="523241" h="1689100">
                    <a:moveTo>
                      <a:pt x="0" y="593217"/>
                    </a:moveTo>
                    <a:lnTo>
                      <a:pt x="520827" y="0"/>
                    </a:lnTo>
                    <a:lnTo>
                      <a:pt x="523240" y="1689099"/>
                    </a:lnTo>
                    <a:lnTo>
                      <a:pt x="0" y="168909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98671" y="3052698"/>
                <a:ext cx="523241" cy="592711"/>
              </a:xfrm>
              <a:custGeom>
                <a:avLst/>
                <a:gdLst/>
                <a:ahLst/>
                <a:cxnLst/>
                <a:rect l="0" t="0" r="0" b="0"/>
                <a:pathLst>
                  <a:path w="523241" h="592711">
                    <a:moveTo>
                      <a:pt x="0" y="592710"/>
                    </a:moveTo>
                    <a:lnTo>
                      <a:pt x="0" y="0"/>
                    </a:lnTo>
                    <a:lnTo>
                      <a:pt x="52324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62380" y="3052698"/>
                <a:ext cx="2836292" cy="592711"/>
              </a:xfrm>
              <a:custGeom>
                <a:avLst/>
                <a:gdLst/>
                <a:ahLst/>
                <a:cxnLst/>
                <a:rect l="0" t="0" r="0" b="0"/>
                <a:pathLst>
                  <a:path w="2836292" h="592711">
                    <a:moveTo>
                      <a:pt x="2836291" y="592710"/>
                    </a:moveTo>
                    <a:lnTo>
                      <a:pt x="0" y="592710"/>
                    </a:lnTo>
                    <a:lnTo>
                      <a:pt x="523114" y="0"/>
                    </a:lnTo>
                    <a:lnTo>
                      <a:pt x="283629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85494" y="1956816"/>
                <a:ext cx="2313178" cy="1095883"/>
              </a:xfrm>
              <a:custGeom>
                <a:avLst/>
                <a:gdLst/>
                <a:ahLst/>
                <a:cxnLst/>
                <a:rect l="0" t="0" r="0" b="0"/>
                <a:pathLst>
                  <a:path w="2313178" h="1095883">
                    <a:moveTo>
                      <a:pt x="2313177" y="1095882"/>
                    </a:moveTo>
                    <a:lnTo>
                      <a:pt x="0" y="1095882"/>
                    </a:lnTo>
                    <a:lnTo>
                      <a:pt x="0" y="0"/>
                    </a:lnTo>
                    <a:lnTo>
                      <a:pt x="231317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67587" y="1363599"/>
                <a:ext cx="517908" cy="593218"/>
              </a:xfrm>
              <a:custGeom>
                <a:avLst/>
                <a:gdLst/>
                <a:ahLst/>
                <a:cxnLst/>
                <a:rect l="0" t="0" r="0" b="0"/>
                <a:pathLst>
                  <a:path w="517908" h="593218">
                    <a:moveTo>
                      <a:pt x="517907" y="889"/>
                    </a:moveTo>
                    <a:lnTo>
                      <a:pt x="517907" y="593217"/>
                    </a:lnTo>
                    <a:lnTo>
                      <a:pt x="0" y="593217"/>
                    </a:lnTo>
                    <a:lnTo>
                      <a:pt x="0" y="588390"/>
                    </a:lnTo>
                    <a:lnTo>
                      <a:pt x="515493"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62380" y="1956816"/>
                <a:ext cx="523115" cy="1688593"/>
              </a:xfrm>
              <a:custGeom>
                <a:avLst/>
                <a:gdLst/>
                <a:ahLst/>
                <a:cxnLst/>
                <a:rect l="0" t="0" r="0" b="0"/>
                <a:pathLst>
                  <a:path w="523115" h="1688593">
                    <a:moveTo>
                      <a:pt x="0" y="0"/>
                    </a:moveTo>
                    <a:lnTo>
                      <a:pt x="5207" y="0"/>
                    </a:lnTo>
                    <a:lnTo>
                      <a:pt x="523114" y="0"/>
                    </a:lnTo>
                    <a:lnTo>
                      <a:pt x="523114" y="1095882"/>
                    </a:lnTo>
                    <a:lnTo>
                      <a:pt x="0" y="168859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599179" y="1363980"/>
                <a:ext cx="523242" cy="2280921"/>
              </a:xfrm>
              <a:custGeom>
                <a:avLst/>
                <a:gdLst/>
                <a:ahLst/>
                <a:cxnLst/>
                <a:rect l="0" t="0" r="0" b="0"/>
                <a:pathLst>
                  <a:path w="523242" h="2280921">
                    <a:moveTo>
                      <a:pt x="520700" y="0"/>
                    </a:moveTo>
                    <a:lnTo>
                      <a:pt x="523241" y="1689099"/>
                    </a:lnTo>
                    <a:lnTo>
                      <a:pt x="0" y="228092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62000" y="1951989"/>
                <a:ext cx="2837180" cy="1692912"/>
              </a:xfrm>
              <a:custGeom>
                <a:avLst/>
                <a:gdLst/>
                <a:ahLst/>
                <a:cxnLst/>
                <a:rect l="0" t="0" r="0" b="0"/>
                <a:pathLst>
                  <a:path w="2837180" h="1692912">
                    <a:moveTo>
                      <a:pt x="2837179" y="5080"/>
                    </a:moveTo>
                    <a:lnTo>
                      <a:pt x="2837179" y="1101090"/>
                    </a:lnTo>
                    <a:lnTo>
                      <a:pt x="2837179" y="1692911"/>
                    </a:lnTo>
                    <a:lnTo>
                      <a:pt x="0" y="1692911"/>
                    </a:lnTo>
                    <a:lnTo>
                      <a:pt x="0" y="5080"/>
                    </a:lnTo>
                    <a:lnTo>
                      <a:pt x="0" y="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62000" y="1951989"/>
                <a:ext cx="2837180" cy="5081"/>
              </a:xfrm>
              <a:custGeom>
                <a:avLst/>
                <a:gdLst/>
                <a:ahLst/>
                <a:cxnLst/>
                <a:rect l="0" t="0" r="0" b="0"/>
                <a:pathLst>
                  <a:path w="2837180" h="5081">
                    <a:moveTo>
                      <a:pt x="2837179" y="5080"/>
                    </a:moveTo>
                    <a:lnTo>
                      <a:pt x="523239" y="5080"/>
                    </a:lnTo>
                    <a:lnTo>
                      <a:pt x="5080" y="5080"/>
                    </a:lnTo>
                    <a:lnTo>
                      <a:pt x="0" y="508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285239" y="1358900"/>
                <a:ext cx="5081" cy="5081"/>
              </a:xfrm>
              <a:custGeom>
                <a:avLst/>
                <a:gdLst/>
                <a:ahLst/>
                <a:cxnLst/>
                <a:rect l="0" t="0" r="0" b="0"/>
                <a:pathLst>
                  <a:path w="5081" h="5081">
                    <a:moveTo>
                      <a:pt x="0" y="5080"/>
                    </a:moveTo>
                    <a:lnTo>
                      <a:pt x="0" y="2539"/>
                    </a:lnTo>
                    <a:lnTo>
                      <a:pt x="0" y="0"/>
                    </a:lnTo>
                    <a:lnTo>
                      <a:pt x="5080" y="0"/>
                    </a:lnTo>
                    <a:lnTo>
                      <a:pt x="3811" y="2539"/>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67080" y="1361439"/>
                <a:ext cx="3354071" cy="595631"/>
              </a:xfrm>
              <a:custGeom>
                <a:avLst/>
                <a:gdLst/>
                <a:ahLst/>
                <a:cxnLst/>
                <a:rect l="0" t="0" r="0" b="0"/>
                <a:pathLst>
                  <a:path w="3354071" h="595631">
                    <a:moveTo>
                      <a:pt x="0" y="590550"/>
                    </a:moveTo>
                    <a:lnTo>
                      <a:pt x="515620" y="2540"/>
                    </a:lnTo>
                    <a:lnTo>
                      <a:pt x="518159" y="0"/>
                    </a:lnTo>
                    <a:lnTo>
                      <a:pt x="518159" y="0"/>
                    </a:lnTo>
                    <a:lnTo>
                      <a:pt x="521970" y="0"/>
                    </a:lnTo>
                    <a:lnTo>
                      <a:pt x="3352799" y="0"/>
                    </a:lnTo>
                    <a:lnTo>
                      <a:pt x="3354070" y="0"/>
                    </a:lnTo>
                    <a:lnTo>
                      <a:pt x="3352799" y="2540"/>
                    </a:lnTo>
                    <a:lnTo>
                      <a:pt x="2832099" y="59563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285239" y="1363980"/>
                <a:ext cx="1" cy="1689100"/>
              </a:xfrm>
              <a:custGeom>
                <a:avLst/>
                <a:gdLst/>
                <a:ahLst/>
                <a:cxnLst/>
                <a:rect l="0" t="0" r="0" b="0"/>
                <a:pathLst>
                  <a:path w="1" h="1689100">
                    <a:moveTo>
                      <a:pt x="0" y="1689099"/>
                    </a:moveTo>
                    <a:lnTo>
                      <a:pt x="0" y="59309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V="1">
                <a:off x="762380" y="3052698"/>
                <a:ext cx="523114" cy="592710"/>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285239" y="3053079"/>
                <a:ext cx="2837182" cy="1"/>
              </a:xfrm>
              <a:custGeom>
                <a:avLst/>
                <a:gdLst/>
                <a:ahLst/>
                <a:cxnLst/>
                <a:rect l="0" t="0" r="0" b="0"/>
                <a:pathLst>
                  <a:path w="2837182" h="1">
                    <a:moveTo>
                      <a:pt x="2837181"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0" name="Picture 19" descr="NBK-3756-26a7c3.png"/>
            <p:cNvPicPr>
              <a:picLocks/>
            </p:cNvPicPr>
            <p:nvPr/>
          </p:nvPicPr>
          <p:blipFill>
            <a:blip r:embed="rId3" cstate="print">
              <a:clrChange>
                <a:clrFrom>
                  <a:srgbClr val="FFFFFF"/>
                </a:clrFrom>
                <a:clrTo>
                  <a:srgbClr val="FFFFFF">
                    <a:alpha val="0"/>
                  </a:srgbClr>
                </a:clrTo>
              </a:clrChange>
            </a:blip>
            <a:stretch>
              <a:fillRect/>
            </a:stretch>
          </p:blipFill>
          <p:spPr>
            <a:xfrm>
              <a:off x="762000" y="2540000"/>
              <a:ext cx="3162300" cy="3136900"/>
            </a:xfrm>
            <a:prstGeom prst="rect">
              <a:avLst/>
            </a:prstGeom>
            <a:solidFill>
              <a:scrgbClr r="0" g="0" b="0">
                <a:alpha val="0"/>
              </a:scrgbClr>
            </a:solidFill>
          </p:spPr>
        </p:pic>
        <p:pic>
          <p:nvPicPr>
            <p:cNvPr id="21" name="Picture 20" descr="NBK-3756-26a86f.png"/>
            <p:cNvPicPr>
              <a:picLocks/>
            </p:cNvPicPr>
            <p:nvPr/>
          </p:nvPicPr>
          <p:blipFill>
            <a:blip r:embed="rId4" cstate="print">
              <a:clrChange>
                <a:clrFrom>
                  <a:srgbClr val="FFFFFF"/>
                </a:clrFrom>
                <a:clrTo>
                  <a:srgbClr val="FFFFFF">
                    <a:alpha val="0"/>
                  </a:srgbClr>
                </a:clrTo>
              </a:clrChange>
            </a:blip>
            <a:stretch>
              <a:fillRect/>
            </a:stretch>
          </p:blipFill>
          <p:spPr>
            <a:xfrm>
              <a:off x="2717800" y="1993900"/>
              <a:ext cx="3162300" cy="3162300"/>
            </a:xfrm>
            <a:prstGeom prst="rect">
              <a:avLst/>
            </a:prstGeom>
            <a:solidFill>
              <a:scrgbClr r="0" g="0" b="0">
                <a:alpha val="0"/>
              </a:scrgbClr>
            </a:solidFill>
          </p:spPr>
        </p:pic>
        <p:pic>
          <p:nvPicPr>
            <p:cNvPr id="22" name="Picture 21" descr="NBK-3756-26a8fb.png"/>
            <p:cNvPicPr>
              <a:picLocks/>
            </p:cNvPicPr>
            <p:nvPr/>
          </p:nvPicPr>
          <p:blipFill>
            <a:blip r:embed="rId5" cstate="print">
              <a:clrChange>
                <a:clrFrom>
                  <a:srgbClr val="FFFFFF"/>
                </a:clrFrom>
                <a:clrTo>
                  <a:srgbClr val="FFFFFF">
                    <a:alpha val="0"/>
                  </a:srgbClr>
                </a:clrTo>
              </a:clrChange>
            </a:blip>
            <a:stretch>
              <a:fillRect/>
            </a:stretch>
          </p:blipFill>
          <p:spPr>
            <a:xfrm>
              <a:off x="3111500" y="533400"/>
              <a:ext cx="3162300" cy="3136900"/>
            </a:xfrm>
            <a:prstGeom prst="rect">
              <a:avLst/>
            </a:prstGeom>
            <a:solidFill>
              <a:scrgbClr r="0" g="0" b="0">
                <a:alpha val="0"/>
              </a:scrgbClr>
            </a:solidFill>
          </p:spPr>
        </p:pic>
      </p:grpSp>
      <p:pic>
        <p:nvPicPr>
          <p:cNvPr id="29" name="Picture 28" descr="5675b47113f24140b82f59c40929d8a5.png"/>
          <p:cNvPicPr>
            <a:picLocks/>
          </p:cNvPicPr>
          <p:nvPr/>
        </p:nvPicPr>
        <p:blipFill>
          <a:blip r:embed="rId6" cstate="print"/>
          <a:stretch>
            <a:fillRect/>
          </a:stretch>
        </p:blipFill>
        <p:spPr>
          <a:xfrm>
            <a:off x="137954"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1082" y="972367"/>
            <a:ext cx="635966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825482" y="964406"/>
            <a:ext cx="635966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volume of the given figure.</a:t>
            </a:r>
            <a:endParaRPr lang="en-US" sz="2800" b="1" dirty="0">
              <a:solidFill>
                <a:srgbClr val="000000"/>
              </a:solidFill>
              <a:latin typeface="Arial" pitchFamily="34" charset="0"/>
              <a:cs typeface="Arial" pitchFamily="34" charset="0"/>
            </a:endParaRPr>
          </a:p>
        </p:txBody>
      </p:sp>
      <p:grpSp>
        <p:nvGrpSpPr>
          <p:cNvPr id="20" name="Group 19"/>
          <p:cNvGrpSpPr/>
          <p:nvPr/>
        </p:nvGrpSpPr>
        <p:grpSpPr>
          <a:xfrm>
            <a:off x="1753902" y="1424534"/>
            <a:ext cx="5821648" cy="5559672"/>
            <a:chOff x="774700" y="711200"/>
            <a:chExt cx="5359400" cy="5143500"/>
          </a:xfrm>
        </p:grpSpPr>
        <p:grpSp>
          <p:nvGrpSpPr>
            <p:cNvPr id="16" name="Group 15"/>
            <p:cNvGrpSpPr/>
            <p:nvPr/>
          </p:nvGrpSpPr>
          <p:grpSpPr>
            <a:xfrm>
              <a:off x="889000" y="1498600"/>
              <a:ext cx="3359531" cy="2286128"/>
              <a:chOff x="889000" y="1498600"/>
              <a:chExt cx="3359531" cy="2286128"/>
            </a:xfrm>
          </p:grpSpPr>
          <p:sp>
            <p:nvSpPr>
              <p:cNvPr id="4" name="Freeform 3"/>
              <p:cNvSpPr/>
              <p:nvPr/>
            </p:nvSpPr>
            <p:spPr>
              <a:xfrm>
                <a:off x="1412113" y="1500886"/>
                <a:ext cx="2834005" cy="595250"/>
              </a:xfrm>
              <a:custGeom>
                <a:avLst/>
                <a:gdLst/>
                <a:ahLst/>
                <a:cxnLst/>
                <a:rect l="0" t="0" r="0" b="0"/>
                <a:pathLst>
                  <a:path w="2834005" h="595250">
                    <a:moveTo>
                      <a:pt x="2834004" y="2031"/>
                    </a:moveTo>
                    <a:lnTo>
                      <a:pt x="2313177" y="595249"/>
                    </a:lnTo>
                    <a:lnTo>
                      <a:pt x="0" y="595249"/>
                    </a:lnTo>
                    <a:lnTo>
                      <a:pt x="0" y="2921"/>
                    </a:lnTo>
                    <a:lnTo>
                      <a:pt x="2920" y="0"/>
                    </a:lnTo>
                    <a:lnTo>
                      <a:pt x="283400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725290" y="1502917"/>
                <a:ext cx="523241" cy="1689101"/>
              </a:xfrm>
              <a:custGeom>
                <a:avLst/>
                <a:gdLst/>
                <a:ahLst/>
                <a:cxnLst/>
                <a:rect l="0" t="0" r="0" b="0"/>
                <a:pathLst>
                  <a:path w="523241" h="1689101">
                    <a:moveTo>
                      <a:pt x="0" y="593218"/>
                    </a:moveTo>
                    <a:lnTo>
                      <a:pt x="520827" y="0"/>
                    </a:lnTo>
                    <a:lnTo>
                      <a:pt x="523240" y="1689100"/>
                    </a:lnTo>
                    <a:lnTo>
                      <a:pt x="0" y="168910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725290" y="3192017"/>
                <a:ext cx="523241" cy="592711"/>
              </a:xfrm>
              <a:custGeom>
                <a:avLst/>
                <a:gdLst/>
                <a:ahLst/>
                <a:cxnLst/>
                <a:rect l="0" t="0" r="0" b="0"/>
                <a:pathLst>
                  <a:path w="523241" h="592711">
                    <a:moveTo>
                      <a:pt x="0" y="592710"/>
                    </a:moveTo>
                    <a:lnTo>
                      <a:pt x="0" y="0"/>
                    </a:lnTo>
                    <a:lnTo>
                      <a:pt x="52324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89000" y="3192017"/>
                <a:ext cx="2836291" cy="592711"/>
              </a:xfrm>
              <a:custGeom>
                <a:avLst/>
                <a:gdLst/>
                <a:ahLst/>
                <a:cxnLst/>
                <a:rect l="0" t="0" r="0" b="0"/>
                <a:pathLst>
                  <a:path w="2836291" h="592711">
                    <a:moveTo>
                      <a:pt x="2836290" y="592710"/>
                    </a:moveTo>
                    <a:lnTo>
                      <a:pt x="0" y="592710"/>
                    </a:lnTo>
                    <a:lnTo>
                      <a:pt x="523113" y="0"/>
                    </a:lnTo>
                    <a:lnTo>
                      <a:pt x="283629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12113" y="2096135"/>
                <a:ext cx="2313178" cy="1095883"/>
              </a:xfrm>
              <a:custGeom>
                <a:avLst/>
                <a:gdLst/>
                <a:ahLst/>
                <a:cxnLst/>
                <a:rect l="0" t="0" r="0" b="0"/>
                <a:pathLst>
                  <a:path w="2313178" h="1095883">
                    <a:moveTo>
                      <a:pt x="2313177" y="1095882"/>
                    </a:moveTo>
                    <a:lnTo>
                      <a:pt x="0" y="1095882"/>
                    </a:lnTo>
                    <a:lnTo>
                      <a:pt x="0" y="0"/>
                    </a:lnTo>
                    <a:lnTo>
                      <a:pt x="231317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94207" y="1502917"/>
                <a:ext cx="517907" cy="593219"/>
              </a:xfrm>
              <a:custGeom>
                <a:avLst/>
                <a:gdLst/>
                <a:ahLst/>
                <a:cxnLst/>
                <a:rect l="0" t="0" r="0" b="0"/>
                <a:pathLst>
                  <a:path w="517907" h="593219">
                    <a:moveTo>
                      <a:pt x="517906" y="890"/>
                    </a:moveTo>
                    <a:lnTo>
                      <a:pt x="517906" y="593218"/>
                    </a:lnTo>
                    <a:lnTo>
                      <a:pt x="0" y="593218"/>
                    </a:lnTo>
                    <a:lnTo>
                      <a:pt x="0" y="588391"/>
                    </a:lnTo>
                    <a:lnTo>
                      <a:pt x="515493"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89000" y="2096135"/>
                <a:ext cx="523114" cy="1688593"/>
              </a:xfrm>
              <a:custGeom>
                <a:avLst/>
                <a:gdLst/>
                <a:ahLst/>
                <a:cxnLst/>
                <a:rect l="0" t="0" r="0" b="0"/>
                <a:pathLst>
                  <a:path w="523114" h="1688593">
                    <a:moveTo>
                      <a:pt x="0" y="0"/>
                    </a:moveTo>
                    <a:lnTo>
                      <a:pt x="5207" y="0"/>
                    </a:lnTo>
                    <a:lnTo>
                      <a:pt x="523113" y="0"/>
                    </a:lnTo>
                    <a:lnTo>
                      <a:pt x="523113" y="1095882"/>
                    </a:lnTo>
                    <a:lnTo>
                      <a:pt x="0" y="168859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724909" y="1502410"/>
                <a:ext cx="523242" cy="2282191"/>
              </a:xfrm>
              <a:custGeom>
                <a:avLst/>
                <a:gdLst/>
                <a:ahLst/>
                <a:cxnLst/>
                <a:rect l="0" t="0" r="0" b="0"/>
                <a:pathLst>
                  <a:path w="523242" h="2282191">
                    <a:moveTo>
                      <a:pt x="520700" y="0"/>
                    </a:moveTo>
                    <a:lnTo>
                      <a:pt x="523241" y="1689100"/>
                    </a:lnTo>
                    <a:lnTo>
                      <a:pt x="0" y="228219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89000" y="2091690"/>
                <a:ext cx="2835910" cy="1692911"/>
              </a:xfrm>
              <a:custGeom>
                <a:avLst/>
                <a:gdLst/>
                <a:ahLst/>
                <a:cxnLst/>
                <a:rect l="0" t="0" r="0" b="0"/>
                <a:pathLst>
                  <a:path w="2835910" h="1692911">
                    <a:moveTo>
                      <a:pt x="2835909" y="3810"/>
                    </a:moveTo>
                    <a:lnTo>
                      <a:pt x="2835909" y="1099820"/>
                    </a:lnTo>
                    <a:lnTo>
                      <a:pt x="2835909" y="1692910"/>
                    </a:lnTo>
                    <a:lnTo>
                      <a:pt x="0" y="1692910"/>
                    </a:lnTo>
                    <a:lnTo>
                      <a:pt x="0" y="3810"/>
                    </a:lnTo>
                    <a:lnTo>
                      <a:pt x="0" y="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89000" y="2091690"/>
                <a:ext cx="2835910" cy="3811"/>
              </a:xfrm>
              <a:custGeom>
                <a:avLst/>
                <a:gdLst/>
                <a:ahLst/>
                <a:cxnLst/>
                <a:rect l="0" t="0" r="0" b="0"/>
                <a:pathLst>
                  <a:path w="2835910" h="3811">
                    <a:moveTo>
                      <a:pt x="2835909" y="3810"/>
                    </a:moveTo>
                    <a:lnTo>
                      <a:pt x="523239" y="3810"/>
                    </a:lnTo>
                    <a:lnTo>
                      <a:pt x="5080" y="3810"/>
                    </a:lnTo>
                    <a:lnTo>
                      <a:pt x="0" y="3810"/>
                    </a:lnTo>
                    <a:lnTo>
                      <a:pt x="508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412239" y="1498600"/>
                <a:ext cx="5081" cy="5081"/>
              </a:xfrm>
              <a:custGeom>
                <a:avLst/>
                <a:gdLst/>
                <a:ahLst/>
                <a:cxnLst/>
                <a:rect l="0" t="0" r="0" b="0"/>
                <a:pathLst>
                  <a:path w="5081" h="5081">
                    <a:moveTo>
                      <a:pt x="0" y="5080"/>
                    </a:moveTo>
                    <a:lnTo>
                      <a:pt x="0" y="2539"/>
                    </a:lnTo>
                    <a:lnTo>
                      <a:pt x="0" y="0"/>
                    </a:lnTo>
                    <a:lnTo>
                      <a:pt x="5080" y="0"/>
                    </a:lnTo>
                    <a:lnTo>
                      <a:pt x="2540" y="2539"/>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94080" y="1501139"/>
                <a:ext cx="3354071" cy="595632"/>
              </a:xfrm>
              <a:custGeom>
                <a:avLst/>
                <a:gdLst/>
                <a:ahLst/>
                <a:cxnLst/>
                <a:rect l="0" t="0" r="0" b="0"/>
                <a:pathLst>
                  <a:path w="3354071" h="595632">
                    <a:moveTo>
                      <a:pt x="0" y="590551"/>
                    </a:moveTo>
                    <a:lnTo>
                      <a:pt x="515620" y="1270"/>
                    </a:lnTo>
                    <a:lnTo>
                      <a:pt x="518159" y="0"/>
                    </a:lnTo>
                    <a:lnTo>
                      <a:pt x="518159" y="0"/>
                    </a:lnTo>
                    <a:lnTo>
                      <a:pt x="520700" y="0"/>
                    </a:lnTo>
                    <a:lnTo>
                      <a:pt x="3351529" y="0"/>
                    </a:lnTo>
                    <a:lnTo>
                      <a:pt x="3354070" y="0"/>
                    </a:lnTo>
                    <a:lnTo>
                      <a:pt x="3351529" y="1270"/>
                    </a:lnTo>
                    <a:lnTo>
                      <a:pt x="2830830" y="59563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6" descr="NBK-3756-26b22f.png"/>
            <p:cNvPicPr>
              <a:picLocks/>
            </p:cNvPicPr>
            <p:nvPr/>
          </p:nvPicPr>
          <p:blipFill>
            <a:blip r:embed="rId3" cstate="print">
              <a:clrChange>
                <a:clrFrom>
                  <a:srgbClr val="FFFFFF"/>
                </a:clrFrom>
                <a:clrTo>
                  <a:srgbClr val="FFFFFF">
                    <a:alpha val="0"/>
                  </a:srgbClr>
                </a:clrTo>
              </a:clrChange>
            </a:blip>
            <a:stretch>
              <a:fillRect/>
            </a:stretch>
          </p:blipFill>
          <p:spPr>
            <a:xfrm>
              <a:off x="774700" y="2692400"/>
              <a:ext cx="3060700" cy="3162300"/>
            </a:xfrm>
            <a:prstGeom prst="rect">
              <a:avLst/>
            </a:prstGeom>
            <a:solidFill>
              <a:scrgbClr r="0" g="0" b="0">
                <a:alpha val="0"/>
              </a:scrgbClr>
            </a:solidFill>
          </p:spPr>
        </p:pic>
        <p:pic>
          <p:nvPicPr>
            <p:cNvPr id="18" name="Picture 17" descr="NBK-3756-26b2bb.png"/>
            <p:cNvPicPr>
              <a:picLocks/>
            </p:cNvPicPr>
            <p:nvPr/>
          </p:nvPicPr>
          <p:blipFill>
            <a:blip r:embed="rId4" cstate="print">
              <a:clrChange>
                <a:clrFrom>
                  <a:srgbClr val="FFFFFF"/>
                </a:clrFrom>
                <a:clrTo>
                  <a:srgbClr val="FFFFFF">
                    <a:alpha val="0"/>
                  </a:srgbClr>
                </a:clrTo>
              </a:clrChange>
            </a:blip>
            <a:stretch>
              <a:fillRect/>
            </a:stretch>
          </p:blipFill>
          <p:spPr>
            <a:xfrm>
              <a:off x="3200400" y="711200"/>
              <a:ext cx="2933700" cy="3162300"/>
            </a:xfrm>
            <a:prstGeom prst="rect">
              <a:avLst/>
            </a:prstGeom>
            <a:solidFill>
              <a:scrgbClr r="0" g="0" b="0">
                <a:alpha val="0"/>
              </a:scrgbClr>
            </a:solidFill>
          </p:spPr>
        </p:pic>
        <p:pic>
          <p:nvPicPr>
            <p:cNvPr id="19" name="Picture 18" descr="NBK-3756-26b377.png"/>
            <p:cNvPicPr>
              <a:picLocks/>
            </p:cNvPicPr>
            <p:nvPr/>
          </p:nvPicPr>
          <p:blipFill>
            <a:blip r:embed="rId5" cstate="print">
              <a:clrChange>
                <a:clrFrom>
                  <a:srgbClr val="FFFFFF"/>
                </a:clrFrom>
                <a:clrTo>
                  <a:srgbClr val="FFFFFF">
                    <a:alpha val="0"/>
                  </a:srgbClr>
                </a:clrTo>
              </a:clrChange>
            </a:blip>
            <a:stretch>
              <a:fillRect/>
            </a:stretch>
          </p:blipFill>
          <p:spPr>
            <a:xfrm>
              <a:off x="2857500" y="2247900"/>
              <a:ext cx="2908300" cy="3162300"/>
            </a:xfrm>
            <a:prstGeom prst="rect">
              <a:avLst/>
            </a:prstGeom>
            <a:solidFill>
              <a:scrgbClr r="0" g="0" b="0">
                <a:alpha val="0"/>
              </a:scrgbClr>
            </a:solidFill>
          </p:spPr>
        </p:pic>
      </p:grpSp>
      <p:pic>
        <p:nvPicPr>
          <p:cNvPr id="26" name="Picture 25" descr="22f886cd1fe74a82a0e8e780a12e3d4c.png"/>
          <p:cNvPicPr>
            <a:picLocks/>
          </p:cNvPicPr>
          <p:nvPr/>
        </p:nvPicPr>
        <p:blipFill>
          <a:blip r:embed="rId6" cstate="print"/>
          <a:stretch>
            <a:fillRect/>
          </a:stretch>
        </p:blipFill>
        <p:spPr>
          <a:xfrm>
            <a:off x="121660" y="69056"/>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77300"/>
            <a:ext cx="950501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52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6654" y="1077300"/>
            <a:ext cx="9505013" cy="1823584"/>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volume of the given figure.</a:t>
            </a:r>
          </a:p>
          <a:p>
            <a:r>
              <a:rPr lang="en-US" sz="2800" b="1" dirty="0" smtClean="0">
                <a:solidFill>
                  <a:srgbClr val="000000"/>
                </a:solidFill>
                <a:latin typeface="Arial" pitchFamily="34" charset="0"/>
                <a:cs typeface="Arial" pitchFamily="34" charset="0"/>
              </a:rPr>
              <a:t>The length, width, and height of one small cube is </a:t>
            </a:r>
          </a:p>
          <a:p>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nvGrpSpPr>
          <p:cNvPr id="27" name="Group 26"/>
          <p:cNvGrpSpPr/>
          <p:nvPr/>
        </p:nvGrpSpPr>
        <p:grpSpPr>
          <a:xfrm>
            <a:off x="4840672" y="3098006"/>
            <a:ext cx="1663309" cy="1824808"/>
            <a:chOff x="1097152" y="1954529"/>
            <a:chExt cx="1531240" cy="1688211"/>
          </a:xfrm>
        </p:grpSpPr>
        <p:grpSp>
          <p:nvGrpSpPr>
            <p:cNvPr id="15" name="Group 14"/>
            <p:cNvGrpSpPr/>
            <p:nvPr/>
          </p:nvGrpSpPr>
          <p:grpSpPr>
            <a:xfrm>
              <a:off x="1120902" y="2517139"/>
              <a:ext cx="1101218" cy="1101219"/>
              <a:chOff x="1120902" y="2517139"/>
              <a:chExt cx="1101218" cy="1101219"/>
            </a:xfrm>
          </p:grpSpPr>
          <p:grpSp>
            <p:nvGrpSpPr>
              <p:cNvPr id="11" name="Group 10"/>
              <p:cNvGrpSpPr/>
              <p:nvPr/>
            </p:nvGrpSpPr>
            <p:grpSpPr>
              <a:xfrm>
                <a:off x="1120902" y="2517139"/>
                <a:ext cx="1101218" cy="732919"/>
                <a:chOff x="1120902" y="2517139"/>
                <a:chExt cx="1101218" cy="732919"/>
              </a:xfrm>
            </p:grpSpPr>
            <p:grpSp>
              <p:nvGrpSpPr>
                <p:cNvPr id="7" name="Group 6"/>
                <p:cNvGrpSpPr/>
                <p:nvPr/>
              </p:nvGrpSpPr>
              <p:grpSpPr>
                <a:xfrm>
                  <a:off x="1120902" y="2517139"/>
                  <a:ext cx="1101218" cy="370969"/>
                  <a:chOff x="1120902" y="2517139"/>
                  <a:chExt cx="1101218" cy="370969"/>
                </a:xfrm>
              </p:grpSpPr>
              <p:sp>
                <p:nvSpPr>
                  <p:cNvPr id="4" name="Freeform 3"/>
                  <p:cNvSpPr/>
                  <p:nvPr/>
                </p:nvSpPr>
                <p:spPr>
                  <a:xfrm>
                    <a:off x="1120902" y="252348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1489202" y="251713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Freeform 5"/>
                  <p:cNvSpPr/>
                  <p:nvPr/>
                </p:nvSpPr>
                <p:spPr>
                  <a:xfrm>
                    <a:off x="1857501" y="25171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8" name="Freeform 7"/>
                <p:cNvSpPr/>
                <p:nvPr/>
              </p:nvSpPr>
              <p:spPr>
                <a:xfrm>
                  <a:off x="1120902" y="288543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1489202" y="2885439"/>
                  <a:ext cx="364618" cy="364619"/>
                </a:xfrm>
                <a:custGeom>
                  <a:avLst/>
                  <a:gdLst/>
                  <a:ahLst/>
                  <a:cxnLst/>
                  <a:rect l="0" t="0" r="0" b="0"/>
                  <a:pathLst>
                    <a:path w="364618" h="364619">
                      <a:moveTo>
                        <a:pt x="364617" y="0"/>
                      </a:moveTo>
                      <a:lnTo>
                        <a:pt x="364617"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Freeform 9"/>
                <p:cNvSpPr/>
                <p:nvPr/>
              </p:nvSpPr>
              <p:spPr>
                <a:xfrm>
                  <a:off x="1857501" y="2885439"/>
                  <a:ext cx="364619" cy="364619"/>
                </a:xfrm>
                <a:custGeom>
                  <a:avLst/>
                  <a:gdLst/>
                  <a:ahLst/>
                  <a:cxnLst/>
                  <a:rect l="0" t="0" r="0" b="0"/>
                  <a:pathLst>
                    <a:path w="364619" h="364619">
                      <a:moveTo>
                        <a:pt x="364618" y="0"/>
                      </a:moveTo>
                      <a:lnTo>
                        <a:pt x="364618" y="364618"/>
                      </a:lnTo>
                      <a:lnTo>
                        <a:pt x="0" y="36461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2" name="Freeform 11"/>
              <p:cNvSpPr/>
              <p:nvPr/>
            </p:nvSpPr>
            <p:spPr>
              <a:xfrm>
                <a:off x="1120902" y="3253740"/>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1489202" y="3253740"/>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1857501" y="3253740"/>
                <a:ext cx="364619" cy="364618"/>
              </a:xfrm>
              <a:custGeom>
                <a:avLst/>
                <a:gdLst/>
                <a:ahLst/>
                <a:cxnLst/>
                <a:rect l="0" t="0" r="0" b="0"/>
                <a:pathLst>
                  <a:path w="364619" h="364618">
                    <a:moveTo>
                      <a:pt x="364618" y="0"/>
                    </a:moveTo>
                    <a:lnTo>
                      <a:pt x="364618"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cxnSp>
          <p:nvCxnSpPr>
            <p:cNvPr id="16" name="Straight Connector 15"/>
            <p:cNvCxnSpPr/>
            <p:nvPr/>
          </p:nvCxnSpPr>
          <p:spPr>
            <a:xfrm flipH="1">
              <a:off x="2227452" y="2002027"/>
              <a:ext cx="376683" cy="52260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04135" y="1977770"/>
              <a:ext cx="0" cy="129883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97152" y="1955800"/>
              <a:ext cx="445898" cy="56883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517650" y="1954529"/>
              <a:ext cx="107327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55977" y="1981200"/>
              <a:ext cx="360173" cy="54228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79550" y="1968500"/>
              <a:ext cx="381000" cy="5842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03069" y="2427351"/>
              <a:ext cx="388873" cy="49834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15260" y="2864866"/>
              <a:ext cx="376682" cy="41325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190876" y="3265932"/>
              <a:ext cx="437516" cy="3768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21889" y="2269363"/>
              <a:ext cx="0" cy="113423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89938" y="2285364"/>
              <a:ext cx="113030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1" name="Picture 70" descr="NBK-3756-26d5a6.png"/>
          <p:cNvPicPr>
            <a:picLocks/>
          </p:cNvPicPr>
          <p:nvPr/>
        </p:nvPicPr>
        <p:blipFill>
          <a:blip r:embed="rId3" cstate="print">
            <a:clrChange>
              <a:clrFrom>
                <a:srgbClr val="FFFFFF"/>
              </a:clrFrom>
              <a:clrTo>
                <a:srgbClr val="FFFFFF">
                  <a:alpha val="0"/>
                </a:srgbClr>
              </a:clrTo>
            </a:clrChange>
          </a:blip>
          <a:stretch>
            <a:fillRect/>
          </a:stretch>
        </p:blipFill>
        <p:spPr>
          <a:xfrm>
            <a:off x="607060" y="812006"/>
            <a:ext cx="3310890" cy="3418169"/>
          </a:xfrm>
          <a:prstGeom prst="rect">
            <a:avLst/>
          </a:prstGeom>
          <a:solidFill>
            <a:scrgbClr r="0" g="0" b="0">
              <a:alpha val="0"/>
            </a:scrgbClr>
          </a:solidFill>
        </p:spPr>
      </p:pic>
      <p:pic>
        <p:nvPicPr>
          <p:cNvPr id="72" name="Picture 71" descr="cb690f6dc23d4bc896069e5288e03610.png"/>
          <p:cNvPicPr>
            <a:picLocks/>
          </p:cNvPicPr>
          <p:nvPr/>
        </p:nvPicPr>
        <p:blipFill>
          <a:blip r:embed="rId4" cstate="print"/>
          <a:stretch>
            <a:fillRect/>
          </a:stretch>
        </p:blipFill>
        <p:spPr>
          <a:xfrm>
            <a:off x="137954"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81976"/>
            <a:ext cx="856692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6654" y="1081976"/>
            <a:ext cx="8566928" cy="961810"/>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volume of the given figure.</a:t>
            </a:r>
          </a:p>
          <a:p>
            <a:r>
              <a:rPr lang="en-US" sz="2800" b="1" dirty="0" smtClean="0">
                <a:solidFill>
                  <a:srgbClr val="000000"/>
                </a:solidFill>
                <a:latin typeface="Arial" pitchFamily="34" charset="0"/>
                <a:cs typeface="Arial" pitchFamily="34" charset="0"/>
              </a:rPr>
              <a:t>The length, width, and height of one cube is        .</a:t>
            </a:r>
            <a:endParaRPr lang="en-US" sz="2800" b="1" dirty="0">
              <a:solidFill>
                <a:srgbClr val="000000"/>
              </a:solidFill>
              <a:latin typeface="Arial" pitchFamily="34" charset="0"/>
              <a:cs typeface="Arial" pitchFamily="34" charset="0"/>
            </a:endParaRPr>
          </a:p>
        </p:txBody>
      </p:sp>
      <p:grpSp>
        <p:nvGrpSpPr>
          <p:cNvPr id="35" name="Group 34"/>
          <p:cNvGrpSpPr/>
          <p:nvPr/>
        </p:nvGrpSpPr>
        <p:grpSpPr>
          <a:xfrm>
            <a:off x="1860550" y="2784196"/>
            <a:ext cx="2405637" cy="1647310"/>
            <a:chOff x="1511300" y="1955800"/>
            <a:chExt cx="2214626" cy="1524000"/>
          </a:xfrm>
        </p:grpSpPr>
        <p:grpSp>
          <p:nvGrpSpPr>
            <p:cNvPr id="15" name="Group 14"/>
            <p:cNvGrpSpPr/>
            <p:nvPr/>
          </p:nvGrpSpPr>
          <p:grpSpPr>
            <a:xfrm rot="16200000">
              <a:off x="1877377" y="2375598"/>
              <a:ext cx="1101218" cy="1101218"/>
              <a:chOff x="1877377" y="2375598"/>
              <a:chExt cx="1101218" cy="1101218"/>
            </a:xfrm>
          </p:grpSpPr>
          <p:grpSp>
            <p:nvGrpSpPr>
              <p:cNvPr id="11" name="Group 10"/>
              <p:cNvGrpSpPr/>
              <p:nvPr/>
            </p:nvGrpSpPr>
            <p:grpSpPr>
              <a:xfrm>
                <a:off x="1877377" y="2375598"/>
                <a:ext cx="1101218" cy="732918"/>
                <a:chOff x="1877377" y="2375598"/>
                <a:chExt cx="1101218" cy="732918"/>
              </a:xfrm>
            </p:grpSpPr>
            <p:grpSp>
              <p:nvGrpSpPr>
                <p:cNvPr id="7" name="Group 6"/>
                <p:cNvGrpSpPr/>
                <p:nvPr/>
              </p:nvGrpSpPr>
              <p:grpSpPr>
                <a:xfrm>
                  <a:off x="1877378" y="2375598"/>
                  <a:ext cx="1101090" cy="370968"/>
                  <a:chOff x="1877378" y="2375598"/>
                  <a:chExt cx="1101090" cy="370968"/>
                </a:xfrm>
              </p:grpSpPr>
              <p:sp>
                <p:nvSpPr>
                  <p:cNvPr id="4" name="Freeform 3"/>
                  <p:cNvSpPr/>
                  <p:nvPr/>
                </p:nvSpPr>
                <p:spPr>
                  <a:xfrm>
                    <a:off x="1877378" y="2381948"/>
                    <a:ext cx="364617" cy="364618"/>
                  </a:xfrm>
                  <a:custGeom>
                    <a:avLst/>
                    <a:gdLst/>
                    <a:ahLst/>
                    <a:cxnLst/>
                    <a:rect l="0" t="0" r="0" b="0"/>
                    <a:pathLst>
                      <a:path w="364617" h="364618">
                        <a:moveTo>
                          <a:pt x="364616" y="0"/>
                        </a:moveTo>
                        <a:lnTo>
                          <a:pt x="364616"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45678" y="2375598"/>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613850" y="2375598"/>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1877377" y="2743898"/>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245678" y="2743898"/>
                  <a:ext cx="364617" cy="364618"/>
                </a:xfrm>
                <a:custGeom>
                  <a:avLst/>
                  <a:gdLst/>
                  <a:ahLst/>
                  <a:cxnLst/>
                  <a:rect l="0" t="0" r="0" b="0"/>
                  <a:pathLst>
                    <a:path w="364617" h="364618">
                      <a:moveTo>
                        <a:pt x="364616" y="0"/>
                      </a:moveTo>
                      <a:lnTo>
                        <a:pt x="364616"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3977" y="2743898"/>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1877377" y="3112198"/>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45678" y="3112198"/>
                <a:ext cx="364617" cy="364618"/>
              </a:xfrm>
              <a:custGeom>
                <a:avLst/>
                <a:gdLst/>
                <a:ahLst/>
                <a:cxnLst/>
                <a:rect l="0" t="0" r="0" b="0"/>
                <a:pathLst>
                  <a:path w="364617" h="364618">
                    <a:moveTo>
                      <a:pt x="364616" y="0"/>
                    </a:moveTo>
                    <a:lnTo>
                      <a:pt x="364616"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13977" y="3112198"/>
                <a:ext cx="364618" cy="364618"/>
              </a:xfrm>
              <a:custGeom>
                <a:avLst/>
                <a:gdLst/>
                <a:ahLst/>
                <a:cxnLst/>
                <a:rect l="0" t="0" r="0" b="0"/>
                <a:pathLst>
                  <a:path w="364618" h="364618">
                    <a:moveTo>
                      <a:pt x="364617" y="0"/>
                    </a:moveTo>
                    <a:lnTo>
                      <a:pt x="364617"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15"/>
            <p:cNvSpPr/>
            <p:nvPr/>
          </p:nvSpPr>
          <p:spPr>
            <a:xfrm rot="16200000">
              <a:off x="2979039" y="3102610"/>
              <a:ext cx="364745" cy="364618"/>
            </a:xfrm>
            <a:custGeom>
              <a:avLst/>
              <a:gdLst/>
              <a:ahLst/>
              <a:cxnLst/>
              <a:rect l="0" t="0" r="0" b="0"/>
              <a:pathLst>
                <a:path w="364745" h="364618">
                  <a:moveTo>
                    <a:pt x="364744" y="0"/>
                  </a:moveTo>
                  <a:lnTo>
                    <a:pt x="364744"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6200000">
              <a:off x="2979039" y="2734310"/>
              <a:ext cx="364617" cy="364617"/>
            </a:xfrm>
            <a:custGeom>
              <a:avLst/>
              <a:gdLst/>
              <a:ahLst/>
              <a:cxnLst/>
              <a:rect l="0" t="0" r="0" b="0"/>
              <a:pathLst>
                <a:path w="364617" h="364617">
                  <a:moveTo>
                    <a:pt x="364616" y="0"/>
                  </a:moveTo>
                  <a:lnTo>
                    <a:pt x="364616" y="364616"/>
                  </a:lnTo>
                  <a:lnTo>
                    <a:pt x="0" y="3646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6200000">
              <a:off x="2979039" y="2366010"/>
              <a:ext cx="364617" cy="364617"/>
            </a:xfrm>
            <a:custGeom>
              <a:avLst/>
              <a:gdLst/>
              <a:ahLst/>
              <a:cxnLst/>
              <a:rect l="0" t="0" r="0" b="0"/>
              <a:pathLst>
                <a:path w="364617" h="364617">
                  <a:moveTo>
                    <a:pt x="364616" y="0"/>
                  </a:moveTo>
                  <a:lnTo>
                    <a:pt x="364616" y="364616"/>
                  </a:lnTo>
                  <a:lnTo>
                    <a:pt x="0" y="3646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536700" y="1981200"/>
              <a:ext cx="319532" cy="36677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36700" y="1971294"/>
              <a:ext cx="196062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87700" y="1955800"/>
              <a:ext cx="139191" cy="39166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49400" y="3225800"/>
              <a:ext cx="355600" cy="254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14728" y="1997201"/>
              <a:ext cx="0" cy="120319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11300" y="2489200"/>
              <a:ext cx="394589" cy="2556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1300" y="2844800"/>
              <a:ext cx="373126" cy="25107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082800" y="1993900"/>
              <a:ext cx="174498" cy="3784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413000" y="1993900"/>
              <a:ext cx="196723" cy="36626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806700" y="1981200"/>
              <a:ext cx="167767" cy="4033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4500" y="2153539"/>
              <a:ext cx="183362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80464" y="2155189"/>
              <a:ext cx="0" cy="119761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rot="16200000">
              <a:off x="3334765" y="3102610"/>
              <a:ext cx="364619" cy="364618"/>
            </a:xfrm>
            <a:custGeom>
              <a:avLst/>
              <a:gdLst/>
              <a:ahLst/>
              <a:cxnLst/>
              <a:rect l="0" t="0" r="0" b="0"/>
              <a:pathLst>
                <a:path w="364619" h="364618">
                  <a:moveTo>
                    <a:pt x="364618" y="0"/>
                  </a:moveTo>
                  <a:lnTo>
                    <a:pt x="364618" y="364617"/>
                  </a:lnTo>
                  <a:lnTo>
                    <a:pt x="0" y="364617"/>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6200000">
              <a:off x="3334765" y="2734310"/>
              <a:ext cx="364619" cy="364617"/>
            </a:xfrm>
            <a:custGeom>
              <a:avLst/>
              <a:gdLst/>
              <a:ahLst/>
              <a:cxnLst/>
              <a:rect l="0" t="0" r="0" b="0"/>
              <a:pathLst>
                <a:path w="364619" h="364617">
                  <a:moveTo>
                    <a:pt x="364618" y="0"/>
                  </a:moveTo>
                  <a:lnTo>
                    <a:pt x="364618" y="364616"/>
                  </a:lnTo>
                  <a:lnTo>
                    <a:pt x="0" y="3646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6200000">
              <a:off x="3334765" y="2366010"/>
              <a:ext cx="364619" cy="364617"/>
            </a:xfrm>
            <a:custGeom>
              <a:avLst/>
              <a:gdLst/>
              <a:ahLst/>
              <a:cxnLst/>
              <a:rect l="0" t="0" r="0" b="0"/>
              <a:pathLst>
                <a:path w="364619" h="364617">
                  <a:moveTo>
                    <a:pt x="364618" y="0"/>
                  </a:moveTo>
                  <a:lnTo>
                    <a:pt x="364618" y="364616"/>
                  </a:lnTo>
                  <a:lnTo>
                    <a:pt x="0" y="364616"/>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474973" y="1963801"/>
              <a:ext cx="250953" cy="42722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84" name="Picture 83" descr="NBK-3756-26fc49.png"/>
          <p:cNvPicPr>
            <a:picLocks/>
          </p:cNvPicPr>
          <p:nvPr/>
        </p:nvPicPr>
        <p:blipFill>
          <a:blip r:embed="rId3" cstate="print">
            <a:clrChange>
              <a:clrFrom>
                <a:srgbClr val="FFFFFF"/>
              </a:clrFrom>
              <a:clrTo>
                <a:srgbClr val="FFFFFF">
                  <a:alpha val="0"/>
                </a:srgbClr>
              </a:clrTo>
            </a:clrChange>
          </a:blip>
          <a:stretch>
            <a:fillRect/>
          </a:stretch>
        </p:blipFill>
        <p:spPr>
          <a:xfrm>
            <a:off x="8032750" y="60837"/>
            <a:ext cx="3186732" cy="3418169"/>
          </a:xfrm>
          <a:prstGeom prst="rect">
            <a:avLst/>
          </a:prstGeom>
          <a:solidFill>
            <a:scrgbClr r="0" g="0" b="0">
              <a:alpha val="0"/>
            </a:scrgbClr>
          </a:solidFill>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349" y="278606"/>
            <a:ext cx="3812703" cy="59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4950" y="735806"/>
            <a:ext cx="5449173" cy="1577379"/>
          </a:xfrm>
          <a:prstGeom prst="rect">
            <a:avLst/>
          </a:prstGeom>
          <a:noFill/>
        </p:spPr>
        <p:txBody>
          <a:bodyPr vert="horz" wrap="square" lIns="99084" tIns="49542" rIns="99084" bIns="49542" rtlCol="0">
            <a:spAutoFit/>
          </a:bodyPr>
          <a:lstStyle/>
          <a:p>
            <a:pPr algn="ctr"/>
            <a:r>
              <a:rPr lang="en-US" sz="4800" b="1" dirty="0">
                <a:solidFill>
                  <a:srgbClr val="0000FF"/>
                </a:solidFill>
                <a:latin typeface="Arial" pitchFamily="34" charset="0"/>
                <a:cs typeface="Arial" pitchFamily="34" charset="0"/>
              </a:rPr>
              <a:t>Polygons in the Coordinate Plane</a:t>
            </a:r>
          </a:p>
        </p:txBody>
      </p:sp>
      <p:sp>
        <p:nvSpPr>
          <p:cNvPr id="3" name="TextBox 2">
            <a:hlinkClick r:id="rId2" action="ppaction://hlinksldjump"/>
          </p:cNvPr>
          <p:cNvSpPr txBox="1"/>
          <p:nvPr/>
        </p:nvSpPr>
        <p:spPr>
          <a:xfrm>
            <a:off x="7651750" y="3751025"/>
            <a:ext cx="1440450" cy="1023381"/>
          </a:xfrm>
          <a:prstGeom prst="rect">
            <a:avLst/>
          </a:prstGeom>
          <a:noFill/>
        </p:spPr>
        <p:txBody>
          <a:bodyPr vert="horz" wrap="square" lIns="99084" tIns="49542" rIns="99084" bIns="49542"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xmlns="" val="33017771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699" y="3253438"/>
            <a:ext cx="9662557" cy="469383"/>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A few pages of review from the Number System Unit...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6357167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2299" y="598226"/>
            <a:ext cx="1963497" cy="1772919"/>
            <a:chOff x="517652" y="193167"/>
            <a:chExt cx="1807592" cy="1640206"/>
          </a:xfrm>
        </p:grpSpPr>
        <p:sp>
          <p:nvSpPr>
            <p:cNvPr id="2" name="Freeform 1"/>
            <p:cNvSpPr/>
            <p:nvPr/>
          </p:nvSpPr>
          <p:spPr>
            <a:xfrm>
              <a:off x="517652" y="1931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01700" y="9017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grpSp>
        <p:nvGrpSpPr>
          <p:cNvPr id="7" name="Group 6"/>
          <p:cNvGrpSpPr/>
          <p:nvPr/>
        </p:nvGrpSpPr>
        <p:grpSpPr>
          <a:xfrm>
            <a:off x="2999942" y="423200"/>
            <a:ext cx="5196442" cy="4934243"/>
            <a:chOff x="2761742" y="31242"/>
            <a:chExt cx="4783836" cy="4564888"/>
          </a:xfrm>
        </p:grpSpPr>
        <p:pic>
          <p:nvPicPr>
            <p:cNvPr id="5" name="Picture 4"/>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2761742" y="31242"/>
              <a:ext cx="4783836" cy="4564888"/>
            </a:xfrm>
            <a:prstGeom prst="rect">
              <a:avLst/>
            </a:prstGeom>
            <a:solidFill>
              <a:scrgbClr r="0" g="0" b="0">
                <a:alpha val="0"/>
              </a:scrgbClr>
            </a:solidFill>
          </p:spPr>
        </p:pic>
        <p:sp>
          <p:nvSpPr>
            <p:cNvPr id="6" name="TextBox 5"/>
            <p:cNvSpPr txBox="1"/>
            <p:nvPr/>
          </p:nvSpPr>
          <p:spPr>
            <a:xfrm>
              <a:off x="4991100" y="2260600"/>
              <a:ext cx="355600" cy="246221"/>
            </a:xfrm>
            <a:prstGeom prst="rect">
              <a:avLst/>
            </a:prstGeom>
            <a:noFill/>
          </p:spPr>
          <p:txBody>
            <a:bodyPr vert="horz" rtlCol="0">
              <a:spAutoFit/>
            </a:bodyPr>
            <a:lstStyle/>
            <a:p>
              <a:r>
                <a:rPr lang="en-US" sz="1100">
                  <a:solidFill>
                    <a:srgbClr val="000000"/>
                  </a:solidFill>
                  <a:latin typeface="Arial - 12"/>
                </a:rPr>
                <a:t>0</a:t>
              </a:r>
            </a:p>
          </p:txBody>
        </p:sp>
      </p:grpSp>
      <p:sp>
        <p:nvSpPr>
          <p:cNvPr id="8" name="TextBox 7"/>
          <p:cNvSpPr txBox="1"/>
          <p:nvPr/>
        </p:nvSpPr>
        <p:spPr>
          <a:xfrm>
            <a:off x="979472" y="5647095"/>
            <a:ext cx="9077357" cy="1946711"/>
          </a:xfrm>
          <a:prstGeom prst="rect">
            <a:avLst/>
          </a:prstGeom>
          <a:noFill/>
        </p:spPr>
        <p:txBody>
          <a:bodyPr vert="horz" lIns="99084" tIns="49542" rIns="99084" bIns="49542" rtlCol="0">
            <a:spAutoFit/>
          </a:bodyPr>
          <a:lstStyle/>
          <a:p>
            <a:r>
              <a:rPr lang="en-US" sz="2400" b="1" dirty="0">
                <a:solidFill>
                  <a:srgbClr val="0000FF"/>
                </a:solidFill>
                <a:latin typeface="Arial" pitchFamily="34" charset="0"/>
                <a:cs typeface="Arial" pitchFamily="34" charset="0"/>
              </a:rPr>
              <a:t>The coordinate plane is divided into four sections called </a:t>
            </a:r>
            <a:r>
              <a:rPr lang="en-US" sz="2400" b="1" u="sng" dirty="0">
                <a:solidFill>
                  <a:srgbClr val="0000FF"/>
                </a:solidFill>
                <a:latin typeface="Arial" pitchFamily="34" charset="0"/>
                <a:cs typeface="Arial" pitchFamily="34" charset="0"/>
              </a:rPr>
              <a:t>quadrants</a:t>
            </a:r>
            <a:r>
              <a:rPr lang="en-US" sz="2400" b="1" dirty="0">
                <a:solidFill>
                  <a:srgbClr val="0000FF"/>
                </a:solidFill>
                <a:latin typeface="Arial" pitchFamily="34" charset="0"/>
                <a:cs typeface="Arial" pitchFamily="34" charset="0"/>
              </a:rPr>
              <a:t>.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Each quadrant is numbered using the Roman numerals I through IV, in a counter-clock wise direction. </a:t>
            </a:r>
          </a:p>
        </p:txBody>
      </p:sp>
      <p:sp>
        <p:nvSpPr>
          <p:cNvPr id="9" name="Freeform 8"/>
          <p:cNvSpPr/>
          <p:nvPr/>
        </p:nvSpPr>
        <p:spPr>
          <a:xfrm>
            <a:off x="5656105" y="2819213"/>
            <a:ext cx="13796" cy="13729"/>
          </a:xfrm>
          <a:custGeom>
            <a:avLst/>
            <a:gdLst/>
            <a:ahLst/>
            <a:cxnLst/>
            <a:rect l="0" t="0" r="0" b="0"/>
            <a:pathLst>
              <a:path w="12701" h="12701">
                <a:moveTo>
                  <a:pt x="0" y="0"/>
                </a:moveTo>
                <a:lnTo>
                  <a:pt x="12700" y="12700"/>
                </a:lnTo>
              </a:path>
            </a:pathLst>
          </a:custGeom>
          <a:ln w="38100" cap="flat" cmpd="sng" algn="ctr">
            <a:solidFill>
              <a:srgbClr val="32CD3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a:p>
        </p:txBody>
      </p:sp>
    </p:spTree>
    <p:extLst>
      <p:ext uri="{BB962C8B-B14F-4D97-AF65-F5344CB8AC3E}">
        <p14:creationId xmlns:p14="http://schemas.microsoft.com/office/powerpoint/2010/main" xmlns="" val="104395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4640" y="989185"/>
            <a:ext cx="9353264"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27486" y="1022247"/>
            <a:ext cx="9353264" cy="2685359"/>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Now solve the problem....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Michelle needs new carpeting for her</a:t>
            </a:r>
          </a:p>
          <a:p>
            <a:r>
              <a:rPr lang="en-US" sz="2800" b="1" dirty="0" smtClean="0">
                <a:solidFill>
                  <a:srgbClr val="000000"/>
                </a:solidFill>
                <a:latin typeface="Arial" pitchFamily="34" charset="0"/>
                <a:cs typeface="Arial" pitchFamily="34" charset="0"/>
              </a:rPr>
              <a:t>bedroom that is 12 feet by 9 feet. How many  </a:t>
            </a:r>
          </a:p>
          <a:p>
            <a:r>
              <a:rPr lang="en-US" sz="2800" b="1" dirty="0" smtClean="0">
                <a:solidFill>
                  <a:srgbClr val="000000"/>
                </a:solidFill>
                <a:latin typeface="Arial" pitchFamily="34" charset="0"/>
                <a:cs typeface="Arial" pitchFamily="34" charset="0"/>
              </a:rPr>
              <a:t>square feet of carpet does Michelle need to </a:t>
            </a:r>
          </a:p>
          <a:p>
            <a:r>
              <a:rPr lang="en-US" sz="2800" b="1" dirty="0" smtClean="0">
                <a:solidFill>
                  <a:srgbClr val="000000"/>
                </a:solidFill>
                <a:latin typeface="Arial" pitchFamily="34" charset="0"/>
                <a:cs typeface="Arial" pitchFamily="34" charset="0"/>
              </a:rPr>
              <a:t>order?</a:t>
            </a:r>
            <a:endParaRPr lang="en-US" sz="2800" b="1" dirty="0">
              <a:solidFill>
                <a:srgbClr val="000000"/>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350" y="202406"/>
            <a:ext cx="3810000" cy="59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69183" y="241369"/>
            <a:ext cx="5196442" cy="4934243"/>
            <a:chOff x="4298442" y="-108458"/>
            <a:chExt cx="4783836" cy="4564888"/>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4298442" y="-108458"/>
              <a:ext cx="4783836" cy="4564888"/>
            </a:xfrm>
            <a:prstGeom prst="rect">
              <a:avLst/>
            </a:prstGeom>
            <a:solidFill>
              <a:scrgbClr r="0" g="0" b="0">
                <a:alpha val="0"/>
              </a:scrgbClr>
            </a:solidFill>
          </p:spPr>
        </p:pic>
        <p:sp>
          <p:nvSpPr>
            <p:cNvPr id="3" name="TextBox 2"/>
            <p:cNvSpPr txBox="1"/>
            <p:nvPr/>
          </p:nvSpPr>
          <p:spPr>
            <a:xfrm>
              <a:off x="6527800" y="2120900"/>
              <a:ext cx="355600" cy="246221"/>
            </a:xfrm>
            <a:prstGeom prst="rect">
              <a:avLst/>
            </a:prstGeom>
            <a:noFill/>
          </p:spPr>
          <p:txBody>
            <a:bodyPr vert="horz" rtlCol="0">
              <a:spAutoFit/>
            </a:bodyPr>
            <a:lstStyle/>
            <a:p>
              <a:r>
                <a:rPr lang="en-US" sz="1100">
                  <a:solidFill>
                    <a:srgbClr val="000000"/>
                  </a:solidFill>
                  <a:latin typeface="Arial - 12"/>
                </a:rPr>
                <a:t>0</a:t>
              </a:r>
            </a:p>
          </p:txBody>
        </p:sp>
      </p:grpSp>
      <p:sp>
        <p:nvSpPr>
          <p:cNvPr id="5" name="TextBox 4"/>
          <p:cNvSpPr txBox="1"/>
          <p:nvPr/>
        </p:nvSpPr>
        <p:spPr>
          <a:xfrm>
            <a:off x="2676303" y="358603"/>
            <a:ext cx="6373463" cy="3709376"/>
          </a:xfrm>
          <a:prstGeom prst="rect">
            <a:avLst/>
          </a:prstGeom>
          <a:noFill/>
        </p:spPr>
        <p:txBody>
          <a:bodyPr vert="horz" lIns="99084" tIns="49542" rIns="99084" bIns="49542" rtlCol="0">
            <a:spAutoFit/>
          </a:bodyPr>
          <a:lstStyle/>
          <a:p>
            <a:r>
              <a:rPr lang="en-US" sz="23500" b="1" dirty="0">
                <a:solidFill>
                  <a:srgbClr val="FF0000"/>
                </a:solidFill>
                <a:latin typeface="Arial - 290"/>
              </a:rPr>
              <a:t>c</a:t>
            </a:r>
          </a:p>
        </p:txBody>
      </p:sp>
      <p:sp>
        <p:nvSpPr>
          <p:cNvPr id="6" name="TextBox 5"/>
          <p:cNvSpPr txBox="1"/>
          <p:nvPr/>
        </p:nvSpPr>
        <p:spPr>
          <a:xfrm>
            <a:off x="1089834" y="6028095"/>
            <a:ext cx="9104948" cy="1946711"/>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The </a:t>
            </a:r>
            <a:r>
              <a:rPr lang="en-US" sz="2400" b="1" u="sng" dirty="0" smtClean="0">
                <a:solidFill>
                  <a:srgbClr val="0000FF"/>
                </a:solidFill>
                <a:latin typeface="Arial" pitchFamily="34" charset="0"/>
                <a:cs typeface="Arial" pitchFamily="34" charset="0"/>
              </a:rPr>
              <a:t>Coordinate plane</a:t>
            </a:r>
            <a:r>
              <a:rPr lang="en-US" sz="2400" b="1" dirty="0" smtClean="0">
                <a:solidFill>
                  <a:srgbClr val="0000FF"/>
                </a:solidFill>
                <a:latin typeface="Arial" pitchFamily="34" charset="0"/>
                <a:cs typeface="Arial" pitchFamily="34" charset="0"/>
              </a:rPr>
              <a:t> is also called the </a:t>
            </a:r>
            <a:r>
              <a:rPr lang="en-US" sz="2400" b="1" u="sng" dirty="0" smtClean="0">
                <a:solidFill>
                  <a:srgbClr val="0000FF"/>
                </a:solidFill>
                <a:latin typeface="Arial" pitchFamily="34" charset="0"/>
                <a:cs typeface="Arial" pitchFamily="34" charset="0"/>
              </a:rPr>
              <a:t>Cartesian plane</a:t>
            </a:r>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One way to remember how the quadrants are numbered is to write a big "C" on top of the plane. The "C" will begin in quadrant I and end in quadrant IV.</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344884" y="2527561"/>
            <a:ext cx="3117755" cy="1208047"/>
          </a:xfrm>
          <a:prstGeom prst="rect">
            <a:avLst/>
          </a:prstGeom>
          <a:noFill/>
        </p:spPr>
        <p:txBody>
          <a:bodyPr vert="horz" lIns="99084" tIns="49542" rIns="99084" bIns="49542" rtlCol="0">
            <a:spAutoFit/>
          </a:bodyPr>
          <a:lstStyle/>
          <a:p>
            <a:r>
              <a:rPr lang="en-US" sz="2400" b="1" dirty="0">
                <a:solidFill>
                  <a:srgbClr val="0000FF"/>
                </a:solidFill>
                <a:latin typeface="Arial" pitchFamily="34" charset="0"/>
                <a:cs typeface="Arial" pitchFamily="34" charset="0"/>
              </a:rPr>
              <a:t>Slide the "C"</a:t>
            </a:r>
          </a:p>
          <a:p>
            <a:r>
              <a:rPr lang="en-US" sz="2400" b="1" dirty="0">
                <a:solidFill>
                  <a:srgbClr val="0000FF"/>
                </a:solidFill>
                <a:latin typeface="Arial" pitchFamily="34" charset="0"/>
                <a:cs typeface="Arial" pitchFamily="34" charset="0"/>
              </a:rPr>
              <a:t>onto the </a:t>
            </a:r>
          </a:p>
          <a:p>
            <a:r>
              <a:rPr lang="en-US" sz="2400" b="1" dirty="0">
                <a:solidFill>
                  <a:srgbClr val="0000FF"/>
                </a:solidFill>
                <a:latin typeface="Arial" pitchFamily="34" charset="0"/>
                <a:cs typeface="Arial" pitchFamily="34" charset="0"/>
              </a:rPr>
              <a:t>coordinate plane</a:t>
            </a:r>
          </a:p>
        </p:txBody>
      </p:sp>
      <p:grpSp>
        <p:nvGrpSpPr>
          <p:cNvPr id="10" name="Group 9"/>
          <p:cNvGrpSpPr/>
          <p:nvPr/>
        </p:nvGrpSpPr>
        <p:grpSpPr>
          <a:xfrm>
            <a:off x="479527" y="457578"/>
            <a:ext cx="1963497" cy="1772919"/>
            <a:chOff x="441452" y="91567"/>
            <a:chExt cx="1807592" cy="1640206"/>
          </a:xfrm>
        </p:grpSpPr>
        <p:sp>
          <p:nvSpPr>
            <p:cNvPr id="8" name="Freeform 7"/>
            <p:cNvSpPr/>
            <p:nvPr/>
          </p:nvSpPr>
          <p:spPr>
            <a:xfrm>
              <a:off x="441452" y="915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5500" y="8001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37468012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3055124" y="538522"/>
            <a:ext cx="5196442" cy="4934243"/>
          </a:xfrm>
          <a:prstGeom prst="rect">
            <a:avLst/>
          </a:prstGeom>
          <a:solidFill>
            <a:scrgbClr r="0" g="0" b="0">
              <a:alpha val="0"/>
            </a:scrgbClr>
          </a:solidFill>
        </p:spPr>
      </p:pic>
      <p:sp>
        <p:nvSpPr>
          <p:cNvPr id="3" name="TextBox 2"/>
          <p:cNvSpPr txBox="1"/>
          <p:nvPr/>
        </p:nvSpPr>
        <p:spPr>
          <a:xfrm>
            <a:off x="5476764" y="2948263"/>
            <a:ext cx="386271" cy="469383"/>
          </a:xfrm>
          <a:prstGeom prst="rect">
            <a:avLst/>
          </a:prstGeom>
          <a:noFill/>
        </p:spPr>
        <p:txBody>
          <a:bodyPr vert="horz" lIns="99084" tIns="49542" rIns="99084" bIns="49542" rtlCol="0">
            <a:spAutoFit/>
          </a:bodyPr>
          <a:lstStyle/>
          <a:p>
            <a:r>
              <a:rPr lang="en-US" sz="2400">
                <a:solidFill>
                  <a:srgbClr val="000000"/>
                </a:solidFill>
                <a:latin typeface="Arial" pitchFamily="34" charset="0"/>
                <a:cs typeface="Arial" pitchFamily="34" charset="0"/>
              </a:rPr>
              <a:t>0</a:t>
            </a:r>
          </a:p>
        </p:txBody>
      </p:sp>
      <p:sp>
        <p:nvSpPr>
          <p:cNvPr id="4" name="TextBox 3"/>
          <p:cNvSpPr txBox="1"/>
          <p:nvPr/>
        </p:nvSpPr>
        <p:spPr>
          <a:xfrm>
            <a:off x="1448514" y="5734963"/>
            <a:ext cx="8635905" cy="2316043"/>
          </a:xfrm>
          <a:prstGeom prst="rect">
            <a:avLst/>
          </a:prstGeom>
          <a:noFill/>
        </p:spPr>
        <p:txBody>
          <a:bodyPr vert="horz" lIns="99084" tIns="49542" rIns="99084" bIns="49542" rtlCol="0">
            <a:spAutoFit/>
          </a:bodyPr>
          <a:lstStyle/>
          <a:p>
            <a:pPr algn="ctr"/>
            <a:r>
              <a:rPr lang="en-US" sz="2400" b="1" smtClean="0">
                <a:solidFill>
                  <a:srgbClr val="0000FF"/>
                </a:solidFill>
                <a:latin typeface="Arial" pitchFamily="34" charset="0"/>
                <a:cs typeface="Arial" pitchFamily="34" charset="0"/>
              </a:rPr>
              <a:t>The quadrants are formed by two intersecting number lines called axes.</a:t>
            </a:r>
          </a:p>
          <a:p>
            <a:pPr algn="ctr"/>
            <a:endParaRPr lang="en-US" sz="2400" b="1" smtClean="0">
              <a:solidFill>
                <a:srgbClr val="0000FF"/>
              </a:solidFill>
              <a:latin typeface="Arial" pitchFamily="34" charset="0"/>
              <a:cs typeface="Arial" pitchFamily="34" charset="0"/>
            </a:endParaRPr>
          </a:p>
          <a:p>
            <a:pPr algn="ctr"/>
            <a:r>
              <a:rPr lang="en-US" sz="2400" b="1" smtClean="0">
                <a:solidFill>
                  <a:srgbClr val="0000FF"/>
                </a:solidFill>
                <a:latin typeface="Arial" pitchFamily="34" charset="0"/>
                <a:cs typeface="Arial" pitchFamily="34" charset="0"/>
              </a:rPr>
              <a:t>The </a:t>
            </a:r>
            <a:r>
              <a:rPr lang="en-US" sz="2400" b="1" smtClean="0">
                <a:solidFill>
                  <a:srgbClr val="FF0000"/>
                </a:solidFill>
                <a:latin typeface="Arial" pitchFamily="34" charset="0"/>
                <a:cs typeface="Arial" pitchFamily="34" charset="0"/>
              </a:rPr>
              <a:t>horizontal line</a:t>
            </a:r>
            <a:r>
              <a:rPr lang="en-US" sz="2400" b="1" smtClean="0">
                <a:solidFill>
                  <a:srgbClr val="0000FF"/>
                </a:solidFill>
                <a:latin typeface="Arial" pitchFamily="34" charset="0"/>
                <a:cs typeface="Arial" pitchFamily="34" charset="0"/>
              </a:rPr>
              <a:t> is the </a:t>
            </a:r>
            <a:r>
              <a:rPr lang="en-US" sz="2400" b="1" u="sng" smtClean="0">
                <a:solidFill>
                  <a:srgbClr val="FF0000"/>
                </a:solidFill>
                <a:latin typeface="Arial" pitchFamily="34" charset="0"/>
                <a:cs typeface="Arial" pitchFamily="34" charset="0"/>
              </a:rPr>
              <a:t>x-axis</a:t>
            </a:r>
            <a:r>
              <a:rPr lang="en-US" sz="2400" b="1" smtClean="0">
                <a:solidFill>
                  <a:srgbClr val="0000FF"/>
                </a:solidFill>
                <a:latin typeface="Arial" pitchFamily="34" charset="0"/>
                <a:cs typeface="Arial" pitchFamily="34" charset="0"/>
              </a:rPr>
              <a:t>.  </a:t>
            </a:r>
          </a:p>
          <a:p>
            <a:pPr algn="ctr"/>
            <a:endParaRPr lang="en-US" sz="2400" b="1" smtClean="0">
              <a:solidFill>
                <a:srgbClr val="0000FF"/>
              </a:solidFill>
              <a:latin typeface="Arial" pitchFamily="34" charset="0"/>
              <a:cs typeface="Arial" pitchFamily="34" charset="0"/>
            </a:endParaRPr>
          </a:p>
          <a:p>
            <a:pPr algn="ctr"/>
            <a:r>
              <a:rPr lang="en-US" sz="2400" b="1" smtClean="0">
                <a:solidFill>
                  <a:srgbClr val="0000FF"/>
                </a:solidFill>
                <a:latin typeface="Arial" pitchFamily="34" charset="0"/>
                <a:cs typeface="Arial" pitchFamily="34" charset="0"/>
              </a:rPr>
              <a:t>The </a:t>
            </a:r>
            <a:r>
              <a:rPr lang="en-US" sz="2400" b="1" smtClean="0">
                <a:solidFill>
                  <a:srgbClr val="009300"/>
                </a:solidFill>
                <a:latin typeface="Arial" pitchFamily="34" charset="0"/>
                <a:cs typeface="Arial" pitchFamily="34" charset="0"/>
              </a:rPr>
              <a:t>vertical line</a:t>
            </a:r>
            <a:r>
              <a:rPr lang="en-US" sz="2400" b="1" smtClean="0">
                <a:solidFill>
                  <a:srgbClr val="0000FF"/>
                </a:solidFill>
                <a:latin typeface="Arial" pitchFamily="34" charset="0"/>
                <a:cs typeface="Arial" pitchFamily="34" charset="0"/>
              </a:rPr>
              <a:t> is the </a:t>
            </a:r>
            <a:r>
              <a:rPr lang="en-US" sz="2400" b="1" u="sng" smtClean="0">
                <a:solidFill>
                  <a:srgbClr val="009300"/>
                </a:solidFill>
                <a:latin typeface="Arial" pitchFamily="34" charset="0"/>
                <a:cs typeface="Arial" pitchFamily="34" charset="0"/>
              </a:rPr>
              <a:t>y-axis</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5" name="TextBox 4"/>
          <p:cNvSpPr txBox="1"/>
          <p:nvPr/>
        </p:nvSpPr>
        <p:spPr>
          <a:xfrm>
            <a:off x="8704881" y="2907080"/>
            <a:ext cx="1600264" cy="469383"/>
          </a:xfrm>
          <a:prstGeom prst="rect">
            <a:avLst/>
          </a:prstGeom>
          <a:noFill/>
        </p:spPr>
        <p:txBody>
          <a:bodyPr vert="horz" lIns="99084" tIns="49542" rIns="99084" bIns="49542" rtlCol="0">
            <a:spAutoFit/>
          </a:bodyPr>
          <a:lstStyle/>
          <a:p>
            <a:r>
              <a:rPr lang="en-US" sz="2400" b="1" smtClean="0">
                <a:solidFill>
                  <a:srgbClr val="FF0000"/>
                </a:solidFill>
                <a:latin typeface="Arial" pitchFamily="34" charset="0"/>
                <a:cs typeface="Arial" pitchFamily="34" charset="0"/>
              </a:rPr>
              <a:t>x - axis</a:t>
            </a:r>
            <a:endParaRPr lang="en-US" sz="2400" b="1">
              <a:solidFill>
                <a:srgbClr val="FF0000"/>
              </a:solidFill>
              <a:latin typeface="Arial" pitchFamily="34" charset="0"/>
              <a:cs typeface="Arial" pitchFamily="34" charset="0"/>
            </a:endParaRPr>
          </a:p>
        </p:txBody>
      </p:sp>
      <p:sp>
        <p:nvSpPr>
          <p:cNvPr id="6" name="Freeform 5"/>
          <p:cNvSpPr/>
          <p:nvPr/>
        </p:nvSpPr>
        <p:spPr>
          <a:xfrm>
            <a:off x="6470031" y="2179518"/>
            <a:ext cx="2897030" cy="686380"/>
          </a:xfrm>
          <a:custGeom>
            <a:avLst/>
            <a:gdLst/>
            <a:ahLst/>
            <a:cxnLst/>
            <a:rect l="0" t="0" r="0" b="0"/>
            <a:pathLst>
              <a:path w="2667001" h="635001">
                <a:moveTo>
                  <a:pt x="2667000" y="635000"/>
                </a:moveTo>
                <a:lnTo>
                  <a:pt x="2667000" y="563880"/>
                </a:lnTo>
                <a:lnTo>
                  <a:pt x="2665730" y="549910"/>
                </a:lnTo>
                <a:lnTo>
                  <a:pt x="2663190" y="535940"/>
                </a:lnTo>
                <a:lnTo>
                  <a:pt x="2660650" y="521970"/>
                </a:lnTo>
                <a:lnTo>
                  <a:pt x="2658110" y="508000"/>
                </a:lnTo>
                <a:lnTo>
                  <a:pt x="2656840" y="492760"/>
                </a:lnTo>
                <a:lnTo>
                  <a:pt x="2655570" y="476250"/>
                </a:lnTo>
                <a:lnTo>
                  <a:pt x="2654300" y="461010"/>
                </a:lnTo>
                <a:lnTo>
                  <a:pt x="2651760" y="447040"/>
                </a:lnTo>
                <a:lnTo>
                  <a:pt x="2647950" y="434340"/>
                </a:lnTo>
                <a:lnTo>
                  <a:pt x="2642870" y="421640"/>
                </a:lnTo>
                <a:lnTo>
                  <a:pt x="2636520" y="411480"/>
                </a:lnTo>
                <a:lnTo>
                  <a:pt x="2630170" y="401320"/>
                </a:lnTo>
                <a:lnTo>
                  <a:pt x="2623820" y="389890"/>
                </a:lnTo>
                <a:lnTo>
                  <a:pt x="2618740" y="378460"/>
                </a:lnTo>
                <a:lnTo>
                  <a:pt x="2613660" y="367030"/>
                </a:lnTo>
                <a:lnTo>
                  <a:pt x="2608580" y="354330"/>
                </a:lnTo>
                <a:lnTo>
                  <a:pt x="2599690" y="330200"/>
                </a:lnTo>
                <a:lnTo>
                  <a:pt x="2592070" y="320040"/>
                </a:lnTo>
                <a:lnTo>
                  <a:pt x="2573020" y="306070"/>
                </a:lnTo>
                <a:lnTo>
                  <a:pt x="2565400" y="297180"/>
                </a:lnTo>
                <a:lnTo>
                  <a:pt x="2557780" y="287020"/>
                </a:lnTo>
                <a:lnTo>
                  <a:pt x="2551430" y="275590"/>
                </a:lnTo>
                <a:lnTo>
                  <a:pt x="2537460" y="256540"/>
                </a:lnTo>
                <a:lnTo>
                  <a:pt x="2522220" y="237490"/>
                </a:lnTo>
                <a:lnTo>
                  <a:pt x="2505710" y="220980"/>
                </a:lnTo>
                <a:lnTo>
                  <a:pt x="2463800" y="177800"/>
                </a:lnTo>
                <a:lnTo>
                  <a:pt x="2454910" y="168910"/>
                </a:lnTo>
                <a:lnTo>
                  <a:pt x="2434590" y="156210"/>
                </a:lnTo>
                <a:lnTo>
                  <a:pt x="2399030" y="140970"/>
                </a:lnTo>
                <a:lnTo>
                  <a:pt x="2376170" y="130810"/>
                </a:lnTo>
                <a:lnTo>
                  <a:pt x="2355850" y="116840"/>
                </a:lnTo>
                <a:lnTo>
                  <a:pt x="2338070" y="100330"/>
                </a:lnTo>
                <a:lnTo>
                  <a:pt x="2320290" y="83820"/>
                </a:lnTo>
                <a:lnTo>
                  <a:pt x="2302510" y="67310"/>
                </a:lnTo>
                <a:lnTo>
                  <a:pt x="2282190" y="54610"/>
                </a:lnTo>
                <a:lnTo>
                  <a:pt x="2246630" y="39370"/>
                </a:lnTo>
                <a:lnTo>
                  <a:pt x="2223770" y="29210"/>
                </a:lnTo>
                <a:lnTo>
                  <a:pt x="2203450" y="15240"/>
                </a:lnTo>
                <a:lnTo>
                  <a:pt x="2192020" y="10160"/>
                </a:lnTo>
                <a:lnTo>
                  <a:pt x="2147570" y="2540"/>
                </a:lnTo>
                <a:lnTo>
                  <a:pt x="2065020" y="0"/>
                </a:lnTo>
                <a:lnTo>
                  <a:pt x="796290" y="0"/>
                </a:lnTo>
                <a:lnTo>
                  <a:pt x="765810" y="7620"/>
                </a:lnTo>
                <a:lnTo>
                  <a:pt x="725170" y="24130"/>
                </a:lnTo>
                <a:lnTo>
                  <a:pt x="679450" y="41910"/>
                </a:lnTo>
                <a:lnTo>
                  <a:pt x="633730" y="67310"/>
                </a:lnTo>
                <a:lnTo>
                  <a:pt x="577850" y="92710"/>
                </a:lnTo>
                <a:lnTo>
                  <a:pt x="544830" y="113030"/>
                </a:lnTo>
                <a:lnTo>
                  <a:pt x="508000" y="129540"/>
                </a:lnTo>
                <a:lnTo>
                  <a:pt x="466090" y="148590"/>
                </a:lnTo>
                <a:lnTo>
                  <a:pt x="443230" y="163830"/>
                </a:lnTo>
                <a:lnTo>
                  <a:pt x="406400" y="180340"/>
                </a:lnTo>
                <a:lnTo>
                  <a:pt x="396240" y="187960"/>
                </a:lnTo>
                <a:lnTo>
                  <a:pt x="381000" y="208280"/>
                </a:lnTo>
                <a:lnTo>
                  <a:pt x="373380" y="215900"/>
                </a:lnTo>
                <a:lnTo>
                  <a:pt x="351790" y="228600"/>
                </a:lnTo>
                <a:lnTo>
                  <a:pt x="342900" y="237490"/>
                </a:lnTo>
                <a:lnTo>
                  <a:pt x="336550" y="247650"/>
                </a:lnTo>
                <a:lnTo>
                  <a:pt x="330200" y="257810"/>
                </a:lnTo>
                <a:lnTo>
                  <a:pt x="321310" y="266700"/>
                </a:lnTo>
                <a:lnTo>
                  <a:pt x="300990" y="279400"/>
                </a:lnTo>
                <a:lnTo>
                  <a:pt x="292100" y="288290"/>
                </a:lnTo>
                <a:lnTo>
                  <a:pt x="285750" y="298450"/>
                </a:lnTo>
                <a:lnTo>
                  <a:pt x="279400" y="308610"/>
                </a:lnTo>
                <a:lnTo>
                  <a:pt x="270510" y="317500"/>
                </a:lnTo>
                <a:lnTo>
                  <a:pt x="250190" y="330200"/>
                </a:lnTo>
                <a:lnTo>
                  <a:pt x="241300" y="339090"/>
                </a:lnTo>
                <a:lnTo>
                  <a:pt x="234950" y="349250"/>
                </a:lnTo>
                <a:lnTo>
                  <a:pt x="228600" y="359410"/>
                </a:lnTo>
                <a:lnTo>
                  <a:pt x="219710" y="368300"/>
                </a:lnTo>
                <a:lnTo>
                  <a:pt x="199390" y="381000"/>
                </a:lnTo>
                <a:lnTo>
                  <a:pt x="190500" y="389890"/>
                </a:lnTo>
                <a:lnTo>
                  <a:pt x="184150" y="400050"/>
                </a:lnTo>
                <a:lnTo>
                  <a:pt x="177800" y="410210"/>
                </a:lnTo>
                <a:lnTo>
                  <a:pt x="168910" y="419100"/>
                </a:lnTo>
                <a:lnTo>
                  <a:pt x="148590" y="431800"/>
                </a:lnTo>
                <a:lnTo>
                  <a:pt x="139700" y="440690"/>
                </a:lnTo>
                <a:lnTo>
                  <a:pt x="133350" y="450850"/>
                </a:lnTo>
                <a:lnTo>
                  <a:pt x="127000" y="461010"/>
                </a:lnTo>
                <a:lnTo>
                  <a:pt x="115570" y="480060"/>
                </a:lnTo>
                <a:lnTo>
                  <a:pt x="105410" y="500380"/>
                </a:lnTo>
                <a:lnTo>
                  <a:pt x="91440" y="523240"/>
                </a:lnTo>
                <a:lnTo>
                  <a:pt x="74930" y="539750"/>
                </a:lnTo>
                <a:lnTo>
                  <a:pt x="58420" y="554990"/>
                </a:lnTo>
                <a:lnTo>
                  <a:pt x="50800" y="563880"/>
                </a:lnTo>
                <a:lnTo>
                  <a:pt x="34290" y="584200"/>
                </a:lnTo>
                <a:lnTo>
                  <a:pt x="25400" y="590550"/>
                </a:lnTo>
                <a:lnTo>
                  <a:pt x="0" y="635000"/>
                </a:lnTo>
              </a:path>
            </a:pathLst>
          </a:custGeom>
          <a:ln w="76200" cap="flat" cmpd="sng" algn="ctr">
            <a:solidFill>
              <a:srgbClr val="FF0000"/>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sz="2400">
              <a:latin typeface="Arial" pitchFamily="34" charset="0"/>
              <a:cs typeface="Arial" pitchFamily="34" charset="0"/>
            </a:endParaRPr>
          </a:p>
        </p:txBody>
      </p:sp>
      <p:sp>
        <p:nvSpPr>
          <p:cNvPr id="7" name="TextBox 6"/>
          <p:cNvSpPr txBox="1"/>
          <p:nvPr/>
        </p:nvSpPr>
        <p:spPr>
          <a:xfrm>
            <a:off x="1227788" y="2426615"/>
            <a:ext cx="1600264" cy="469383"/>
          </a:xfrm>
          <a:prstGeom prst="rect">
            <a:avLst/>
          </a:prstGeom>
          <a:noFill/>
        </p:spPr>
        <p:txBody>
          <a:bodyPr vert="horz" lIns="99084" tIns="49542" rIns="99084" bIns="49542" rtlCol="0">
            <a:spAutoFit/>
          </a:bodyPr>
          <a:lstStyle/>
          <a:p>
            <a:r>
              <a:rPr lang="en-US" sz="2400" b="1" smtClean="0">
                <a:solidFill>
                  <a:srgbClr val="009300"/>
                </a:solidFill>
                <a:latin typeface="Arial" pitchFamily="34" charset="0"/>
                <a:cs typeface="Arial" pitchFamily="34" charset="0"/>
              </a:rPr>
              <a:t>y - axis</a:t>
            </a:r>
            <a:endParaRPr lang="en-US" sz="2400" b="1">
              <a:solidFill>
                <a:srgbClr val="009300"/>
              </a:solidFill>
              <a:latin typeface="Arial" pitchFamily="34" charset="0"/>
              <a:cs typeface="Arial" pitchFamily="34" charset="0"/>
            </a:endParaRPr>
          </a:p>
        </p:txBody>
      </p:sp>
      <p:sp>
        <p:nvSpPr>
          <p:cNvPr id="8" name="Freeform 7"/>
          <p:cNvSpPr/>
          <p:nvPr/>
        </p:nvSpPr>
        <p:spPr>
          <a:xfrm>
            <a:off x="2124488" y="1438229"/>
            <a:ext cx="3310891" cy="933477"/>
          </a:xfrm>
          <a:custGeom>
            <a:avLst/>
            <a:gdLst/>
            <a:ahLst/>
            <a:cxnLst/>
            <a:rect l="0" t="0" r="0" b="0"/>
            <a:pathLst>
              <a:path w="3048001" h="863601">
                <a:moveTo>
                  <a:pt x="0" y="863600"/>
                </a:moveTo>
                <a:lnTo>
                  <a:pt x="0" y="643890"/>
                </a:lnTo>
                <a:lnTo>
                  <a:pt x="1270" y="627380"/>
                </a:lnTo>
                <a:lnTo>
                  <a:pt x="3810" y="613410"/>
                </a:lnTo>
                <a:lnTo>
                  <a:pt x="6350" y="599440"/>
                </a:lnTo>
                <a:lnTo>
                  <a:pt x="17780" y="572770"/>
                </a:lnTo>
                <a:lnTo>
                  <a:pt x="24130" y="560070"/>
                </a:lnTo>
                <a:lnTo>
                  <a:pt x="39370" y="541020"/>
                </a:lnTo>
                <a:lnTo>
                  <a:pt x="55880" y="525780"/>
                </a:lnTo>
                <a:lnTo>
                  <a:pt x="72390" y="504190"/>
                </a:lnTo>
                <a:lnTo>
                  <a:pt x="88900" y="488950"/>
                </a:lnTo>
                <a:lnTo>
                  <a:pt x="105410" y="473710"/>
                </a:lnTo>
                <a:lnTo>
                  <a:pt x="123190" y="453390"/>
                </a:lnTo>
                <a:lnTo>
                  <a:pt x="139700" y="438150"/>
                </a:lnTo>
                <a:lnTo>
                  <a:pt x="148590" y="431800"/>
                </a:lnTo>
                <a:lnTo>
                  <a:pt x="165100" y="412750"/>
                </a:lnTo>
                <a:lnTo>
                  <a:pt x="181610" y="393700"/>
                </a:lnTo>
                <a:lnTo>
                  <a:pt x="199390" y="381000"/>
                </a:lnTo>
                <a:lnTo>
                  <a:pt x="255270" y="351790"/>
                </a:lnTo>
                <a:lnTo>
                  <a:pt x="298450" y="327660"/>
                </a:lnTo>
                <a:lnTo>
                  <a:pt x="323850" y="322580"/>
                </a:lnTo>
                <a:lnTo>
                  <a:pt x="367030" y="314960"/>
                </a:lnTo>
                <a:lnTo>
                  <a:pt x="392430" y="306070"/>
                </a:lnTo>
                <a:lnTo>
                  <a:pt x="440690" y="281940"/>
                </a:lnTo>
                <a:lnTo>
                  <a:pt x="450850" y="276860"/>
                </a:lnTo>
                <a:lnTo>
                  <a:pt x="468630" y="260350"/>
                </a:lnTo>
                <a:lnTo>
                  <a:pt x="486410" y="241300"/>
                </a:lnTo>
                <a:lnTo>
                  <a:pt x="502920" y="228600"/>
                </a:lnTo>
                <a:lnTo>
                  <a:pt x="560070" y="199390"/>
                </a:lnTo>
                <a:lnTo>
                  <a:pt x="572770" y="193040"/>
                </a:lnTo>
                <a:lnTo>
                  <a:pt x="600710" y="184150"/>
                </a:lnTo>
                <a:lnTo>
                  <a:pt x="641350" y="176530"/>
                </a:lnTo>
                <a:lnTo>
                  <a:pt x="708660" y="154940"/>
                </a:lnTo>
                <a:lnTo>
                  <a:pt x="762000" y="129540"/>
                </a:lnTo>
                <a:lnTo>
                  <a:pt x="788670" y="120650"/>
                </a:lnTo>
                <a:lnTo>
                  <a:pt x="844550" y="111760"/>
                </a:lnTo>
                <a:lnTo>
                  <a:pt x="867410" y="106680"/>
                </a:lnTo>
                <a:lnTo>
                  <a:pt x="961390" y="101600"/>
                </a:lnTo>
                <a:lnTo>
                  <a:pt x="1146810" y="101600"/>
                </a:lnTo>
                <a:lnTo>
                  <a:pt x="1177290" y="93980"/>
                </a:lnTo>
                <a:lnTo>
                  <a:pt x="1245870" y="68580"/>
                </a:lnTo>
                <a:lnTo>
                  <a:pt x="1292860" y="57150"/>
                </a:lnTo>
                <a:lnTo>
                  <a:pt x="1343660" y="49530"/>
                </a:lnTo>
                <a:lnTo>
                  <a:pt x="1423670" y="30480"/>
                </a:lnTo>
                <a:lnTo>
                  <a:pt x="1513840" y="26670"/>
                </a:lnTo>
                <a:lnTo>
                  <a:pt x="1611630" y="25400"/>
                </a:lnTo>
                <a:lnTo>
                  <a:pt x="2137410" y="25400"/>
                </a:lnTo>
                <a:lnTo>
                  <a:pt x="2226310" y="15240"/>
                </a:lnTo>
                <a:lnTo>
                  <a:pt x="2279650" y="10160"/>
                </a:lnTo>
                <a:lnTo>
                  <a:pt x="2325370" y="2540"/>
                </a:lnTo>
                <a:lnTo>
                  <a:pt x="2409190" y="0"/>
                </a:lnTo>
                <a:lnTo>
                  <a:pt x="2645410" y="0"/>
                </a:lnTo>
                <a:lnTo>
                  <a:pt x="2740660" y="10160"/>
                </a:lnTo>
                <a:lnTo>
                  <a:pt x="2827020" y="12700"/>
                </a:lnTo>
                <a:lnTo>
                  <a:pt x="3048000" y="12700"/>
                </a:lnTo>
              </a:path>
            </a:pathLst>
          </a:custGeom>
          <a:ln w="76200" cap="flat" cmpd="sng" algn="ctr">
            <a:solidFill>
              <a:srgbClr val="009300"/>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sz="2400">
              <a:latin typeface="Arial" pitchFamily="34" charset="0"/>
              <a:cs typeface="Arial" pitchFamily="34" charset="0"/>
            </a:endParaRPr>
          </a:p>
        </p:txBody>
      </p:sp>
      <p:sp>
        <p:nvSpPr>
          <p:cNvPr id="9" name="Freeform 8"/>
          <p:cNvSpPr/>
          <p:nvPr/>
        </p:nvSpPr>
        <p:spPr>
          <a:xfrm>
            <a:off x="3752343" y="2948263"/>
            <a:ext cx="3835115" cy="1"/>
          </a:xfrm>
          <a:custGeom>
            <a:avLst/>
            <a:gdLst/>
            <a:ahLst/>
            <a:cxnLst/>
            <a:rect l="0" t="0" r="0" b="0"/>
            <a:pathLst>
              <a:path w="3530601" h="1">
                <a:moveTo>
                  <a:pt x="0" y="0"/>
                </a:moveTo>
                <a:lnTo>
                  <a:pt x="3530600" y="0"/>
                </a:lnTo>
              </a:path>
            </a:pathLst>
          </a:custGeom>
          <a:ln w="762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sz="2400">
              <a:latin typeface="Arial" pitchFamily="34" charset="0"/>
              <a:cs typeface="Arial" pitchFamily="34" charset="0"/>
            </a:endParaRPr>
          </a:p>
        </p:txBody>
      </p:sp>
      <p:sp>
        <p:nvSpPr>
          <p:cNvPr id="10" name="Freeform 9"/>
          <p:cNvSpPr/>
          <p:nvPr/>
        </p:nvSpPr>
        <p:spPr>
          <a:xfrm rot="16179000">
            <a:off x="3761765" y="2975718"/>
            <a:ext cx="3816270" cy="1"/>
          </a:xfrm>
          <a:custGeom>
            <a:avLst/>
            <a:gdLst/>
            <a:ahLst/>
            <a:cxnLst/>
            <a:rect l="0" t="0" r="0" b="0"/>
            <a:pathLst>
              <a:path w="3530601" h="1">
                <a:moveTo>
                  <a:pt x="0" y="0"/>
                </a:moveTo>
                <a:lnTo>
                  <a:pt x="3530600" y="0"/>
                </a:lnTo>
              </a:path>
            </a:pathLst>
          </a:custGeom>
          <a:ln w="762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sz="2400">
              <a:latin typeface="Arial" pitchFamily="34" charset="0"/>
              <a:cs typeface="Arial" pitchFamily="34" charset="0"/>
            </a:endParaRPr>
          </a:p>
        </p:txBody>
      </p:sp>
      <p:grpSp>
        <p:nvGrpSpPr>
          <p:cNvPr id="13" name="Group 12"/>
          <p:cNvGrpSpPr/>
          <p:nvPr/>
        </p:nvGrpSpPr>
        <p:grpSpPr>
          <a:xfrm>
            <a:off x="93257" y="397814"/>
            <a:ext cx="1963497" cy="1772919"/>
            <a:chOff x="85852" y="104267"/>
            <a:chExt cx="1807592" cy="1640206"/>
          </a:xfrm>
        </p:grpSpPr>
        <p:sp>
          <p:nvSpPr>
            <p:cNvPr id="11" name="Freeform 10"/>
            <p:cNvSpPr/>
            <p:nvPr/>
          </p:nvSpPr>
          <p:spPr>
            <a:xfrm>
              <a:off x="85852" y="1042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TextBox 11"/>
            <p:cNvSpPr txBox="1"/>
            <p:nvPr/>
          </p:nvSpPr>
          <p:spPr>
            <a:xfrm>
              <a:off x="469900" y="8128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3063165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99942" y="675895"/>
            <a:ext cx="5196442" cy="4934243"/>
            <a:chOff x="2761742" y="31242"/>
            <a:chExt cx="4783836" cy="4564888"/>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2761742" y="31242"/>
              <a:ext cx="4783836" cy="4564888"/>
            </a:xfrm>
            <a:prstGeom prst="rect">
              <a:avLst/>
            </a:prstGeom>
            <a:solidFill>
              <a:scrgbClr r="0" g="0" b="0">
                <a:alpha val="0"/>
              </a:scrgbClr>
            </a:solidFill>
          </p:spPr>
        </p:pic>
        <p:sp>
          <p:nvSpPr>
            <p:cNvPr id="3" name="TextBox 2"/>
            <p:cNvSpPr txBox="1"/>
            <p:nvPr/>
          </p:nvSpPr>
          <p:spPr>
            <a:xfrm>
              <a:off x="4991100" y="2260600"/>
              <a:ext cx="355600" cy="427107"/>
            </a:xfrm>
            <a:prstGeom prst="rect">
              <a:avLst/>
            </a:prstGeom>
            <a:noFill/>
          </p:spPr>
          <p:txBody>
            <a:bodyPr vert="horz" rtlCol="0">
              <a:spAutoFit/>
            </a:bodyPr>
            <a:lstStyle/>
            <a:p>
              <a:r>
                <a:rPr lang="en-US" sz="2400">
                  <a:solidFill>
                    <a:srgbClr val="000000"/>
                  </a:solidFill>
                  <a:latin typeface="Arial" pitchFamily="34" charset="0"/>
                  <a:cs typeface="Arial" pitchFamily="34" charset="0"/>
                </a:rPr>
                <a:t>0</a:t>
              </a:r>
            </a:p>
          </p:txBody>
        </p:sp>
      </p:grpSp>
      <p:sp>
        <p:nvSpPr>
          <p:cNvPr id="5" name="TextBox 4"/>
          <p:cNvSpPr txBox="1"/>
          <p:nvPr/>
        </p:nvSpPr>
        <p:spPr>
          <a:xfrm>
            <a:off x="344885" y="6297891"/>
            <a:ext cx="10677620" cy="838715"/>
          </a:xfrm>
          <a:prstGeom prst="rect">
            <a:avLst/>
          </a:prstGeom>
          <a:noFill/>
        </p:spPr>
        <p:txBody>
          <a:bodyPr vert="horz" lIns="99084" tIns="49542" rIns="99084" bIns="49542" rtlCol="0">
            <a:spAutoFit/>
          </a:bodyPr>
          <a:lstStyle/>
          <a:p>
            <a:r>
              <a:rPr lang="en-US" sz="2400" b="1" smtClean="0">
                <a:solidFill>
                  <a:srgbClr val="0000FF"/>
                </a:solidFill>
                <a:latin typeface="Arial" pitchFamily="34" charset="0"/>
                <a:cs typeface="Arial" pitchFamily="34" charset="0"/>
              </a:rPr>
              <a:t>The point at which the x and y axes intersect is called the </a:t>
            </a:r>
            <a:r>
              <a:rPr lang="en-US" sz="2400" b="1" u="sng" smtClean="0">
                <a:solidFill>
                  <a:srgbClr val="FF0000"/>
                </a:solidFill>
                <a:latin typeface="Arial" pitchFamily="34" charset="0"/>
                <a:cs typeface="Arial" pitchFamily="34" charset="0"/>
              </a:rPr>
              <a:t>origin</a:t>
            </a:r>
            <a:r>
              <a:rPr lang="en-US" sz="2400" b="1" smtClean="0">
                <a:solidFill>
                  <a:srgbClr val="FF0000"/>
                </a:solidFill>
                <a:latin typeface="Arial" pitchFamily="34" charset="0"/>
                <a:cs typeface="Arial" pitchFamily="34" charset="0"/>
              </a:rPr>
              <a:t>.</a:t>
            </a:r>
            <a:r>
              <a:rPr lang="en-US" sz="2400" b="1" smtClean="0">
                <a:solidFill>
                  <a:srgbClr val="0000FF"/>
                </a:solidFill>
                <a:latin typeface="Arial" pitchFamily="34" charset="0"/>
                <a:cs typeface="Arial" pitchFamily="34" charset="0"/>
              </a:rPr>
              <a:t> The coordinates of the origin are (0, 0). </a:t>
            </a:r>
            <a:endParaRPr lang="en-US" sz="2400" b="1">
              <a:solidFill>
                <a:srgbClr val="0000FF"/>
              </a:solidFill>
              <a:latin typeface="Arial" pitchFamily="34" charset="0"/>
              <a:cs typeface="Arial" pitchFamily="34" charset="0"/>
            </a:endParaRPr>
          </a:p>
        </p:txBody>
      </p:sp>
      <p:sp>
        <p:nvSpPr>
          <p:cNvPr id="6" name="Freeform 5"/>
          <p:cNvSpPr/>
          <p:nvPr/>
        </p:nvSpPr>
        <p:spPr>
          <a:xfrm>
            <a:off x="5752672" y="2412984"/>
            <a:ext cx="2510759" cy="439284"/>
          </a:xfrm>
          <a:custGeom>
            <a:avLst/>
            <a:gdLst/>
            <a:ahLst/>
            <a:cxnLst/>
            <a:rect l="0" t="0" r="0" b="0"/>
            <a:pathLst>
              <a:path w="2311401" h="406401">
                <a:moveTo>
                  <a:pt x="2311400" y="101600"/>
                </a:moveTo>
                <a:lnTo>
                  <a:pt x="2273300" y="100330"/>
                </a:lnTo>
                <a:lnTo>
                  <a:pt x="2254250" y="95250"/>
                </a:lnTo>
                <a:lnTo>
                  <a:pt x="2232660" y="83820"/>
                </a:lnTo>
                <a:lnTo>
                  <a:pt x="2221230" y="77470"/>
                </a:lnTo>
                <a:lnTo>
                  <a:pt x="2195830" y="66040"/>
                </a:lnTo>
                <a:lnTo>
                  <a:pt x="2184400" y="60960"/>
                </a:lnTo>
                <a:lnTo>
                  <a:pt x="2174240" y="53340"/>
                </a:lnTo>
                <a:lnTo>
                  <a:pt x="2166620" y="44450"/>
                </a:lnTo>
                <a:lnTo>
                  <a:pt x="2159000" y="33020"/>
                </a:lnTo>
                <a:lnTo>
                  <a:pt x="2151380" y="25400"/>
                </a:lnTo>
                <a:lnTo>
                  <a:pt x="2141220" y="17780"/>
                </a:lnTo>
                <a:lnTo>
                  <a:pt x="2129790" y="12700"/>
                </a:lnTo>
                <a:lnTo>
                  <a:pt x="2103120" y="5080"/>
                </a:lnTo>
                <a:lnTo>
                  <a:pt x="2039620" y="1270"/>
                </a:lnTo>
                <a:lnTo>
                  <a:pt x="1972310" y="0"/>
                </a:lnTo>
                <a:lnTo>
                  <a:pt x="669290" y="0"/>
                </a:lnTo>
                <a:lnTo>
                  <a:pt x="642620" y="3810"/>
                </a:lnTo>
                <a:lnTo>
                  <a:pt x="619760" y="11430"/>
                </a:lnTo>
                <a:lnTo>
                  <a:pt x="608330" y="17780"/>
                </a:lnTo>
                <a:lnTo>
                  <a:pt x="595630" y="24130"/>
                </a:lnTo>
                <a:lnTo>
                  <a:pt x="567690" y="31750"/>
                </a:lnTo>
                <a:lnTo>
                  <a:pt x="487680" y="38100"/>
                </a:lnTo>
                <a:lnTo>
                  <a:pt x="447040" y="48260"/>
                </a:lnTo>
                <a:lnTo>
                  <a:pt x="414020" y="58420"/>
                </a:lnTo>
                <a:lnTo>
                  <a:pt x="370840" y="64770"/>
                </a:lnTo>
                <a:lnTo>
                  <a:pt x="330200" y="81280"/>
                </a:lnTo>
                <a:lnTo>
                  <a:pt x="298450" y="91440"/>
                </a:lnTo>
                <a:lnTo>
                  <a:pt x="255270" y="105410"/>
                </a:lnTo>
                <a:lnTo>
                  <a:pt x="233680" y="118110"/>
                </a:lnTo>
                <a:lnTo>
                  <a:pt x="223520" y="125730"/>
                </a:lnTo>
                <a:lnTo>
                  <a:pt x="213360" y="133350"/>
                </a:lnTo>
                <a:lnTo>
                  <a:pt x="204470" y="140970"/>
                </a:lnTo>
                <a:lnTo>
                  <a:pt x="195580" y="148590"/>
                </a:lnTo>
                <a:lnTo>
                  <a:pt x="187960" y="158750"/>
                </a:lnTo>
                <a:lnTo>
                  <a:pt x="181610" y="168910"/>
                </a:lnTo>
                <a:lnTo>
                  <a:pt x="176530" y="180340"/>
                </a:lnTo>
                <a:lnTo>
                  <a:pt x="168910" y="189230"/>
                </a:lnTo>
                <a:lnTo>
                  <a:pt x="158750" y="196850"/>
                </a:lnTo>
                <a:lnTo>
                  <a:pt x="148590" y="203200"/>
                </a:lnTo>
                <a:lnTo>
                  <a:pt x="139700" y="212090"/>
                </a:lnTo>
                <a:lnTo>
                  <a:pt x="132080" y="220980"/>
                </a:lnTo>
                <a:lnTo>
                  <a:pt x="127000" y="232410"/>
                </a:lnTo>
                <a:lnTo>
                  <a:pt x="120650" y="243840"/>
                </a:lnTo>
                <a:lnTo>
                  <a:pt x="115570" y="255270"/>
                </a:lnTo>
                <a:lnTo>
                  <a:pt x="111760" y="267970"/>
                </a:lnTo>
                <a:lnTo>
                  <a:pt x="104140" y="276860"/>
                </a:lnTo>
                <a:lnTo>
                  <a:pt x="93980" y="284480"/>
                </a:lnTo>
                <a:lnTo>
                  <a:pt x="83820" y="292100"/>
                </a:lnTo>
                <a:lnTo>
                  <a:pt x="76200" y="299720"/>
                </a:lnTo>
                <a:lnTo>
                  <a:pt x="68580" y="309880"/>
                </a:lnTo>
                <a:lnTo>
                  <a:pt x="63500" y="321310"/>
                </a:lnTo>
                <a:lnTo>
                  <a:pt x="54610" y="330200"/>
                </a:lnTo>
                <a:lnTo>
                  <a:pt x="44450" y="336550"/>
                </a:lnTo>
                <a:lnTo>
                  <a:pt x="34290" y="342900"/>
                </a:lnTo>
                <a:lnTo>
                  <a:pt x="26670" y="353060"/>
                </a:lnTo>
                <a:lnTo>
                  <a:pt x="22860" y="365760"/>
                </a:lnTo>
                <a:lnTo>
                  <a:pt x="0" y="406400"/>
                </a:lnTo>
              </a:path>
            </a:pathLst>
          </a:custGeom>
          <a:ln w="76200" cap="flat" cmpd="sng" algn="ctr">
            <a:solidFill>
              <a:srgbClr val="FF0000"/>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sz="2400">
              <a:latin typeface="Arial" pitchFamily="34" charset="0"/>
              <a:cs typeface="Arial" pitchFamily="34" charset="0"/>
            </a:endParaRPr>
          </a:p>
        </p:txBody>
      </p:sp>
      <p:sp>
        <p:nvSpPr>
          <p:cNvPr id="7" name="TextBox 6"/>
          <p:cNvSpPr txBox="1"/>
          <p:nvPr/>
        </p:nvSpPr>
        <p:spPr>
          <a:xfrm>
            <a:off x="8346202" y="2330618"/>
            <a:ext cx="1572673" cy="838715"/>
          </a:xfrm>
          <a:prstGeom prst="rect">
            <a:avLst/>
          </a:prstGeom>
          <a:noFill/>
        </p:spPr>
        <p:txBody>
          <a:bodyPr vert="horz" lIns="99084" tIns="49542" rIns="99084" bIns="49542" rtlCol="0">
            <a:spAutoFit/>
          </a:bodyPr>
          <a:lstStyle/>
          <a:p>
            <a:r>
              <a:rPr lang="en-US" sz="2400" b="1">
                <a:solidFill>
                  <a:srgbClr val="FF0000"/>
                </a:solidFill>
                <a:latin typeface="Arial" pitchFamily="34" charset="0"/>
                <a:cs typeface="Arial" pitchFamily="34" charset="0"/>
              </a:rPr>
              <a:t>Origin</a:t>
            </a:r>
          </a:p>
          <a:p>
            <a:r>
              <a:rPr lang="en-US" sz="2400" b="1">
                <a:solidFill>
                  <a:srgbClr val="FF0000"/>
                </a:solidFill>
                <a:latin typeface="Arial" pitchFamily="34" charset="0"/>
                <a:cs typeface="Arial" pitchFamily="34" charset="0"/>
              </a:rPr>
              <a:t>(0, 0)</a:t>
            </a:r>
          </a:p>
        </p:txBody>
      </p:sp>
      <p:sp>
        <p:nvSpPr>
          <p:cNvPr id="8" name="Freeform 7"/>
          <p:cNvSpPr/>
          <p:nvPr/>
        </p:nvSpPr>
        <p:spPr>
          <a:xfrm>
            <a:off x="5587128" y="3126818"/>
            <a:ext cx="13796" cy="13729"/>
          </a:xfrm>
          <a:custGeom>
            <a:avLst/>
            <a:gdLst/>
            <a:ahLst/>
            <a:cxnLst/>
            <a:rect l="0" t="0" r="0" b="0"/>
            <a:pathLst>
              <a:path w="12701" h="12701">
                <a:moveTo>
                  <a:pt x="0" y="0"/>
                </a:moveTo>
                <a:lnTo>
                  <a:pt x="12700" y="12700"/>
                </a:lnTo>
              </a:path>
            </a:pathLst>
          </a:custGeom>
          <a:ln w="1905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9084" tIns="49542" rIns="99084" bIns="49542" rtlCol="0" anchor="ctr"/>
          <a:lstStyle/>
          <a:p>
            <a:pPr algn="ctr"/>
            <a:endParaRPr lang="en-US" sz="2400">
              <a:latin typeface="Arial" pitchFamily="34" charset="0"/>
              <a:cs typeface="Arial" pitchFamily="34" charset="0"/>
            </a:endParaRPr>
          </a:p>
        </p:txBody>
      </p:sp>
      <p:grpSp>
        <p:nvGrpSpPr>
          <p:cNvPr id="11" name="Group 10"/>
          <p:cNvGrpSpPr/>
          <p:nvPr/>
        </p:nvGrpSpPr>
        <p:grpSpPr>
          <a:xfrm>
            <a:off x="272597" y="837194"/>
            <a:ext cx="1963497" cy="1772919"/>
            <a:chOff x="250952" y="180467"/>
            <a:chExt cx="1807592" cy="1640206"/>
          </a:xfrm>
        </p:grpSpPr>
        <p:sp>
          <p:nvSpPr>
            <p:cNvPr id="9" name="Freeform 8"/>
            <p:cNvSpPr/>
            <p:nvPr/>
          </p:nvSpPr>
          <p:spPr>
            <a:xfrm>
              <a:off x="250952" y="1804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TextBox 9"/>
            <p:cNvSpPr txBox="1"/>
            <p:nvPr/>
          </p:nvSpPr>
          <p:spPr>
            <a:xfrm>
              <a:off x="635000" y="8890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7091635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45799" y="192187"/>
            <a:ext cx="5987883" cy="5685828"/>
            <a:chOff x="2343658" y="177800"/>
            <a:chExt cx="5512435" cy="5260213"/>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2343658" y="177800"/>
              <a:ext cx="5512435" cy="5260213"/>
            </a:xfrm>
            <a:prstGeom prst="rect">
              <a:avLst/>
            </a:prstGeom>
            <a:solidFill>
              <a:scrgbClr r="0" g="0" b="0">
                <a:alpha val="0"/>
              </a:scrgbClr>
            </a:solidFill>
          </p:spPr>
        </p:pic>
        <p:sp>
          <p:nvSpPr>
            <p:cNvPr id="3" name="TextBox 2"/>
            <p:cNvSpPr txBox="1"/>
            <p:nvPr/>
          </p:nvSpPr>
          <p:spPr>
            <a:xfrm>
              <a:off x="4927600" y="2755900"/>
              <a:ext cx="406400" cy="427107"/>
            </a:xfrm>
            <a:prstGeom prst="rect">
              <a:avLst/>
            </a:prstGeom>
            <a:noFill/>
          </p:spPr>
          <p:txBody>
            <a:bodyPr vert="horz" rtlCol="0">
              <a:spAutoFit/>
            </a:bodyPr>
            <a:lstStyle/>
            <a:p>
              <a:r>
                <a:rPr lang="en-US" sz="2400">
                  <a:solidFill>
                    <a:srgbClr val="000000"/>
                  </a:solidFill>
                  <a:latin typeface="Arial" pitchFamily="34" charset="0"/>
                  <a:cs typeface="Arial" pitchFamily="34" charset="0"/>
                </a:rPr>
                <a:t>0</a:t>
              </a:r>
            </a:p>
          </p:txBody>
        </p:sp>
      </p:grpSp>
      <p:sp>
        <p:nvSpPr>
          <p:cNvPr id="5" name="TextBox 4"/>
          <p:cNvSpPr txBox="1"/>
          <p:nvPr/>
        </p:nvSpPr>
        <p:spPr>
          <a:xfrm>
            <a:off x="983377" y="6040138"/>
            <a:ext cx="10097373" cy="838715"/>
          </a:xfrm>
          <a:prstGeom prst="rect">
            <a:avLst/>
          </a:prstGeom>
          <a:noFill/>
        </p:spPr>
        <p:txBody>
          <a:bodyPr vert="horz" wrap="square" lIns="99084" tIns="49542" rIns="99084" bIns="49542" rtlCol="0">
            <a:spAutoFit/>
          </a:bodyPr>
          <a:lstStyle/>
          <a:p>
            <a:r>
              <a:rPr lang="en-US" sz="2400" b="1" dirty="0">
                <a:solidFill>
                  <a:srgbClr val="0000FF"/>
                </a:solidFill>
                <a:latin typeface="Arial" pitchFamily="34" charset="0"/>
                <a:cs typeface="Arial" pitchFamily="34" charset="0"/>
              </a:rPr>
              <a:t>Points can be plotted on the plane using one coordinate from each of the axes.</a:t>
            </a:r>
          </a:p>
        </p:txBody>
      </p:sp>
      <p:sp>
        <p:nvSpPr>
          <p:cNvPr id="6" name="TextBox 5"/>
          <p:cNvSpPr txBox="1"/>
          <p:nvPr/>
        </p:nvSpPr>
        <p:spPr>
          <a:xfrm>
            <a:off x="946150" y="7220710"/>
            <a:ext cx="10083578" cy="838715"/>
          </a:xfrm>
          <a:prstGeom prst="rect">
            <a:avLst/>
          </a:prstGeom>
          <a:noFill/>
        </p:spPr>
        <p:txBody>
          <a:bodyPr vert="horz" wrap="square" lIns="99084" tIns="49542" rIns="99084" bIns="49542" rtlCol="0">
            <a:spAutoFit/>
          </a:bodyPr>
          <a:lstStyle/>
          <a:p>
            <a:r>
              <a:rPr lang="en-US" sz="2400" b="1" smtClean="0">
                <a:solidFill>
                  <a:srgbClr val="0000FF"/>
                </a:solidFill>
                <a:latin typeface="Arial" pitchFamily="34" charset="0"/>
                <a:cs typeface="Arial" pitchFamily="34" charset="0"/>
              </a:rPr>
              <a:t>These sets are called ordered pairs. The x coordinate always appears first in these pairs. The y coordinate appears second.</a:t>
            </a:r>
            <a:endParaRPr lang="en-US" sz="2400" b="1">
              <a:solidFill>
                <a:srgbClr val="0000FF"/>
              </a:solidFill>
              <a:latin typeface="Arial" pitchFamily="34" charset="0"/>
              <a:cs typeface="Arial" pitchFamily="34" charset="0"/>
            </a:endParaRPr>
          </a:p>
        </p:txBody>
      </p:sp>
      <p:sp>
        <p:nvSpPr>
          <p:cNvPr id="7" name="TextBox 6"/>
          <p:cNvSpPr txBox="1"/>
          <p:nvPr/>
        </p:nvSpPr>
        <p:spPr>
          <a:xfrm>
            <a:off x="4511088" y="8099276"/>
            <a:ext cx="1793399" cy="469383"/>
          </a:xfrm>
          <a:prstGeom prst="rect">
            <a:avLst/>
          </a:prstGeom>
          <a:noFill/>
        </p:spPr>
        <p:txBody>
          <a:bodyPr vert="horz" lIns="99084" tIns="49542" rIns="99084" bIns="49542" rtlCol="0">
            <a:spAutoFit/>
          </a:bodyPr>
          <a:lstStyle/>
          <a:p>
            <a:r>
              <a:rPr lang="en-US" sz="2400" b="1">
                <a:solidFill>
                  <a:srgbClr val="FF0000"/>
                </a:solidFill>
                <a:latin typeface="Arial" pitchFamily="34" charset="0"/>
                <a:cs typeface="Arial" pitchFamily="34" charset="0"/>
              </a:rPr>
              <a:t>(x, y)</a:t>
            </a:r>
          </a:p>
        </p:txBody>
      </p:sp>
      <p:grpSp>
        <p:nvGrpSpPr>
          <p:cNvPr id="10" name="Group 9"/>
          <p:cNvGrpSpPr/>
          <p:nvPr/>
        </p:nvGrpSpPr>
        <p:grpSpPr>
          <a:xfrm>
            <a:off x="162234" y="236252"/>
            <a:ext cx="1963497" cy="1772919"/>
            <a:chOff x="149352" y="218567"/>
            <a:chExt cx="1807592" cy="1640206"/>
          </a:xfrm>
        </p:grpSpPr>
        <p:sp>
          <p:nvSpPr>
            <p:cNvPr id="8" name="Freeform 7"/>
            <p:cNvSpPr/>
            <p:nvPr/>
          </p:nvSpPr>
          <p:spPr>
            <a:xfrm>
              <a:off x="149352" y="2185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TextBox 8"/>
            <p:cNvSpPr txBox="1"/>
            <p:nvPr/>
          </p:nvSpPr>
          <p:spPr>
            <a:xfrm>
              <a:off x="533400" y="9271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310323186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3139276" y="1736648"/>
            <a:ext cx="5655552" cy="5370369"/>
          </a:xfrm>
          <a:prstGeom prst="rect">
            <a:avLst/>
          </a:prstGeom>
          <a:solidFill>
            <a:scrgbClr r="0" g="0" b="0">
              <a:alpha val="0"/>
            </a:scrgbClr>
          </a:solidFill>
        </p:spPr>
      </p:pic>
      <p:sp>
        <p:nvSpPr>
          <p:cNvPr id="3" name="TextBox 2"/>
          <p:cNvSpPr txBox="1"/>
          <p:nvPr/>
        </p:nvSpPr>
        <p:spPr>
          <a:xfrm>
            <a:off x="5794058" y="4419567"/>
            <a:ext cx="413861" cy="269329"/>
          </a:xfrm>
          <a:prstGeom prst="rect">
            <a:avLst/>
          </a:prstGeom>
          <a:noFill/>
        </p:spPr>
        <p:txBody>
          <a:bodyPr vert="horz" lIns="99084" tIns="49542" rIns="99084" bIns="49542" rtlCol="0">
            <a:spAutoFit/>
          </a:bodyPr>
          <a:lstStyle/>
          <a:p>
            <a:r>
              <a:rPr lang="en-US" sz="1100">
                <a:solidFill>
                  <a:srgbClr val="000000"/>
                </a:solidFill>
                <a:latin typeface="Arial - 14"/>
              </a:rPr>
              <a:t>0</a:t>
            </a:r>
          </a:p>
        </p:txBody>
      </p:sp>
      <p:sp>
        <p:nvSpPr>
          <p:cNvPr id="4" name="TextBox 3"/>
          <p:cNvSpPr txBox="1"/>
          <p:nvPr/>
        </p:nvSpPr>
        <p:spPr>
          <a:xfrm>
            <a:off x="6401054" y="3513547"/>
            <a:ext cx="2179669" cy="638661"/>
          </a:xfrm>
          <a:prstGeom prst="rect">
            <a:avLst/>
          </a:prstGeom>
          <a:noFill/>
        </p:spPr>
        <p:txBody>
          <a:bodyPr vert="horz" lIns="99084" tIns="49542" rIns="99084" bIns="49542" rtlCol="0">
            <a:spAutoFit/>
          </a:bodyPr>
          <a:lstStyle/>
          <a:p>
            <a:r>
              <a:rPr lang="en-US" sz="3500" b="1">
                <a:solidFill>
                  <a:srgbClr val="FF0000"/>
                </a:solidFill>
                <a:latin typeface="Arial - 43"/>
              </a:rPr>
              <a:t>( +,+)</a:t>
            </a:r>
          </a:p>
        </p:txBody>
      </p:sp>
      <p:sp>
        <p:nvSpPr>
          <p:cNvPr id="5" name="TextBox 4"/>
          <p:cNvSpPr txBox="1"/>
          <p:nvPr/>
        </p:nvSpPr>
        <p:spPr>
          <a:xfrm>
            <a:off x="4235180" y="3499818"/>
            <a:ext cx="1876171" cy="648725"/>
          </a:xfrm>
          <a:prstGeom prst="rect">
            <a:avLst/>
          </a:prstGeom>
          <a:noFill/>
        </p:spPr>
        <p:txBody>
          <a:bodyPr vert="horz" lIns="99084" tIns="49542" rIns="99084" bIns="49542" rtlCol="0">
            <a:spAutoFit/>
          </a:bodyPr>
          <a:lstStyle/>
          <a:p>
            <a:r>
              <a:rPr lang="en-US" sz="3600" b="1">
                <a:solidFill>
                  <a:srgbClr val="FF0000"/>
                </a:solidFill>
                <a:latin typeface="Arial - 44"/>
              </a:rPr>
              <a:t>(-,+)</a:t>
            </a:r>
          </a:p>
        </p:txBody>
      </p:sp>
      <p:sp>
        <p:nvSpPr>
          <p:cNvPr id="6" name="TextBox 5"/>
          <p:cNvSpPr txBox="1"/>
          <p:nvPr/>
        </p:nvSpPr>
        <p:spPr>
          <a:xfrm>
            <a:off x="4055840" y="5915873"/>
            <a:ext cx="1738217" cy="648725"/>
          </a:xfrm>
          <a:prstGeom prst="rect">
            <a:avLst/>
          </a:prstGeom>
          <a:noFill/>
        </p:spPr>
        <p:txBody>
          <a:bodyPr vert="horz" lIns="99084" tIns="49542" rIns="99084" bIns="49542" rtlCol="0">
            <a:spAutoFit/>
          </a:bodyPr>
          <a:lstStyle/>
          <a:p>
            <a:r>
              <a:rPr lang="en-US" sz="3600" b="1">
                <a:solidFill>
                  <a:srgbClr val="FF0000"/>
                </a:solidFill>
                <a:latin typeface="Arial - 44"/>
              </a:rPr>
              <a:t>(-,-)</a:t>
            </a:r>
          </a:p>
        </p:txBody>
      </p:sp>
      <p:sp>
        <p:nvSpPr>
          <p:cNvPr id="7" name="TextBox 6"/>
          <p:cNvSpPr txBox="1"/>
          <p:nvPr/>
        </p:nvSpPr>
        <p:spPr>
          <a:xfrm>
            <a:off x="6621780" y="5847236"/>
            <a:ext cx="1903762" cy="665359"/>
          </a:xfrm>
          <a:prstGeom prst="rect">
            <a:avLst/>
          </a:prstGeom>
          <a:noFill/>
        </p:spPr>
        <p:txBody>
          <a:bodyPr vert="horz" lIns="99084" tIns="49542" rIns="99084" bIns="49542" rtlCol="0">
            <a:spAutoFit/>
          </a:bodyPr>
          <a:lstStyle/>
          <a:p>
            <a:r>
              <a:rPr lang="en-US" sz="3700" b="1">
                <a:solidFill>
                  <a:srgbClr val="FF0000"/>
                </a:solidFill>
                <a:latin typeface="Arial - 45"/>
              </a:rPr>
              <a:t>(+,-)</a:t>
            </a:r>
          </a:p>
        </p:txBody>
      </p:sp>
      <p:sp>
        <p:nvSpPr>
          <p:cNvPr id="8" name="TextBox 7"/>
          <p:cNvSpPr txBox="1"/>
          <p:nvPr/>
        </p:nvSpPr>
        <p:spPr>
          <a:xfrm>
            <a:off x="441452" y="507206"/>
            <a:ext cx="9739535" cy="1208047"/>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Each of the quadrants can be identified by the properties of the numbers that fall within their plane. Remember the ordered pairs are always of the form (x, y)</a:t>
            </a:r>
            <a:endParaRPr lang="en-US" sz="2400" b="1" dirty="0">
              <a:solidFill>
                <a:srgbClr val="0000FF"/>
              </a:solidFill>
              <a:latin typeface="Arial" pitchFamily="34" charset="0"/>
              <a:cs typeface="Arial" pitchFamily="34" charset="0"/>
            </a:endParaRPr>
          </a:p>
        </p:txBody>
      </p:sp>
      <p:grpSp>
        <p:nvGrpSpPr>
          <p:cNvPr id="11" name="Group 10"/>
          <p:cNvGrpSpPr/>
          <p:nvPr/>
        </p:nvGrpSpPr>
        <p:grpSpPr>
          <a:xfrm>
            <a:off x="424346" y="2253491"/>
            <a:ext cx="1963497" cy="1772919"/>
            <a:chOff x="390652" y="1767967"/>
            <a:chExt cx="1807592" cy="1640206"/>
          </a:xfrm>
        </p:grpSpPr>
        <p:sp>
          <p:nvSpPr>
            <p:cNvPr id="9" name="Freeform 8"/>
            <p:cNvSpPr/>
            <p:nvPr/>
          </p:nvSpPr>
          <p:spPr>
            <a:xfrm>
              <a:off x="390652" y="17679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4700" y="24765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30092549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22063461"/>
              </p:ext>
            </p:extLst>
          </p:nvPr>
        </p:nvGraphicFramePr>
        <p:xfrm>
          <a:off x="1517490" y="3473079"/>
          <a:ext cx="7725410" cy="2470964"/>
        </p:xfrm>
        <a:graphic>
          <a:graphicData uri="http://schemas.openxmlformats.org/drawingml/2006/table">
            <a:tbl>
              <a:tblPr firstRow="1" bandRow="1">
                <a:tableStyleId>{5C22544A-7EE6-4342-B048-85BDC9FD1C3A}</a:tableStyleId>
              </a:tblPr>
              <a:tblGrid>
                <a:gridCol w="3862705"/>
                <a:gridCol w="3862705"/>
              </a:tblGrid>
              <a:tr h="617741">
                <a:tc>
                  <a:txBody>
                    <a:bodyPr/>
                    <a:lstStyle/>
                    <a:p>
                      <a:pPr algn="ctr"/>
                      <a:r>
                        <a:rPr lang="en-US" sz="2700" b="1" i="0" u="none" baseline="0" dirty="0" smtClean="0">
                          <a:solidFill>
                            <a:srgbClr val="000000"/>
                          </a:solidFill>
                          <a:latin typeface="Arial - 24"/>
                        </a:rPr>
                        <a:t>Points</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Distance</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dirty="0" smtClean="0">
                          <a:solidFill>
                            <a:srgbClr val="000000"/>
                          </a:solidFill>
                          <a:latin typeface="Arial - 24"/>
                        </a:rPr>
                        <a:t>(-6, 2)     (3, 2)</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9</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smtClean="0">
                          <a:solidFill>
                            <a:srgbClr val="000000"/>
                          </a:solidFill>
                          <a:latin typeface="Arial - 24"/>
                        </a:rPr>
                        <a:t>(-5, 4)     (1, 4) </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6</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smtClean="0">
                          <a:solidFill>
                            <a:srgbClr val="000000"/>
                          </a:solidFill>
                          <a:latin typeface="Arial - 24"/>
                        </a:rPr>
                        <a:t>(-2, 6)     (-2, -4) </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10</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1076039" y="700107"/>
            <a:ext cx="9270492" cy="1946711"/>
          </a:xfrm>
          <a:prstGeom prst="rect">
            <a:avLst/>
          </a:prstGeom>
          <a:noFill/>
        </p:spPr>
        <p:txBody>
          <a:bodyPr vert="horz" lIns="99084" tIns="49542" rIns="99084" bIns="49542" rtlCol="0">
            <a:spAutoFit/>
          </a:bodyPr>
          <a:lstStyle/>
          <a:p>
            <a:r>
              <a:rPr lang="en-US" sz="2400" b="1" dirty="0">
                <a:solidFill>
                  <a:srgbClr val="0000FF"/>
                </a:solidFill>
                <a:latin typeface="Arial" pitchFamily="34" charset="0"/>
                <a:cs typeface="Arial" pitchFamily="34" charset="0"/>
              </a:rPr>
              <a:t>Study the table below.  What pattern do you see between the set of points and the distance between them?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Is there a way to find the distance between the two points </a:t>
            </a:r>
            <a:r>
              <a:rPr lang="en-US" sz="2400" b="1" i="1" dirty="0">
                <a:solidFill>
                  <a:srgbClr val="0000FF"/>
                </a:solidFill>
                <a:latin typeface="Arial" pitchFamily="34" charset="0"/>
                <a:cs typeface="Arial" pitchFamily="34" charset="0"/>
              </a:rPr>
              <a:t>without</a:t>
            </a:r>
            <a:r>
              <a:rPr lang="en-US" sz="2400" b="1" dirty="0">
                <a:solidFill>
                  <a:srgbClr val="0000FF"/>
                </a:solidFill>
                <a:latin typeface="Arial" pitchFamily="34" charset="0"/>
                <a:cs typeface="Arial" pitchFamily="34" charset="0"/>
              </a:rPr>
              <a:t> graphing them first on a coordinate plane?</a:t>
            </a:r>
          </a:p>
        </p:txBody>
      </p:sp>
      <p:graphicFrame>
        <p:nvGraphicFramePr>
          <p:cNvPr id="4" name="Table 3"/>
          <p:cNvGraphicFramePr>
            <a:graphicFrameLocks noGrp="1"/>
          </p:cNvGraphicFramePr>
          <p:nvPr>
            <p:extLst>
              <p:ext uri="{D42A27DB-BD31-4B8C-83A1-F6EECF244321}">
                <p14:modId xmlns:p14="http://schemas.microsoft.com/office/powerpoint/2010/main" xmlns="" val="2619184367"/>
              </p:ext>
            </p:extLst>
          </p:nvPr>
        </p:nvGraphicFramePr>
        <p:xfrm>
          <a:off x="1517490" y="5930317"/>
          <a:ext cx="7725410" cy="1235482"/>
        </p:xfrm>
        <a:graphic>
          <a:graphicData uri="http://schemas.openxmlformats.org/drawingml/2006/table">
            <a:tbl>
              <a:tblPr firstRow="1" bandRow="1">
                <a:tableStyleId>{5C22544A-7EE6-4342-B048-85BDC9FD1C3A}</a:tableStyleId>
              </a:tblPr>
              <a:tblGrid>
                <a:gridCol w="3862705"/>
                <a:gridCol w="3862705"/>
              </a:tblGrid>
              <a:tr h="617741">
                <a:tc>
                  <a:txBody>
                    <a:bodyPr/>
                    <a:lstStyle/>
                    <a:p>
                      <a:pPr algn="ctr"/>
                      <a:r>
                        <a:rPr lang="en-US" sz="2700" b="1" i="0" u="none" baseline="0" dirty="0" smtClean="0">
                          <a:solidFill>
                            <a:srgbClr val="000000"/>
                          </a:solidFill>
                          <a:latin typeface="Arial - 24"/>
                        </a:rPr>
                        <a:t>(-5, 7)     (-5, 3)  </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smtClean="0">
                          <a:solidFill>
                            <a:srgbClr val="000000"/>
                          </a:solidFill>
                          <a:latin typeface="Arial - 24"/>
                        </a:rPr>
                        <a:t>4</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dirty="0" smtClean="0">
                          <a:solidFill>
                            <a:srgbClr val="000000"/>
                          </a:solidFill>
                          <a:latin typeface="Arial - 24"/>
                        </a:rPr>
                        <a:t>(3, -3)     (8, -3) </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5</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pSp>
        <p:nvGrpSpPr>
          <p:cNvPr id="7" name="Group 6"/>
          <p:cNvGrpSpPr/>
          <p:nvPr/>
        </p:nvGrpSpPr>
        <p:grpSpPr>
          <a:xfrm>
            <a:off x="176029" y="2789582"/>
            <a:ext cx="1963497" cy="1772919"/>
            <a:chOff x="162052" y="2580767"/>
            <a:chExt cx="1807592" cy="1640206"/>
          </a:xfrm>
        </p:grpSpPr>
        <p:sp>
          <p:nvSpPr>
            <p:cNvPr id="5" name="Freeform 4"/>
            <p:cNvSpPr/>
            <p:nvPr/>
          </p:nvSpPr>
          <p:spPr>
            <a:xfrm>
              <a:off x="162052" y="25807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6100" y="32893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41156295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622166610"/>
              </p:ext>
            </p:extLst>
          </p:nvPr>
        </p:nvGraphicFramePr>
        <p:xfrm>
          <a:off x="1407127" y="4786123"/>
          <a:ext cx="7725410" cy="2470964"/>
        </p:xfrm>
        <a:graphic>
          <a:graphicData uri="http://schemas.openxmlformats.org/drawingml/2006/table">
            <a:tbl>
              <a:tblPr firstRow="1" bandRow="1">
                <a:tableStyleId>{5C22544A-7EE6-4342-B048-85BDC9FD1C3A}</a:tableStyleId>
              </a:tblPr>
              <a:tblGrid>
                <a:gridCol w="3862705"/>
                <a:gridCol w="3862705"/>
              </a:tblGrid>
              <a:tr h="617741">
                <a:tc>
                  <a:txBody>
                    <a:bodyPr/>
                    <a:lstStyle/>
                    <a:p>
                      <a:pPr algn="ctr"/>
                      <a:r>
                        <a:rPr lang="en-US" sz="2700" b="1" i="0" u="none" baseline="0" dirty="0" smtClean="0">
                          <a:solidFill>
                            <a:srgbClr val="000000"/>
                          </a:solidFill>
                          <a:latin typeface="Arial - 24"/>
                        </a:rPr>
                        <a:t>Points</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Distance</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smtClean="0">
                          <a:solidFill>
                            <a:srgbClr val="000000"/>
                          </a:solidFill>
                          <a:latin typeface="Arial - 24"/>
                        </a:rPr>
                        <a:t>(-6, 2)     (3, 2)</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|-6| + |3| = 6 + 3 = 9</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smtClean="0">
                          <a:solidFill>
                            <a:srgbClr val="000000"/>
                          </a:solidFill>
                          <a:latin typeface="Arial - 24"/>
                        </a:rPr>
                        <a:t>(-5, 4)     (1, 4) </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|-5| + |1| = 5 + 1 = 6</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smtClean="0">
                          <a:solidFill>
                            <a:srgbClr val="000000"/>
                          </a:solidFill>
                          <a:latin typeface="Arial - 24"/>
                        </a:rPr>
                        <a:t>(-2, 6)     (-2, -4) </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|6| + |-4| = 6 + 4 = 10</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946150" y="507206"/>
            <a:ext cx="9380855" cy="3793370"/>
          </a:xfrm>
          <a:prstGeom prst="rect">
            <a:avLst/>
          </a:prstGeom>
          <a:noFill/>
        </p:spPr>
        <p:txBody>
          <a:bodyPr vert="horz" lIns="99084" tIns="49542" rIns="99084" bIns="49542" rtlCol="0">
            <a:spAutoFit/>
          </a:bodyPr>
          <a:lstStyle/>
          <a:p>
            <a:r>
              <a:rPr lang="en-US" sz="2400" b="1" dirty="0">
                <a:solidFill>
                  <a:srgbClr val="0000FF"/>
                </a:solidFill>
                <a:latin typeface="Arial" pitchFamily="34" charset="0"/>
                <a:cs typeface="Arial" pitchFamily="34" charset="0"/>
              </a:rPr>
              <a:t>If two points have either the same x- or y-coordinate, the distance between them can be as follows: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If the different coordinates are either both positive or both negative, subtract their absolute values.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If the different coordinates are opposite signs, add their absolute values.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Let's look at the table again to see how this works:</a:t>
            </a:r>
          </a:p>
        </p:txBody>
      </p:sp>
      <p:graphicFrame>
        <p:nvGraphicFramePr>
          <p:cNvPr id="4" name="Table 3"/>
          <p:cNvGraphicFramePr>
            <a:graphicFrameLocks noGrp="1"/>
          </p:cNvGraphicFramePr>
          <p:nvPr>
            <p:extLst>
              <p:ext uri="{D42A27DB-BD31-4B8C-83A1-F6EECF244321}">
                <p14:modId xmlns:p14="http://schemas.microsoft.com/office/powerpoint/2010/main" xmlns="" val="733437372"/>
              </p:ext>
            </p:extLst>
          </p:nvPr>
        </p:nvGraphicFramePr>
        <p:xfrm>
          <a:off x="1407127" y="7248165"/>
          <a:ext cx="7725410" cy="1235482"/>
        </p:xfrm>
        <a:graphic>
          <a:graphicData uri="http://schemas.openxmlformats.org/drawingml/2006/table">
            <a:tbl>
              <a:tblPr firstRow="1" bandRow="1">
                <a:tableStyleId>{5C22544A-7EE6-4342-B048-85BDC9FD1C3A}</a:tableStyleId>
              </a:tblPr>
              <a:tblGrid>
                <a:gridCol w="3862705"/>
                <a:gridCol w="3862705"/>
              </a:tblGrid>
              <a:tr h="617741">
                <a:tc>
                  <a:txBody>
                    <a:bodyPr/>
                    <a:lstStyle/>
                    <a:p>
                      <a:pPr algn="ctr"/>
                      <a:r>
                        <a:rPr lang="en-US" sz="2700" b="1" i="0" u="none" baseline="0" dirty="0" smtClean="0">
                          <a:solidFill>
                            <a:srgbClr val="000000"/>
                          </a:solidFill>
                          <a:latin typeface="Arial - 24"/>
                        </a:rPr>
                        <a:t>(-5, 7)     (-5, 3)  </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smtClean="0">
                          <a:solidFill>
                            <a:srgbClr val="000000"/>
                          </a:solidFill>
                          <a:latin typeface="Arial - 24"/>
                        </a:rPr>
                        <a:t>|7 - 3| = |4| = 4</a:t>
                      </a:r>
                      <a:endParaRPr lang="en-US" sz="2700" b="1" i="0" u="none" baseline="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17741">
                <a:tc>
                  <a:txBody>
                    <a:bodyPr/>
                    <a:lstStyle/>
                    <a:p>
                      <a:pPr algn="ctr"/>
                      <a:r>
                        <a:rPr lang="en-US" sz="2700" b="1" i="0" u="none" baseline="0" dirty="0" smtClean="0">
                          <a:solidFill>
                            <a:srgbClr val="000000"/>
                          </a:solidFill>
                          <a:latin typeface="Arial - 24"/>
                        </a:rPr>
                        <a:t>(3, -3)     (8, -3) </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700" b="1" i="0" u="none" baseline="0" dirty="0" smtClean="0">
                          <a:solidFill>
                            <a:srgbClr val="000000"/>
                          </a:solidFill>
                          <a:latin typeface="Arial - 24"/>
                        </a:rPr>
                        <a:t>|3 - 8| = |-5| = 5</a:t>
                      </a:r>
                      <a:endParaRPr lang="en-US" sz="2700" b="1" i="0" u="none" baseline="0" dirty="0">
                        <a:solidFill>
                          <a:srgbClr val="000000"/>
                        </a:solidFill>
                        <a:latin typeface="Arial - 24"/>
                      </a:endParaRPr>
                    </a:p>
                  </a:txBody>
                  <a:tcPr marL="99327" marR="99327" marT="49419" marB="4941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pSp>
        <p:nvGrpSpPr>
          <p:cNvPr id="7" name="Group 6"/>
          <p:cNvGrpSpPr/>
          <p:nvPr/>
        </p:nvGrpSpPr>
        <p:grpSpPr>
          <a:xfrm>
            <a:off x="120847" y="4327072"/>
            <a:ext cx="1963497" cy="1772919"/>
            <a:chOff x="111252" y="4003167"/>
            <a:chExt cx="1807592" cy="1640206"/>
          </a:xfrm>
        </p:grpSpPr>
        <p:sp>
          <p:nvSpPr>
            <p:cNvPr id="5" name="Freeform 4"/>
            <p:cNvSpPr/>
            <p:nvPr/>
          </p:nvSpPr>
          <p:spPr>
            <a:xfrm>
              <a:off x="111252" y="4003167"/>
              <a:ext cx="1807592" cy="1640206"/>
            </a:xfrm>
            <a:custGeom>
              <a:avLst/>
              <a:gdLst/>
              <a:ahLst/>
              <a:cxnLst/>
              <a:rect l="0" t="0" r="0" b="0"/>
              <a:pathLst>
                <a:path w="1807592" h="1640206">
                  <a:moveTo>
                    <a:pt x="903859" y="0"/>
                  </a:moveTo>
                  <a:lnTo>
                    <a:pt x="1124331" y="624205"/>
                  </a:lnTo>
                  <a:lnTo>
                    <a:pt x="1807591" y="624205"/>
                  </a:lnTo>
                  <a:lnTo>
                    <a:pt x="1260729" y="1016000"/>
                  </a:lnTo>
                  <a:lnTo>
                    <a:pt x="1457833" y="1640205"/>
                  </a:lnTo>
                  <a:lnTo>
                    <a:pt x="903859" y="1270381"/>
                  </a:lnTo>
                  <a:lnTo>
                    <a:pt x="349758" y="1640205"/>
                  </a:lnTo>
                  <a:lnTo>
                    <a:pt x="546862" y="1016000"/>
                  </a:lnTo>
                  <a:lnTo>
                    <a:pt x="0" y="624205"/>
                  </a:lnTo>
                  <a:lnTo>
                    <a:pt x="683260" y="6242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 y="4711700"/>
              <a:ext cx="1249934" cy="341685"/>
            </a:xfrm>
            <a:prstGeom prst="rect">
              <a:avLst/>
            </a:prstGeom>
            <a:noFill/>
          </p:spPr>
          <p:txBody>
            <a:bodyPr vert="horz" rtlCol="0">
              <a:spAutoFit/>
            </a:bodyPr>
            <a:lstStyle/>
            <a:p>
              <a:r>
                <a:rPr lang="en-US" sz="1800" b="1" dirty="0">
                  <a:solidFill>
                    <a:srgbClr val="0000FF"/>
                  </a:solidFill>
                  <a:latin typeface="Arial" pitchFamily="34" charset="0"/>
                  <a:cs typeface="Arial" pitchFamily="34" charset="0"/>
                </a:rPr>
                <a:t>REVIEW</a:t>
              </a:r>
            </a:p>
          </p:txBody>
        </p:sp>
      </p:grpSp>
    </p:spTree>
    <p:extLst>
      <p:ext uri="{BB962C8B-B14F-4D97-AF65-F5344CB8AC3E}">
        <p14:creationId xmlns:p14="http://schemas.microsoft.com/office/powerpoint/2010/main" xmlns="" val="26988679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994" y="1207666"/>
            <a:ext cx="8375586" cy="1946711"/>
          </a:xfrm>
          <a:prstGeom prst="rect">
            <a:avLst/>
          </a:prstGeom>
          <a:noFill/>
        </p:spPr>
        <p:txBody>
          <a:bodyPr vert="horz" lIns="99084" tIns="49542" rIns="99084" bIns="49542" rtlCol="0">
            <a:spAutoFit/>
          </a:bodyPr>
          <a:lstStyle/>
          <a:p>
            <a:r>
              <a:rPr lang="en-US" sz="2400" b="1" dirty="0" smtClean="0">
                <a:solidFill>
                  <a:srgbClr val="0000FF"/>
                </a:solidFill>
                <a:latin typeface="Arial - 24"/>
              </a:rPr>
              <a:t>Plot the following points and connect them in the order given.  Use the coordinates to find the length of each side.</a:t>
            </a:r>
          </a:p>
          <a:p>
            <a:endParaRPr lang="en-US" sz="2400" b="1" dirty="0" smtClean="0">
              <a:solidFill>
                <a:srgbClr val="0000FF"/>
              </a:solidFill>
              <a:latin typeface="Arial - 24"/>
            </a:endParaRPr>
          </a:p>
          <a:p>
            <a:pPr algn="ctr"/>
            <a:r>
              <a:rPr lang="pt-BR" sz="2400" b="1" dirty="0" smtClean="0">
                <a:solidFill>
                  <a:srgbClr val="0000FF"/>
                </a:solidFill>
                <a:latin typeface="Arial - 24"/>
              </a:rPr>
              <a:t>A (4,2) B (-2, 2) C (-2, -2) D (4, -2) </a:t>
            </a:r>
            <a:endParaRPr lang="en-US" sz="2400" b="1" dirty="0">
              <a:solidFill>
                <a:srgbClr val="0000FF"/>
              </a:solidFill>
              <a:latin typeface="Arial - 24"/>
            </a:endParaRPr>
          </a:p>
        </p:txBody>
      </p:sp>
      <p:sp>
        <p:nvSpPr>
          <p:cNvPr id="3" name="TextBox 2"/>
          <p:cNvSpPr txBox="1"/>
          <p:nvPr/>
        </p:nvSpPr>
        <p:spPr>
          <a:xfrm>
            <a:off x="386271" y="507559"/>
            <a:ext cx="1499806" cy="469383"/>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Example</a:t>
            </a:r>
            <a:endParaRPr lang="en-US" sz="2400" b="1" dirty="0">
              <a:solidFill>
                <a:srgbClr val="0000FF"/>
              </a:solidFill>
              <a:latin typeface="Arial" pitchFamily="34" charset="0"/>
              <a:cs typeface="Arial" pitchFamily="34" charset="0"/>
            </a:endParaRPr>
          </a:p>
        </p:txBody>
      </p:sp>
      <p:grpSp>
        <p:nvGrpSpPr>
          <p:cNvPr id="49" name="Group 48"/>
          <p:cNvGrpSpPr/>
          <p:nvPr/>
        </p:nvGrpSpPr>
        <p:grpSpPr>
          <a:xfrm>
            <a:off x="696666" y="3410944"/>
            <a:ext cx="4281257" cy="4237294"/>
            <a:chOff x="641350" y="2901950"/>
            <a:chExt cx="3941318" cy="3920109"/>
          </a:xfrm>
        </p:grpSpPr>
        <p:grpSp>
          <p:nvGrpSpPr>
            <p:cNvPr id="46" name="Group 45"/>
            <p:cNvGrpSpPr/>
            <p:nvPr/>
          </p:nvGrpSpPr>
          <p:grpSpPr>
            <a:xfrm>
              <a:off x="778637" y="3018155"/>
              <a:ext cx="3691002" cy="3687192"/>
              <a:chOff x="778637" y="3018155"/>
              <a:chExt cx="3691002" cy="3687192"/>
            </a:xfrm>
          </p:grpSpPr>
          <p:sp>
            <p:nvSpPr>
              <p:cNvPr id="4" name="Freeform 3"/>
              <p:cNvSpPr/>
              <p:nvPr/>
            </p:nvSpPr>
            <p:spPr>
              <a:xfrm>
                <a:off x="778637" y="30264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78637" y="30181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91591" y="32024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963930" y="30272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146302" y="30264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331341" y="30272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511046" y="30264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96085" y="30272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881251" y="30283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064639" y="30272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248662" y="30290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427351" y="30272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613660" y="30283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798699" y="3028315"/>
                <a:ext cx="20956" cy="3664332"/>
              </a:xfrm>
              <a:custGeom>
                <a:avLst/>
                <a:gdLst/>
                <a:ahLst/>
                <a:cxnLst/>
                <a:rect l="0" t="0" r="0" b="0"/>
                <a:pathLst>
                  <a:path w="20956" h="3664332">
                    <a:moveTo>
                      <a:pt x="0" y="0"/>
                    </a:moveTo>
                    <a:lnTo>
                      <a:pt x="20955" y="0"/>
                    </a:lnTo>
                    <a:lnTo>
                      <a:pt x="20955" y="3664331"/>
                    </a:lnTo>
                    <a:lnTo>
                      <a:pt x="0" y="36643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81960" y="30283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66237" y="30290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344926" y="30272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530981" y="30283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715893" y="30290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99281" y="30283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082542" y="30283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262374" y="30283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442968" y="30253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89559" y="33864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90448" y="35690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88797" y="37485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92480" y="46687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90448" y="44864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90448" y="43021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92480" y="41181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91591" y="39354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89559" y="4850130"/>
                <a:ext cx="3665982" cy="19305"/>
              </a:xfrm>
              <a:custGeom>
                <a:avLst/>
                <a:gdLst/>
                <a:ahLst/>
                <a:cxnLst/>
                <a:rect l="0" t="0" r="0" b="0"/>
                <a:pathLst>
                  <a:path w="3665982" h="19305">
                    <a:moveTo>
                      <a:pt x="0" y="0"/>
                    </a:moveTo>
                    <a:lnTo>
                      <a:pt x="3665981" y="0"/>
                    </a:lnTo>
                    <a:lnTo>
                      <a:pt x="3665981"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88797" y="50345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87908" y="52188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88797" y="54011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87908" y="55808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90448" y="64973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90448" y="63174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87908" y="61342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788797" y="59500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88797" y="57678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78637" y="66832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flipV="1">
              <a:off x="2606675" y="29019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1350" y="48355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035476" y="3383488"/>
            <a:ext cx="4281257" cy="4237294"/>
            <a:chOff x="5556250" y="2876550"/>
            <a:chExt cx="3941318" cy="3920109"/>
          </a:xfrm>
        </p:grpSpPr>
        <p:grpSp>
          <p:nvGrpSpPr>
            <p:cNvPr id="92" name="Group 91"/>
            <p:cNvGrpSpPr/>
            <p:nvPr/>
          </p:nvGrpSpPr>
          <p:grpSpPr>
            <a:xfrm>
              <a:off x="5693537" y="2992755"/>
              <a:ext cx="3691002" cy="3687192"/>
              <a:chOff x="5693537" y="2992755"/>
              <a:chExt cx="3691002" cy="3687192"/>
            </a:xfrm>
          </p:grpSpPr>
          <p:sp>
            <p:nvSpPr>
              <p:cNvPr id="50" name="Freeform 49"/>
              <p:cNvSpPr/>
              <p:nvPr/>
            </p:nvSpPr>
            <p:spPr>
              <a:xfrm>
                <a:off x="5693537" y="30010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693537" y="29927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5706491" y="31770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878830" y="30018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061202" y="30010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6246241" y="30018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425946" y="30010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6610985" y="30018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796151" y="30029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979539" y="30018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163562" y="30036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7342251" y="30018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7528560" y="30029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713599" y="3002915"/>
                <a:ext cx="20956" cy="3664332"/>
              </a:xfrm>
              <a:custGeom>
                <a:avLst/>
                <a:gdLst/>
                <a:ahLst/>
                <a:cxnLst/>
                <a:rect l="0" t="0" r="0" b="0"/>
                <a:pathLst>
                  <a:path w="20956" h="3664332">
                    <a:moveTo>
                      <a:pt x="0" y="0"/>
                    </a:moveTo>
                    <a:lnTo>
                      <a:pt x="20955" y="0"/>
                    </a:lnTo>
                    <a:lnTo>
                      <a:pt x="20955" y="3664331"/>
                    </a:lnTo>
                    <a:lnTo>
                      <a:pt x="0" y="36643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7896860" y="30029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8081137" y="30036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8259826" y="30018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445881" y="30029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8630793" y="30036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8814181" y="30029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8997442" y="30029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9177274" y="30029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9357868" y="29999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5704459" y="33610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705348" y="35436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703697" y="37231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707380" y="46433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705348" y="44610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705348" y="42767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707380" y="40927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706491" y="39100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704459" y="4824730"/>
                <a:ext cx="3665983" cy="19305"/>
              </a:xfrm>
              <a:custGeom>
                <a:avLst/>
                <a:gdLst/>
                <a:ahLst/>
                <a:cxnLst/>
                <a:rect l="0" t="0" r="0" b="0"/>
                <a:pathLst>
                  <a:path w="3665983" h="19305">
                    <a:moveTo>
                      <a:pt x="0" y="0"/>
                    </a:moveTo>
                    <a:lnTo>
                      <a:pt x="3665982" y="0"/>
                    </a:lnTo>
                    <a:lnTo>
                      <a:pt x="3665982"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703697" y="50091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702808" y="51934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703697" y="53757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702808" y="55554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705348" y="64719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705348" y="62920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702808" y="61088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5703697" y="59246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5703697" y="57424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5693537" y="66578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flipV="1">
              <a:off x="7521575" y="28765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556250" y="48101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8908363" y="4927842"/>
            <a:ext cx="671007" cy="399215"/>
            <a:chOff x="8201025" y="4305300"/>
            <a:chExt cx="617728" cy="369332"/>
          </a:xfrm>
        </p:grpSpPr>
        <p:sp>
          <p:nvSpPr>
            <p:cNvPr id="96" name="Oval 95"/>
            <p:cNvSpPr/>
            <p:nvPr/>
          </p:nvSpPr>
          <p:spPr>
            <a:xfrm>
              <a:off x="8201025" y="439648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369300" y="4305300"/>
              <a:ext cx="449453" cy="369332"/>
            </a:xfrm>
            <a:prstGeom prst="rect">
              <a:avLst/>
            </a:prstGeom>
            <a:noFill/>
          </p:spPr>
          <p:txBody>
            <a:bodyPr vert="horz" rtlCol="0">
              <a:spAutoFit/>
            </a:bodyPr>
            <a:lstStyle/>
            <a:p>
              <a:r>
                <a:rPr lang="en-US" b="1" smtClean="0">
                  <a:solidFill>
                    <a:srgbClr val="0000FF"/>
                  </a:solidFill>
                  <a:latin typeface="Arial - 24"/>
                </a:rPr>
                <a:t>A</a:t>
              </a:r>
              <a:endParaRPr lang="en-US" b="1">
                <a:solidFill>
                  <a:srgbClr val="0000FF"/>
                </a:solidFill>
                <a:latin typeface="Arial - 24"/>
              </a:endParaRPr>
            </a:p>
          </p:txBody>
        </p:sp>
      </p:grpSp>
      <p:grpSp>
        <p:nvGrpSpPr>
          <p:cNvPr id="101" name="Group 100"/>
          <p:cNvGrpSpPr/>
          <p:nvPr/>
        </p:nvGrpSpPr>
        <p:grpSpPr>
          <a:xfrm>
            <a:off x="7394322" y="4914114"/>
            <a:ext cx="488218" cy="399215"/>
            <a:chOff x="6807200" y="4292600"/>
            <a:chExt cx="449453" cy="369332"/>
          </a:xfrm>
        </p:grpSpPr>
        <p:sp>
          <p:nvSpPr>
            <p:cNvPr id="99" name="Oval 98"/>
            <p:cNvSpPr/>
            <p:nvPr/>
          </p:nvSpPr>
          <p:spPr>
            <a:xfrm>
              <a:off x="7127875" y="44028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6807200" y="4292600"/>
              <a:ext cx="449453" cy="369332"/>
            </a:xfrm>
            <a:prstGeom prst="rect">
              <a:avLst/>
            </a:prstGeom>
            <a:noFill/>
          </p:spPr>
          <p:txBody>
            <a:bodyPr vert="horz" rtlCol="0">
              <a:spAutoFit/>
            </a:bodyPr>
            <a:lstStyle/>
            <a:p>
              <a:r>
                <a:rPr lang="en-US" b="1" smtClean="0">
                  <a:solidFill>
                    <a:srgbClr val="0000FF"/>
                  </a:solidFill>
                  <a:latin typeface="Arial - 24"/>
                </a:rPr>
                <a:t>B</a:t>
              </a:r>
              <a:endParaRPr lang="en-US" b="1">
                <a:solidFill>
                  <a:srgbClr val="0000FF"/>
                </a:solidFill>
                <a:latin typeface="Arial - 24"/>
              </a:endParaRPr>
            </a:p>
          </p:txBody>
        </p:sp>
      </p:grpSp>
      <p:grpSp>
        <p:nvGrpSpPr>
          <p:cNvPr id="104" name="Group 103"/>
          <p:cNvGrpSpPr/>
          <p:nvPr/>
        </p:nvGrpSpPr>
        <p:grpSpPr>
          <a:xfrm>
            <a:off x="7366731" y="5724042"/>
            <a:ext cx="488218" cy="399215"/>
            <a:chOff x="6781800" y="5041900"/>
            <a:chExt cx="449453" cy="369332"/>
          </a:xfrm>
        </p:grpSpPr>
        <p:sp>
          <p:nvSpPr>
            <p:cNvPr id="102" name="Oval 101"/>
            <p:cNvSpPr/>
            <p:nvPr/>
          </p:nvSpPr>
          <p:spPr>
            <a:xfrm>
              <a:off x="7102475" y="51394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781800" y="5041900"/>
              <a:ext cx="449453" cy="369332"/>
            </a:xfrm>
            <a:prstGeom prst="rect">
              <a:avLst/>
            </a:prstGeom>
            <a:noFill/>
          </p:spPr>
          <p:txBody>
            <a:bodyPr vert="horz" rtlCol="0">
              <a:spAutoFit/>
            </a:bodyPr>
            <a:lstStyle/>
            <a:p>
              <a:r>
                <a:rPr lang="en-US" b="1" smtClean="0">
                  <a:solidFill>
                    <a:srgbClr val="0000FF"/>
                  </a:solidFill>
                  <a:latin typeface="Arial - 24"/>
                </a:rPr>
                <a:t>C</a:t>
              </a:r>
              <a:endParaRPr lang="en-US" b="1">
                <a:solidFill>
                  <a:srgbClr val="0000FF"/>
                </a:solidFill>
                <a:latin typeface="Arial - 24"/>
              </a:endParaRPr>
            </a:p>
          </p:txBody>
        </p:sp>
      </p:grpSp>
      <p:grpSp>
        <p:nvGrpSpPr>
          <p:cNvPr id="107" name="Group 106"/>
          <p:cNvGrpSpPr/>
          <p:nvPr/>
        </p:nvGrpSpPr>
        <p:grpSpPr>
          <a:xfrm>
            <a:off x="8942852" y="5724042"/>
            <a:ext cx="677905" cy="399215"/>
            <a:chOff x="8232775" y="5041900"/>
            <a:chExt cx="624078" cy="369332"/>
          </a:xfrm>
        </p:grpSpPr>
        <p:sp>
          <p:nvSpPr>
            <p:cNvPr id="105" name="Oval 104"/>
            <p:cNvSpPr/>
            <p:nvPr/>
          </p:nvSpPr>
          <p:spPr>
            <a:xfrm>
              <a:off x="8232775" y="51267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8407400" y="5041900"/>
              <a:ext cx="449453" cy="369332"/>
            </a:xfrm>
            <a:prstGeom prst="rect">
              <a:avLst/>
            </a:prstGeom>
            <a:noFill/>
          </p:spPr>
          <p:txBody>
            <a:bodyPr vert="horz" rtlCol="0">
              <a:spAutoFit/>
            </a:bodyPr>
            <a:lstStyle/>
            <a:p>
              <a:r>
                <a:rPr lang="en-US" b="1" smtClean="0">
                  <a:solidFill>
                    <a:srgbClr val="0000FF"/>
                  </a:solidFill>
                  <a:latin typeface="Arial - 24"/>
                </a:rPr>
                <a:t>D</a:t>
              </a:r>
              <a:endParaRPr lang="en-US" b="1">
                <a:solidFill>
                  <a:srgbClr val="0000FF"/>
                </a:solidFill>
                <a:latin typeface="Arial - 24"/>
              </a:endParaRPr>
            </a:p>
          </p:txBody>
        </p:sp>
      </p:grpSp>
      <p:grpSp>
        <p:nvGrpSpPr>
          <p:cNvPr id="112" name="Group 111"/>
          <p:cNvGrpSpPr/>
          <p:nvPr/>
        </p:nvGrpSpPr>
        <p:grpSpPr>
          <a:xfrm>
            <a:off x="7770659" y="5082140"/>
            <a:ext cx="1214545" cy="820360"/>
            <a:chOff x="7153656" y="4448048"/>
            <a:chExt cx="1118108" cy="758952"/>
          </a:xfrm>
        </p:grpSpPr>
        <p:cxnSp>
          <p:nvCxnSpPr>
            <p:cNvPr id="108" name="Straight Connector 107"/>
            <p:cNvCxnSpPr/>
            <p:nvPr/>
          </p:nvCxnSpPr>
          <p:spPr>
            <a:xfrm>
              <a:off x="7165721" y="4472305"/>
              <a:ext cx="110604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153656" y="4484497"/>
              <a:ext cx="0" cy="722503"/>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02297" y="5165090"/>
              <a:ext cx="105727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259572" y="4448048"/>
              <a:ext cx="0" cy="729234"/>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7821978" y="4694473"/>
            <a:ext cx="1227788" cy="407828"/>
          </a:xfrm>
          <a:prstGeom prst="rect">
            <a:avLst/>
          </a:prstGeom>
          <a:noFill/>
        </p:spPr>
        <p:txBody>
          <a:bodyPr vert="horz" lIns="99084" tIns="49542" rIns="99084" bIns="49542" rtlCol="0">
            <a:spAutoFit/>
          </a:bodyPr>
          <a:lstStyle/>
          <a:p>
            <a:r>
              <a:rPr lang="en-US" b="1" smtClean="0">
                <a:solidFill>
                  <a:srgbClr val="0000FF"/>
                </a:solidFill>
                <a:latin typeface="Arial - 24"/>
              </a:rPr>
              <a:t>6 units</a:t>
            </a:r>
            <a:endParaRPr lang="en-US" b="1">
              <a:solidFill>
                <a:srgbClr val="0000FF"/>
              </a:solidFill>
              <a:latin typeface="Arial - 24"/>
            </a:endParaRPr>
          </a:p>
        </p:txBody>
      </p:sp>
      <p:sp>
        <p:nvSpPr>
          <p:cNvPr id="114" name="TextBox 113"/>
          <p:cNvSpPr txBox="1"/>
          <p:nvPr/>
        </p:nvSpPr>
        <p:spPr>
          <a:xfrm>
            <a:off x="7821978" y="5971138"/>
            <a:ext cx="1227788" cy="407828"/>
          </a:xfrm>
          <a:prstGeom prst="rect">
            <a:avLst/>
          </a:prstGeom>
          <a:noFill/>
        </p:spPr>
        <p:txBody>
          <a:bodyPr vert="horz" lIns="99084" tIns="49542" rIns="99084" bIns="49542" rtlCol="0">
            <a:spAutoFit/>
          </a:bodyPr>
          <a:lstStyle/>
          <a:p>
            <a:r>
              <a:rPr lang="en-US" b="1" smtClean="0">
                <a:solidFill>
                  <a:srgbClr val="0000FF"/>
                </a:solidFill>
                <a:latin typeface="Arial - 24"/>
              </a:rPr>
              <a:t>6 units</a:t>
            </a:r>
            <a:endParaRPr lang="en-US" b="1">
              <a:solidFill>
                <a:srgbClr val="0000FF"/>
              </a:solidFill>
              <a:latin typeface="Arial - 24"/>
            </a:endParaRPr>
          </a:p>
        </p:txBody>
      </p:sp>
      <p:sp>
        <p:nvSpPr>
          <p:cNvPr id="115" name="TextBox 114"/>
          <p:cNvSpPr txBox="1"/>
          <p:nvPr/>
        </p:nvSpPr>
        <p:spPr>
          <a:xfrm>
            <a:off x="9008380" y="5298486"/>
            <a:ext cx="1227788" cy="407828"/>
          </a:xfrm>
          <a:prstGeom prst="rect">
            <a:avLst/>
          </a:prstGeom>
          <a:noFill/>
        </p:spPr>
        <p:txBody>
          <a:bodyPr vert="horz" lIns="99084" tIns="49542" rIns="99084" bIns="49542" rtlCol="0">
            <a:spAutoFit/>
          </a:bodyPr>
          <a:lstStyle/>
          <a:p>
            <a:r>
              <a:rPr lang="en-US" b="1" smtClean="0">
                <a:solidFill>
                  <a:srgbClr val="0000FF"/>
                </a:solidFill>
                <a:latin typeface="Arial - 24"/>
              </a:rPr>
              <a:t>4 units</a:t>
            </a:r>
            <a:endParaRPr lang="en-US" b="1">
              <a:solidFill>
                <a:srgbClr val="0000FF"/>
              </a:solidFill>
              <a:latin typeface="Arial - 24"/>
            </a:endParaRPr>
          </a:p>
        </p:txBody>
      </p:sp>
      <p:sp>
        <p:nvSpPr>
          <p:cNvPr id="116" name="TextBox 115"/>
          <p:cNvSpPr txBox="1"/>
          <p:nvPr/>
        </p:nvSpPr>
        <p:spPr>
          <a:xfrm>
            <a:off x="6621780" y="5312214"/>
            <a:ext cx="1227788" cy="407828"/>
          </a:xfrm>
          <a:prstGeom prst="rect">
            <a:avLst/>
          </a:prstGeom>
          <a:noFill/>
        </p:spPr>
        <p:txBody>
          <a:bodyPr vert="horz" lIns="99084" tIns="49542" rIns="99084" bIns="49542" rtlCol="0">
            <a:spAutoFit/>
          </a:bodyPr>
          <a:lstStyle/>
          <a:p>
            <a:r>
              <a:rPr lang="en-US" b="1" smtClean="0">
                <a:solidFill>
                  <a:srgbClr val="0000FF"/>
                </a:solidFill>
                <a:latin typeface="Arial - 24"/>
              </a:rPr>
              <a:t>4 units</a:t>
            </a:r>
            <a:endParaRPr lang="en-US" b="1">
              <a:solidFill>
                <a:srgbClr val="0000FF"/>
              </a:solidFill>
              <a:latin typeface="Arial - 24"/>
            </a:endParaRPr>
          </a:p>
        </p:txBody>
      </p:sp>
      <p:grpSp>
        <p:nvGrpSpPr>
          <p:cNvPr id="119" name="Group 118"/>
          <p:cNvGrpSpPr/>
          <p:nvPr/>
        </p:nvGrpSpPr>
        <p:grpSpPr>
          <a:xfrm>
            <a:off x="5705905" y="3203657"/>
            <a:ext cx="5009239" cy="4847349"/>
            <a:chOff x="5252847" y="2710180"/>
            <a:chExt cx="4611497" cy="4484498"/>
          </a:xfrm>
        </p:grpSpPr>
        <p:sp>
          <p:nvSpPr>
            <p:cNvPr id="117" name="Freeform 116"/>
            <p:cNvSpPr/>
            <p:nvPr/>
          </p:nvSpPr>
          <p:spPr>
            <a:xfrm>
              <a:off x="5316347" y="2710180"/>
              <a:ext cx="4484498" cy="4484498"/>
            </a:xfrm>
            <a:custGeom>
              <a:avLst/>
              <a:gdLst/>
              <a:ahLst/>
              <a:cxnLst/>
              <a:rect l="0" t="0" r="0" b="0"/>
              <a:pathLst>
                <a:path w="4484498" h="4484498">
                  <a:moveTo>
                    <a:pt x="0" y="0"/>
                  </a:moveTo>
                  <a:lnTo>
                    <a:pt x="4484497" y="0"/>
                  </a:lnTo>
                  <a:lnTo>
                    <a:pt x="4484497" y="4484497"/>
                  </a:lnTo>
                  <a:lnTo>
                    <a:pt x="0" y="448449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252847" y="2710180"/>
              <a:ext cx="4611497" cy="2932799"/>
            </a:xfrm>
            <a:prstGeom prst="rect">
              <a:avLst/>
            </a:prstGeom>
            <a:noFill/>
          </p:spPr>
          <p:txBody>
            <a:bodyPr vert="horz"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400" b="1" dirty="0" smtClean="0">
                  <a:solidFill>
                    <a:schemeClr val="bg1"/>
                  </a:solidFill>
                  <a:latin typeface="Arial" pitchFamily="34" charset="0"/>
                  <a:cs typeface="Arial" pitchFamily="34" charset="0"/>
                </a:rPr>
                <a:t>Click to </a:t>
              </a:r>
              <a:r>
                <a:rPr lang="en-US" sz="1400" b="1" dirty="0">
                  <a:solidFill>
                    <a:schemeClr val="bg1"/>
                  </a:solidFill>
                  <a:latin typeface="Arial" pitchFamily="34" charset="0"/>
                  <a:cs typeface="Arial" pitchFamily="34" charset="0"/>
                </a:rPr>
                <a:t>Reveal </a:t>
              </a:r>
            </a:p>
          </p:txBody>
        </p:sp>
      </p:grpSp>
    </p:spTree>
    <p:extLst>
      <p:ext uri="{BB962C8B-B14F-4D97-AF65-F5344CB8AC3E}">
        <p14:creationId xmlns:p14="http://schemas.microsoft.com/office/powerpoint/2010/main" xmlns="" val="12621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6994" y="5682506"/>
            <a:ext cx="1035343" cy="407828"/>
          </a:xfrm>
          <a:prstGeom prst="rect">
            <a:avLst/>
          </a:prstGeom>
          <a:noFill/>
        </p:spPr>
        <p:txBody>
          <a:bodyPr vert="horz" lIns="99084" tIns="49542" rIns="99084" bIns="49542" rtlCol="0">
            <a:spAutoFit/>
          </a:bodyPr>
          <a:lstStyle/>
          <a:p>
            <a:r>
              <a:rPr lang="en-US" b="1" smtClean="0">
                <a:solidFill>
                  <a:srgbClr val="0000FF"/>
                </a:solidFill>
                <a:latin typeface="Arial - 24"/>
              </a:rPr>
              <a:t>(5,0)</a:t>
            </a:r>
            <a:endParaRPr lang="en-US" b="1">
              <a:solidFill>
                <a:srgbClr val="0000FF"/>
              </a:solidFill>
              <a:latin typeface="Arial - 24"/>
            </a:endParaRPr>
          </a:p>
        </p:txBody>
      </p:sp>
      <p:grpSp>
        <p:nvGrpSpPr>
          <p:cNvPr id="7" name="Group 6"/>
          <p:cNvGrpSpPr/>
          <p:nvPr/>
        </p:nvGrpSpPr>
        <p:grpSpPr>
          <a:xfrm>
            <a:off x="6949835" y="4319905"/>
            <a:ext cx="2257337" cy="1182220"/>
            <a:chOff x="6398006" y="3743198"/>
            <a:chExt cx="2078101" cy="1093724"/>
          </a:xfrm>
        </p:grpSpPr>
        <p:cxnSp>
          <p:nvCxnSpPr>
            <p:cNvPr id="3" name="Straight Connector 2"/>
            <p:cNvCxnSpPr/>
            <p:nvPr/>
          </p:nvCxnSpPr>
          <p:spPr>
            <a:xfrm>
              <a:off x="6398006" y="3779647"/>
              <a:ext cx="0" cy="1033018"/>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476107" y="3755263"/>
              <a:ext cx="0" cy="1081659"/>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446520" y="4812665"/>
              <a:ext cx="201739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98006" y="3743198"/>
              <a:ext cx="202946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213994" y="1207313"/>
            <a:ext cx="8375586" cy="1946711"/>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Plot the following points and connect them in the order given.  What is the coordinate of a fourth point that would create a rectangle?</a:t>
            </a: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W (5,6) X (-6, 6) Y (-6, 0)  </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297166" y="507206"/>
            <a:ext cx="1499806" cy="469383"/>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Example</a:t>
            </a:r>
            <a:endParaRPr lang="en-US" sz="2400" b="1" dirty="0">
              <a:solidFill>
                <a:srgbClr val="0000FF"/>
              </a:solidFill>
              <a:latin typeface="Arial" pitchFamily="34" charset="0"/>
              <a:cs typeface="Arial" pitchFamily="34" charset="0"/>
            </a:endParaRPr>
          </a:p>
        </p:txBody>
      </p:sp>
      <p:grpSp>
        <p:nvGrpSpPr>
          <p:cNvPr id="55" name="Group 54"/>
          <p:cNvGrpSpPr/>
          <p:nvPr/>
        </p:nvGrpSpPr>
        <p:grpSpPr>
          <a:xfrm>
            <a:off x="696666" y="3410591"/>
            <a:ext cx="4281257" cy="4237294"/>
            <a:chOff x="641350" y="2901950"/>
            <a:chExt cx="3941318" cy="3920109"/>
          </a:xfrm>
        </p:grpSpPr>
        <p:grpSp>
          <p:nvGrpSpPr>
            <p:cNvPr id="52" name="Group 51"/>
            <p:cNvGrpSpPr/>
            <p:nvPr/>
          </p:nvGrpSpPr>
          <p:grpSpPr>
            <a:xfrm>
              <a:off x="778637" y="3018155"/>
              <a:ext cx="3691002" cy="3687192"/>
              <a:chOff x="778637" y="3018155"/>
              <a:chExt cx="3691002" cy="3687192"/>
            </a:xfrm>
          </p:grpSpPr>
          <p:sp>
            <p:nvSpPr>
              <p:cNvPr id="10" name="Freeform 9"/>
              <p:cNvSpPr/>
              <p:nvPr/>
            </p:nvSpPr>
            <p:spPr>
              <a:xfrm>
                <a:off x="778637" y="30264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78637" y="30181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91591" y="32024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63930" y="30272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146302" y="30264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331341" y="30272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511046" y="30264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96085" y="30272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81251" y="30283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064639" y="30272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48662" y="30290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427351" y="30272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613660" y="30283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798699" y="3028315"/>
                <a:ext cx="20956" cy="3664332"/>
              </a:xfrm>
              <a:custGeom>
                <a:avLst/>
                <a:gdLst/>
                <a:ahLst/>
                <a:cxnLst/>
                <a:rect l="0" t="0" r="0" b="0"/>
                <a:pathLst>
                  <a:path w="20956" h="3664332">
                    <a:moveTo>
                      <a:pt x="0" y="0"/>
                    </a:moveTo>
                    <a:lnTo>
                      <a:pt x="20955" y="0"/>
                    </a:lnTo>
                    <a:lnTo>
                      <a:pt x="20955" y="3664331"/>
                    </a:lnTo>
                    <a:lnTo>
                      <a:pt x="0" y="36643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981960" y="30283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166237" y="30290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344926" y="30272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530981" y="30283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715893" y="30290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899281" y="30283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082542" y="30283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262374" y="30283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442968" y="30253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89559" y="33864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90448" y="35690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88797" y="37485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92480" y="46687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90448" y="44864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90448" y="43021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92480" y="41181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91591" y="39354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89559" y="4850130"/>
                <a:ext cx="3665982" cy="19305"/>
              </a:xfrm>
              <a:custGeom>
                <a:avLst/>
                <a:gdLst/>
                <a:ahLst/>
                <a:cxnLst/>
                <a:rect l="0" t="0" r="0" b="0"/>
                <a:pathLst>
                  <a:path w="3665982" h="19305">
                    <a:moveTo>
                      <a:pt x="0" y="0"/>
                    </a:moveTo>
                    <a:lnTo>
                      <a:pt x="3665981" y="0"/>
                    </a:lnTo>
                    <a:lnTo>
                      <a:pt x="3665981"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88797" y="50345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787908" y="52188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88797" y="54011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87908" y="55808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790448" y="64973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790448" y="63174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787908" y="61342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788797" y="59500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788797" y="57678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778637" y="66832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p:cNvCxnSpPr/>
            <p:nvPr/>
          </p:nvCxnSpPr>
          <p:spPr>
            <a:xfrm flipV="1">
              <a:off x="2606675" y="29019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41350" y="48355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035476" y="3383135"/>
            <a:ext cx="4281257" cy="4237294"/>
            <a:chOff x="5556250" y="2876550"/>
            <a:chExt cx="3941318" cy="3920109"/>
          </a:xfrm>
        </p:grpSpPr>
        <p:grpSp>
          <p:nvGrpSpPr>
            <p:cNvPr id="98" name="Group 97"/>
            <p:cNvGrpSpPr/>
            <p:nvPr/>
          </p:nvGrpSpPr>
          <p:grpSpPr>
            <a:xfrm>
              <a:off x="5693537" y="2992755"/>
              <a:ext cx="3691002" cy="3687192"/>
              <a:chOff x="5693537" y="2992755"/>
              <a:chExt cx="3691002" cy="3687192"/>
            </a:xfrm>
          </p:grpSpPr>
          <p:sp>
            <p:nvSpPr>
              <p:cNvPr id="56" name="Freeform 55"/>
              <p:cNvSpPr/>
              <p:nvPr/>
            </p:nvSpPr>
            <p:spPr>
              <a:xfrm>
                <a:off x="5693537" y="30010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693537" y="29927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706491" y="31770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878830" y="30018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061202" y="30010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6246241" y="30018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6425946" y="30010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610985" y="30018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6796151" y="30029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979539" y="30018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7163562" y="30036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7342251" y="30018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7528560" y="30029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7713599" y="3002915"/>
                <a:ext cx="20956" cy="3664332"/>
              </a:xfrm>
              <a:custGeom>
                <a:avLst/>
                <a:gdLst/>
                <a:ahLst/>
                <a:cxnLst/>
                <a:rect l="0" t="0" r="0" b="0"/>
                <a:pathLst>
                  <a:path w="20956" h="3664332">
                    <a:moveTo>
                      <a:pt x="0" y="0"/>
                    </a:moveTo>
                    <a:lnTo>
                      <a:pt x="20955" y="0"/>
                    </a:lnTo>
                    <a:lnTo>
                      <a:pt x="20955" y="3664331"/>
                    </a:lnTo>
                    <a:lnTo>
                      <a:pt x="0" y="36643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896860" y="30029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8081137" y="30036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8259826" y="30018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8445881" y="30029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8630793" y="30036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8814181" y="30029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8997442" y="30029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9177274" y="30029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9357868" y="29999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704459" y="33610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705348" y="35436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703697" y="37231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707380" y="46433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705348" y="44610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705348" y="42767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707380" y="40927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706491" y="39100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704459" y="4824730"/>
                <a:ext cx="3665983" cy="19305"/>
              </a:xfrm>
              <a:custGeom>
                <a:avLst/>
                <a:gdLst/>
                <a:ahLst/>
                <a:cxnLst/>
                <a:rect l="0" t="0" r="0" b="0"/>
                <a:pathLst>
                  <a:path w="3665983" h="19305">
                    <a:moveTo>
                      <a:pt x="0" y="0"/>
                    </a:moveTo>
                    <a:lnTo>
                      <a:pt x="3665982" y="0"/>
                    </a:lnTo>
                    <a:lnTo>
                      <a:pt x="3665982"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703697" y="50091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5702808" y="51934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5703697" y="53757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5702808" y="55554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5705348" y="64719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5705348" y="62920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5702808" y="61088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5703697" y="59246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5703697" y="57424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5693537" y="66578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Connector 98"/>
            <p:cNvCxnSpPr/>
            <p:nvPr/>
          </p:nvCxnSpPr>
          <p:spPr>
            <a:xfrm flipV="1">
              <a:off x="7521575" y="28765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556250" y="48101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9142885" y="4145016"/>
            <a:ext cx="671007" cy="399215"/>
            <a:chOff x="8416925" y="3581400"/>
            <a:chExt cx="617728" cy="369332"/>
          </a:xfrm>
        </p:grpSpPr>
        <p:sp>
          <p:nvSpPr>
            <p:cNvPr id="102" name="Oval 101"/>
            <p:cNvSpPr/>
            <p:nvPr/>
          </p:nvSpPr>
          <p:spPr>
            <a:xfrm>
              <a:off x="8416925" y="367258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585200" y="3581400"/>
              <a:ext cx="449453" cy="369332"/>
            </a:xfrm>
            <a:prstGeom prst="rect">
              <a:avLst/>
            </a:prstGeom>
            <a:noFill/>
          </p:spPr>
          <p:txBody>
            <a:bodyPr vert="horz" rtlCol="0">
              <a:spAutoFit/>
            </a:bodyPr>
            <a:lstStyle/>
            <a:p>
              <a:r>
                <a:rPr lang="en-US" b="1" smtClean="0">
                  <a:solidFill>
                    <a:srgbClr val="0000FF"/>
                  </a:solidFill>
                  <a:latin typeface="Arial - 24"/>
                </a:rPr>
                <a:t>W</a:t>
              </a:r>
              <a:endParaRPr lang="en-US" b="1">
                <a:solidFill>
                  <a:srgbClr val="0000FF"/>
                </a:solidFill>
                <a:latin typeface="Arial - 24"/>
              </a:endParaRPr>
            </a:p>
          </p:txBody>
        </p:sp>
      </p:grpSp>
      <p:grpSp>
        <p:nvGrpSpPr>
          <p:cNvPr id="107" name="Group 106"/>
          <p:cNvGrpSpPr/>
          <p:nvPr/>
        </p:nvGrpSpPr>
        <p:grpSpPr>
          <a:xfrm>
            <a:off x="6566599" y="4131289"/>
            <a:ext cx="488218" cy="399215"/>
            <a:chOff x="6045200" y="3568700"/>
            <a:chExt cx="449453" cy="369332"/>
          </a:xfrm>
        </p:grpSpPr>
        <p:sp>
          <p:nvSpPr>
            <p:cNvPr id="105" name="Oval 104"/>
            <p:cNvSpPr/>
            <p:nvPr/>
          </p:nvSpPr>
          <p:spPr>
            <a:xfrm>
              <a:off x="6365875" y="36789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045200" y="3568700"/>
              <a:ext cx="449453"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grpSp>
      <p:grpSp>
        <p:nvGrpSpPr>
          <p:cNvPr id="110" name="Group 109"/>
          <p:cNvGrpSpPr/>
          <p:nvPr/>
        </p:nvGrpSpPr>
        <p:grpSpPr>
          <a:xfrm>
            <a:off x="6580395" y="5298133"/>
            <a:ext cx="488218" cy="399215"/>
            <a:chOff x="6057900" y="4648200"/>
            <a:chExt cx="449453" cy="369332"/>
          </a:xfrm>
        </p:grpSpPr>
        <p:sp>
          <p:nvSpPr>
            <p:cNvPr id="108" name="Oval 107"/>
            <p:cNvSpPr/>
            <p:nvPr/>
          </p:nvSpPr>
          <p:spPr>
            <a:xfrm>
              <a:off x="6378575" y="47457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6057900" y="4648200"/>
              <a:ext cx="449453"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grpSp>
      <p:grpSp>
        <p:nvGrpSpPr>
          <p:cNvPr id="113" name="Group 112"/>
          <p:cNvGrpSpPr/>
          <p:nvPr/>
        </p:nvGrpSpPr>
        <p:grpSpPr>
          <a:xfrm>
            <a:off x="9149782" y="5325589"/>
            <a:ext cx="677905" cy="399215"/>
            <a:chOff x="8423275" y="4673600"/>
            <a:chExt cx="624078" cy="369332"/>
          </a:xfrm>
        </p:grpSpPr>
        <p:sp>
          <p:nvSpPr>
            <p:cNvPr id="111" name="Oval 110"/>
            <p:cNvSpPr/>
            <p:nvPr/>
          </p:nvSpPr>
          <p:spPr>
            <a:xfrm>
              <a:off x="8423275" y="47584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8597900" y="4673600"/>
              <a:ext cx="449453" cy="369332"/>
            </a:xfrm>
            <a:prstGeom prst="rect">
              <a:avLst/>
            </a:prstGeom>
            <a:noFill/>
          </p:spPr>
          <p:txBody>
            <a:bodyPr vert="horz" rtlCol="0">
              <a:spAutoFit/>
            </a:bodyPr>
            <a:lstStyle/>
            <a:p>
              <a:r>
                <a:rPr lang="en-US" b="1" smtClean="0">
                  <a:solidFill>
                    <a:srgbClr val="0000FF"/>
                  </a:solidFill>
                  <a:latin typeface="Arial - 24"/>
                </a:rPr>
                <a:t>Z</a:t>
              </a:r>
              <a:endParaRPr lang="en-US" b="1">
                <a:solidFill>
                  <a:srgbClr val="0000FF"/>
                </a:solidFill>
                <a:latin typeface="Arial - 24"/>
              </a:endParaRPr>
            </a:p>
          </p:txBody>
        </p:sp>
      </p:grpSp>
      <p:grpSp>
        <p:nvGrpSpPr>
          <p:cNvPr id="116" name="Group 115"/>
          <p:cNvGrpSpPr/>
          <p:nvPr/>
        </p:nvGrpSpPr>
        <p:grpSpPr>
          <a:xfrm>
            <a:off x="5609338" y="3258214"/>
            <a:ext cx="5009239" cy="4847349"/>
            <a:chOff x="5163947" y="2760980"/>
            <a:chExt cx="4611497" cy="4484498"/>
          </a:xfrm>
        </p:grpSpPr>
        <p:sp>
          <p:nvSpPr>
            <p:cNvPr id="114" name="Freeform 113"/>
            <p:cNvSpPr/>
            <p:nvPr/>
          </p:nvSpPr>
          <p:spPr>
            <a:xfrm>
              <a:off x="5227447" y="2760980"/>
              <a:ext cx="4484498" cy="4484498"/>
            </a:xfrm>
            <a:custGeom>
              <a:avLst/>
              <a:gdLst/>
              <a:ahLst/>
              <a:cxnLst/>
              <a:rect l="0" t="0" r="0" b="0"/>
              <a:pathLst>
                <a:path w="4484498" h="4484498">
                  <a:moveTo>
                    <a:pt x="0" y="0"/>
                  </a:moveTo>
                  <a:lnTo>
                    <a:pt x="4484497" y="0"/>
                  </a:lnTo>
                  <a:lnTo>
                    <a:pt x="4484497" y="4484497"/>
                  </a:lnTo>
                  <a:lnTo>
                    <a:pt x="0" y="448449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5163947" y="2760980"/>
              <a:ext cx="4611497" cy="2932799"/>
            </a:xfrm>
            <a:prstGeom prst="rect">
              <a:avLst/>
            </a:prstGeom>
            <a:noFill/>
          </p:spPr>
          <p:txBody>
            <a:bodyPr vert="horz"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400" dirty="0" smtClean="0">
                  <a:solidFill>
                    <a:schemeClr val="bg1"/>
                  </a:solidFill>
                  <a:latin typeface="Arial" pitchFamily="34" charset="0"/>
                  <a:cs typeface="Arial" pitchFamily="34" charset="0"/>
                </a:rPr>
                <a:t>Click to </a:t>
              </a:r>
              <a:r>
                <a:rPr lang="en-US" sz="1400" b="1" dirty="0">
                  <a:solidFill>
                    <a:schemeClr val="bg1"/>
                  </a:solidFill>
                  <a:latin typeface="Arial" pitchFamily="34" charset="0"/>
                  <a:cs typeface="Arial" pitchFamily="34" charset="0"/>
                </a:rPr>
                <a:t>Reveal </a:t>
              </a:r>
            </a:p>
          </p:txBody>
        </p:sp>
      </p:grpSp>
    </p:spTree>
    <p:extLst>
      <p:ext uri="{BB962C8B-B14F-4D97-AF65-F5344CB8AC3E}">
        <p14:creationId xmlns:p14="http://schemas.microsoft.com/office/powerpoint/2010/main" xmlns="" val="38215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562" y="3324300"/>
            <a:ext cx="4621589" cy="4574306"/>
            <a:chOff x="440563" y="2828163"/>
            <a:chExt cx="4254627" cy="4231894"/>
          </a:xfrm>
        </p:grpSpPr>
        <p:grpSp>
          <p:nvGrpSpPr>
            <p:cNvPr id="44" name="Group 43"/>
            <p:cNvGrpSpPr/>
            <p:nvPr/>
          </p:nvGrpSpPr>
          <p:grpSpPr>
            <a:xfrm>
              <a:off x="588899" y="2953639"/>
              <a:ext cx="3984372" cy="3980308"/>
              <a:chOff x="588899" y="2953639"/>
              <a:chExt cx="3984372" cy="3980308"/>
            </a:xfrm>
          </p:grpSpPr>
          <p:sp>
            <p:nvSpPr>
              <p:cNvPr id="2" name="Freeform 1"/>
              <p:cNvSpPr/>
              <p:nvPr/>
            </p:nvSpPr>
            <p:spPr>
              <a:xfrm>
                <a:off x="588899" y="2962529"/>
                <a:ext cx="19813" cy="3957575"/>
              </a:xfrm>
              <a:custGeom>
                <a:avLst/>
                <a:gdLst/>
                <a:ahLst/>
                <a:cxnLst/>
                <a:rect l="0" t="0" r="0" b="0"/>
                <a:pathLst>
                  <a:path w="19813" h="3957575">
                    <a:moveTo>
                      <a:pt x="0" y="0"/>
                    </a:moveTo>
                    <a:lnTo>
                      <a:pt x="19812" y="0"/>
                    </a:lnTo>
                    <a:lnTo>
                      <a:pt x="19812" y="3957574"/>
                    </a:lnTo>
                    <a:lnTo>
                      <a:pt x="0" y="395757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88899" y="2953639"/>
                <a:ext cx="3982975" cy="19940"/>
              </a:xfrm>
              <a:custGeom>
                <a:avLst/>
                <a:gdLst/>
                <a:ahLst/>
                <a:cxnLst/>
                <a:rect l="0" t="0" r="0" b="0"/>
                <a:pathLst>
                  <a:path w="3982975" h="19940">
                    <a:moveTo>
                      <a:pt x="0" y="0"/>
                    </a:moveTo>
                    <a:lnTo>
                      <a:pt x="3982974" y="0"/>
                    </a:lnTo>
                    <a:lnTo>
                      <a:pt x="3982974" y="19939"/>
                    </a:lnTo>
                    <a:lnTo>
                      <a:pt x="0" y="1993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02869" y="3152648"/>
                <a:ext cx="3962274" cy="20575"/>
              </a:xfrm>
              <a:custGeom>
                <a:avLst/>
                <a:gdLst/>
                <a:ahLst/>
                <a:cxnLst/>
                <a:rect l="0" t="0" r="0" b="0"/>
                <a:pathLst>
                  <a:path w="3962274" h="20575">
                    <a:moveTo>
                      <a:pt x="0" y="0"/>
                    </a:moveTo>
                    <a:lnTo>
                      <a:pt x="3962273" y="0"/>
                    </a:lnTo>
                    <a:lnTo>
                      <a:pt x="3962273" y="20574"/>
                    </a:lnTo>
                    <a:lnTo>
                      <a:pt x="0" y="2057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88797" y="2963672"/>
                <a:ext cx="20829" cy="3957448"/>
              </a:xfrm>
              <a:custGeom>
                <a:avLst/>
                <a:gdLst/>
                <a:ahLst/>
                <a:cxnLst/>
                <a:rect l="0" t="0" r="0" b="0"/>
                <a:pathLst>
                  <a:path w="20829" h="3957448">
                    <a:moveTo>
                      <a:pt x="0" y="0"/>
                    </a:moveTo>
                    <a:lnTo>
                      <a:pt x="20828" y="0"/>
                    </a:lnTo>
                    <a:lnTo>
                      <a:pt x="20828" y="3957447"/>
                    </a:lnTo>
                    <a:lnTo>
                      <a:pt x="0" y="395744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85774" y="2962529"/>
                <a:ext cx="20575" cy="3957575"/>
              </a:xfrm>
              <a:custGeom>
                <a:avLst/>
                <a:gdLst/>
                <a:ahLst/>
                <a:cxnLst/>
                <a:rect l="0" t="0" r="0" b="0"/>
                <a:pathLst>
                  <a:path w="20575" h="3957575">
                    <a:moveTo>
                      <a:pt x="0" y="0"/>
                    </a:moveTo>
                    <a:lnTo>
                      <a:pt x="20574" y="0"/>
                    </a:lnTo>
                    <a:lnTo>
                      <a:pt x="20574" y="3957574"/>
                    </a:lnTo>
                    <a:lnTo>
                      <a:pt x="0" y="395757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85418" y="2963672"/>
                <a:ext cx="22861" cy="3958591"/>
              </a:xfrm>
              <a:custGeom>
                <a:avLst/>
                <a:gdLst/>
                <a:ahLst/>
                <a:cxnLst/>
                <a:rect l="0" t="0" r="0" b="0"/>
                <a:pathLst>
                  <a:path w="22861" h="3958591">
                    <a:moveTo>
                      <a:pt x="0" y="0"/>
                    </a:moveTo>
                    <a:lnTo>
                      <a:pt x="22860" y="0"/>
                    </a:lnTo>
                    <a:lnTo>
                      <a:pt x="22860" y="3958590"/>
                    </a:lnTo>
                    <a:lnTo>
                      <a:pt x="0" y="39585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379474" y="2962529"/>
                <a:ext cx="23750" cy="3959734"/>
              </a:xfrm>
              <a:custGeom>
                <a:avLst/>
                <a:gdLst/>
                <a:ahLst/>
                <a:cxnLst/>
                <a:rect l="0" t="0" r="0" b="0"/>
                <a:pathLst>
                  <a:path w="23750" h="3959734">
                    <a:moveTo>
                      <a:pt x="0" y="0"/>
                    </a:moveTo>
                    <a:lnTo>
                      <a:pt x="23749" y="0"/>
                    </a:lnTo>
                    <a:lnTo>
                      <a:pt x="23749" y="3959733"/>
                    </a:lnTo>
                    <a:lnTo>
                      <a:pt x="0" y="39597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79245" y="2963672"/>
                <a:ext cx="20575" cy="3957448"/>
              </a:xfrm>
              <a:custGeom>
                <a:avLst/>
                <a:gdLst/>
                <a:ahLst/>
                <a:cxnLst/>
                <a:rect l="0" t="0" r="0" b="0"/>
                <a:pathLst>
                  <a:path w="20575" h="3957448">
                    <a:moveTo>
                      <a:pt x="0" y="0"/>
                    </a:moveTo>
                    <a:lnTo>
                      <a:pt x="20574" y="0"/>
                    </a:lnTo>
                    <a:lnTo>
                      <a:pt x="20574" y="3957447"/>
                    </a:lnTo>
                    <a:lnTo>
                      <a:pt x="0" y="395744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779143" y="2964688"/>
                <a:ext cx="22861" cy="3958591"/>
              </a:xfrm>
              <a:custGeom>
                <a:avLst/>
                <a:gdLst/>
                <a:ahLst/>
                <a:cxnLst/>
                <a:rect l="0" t="0" r="0" b="0"/>
                <a:pathLst>
                  <a:path w="22861" h="3958591">
                    <a:moveTo>
                      <a:pt x="0" y="0"/>
                    </a:moveTo>
                    <a:lnTo>
                      <a:pt x="22860" y="0"/>
                    </a:lnTo>
                    <a:lnTo>
                      <a:pt x="22860" y="3958590"/>
                    </a:lnTo>
                    <a:lnTo>
                      <a:pt x="0" y="39585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977136" y="2963672"/>
                <a:ext cx="21591" cy="3957448"/>
              </a:xfrm>
              <a:custGeom>
                <a:avLst/>
                <a:gdLst/>
                <a:ahLst/>
                <a:cxnLst/>
                <a:rect l="0" t="0" r="0" b="0"/>
                <a:pathLst>
                  <a:path w="21591" h="3957448">
                    <a:moveTo>
                      <a:pt x="0" y="0"/>
                    </a:moveTo>
                    <a:lnTo>
                      <a:pt x="21590" y="0"/>
                    </a:lnTo>
                    <a:lnTo>
                      <a:pt x="21590" y="3957447"/>
                    </a:lnTo>
                    <a:lnTo>
                      <a:pt x="0" y="395744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175764" y="2965450"/>
                <a:ext cx="23877" cy="3956432"/>
              </a:xfrm>
              <a:custGeom>
                <a:avLst/>
                <a:gdLst/>
                <a:ahLst/>
                <a:cxnLst/>
                <a:rect l="0" t="0" r="0" b="0"/>
                <a:pathLst>
                  <a:path w="23877" h="3956432">
                    <a:moveTo>
                      <a:pt x="0" y="0"/>
                    </a:moveTo>
                    <a:lnTo>
                      <a:pt x="23876" y="0"/>
                    </a:lnTo>
                    <a:lnTo>
                      <a:pt x="23876" y="3956431"/>
                    </a:lnTo>
                    <a:lnTo>
                      <a:pt x="0" y="39564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368677" y="2963672"/>
                <a:ext cx="25655" cy="3957448"/>
              </a:xfrm>
              <a:custGeom>
                <a:avLst/>
                <a:gdLst/>
                <a:ahLst/>
                <a:cxnLst/>
                <a:rect l="0" t="0" r="0" b="0"/>
                <a:pathLst>
                  <a:path w="25655" h="3957448">
                    <a:moveTo>
                      <a:pt x="0" y="0"/>
                    </a:moveTo>
                    <a:lnTo>
                      <a:pt x="25654" y="0"/>
                    </a:lnTo>
                    <a:lnTo>
                      <a:pt x="25654" y="3957447"/>
                    </a:lnTo>
                    <a:lnTo>
                      <a:pt x="0" y="395744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69718" y="2964688"/>
                <a:ext cx="20702" cy="3954527"/>
              </a:xfrm>
              <a:custGeom>
                <a:avLst/>
                <a:gdLst/>
                <a:ahLst/>
                <a:cxnLst/>
                <a:rect l="0" t="0" r="0" b="0"/>
                <a:pathLst>
                  <a:path w="20702" h="3954527">
                    <a:moveTo>
                      <a:pt x="0" y="0"/>
                    </a:moveTo>
                    <a:lnTo>
                      <a:pt x="20701" y="0"/>
                    </a:lnTo>
                    <a:lnTo>
                      <a:pt x="20701" y="3954526"/>
                    </a:lnTo>
                    <a:lnTo>
                      <a:pt x="0" y="395452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769489" y="2964688"/>
                <a:ext cx="22734" cy="3955670"/>
              </a:xfrm>
              <a:custGeom>
                <a:avLst/>
                <a:gdLst/>
                <a:ahLst/>
                <a:cxnLst/>
                <a:rect l="0" t="0" r="0" b="0"/>
                <a:pathLst>
                  <a:path w="22734" h="3955670">
                    <a:moveTo>
                      <a:pt x="0" y="0"/>
                    </a:moveTo>
                    <a:lnTo>
                      <a:pt x="22733" y="0"/>
                    </a:lnTo>
                    <a:lnTo>
                      <a:pt x="22733" y="3955669"/>
                    </a:lnTo>
                    <a:lnTo>
                      <a:pt x="0" y="39556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967355" y="2964688"/>
                <a:ext cx="21718" cy="3956432"/>
              </a:xfrm>
              <a:custGeom>
                <a:avLst/>
                <a:gdLst/>
                <a:ahLst/>
                <a:cxnLst/>
                <a:rect l="0" t="0" r="0" b="0"/>
                <a:pathLst>
                  <a:path w="21718" h="3956432">
                    <a:moveTo>
                      <a:pt x="0" y="0"/>
                    </a:moveTo>
                    <a:lnTo>
                      <a:pt x="21717" y="0"/>
                    </a:lnTo>
                    <a:lnTo>
                      <a:pt x="21717" y="3956431"/>
                    </a:lnTo>
                    <a:lnTo>
                      <a:pt x="0" y="39564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166364" y="2965450"/>
                <a:ext cx="23750" cy="3958591"/>
              </a:xfrm>
              <a:custGeom>
                <a:avLst/>
                <a:gdLst/>
                <a:ahLst/>
                <a:cxnLst/>
                <a:rect l="0" t="0" r="0" b="0"/>
                <a:pathLst>
                  <a:path w="23750" h="3958591">
                    <a:moveTo>
                      <a:pt x="0" y="0"/>
                    </a:moveTo>
                    <a:lnTo>
                      <a:pt x="23749" y="0"/>
                    </a:lnTo>
                    <a:lnTo>
                      <a:pt x="23749" y="3958590"/>
                    </a:lnTo>
                    <a:lnTo>
                      <a:pt x="0" y="39585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359150" y="2963672"/>
                <a:ext cx="25655" cy="3959607"/>
              </a:xfrm>
              <a:custGeom>
                <a:avLst/>
                <a:gdLst/>
                <a:ahLst/>
                <a:cxnLst/>
                <a:rect l="0" t="0" r="0" b="0"/>
                <a:pathLst>
                  <a:path w="25655" h="3959607">
                    <a:moveTo>
                      <a:pt x="0" y="0"/>
                    </a:moveTo>
                    <a:lnTo>
                      <a:pt x="25654" y="0"/>
                    </a:lnTo>
                    <a:lnTo>
                      <a:pt x="25654" y="3959606"/>
                    </a:lnTo>
                    <a:lnTo>
                      <a:pt x="0" y="3959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559937" y="2964688"/>
                <a:ext cx="22861" cy="3957575"/>
              </a:xfrm>
              <a:custGeom>
                <a:avLst/>
                <a:gdLst/>
                <a:ahLst/>
                <a:cxnLst/>
                <a:rect l="0" t="0" r="0" b="0"/>
                <a:pathLst>
                  <a:path w="22861" h="3957575">
                    <a:moveTo>
                      <a:pt x="0" y="0"/>
                    </a:moveTo>
                    <a:lnTo>
                      <a:pt x="22860" y="0"/>
                    </a:lnTo>
                    <a:lnTo>
                      <a:pt x="22860" y="3957574"/>
                    </a:lnTo>
                    <a:lnTo>
                      <a:pt x="0" y="395757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759708" y="2965450"/>
                <a:ext cx="24639" cy="3958591"/>
              </a:xfrm>
              <a:custGeom>
                <a:avLst/>
                <a:gdLst/>
                <a:ahLst/>
                <a:cxnLst/>
                <a:rect l="0" t="0" r="0" b="0"/>
                <a:pathLst>
                  <a:path w="24639" h="3958591">
                    <a:moveTo>
                      <a:pt x="0" y="0"/>
                    </a:moveTo>
                    <a:lnTo>
                      <a:pt x="24638" y="0"/>
                    </a:lnTo>
                    <a:lnTo>
                      <a:pt x="24638" y="3958590"/>
                    </a:lnTo>
                    <a:lnTo>
                      <a:pt x="0" y="39585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57574" y="2964688"/>
                <a:ext cx="23877" cy="3957575"/>
              </a:xfrm>
              <a:custGeom>
                <a:avLst/>
                <a:gdLst/>
                <a:ahLst/>
                <a:cxnLst/>
                <a:rect l="0" t="0" r="0" b="0"/>
                <a:pathLst>
                  <a:path w="23877" h="3957575">
                    <a:moveTo>
                      <a:pt x="0" y="0"/>
                    </a:moveTo>
                    <a:lnTo>
                      <a:pt x="23876" y="0"/>
                    </a:lnTo>
                    <a:lnTo>
                      <a:pt x="23876" y="3957574"/>
                    </a:lnTo>
                    <a:lnTo>
                      <a:pt x="0" y="395757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155440" y="2964688"/>
                <a:ext cx="25655" cy="3959607"/>
              </a:xfrm>
              <a:custGeom>
                <a:avLst/>
                <a:gdLst/>
                <a:ahLst/>
                <a:cxnLst/>
                <a:rect l="0" t="0" r="0" b="0"/>
                <a:pathLst>
                  <a:path w="25655" h="3959607">
                    <a:moveTo>
                      <a:pt x="0" y="0"/>
                    </a:moveTo>
                    <a:lnTo>
                      <a:pt x="25654" y="0"/>
                    </a:lnTo>
                    <a:lnTo>
                      <a:pt x="25654" y="3959606"/>
                    </a:lnTo>
                    <a:lnTo>
                      <a:pt x="0" y="3959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349496" y="2964688"/>
                <a:ext cx="27687" cy="3959607"/>
              </a:xfrm>
              <a:custGeom>
                <a:avLst/>
                <a:gdLst/>
                <a:ahLst/>
                <a:cxnLst/>
                <a:rect l="0" t="0" r="0" b="0"/>
                <a:pathLst>
                  <a:path w="27687" h="3959607">
                    <a:moveTo>
                      <a:pt x="0" y="0"/>
                    </a:moveTo>
                    <a:lnTo>
                      <a:pt x="27686" y="0"/>
                    </a:lnTo>
                    <a:lnTo>
                      <a:pt x="27686" y="3959606"/>
                    </a:lnTo>
                    <a:lnTo>
                      <a:pt x="0" y="3959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544441" y="2961513"/>
                <a:ext cx="28830" cy="3960369"/>
              </a:xfrm>
              <a:custGeom>
                <a:avLst/>
                <a:gdLst/>
                <a:ahLst/>
                <a:cxnLst/>
                <a:rect l="0" t="0" r="0" b="0"/>
                <a:pathLst>
                  <a:path w="28830" h="3960369">
                    <a:moveTo>
                      <a:pt x="0" y="0"/>
                    </a:moveTo>
                    <a:lnTo>
                      <a:pt x="28829" y="0"/>
                    </a:lnTo>
                    <a:lnTo>
                      <a:pt x="28829" y="3960368"/>
                    </a:lnTo>
                    <a:lnTo>
                      <a:pt x="0" y="396036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00710" y="3351276"/>
                <a:ext cx="3958464" cy="20702"/>
              </a:xfrm>
              <a:custGeom>
                <a:avLst/>
                <a:gdLst/>
                <a:ahLst/>
                <a:cxnLst/>
                <a:rect l="0" t="0" r="0" b="0"/>
                <a:pathLst>
                  <a:path w="3958464" h="20702">
                    <a:moveTo>
                      <a:pt x="0" y="0"/>
                    </a:moveTo>
                    <a:lnTo>
                      <a:pt x="3958463" y="0"/>
                    </a:lnTo>
                    <a:lnTo>
                      <a:pt x="3958463"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01726" y="3548380"/>
                <a:ext cx="3964560" cy="20702"/>
              </a:xfrm>
              <a:custGeom>
                <a:avLst/>
                <a:gdLst/>
                <a:ahLst/>
                <a:cxnLst/>
                <a:rect l="0" t="0" r="0" b="0"/>
                <a:pathLst>
                  <a:path w="3964560" h="20702">
                    <a:moveTo>
                      <a:pt x="0" y="0"/>
                    </a:moveTo>
                    <a:lnTo>
                      <a:pt x="3964559" y="0"/>
                    </a:lnTo>
                    <a:lnTo>
                      <a:pt x="3964559"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99821" y="3742055"/>
                <a:ext cx="3965322" cy="21845"/>
              </a:xfrm>
              <a:custGeom>
                <a:avLst/>
                <a:gdLst/>
                <a:ahLst/>
                <a:cxnLst/>
                <a:rect l="0" t="0" r="0" b="0"/>
                <a:pathLst>
                  <a:path w="3965322" h="21845">
                    <a:moveTo>
                      <a:pt x="0" y="0"/>
                    </a:moveTo>
                    <a:lnTo>
                      <a:pt x="3965321" y="0"/>
                    </a:lnTo>
                    <a:lnTo>
                      <a:pt x="3965321" y="21844"/>
                    </a:lnTo>
                    <a:lnTo>
                      <a:pt x="0" y="2184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03885" y="4735576"/>
                <a:ext cx="3965195" cy="21718"/>
              </a:xfrm>
              <a:custGeom>
                <a:avLst/>
                <a:gdLst/>
                <a:ahLst/>
                <a:cxnLst/>
                <a:rect l="0" t="0" r="0" b="0"/>
                <a:pathLst>
                  <a:path w="3965195" h="21718">
                    <a:moveTo>
                      <a:pt x="0" y="0"/>
                    </a:moveTo>
                    <a:lnTo>
                      <a:pt x="3965194" y="0"/>
                    </a:lnTo>
                    <a:lnTo>
                      <a:pt x="3965194"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01726" y="4538726"/>
                <a:ext cx="3965322" cy="21718"/>
              </a:xfrm>
              <a:custGeom>
                <a:avLst/>
                <a:gdLst/>
                <a:ahLst/>
                <a:cxnLst/>
                <a:rect l="0" t="0" r="0" b="0"/>
                <a:pathLst>
                  <a:path w="3965322" h="21718">
                    <a:moveTo>
                      <a:pt x="0" y="0"/>
                    </a:moveTo>
                    <a:lnTo>
                      <a:pt x="3965321" y="0"/>
                    </a:lnTo>
                    <a:lnTo>
                      <a:pt x="3965321"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01726" y="4339844"/>
                <a:ext cx="3958464" cy="21591"/>
              </a:xfrm>
              <a:custGeom>
                <a:avLst/>
                <a:gdLst/>
                <a:ahLst/>
                <a:cxnLst/>
                <a:rect l="0" t="0" r="0" b="0"/>
                <a:pathLst>
                  <a:path w="3958464" h="21591">
                    <a:moveTo>
                      <a:pt x="0" y="0"/>
                    </a:moveTo>
                    <a:lnTo>
                      <a:pt x="3958463" y="0"/>
                    </a:lnTo>
                    <a:lnTo>
                      <a:pt x="3958463" y="21590"/>
                    </a:lnTo>
                    <a:lnTo>
                      <a:pt x="0" y="215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03885" y="4141089"/>
                <a:ext cx="3964433" cy="20702"/>
              </a:xfrm>
              <a:custGeom>
                <a:avLst/>
                <a:gdLst/>
                <a:ahLst/>
                <a:cxnLst/>
                <a:rect l="0" t="0" r="0" b="0"/>
                <a:pathLst>
                  <a:path w="3964433" h="20702">
                    <a:moveTo>
                      <a:pt x="0" y="0"/>
                    </a:moveTo>
                    <a:lnTo>
                      <a:pt x="3964432" y="0"/>
                    </a:lnTo>
                    <a:lnTo>
                      <a:pt x="3964432"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02869" y="3943985"/>
                <a:ext cx="3953384" cy="20702"/>
              </a:xfrm>
              <a:custGeom>
                <a:avLst/>
                <a:gdLst/>
                <a:ahLst/>
                <a:cxnLst/>
                <a:rect l="0" t="0" r="0" b="0"/>
                <a:pathLst>
                  <a:path w="3953384" h="20702">
                    <a:moveTo>
                      <a:pt x="0" y="0"/>
                    </a:moveTo>
                    <a:lnTo>
                      <a:pt x="3953383" y="0"/>
                    </a:lnTo>
                    <a:lnTo>
                      <a:pt x="3953383"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00710" y="4931410"/>
                <a:ext cx="3957448" cy="20702"/>
              </a:xfrm>
              <a:custGeom>
                <a:avLst/>
                <a:gdLst/>
                <a:ahLst/>
                <a:cxnLst/>
                <a:rect l="0" t="0" r="0" b="0"/>
                <a:pathLst>
                  <a:path w="3957448" h="20702">
                    <a:moveTo>
                      <a:pt x="0" y="0"/>
                    </a:moveTo>
                    <a:lnTo>
                      <a:pt x="3957447" y="0"/>
                    </a:lnTo>
                    <a:lnTo>
                      <a:pt x="3957447"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99821" y="5130419"/>
                <a:ext cx="3964560" cy="20575"/>
              </a:xfrm>
              <a:custGeom>
                <a:avLst/>
                <a:gdLst/>
                <a:ahLst/>
                <a:cxnLst/>
                <a:rect l="0" t="0" r="0" b="0"/>
                <a:pathLst>
                  <a:path w="3964560" h="20575">
                    <a:moveTo>
                      <a:pt x="0" y="0"/>
                    </a:moveTo>
                    <a:lnTo>
                      <a:pt x="3964559" y="0"/>
                    </a:lnTo>
                    <a:lnTo>
                      <a:pt x="3964559" y="20574"/>
                    </a:lnTo>
                    <a:lnTo>
                      <a:pt x="0" y="2057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98805" y="5329301"/>
                <a:ext cx="3962401" cy="21718"/>
              </a:xfrm>
              <a:custGeom>
                <a:avLst/>
                <a:gdLst/>
                <a:ahLst/>
                <a:cxnLst/>
                <a:rect l="0" t="0" r="0" b="0"/>
                <a:pathLst>
                  <a:path w="3962401" h="21718">
                    <a:moveTo>
                      <a:pt x="0" y="0"/>
                    </a:moveTo>
                    <a:lnTo>
                      <a:pt x="3962400" y="0"/>
                    </a:lnTo>
                    <a:lnTo>
                      <a:pt x="3962400"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99821" y="5526151"/>
                <a:ext cx="3965322" cy="21718"/>
              </a:xfrm>
              <a:custGeom>
                <a:avLst/>
                <a:gdLst/>
                <a:ahLst/>
                <a:cxnLst/>
                <a:rect l="0" t="0" r="0" b="0"/>
                <a:pathLst>
                  <a:path w="3965322" h="21718">
                    <a:moveTo>
                      <a:pt x="0" y="0"/>
                    </a:moveTo>
                    <a:lnTo>
                      <a:pt x="3965321" y="0"/>
                    </a:lnTo>
                    <a:lnTo>
                      <a:pt x="3965321"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98805" y="5720080"/>
                <a:ext cx="3965322" cy="21845"/>
              </a:xfrm>
              <a:custGeom>
                <a:avLst/>
                <a:gdLst/>
                <a:ahLst/>
                <a:cxnLst/>
                <a:rect l="0" t="0" r="0" b="0"/>
                <a:pathLst>
                  <a:path w="3965322" h="21845">
                    <a:moveTo>
                      <a:pt x="0" y="0"/>
                    </a:moveTo>
                    <a:lnTo>
                      <a:pt x="3965321" y="0"/>
                    </a:lnTo>
                    <a:lnTo>
                      <a:pt x="3965321" y="21844"/>
                    </a:lnTo>
                    <a:lnTo>
                      <a:pt x="0" y="2184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601726" y="6709410"/>
                <a:ext cx="3965322" cy="23877"/>
              </a:xfrm>
              <a:custGeom>
                <a:avLst/>
                <a:gdLst/>
                <a:ahLst/>
                <a:cxnLst/>
                <a:rect l="0" t="0" r="0" b="0"/>
                <a:pathLst>
                  <a:path w="3965322" h="23877">
                    <a:moveTo>
                      <a:pt x="0" y="0"/>
                    </a:moveTo>
                    <a:lnTo>
                      <a:pt x="3965321" y="0"/>
                    </a:lnTo>
                    <a:lnTo>
                      <a:pt x="3965321" y="23876"/>
                    </a:lnTo>
                    <a:lnTo>
                      <a:pt x="0" y="238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01726" y="6515354"/>
                <a:ext cx="3966338" cy="23877"/>
              </a:xfrm>
              <a:custGeom>
                <a:avLst/>
                <a:gdLst/>
                <a:ahLst/>
                <a:cxnLst/>
                <a:rect l="0" t="0" r="0" b="0"/>
                <a:pathLst>
                  <a:path w="3966338" h="23877">
                    <a:moveTo>
                      <a:pt x="0" y="0"/>
                    </a:moveTo>
                    <a:lnTo>
                      <a:pt x="3966337" y="0"/>
                    </a:lnTo>
                    <a:lnTo>
                      <a:pt x="3966337" y="23876"/>
                    </a:lnTo>
                    <a:lnTo>
                      <a:pt x="0" y="238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98805" y="6317488"/>
                <a:ext cx="3964560" cy="21718"/>
              </a:xfrm>
              <a:custGeom>
                <a:avLst/>
                <a:gdLst/>
                <a:ahLst/>
                <a:cxnLst/>
                <a:rect l="0" t="0" r="0" b="0"/>
                <a:pathLst>
                  <a:path w="3964560" h="21718">
                    <a:moveTo>
                      <a:pt x="0" y="0"/>
                    </a:moveTo>
                    <a:lnTo>
                      <a:pt x="3964559" y="0"/>
                    </a:lnTo>
                    <a:lnTo>
                      <a:pt x="3964559"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99821" y="6118733"/>
                <a:ext cx="3965322" cy="21845"/>
              </a:xfrm>
              <a:custGeom>
                <a:avLst/>
                <a:gdLst/>
                <a:ahLst/>
                <a:cxnLst/>
                <a:rect l="0" t="0" r="0" b="0"/>
                <a:pathLst>
                  <a:path w="3965322" h="21845">
                    <a:moveTo>
                      <a:pt x="0" y="0"/>
                    </a:moveTo>
                    <a:lnTo>
                      <a:pt x="3965321" y="0"/>
                    </a:lnTo>
                    <a:lnTo>
                      <a:pt x="3965321" y="21844"/>
                    </a:lnTo>
                    <a:lnTo>
                      <a:pt x="0" y="2184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99821" y="5922010"/>
                <a:ext cx="3960369" cy="21718"/>
              </a:xfrm>
              <a:custGeom>
                <a:avLst/>
                <a:gdLst/>
                <a:ahLst/>
                <a:cxnLst/>
                <a:rect l="0" t="0" r="0" b="0"/>
                <a:pathLst>
                  <a:path w="3960369" h="21718">
                    <a:moveTo>
                      <a:pt x="0" y="0"/>
                    </a:moveTo>
                    <a:lnTo>
                      <a:pt x="3960368" y="0"/>
                    </a:lnTo>
                    <a:lnTo>
                      <a:pt x="3960368"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88899" y="6910197"/>
                <a:ext cx="3984118" cy="23750"/>
              </a:xfrm>
              <a:custGeom>
                <a:avLst/>
                <a:gdLst/>
                <a:ahLst/>
                <a:cxnLst/>
                <a:rect l="0" t="0" r="0" b="0"/>
                <a:pathLst>
                  <a:path w="3984118" h="23750">
                    <a:moveTo>
                      <a:pt x="0" y="0"/>
                    </a:moveTo>
                    <a:lnTo>
                      <a:pt x="3984117" y="0"/>
                    </a:lnTo>
                    <a:lnTo>
                      <a:pt x="3984117"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a:xfrm flipV="1">
              <a:off x="2562225" y="2828163"/>
              <a:ext cx="0" cy="4231894"/>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0563" y="4915662"/>
              <a:ext cx="425462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103631" y="1200780"/>
            <a:ext cx="8375586" cy="1946711"/>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Plot the following points and connect them in the order given.  Use the coordinates to find the length of side CD.</a:t>
            </a:r>
          </a:p>
          <a:p>
            <a:endParaRPr lang="en-US" sz="2400" b="1" dirty="0" smtClean="0">
              <a:solidFill>
                <a:srgbClr val="0000FF"/>
              </a:solidFill>
              <a:latin typeface="Arial" pitchFamily="34" charset="0"/>
              <a:cs typeface="Arial" pitchFamily="34" charset="0"/>
            </a:endParaRPr>
          </a:p>
          <a:p>
            <a:pPr algn="ctr"/>
            <a:r>
              <a:rPr lang="pt-BR" sz="2400" b="1" dirty="0" smtClean="0">
                <a:solidFill>
                  <a:srgbClr val="0000FF"/>
                </a:solidFill>
                <a:latin typeface="Arial" pitchFamily="34" charset="0"/>
                <a:cs typeface="Arial" pitchFamily="34" charset="0"/>
              </a:rPr>
              <a:t>A (6,8) B (-3, 8) C (-3, -1) D (6, -1) </a:t>
            </a:r>
            <a:endParaRPr lang="en-US" sz="2400" b="1" dirty="0">
              <a:solidFill>
                <a:srgbClr val="0000FF"/>
              </a:solidFill>
              <a:latin typeface="Arial" pitchFamily="34" charset="0"/>
              <a:cs typeface="Arial" pitchFamily="34" charset="0"/>
            </a:endParaRPr>
          </a:p>
        </p:txBody>
      </p:sp>
      <p:sp>
        <p:nvSpPr>
          <p:cNvPr id="49" name="TextBox 48"/>
          <p:cNvSpPr txBox="1"/>
          <p:nvPr/>
        </p:nvSpPr>
        <p:spPr>
          <a:xfrm>
            <a:off x="275907" y="500673"/>
            <a:ext cx="1407515" cy="469383"/>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Try This</a:t>
            </a:r>
            <a:endParaRPr lang="en-US" sz="2400" b="1" dirty="0">
              <a:solidFill>
                <a:srgbClr val="0000FF"/>
              </a:solidFill>
              <a:latin typeface="Arial" pitchFamily="34" charset="0"/>
              <a:cs typeface="Arial" pitchFamily="34" charset="0"/>
            </a:endParaRPr>
          </a:p>
        </p:txBody>
      </p:sp>
      <p:cxnSp>
        <p:nvCxnSpPr>
          <p:cNvPr id="50" name="Straight Connector 49"/>
          <p:cNvCxnSpPr/>
          <p:nvPr/>
        </p:nvCxnSpPr>
        <p:spPr>
          <a:xfrm>
            <a:off x="1174750" y="2031206"/>
            <a:ext cx="46214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7063232" y="4207121"/>
            <a:ext cx="5563675" cy="2554545"/>
            <a:chOff x="6502400" y="3644900"/>
            <a:chExt cx="5121910" cy="2363323"/>
          </a:xfrm>
        </p:grpSpPr>
        <p:sp>
          <p:nvSpPr>
            <p:cNvPr id="51" name="TextBox 50"/>
            <p:cNvSpPr txBox="1"/>
            <p:nvPr/>
          </p:nvSpPr>
          <p:spPr>
            <a:xfrm>
              <a:off x="6502400" y="3644900"/>
              <a:ext cx="5121910" cy="2363323"/>
            </a:xfrm>
            <a:prstGeom prst="rect">
              <a:avLst/>
            </a:prstGeom>
            <a:noFill/>
          </p:spPr>
          <p:txBody>
            <a:bodyPr vert="horz" rtlCol="0">
              <a:spAutoFit/>
            </a:bodyPr>
            <a:lstStyle/>
            <a:p>
              <a:r>
                <a:rPr lang="en-US" b="1" dirty="0" smtClean="0">
                  <a:solidFill>
                    <a:srgbClr val="0000FF"/>
                  </a:solidFill>
                  <a:latin typeface="Arial - 24"/>
                </a:rPr>
                <a:t>C (-3, -1)</a:t>
              </a:r>
            </a:p>
            <a:p>
              <a:r>
                <a:rPr lang="en-US" b="1" dirty="0" smtClean="0">
                  <a:solidFill>
                    <a:srgbClr val="0000FF"/>
                  </a:solidFill>
                  <a:latin typeface="Arial - 24"/>
                </a:rPr>
                <a:t>D (6, -1)</a:t>
              </a:r>
            </a:p>
            <a:p>
              <a:endParaRPr lang="en-US" b="1" dirty="0" smtClean="0">
                <a:solidFill>
                  <a:srgbClr val="0000FF"/>
                </a:solidFill>
                <a:latin typeface="Arial - 24"/>
              </a:endParaRPr>
            </a:p>
            <a:p>
              <a:r>
                <a:rPr lang="en-US" b="1" dirty="0" smtClean="0">
                  <a:solidFill>
                    <a:srgbClr val="0000FF"/>
                  </a:solidFill>
                  <a:latin typeface="Arial - 24"/>
                </a:rPr>
                <a:t>|-3| + |6| = 9 units</a:t>
              </a:r>
            </a:p>
            <a:p>
              <a:endParaRPr lang="en-US" b="1" dirty="0" smtClean="0">
                <a:solidFill>
                  <a:srgbClr val="0000FF"/>
                </a:solidFill>
                <a:latin typeface="Arial - 24"/>
              </a:endParaRPr>
            </a:p>
            <a:p>
              <a:r>
                <a:rPr lang="en-US" b="1" dirty="0" smtClean="0">
                  <a:solidFill>
                    <a:srgbClr val="0000FF"/>
                  </a:solidFill>
                  <a:latin typeface="Arial - 24"/>
                </a:rPr>
                <a:t>CD = 9 units</a:t>
              </a:r>
            </a:p>
            <a:p>
              <a:endParaRPr lang="en-US" b="1" dirty="0" smtClean="0">
                <a:solidFill>
                  <a:srgbClr val="0000FF"/>
                </a:solidFill>
                <a:latin typeface="Arial - 24"/>
              </a:endParaRPr>
            </a:p>
            <a:p>
              <a:endParaRPr lang="en-US" b="1" dirty="0">
                <a:solidFill>
                  <a:srgbClr val="0000FF"/>
                </a:solidFill>
                <a:latin typeface="Arial - 24"/>
              </a:endParaRPr>
            </a:p>
          </p:txBody>
        </p:sp>
        <p:cxnSp>
          <p:nvCxnSpPr>
            <p:cNvPr id="52" name="Straight Connector 51"/>
            <p:cNvCxnSpPr/>
            <p:nvPr/>
          </p:nvCxnSpPr>
          <p:spPr>
            <a:xfrm>
              <a:off x="6585585" y="5086169"/>
              <a:ext cx="38887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436434" y="3707606"/>
            <a:ext cx="3425116" cy="3271010"/>
            <a:chOff x="5771007" y="3120136"/>
            <a:chExt cx="3153156" cy="3026157"/>
          </a:xfrm>
        </p:grpSpPr>
        <p:sp>
          <p:nvSpPr>
            <p:cNvPr id="58" name="Freeform 57"/>
            <p:cNvSpPr/>
            <p:nvPr/>
          </p:nvSpPr>
          <p:spPr>
            <a:xfrm>
              <a:off x="5834507" y="3120136"/>
              <a:ext cx="3026157" cy="3026157"/>
            </a:xfrm>
            <a:custGeom>
              <a:avLst/>
              <a:gdLst/>
              <a:ahLst/>
              <a:cxnLst/>
              <a:rect l="0" t="0" r="0" b="0"/>
              <a:pathLst>
                <a:path w="3026157" h="3026157">
                  <a:moveTo>
                    <a:pt x="0" y="0"/>
                  </a:moveTo>
                  <a:lnTo>
                    <a:pt x="3026156" y="0"/>
                  </a:lnTo>
                  <a:lnTo>
                    <a:pt x="3026156" y="3026156"/>
                  </a:lnTo>
                  <a:lnTo>
                    <a:pt x="0" y="3026156"/>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771007" y="3120136"/>
              <a:ext cx="3153156" cy="1993165"/>
            </a:xfrm>
            <a:prstGeom prst="rect">
              <a:avLst/>
            </a:prstGeom>
            <a:noFill/>
          </p:spPr>
          <p:txBody>
            <a:bodyPr vert="horz"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400" dirty="0" smtClean="0">
                  <a:solidFill>
                    <a:schemeClr val="bg1"/>
                  </a:solidFill>
                  <a:latin typeface="Arial" pitchFamily="34" charset="0"/>
                  <a:cs typeface="Arial" pitchFamily="34" charset="0"/>
                </a:rPr>
                <a:t>Click </a:t>
              </a:r>
              <a:r>
                <a:rPr lang="en-US" sz="1400" b="1" dirty="0">
                  <a:solidFill>
                    <a:schemeClr val="bg1"/>
                  </a:solidFill>
                  <a:latin typeface="Arial" pitchFamily="34" charset="0"/>
                  <a:cs typeface="Arial" pitchFamily="34" charset="0"/>
                </a:rPr>
                <a:t>to Reveal</a:t>
              </a:r>
            </a:p>
          </p:txBody>
        </p:sp>
      </p:grpSp>
    </p:spTree>
    <p:extLst>
      <p:ext uri="{BB962C8B-B14F-4D97-AF65-F5344CB8AC3E}">
        <p14:creationId xmlns:p14="http://schemas.microsoft.com/office/powerpoint/2010/main" xmlns="" val="2111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78336"/>
            <a:ext cx="11036300"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pitchFamily="34" charset="0"/>
                <a:cs typeface="Arial" pitchFamily="34" charset="0"/>
              </a:rPr>
              <a:t>Area of Parallelograms</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575550" y="3735234"/>
            <a:ext cx="1669050" cy="1023381"/>
          </a:xfrm>
          <a:prstGeom prst="rect">
            <a:avLst/>
          </a:prstGeom>
          <a:noFill/>
        </p:spPr>
        <p:txBody>
          <a:bodyPr vert="horz" wrap="square"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6" name="Freeform 5">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994" y="1207313"/>
            <a:ext cx="8375586" cy="1946711"/>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Plot the following points and connect them in the order given.  What is the coordinate of a fourth point that would create a square?</a:t>
            </a:r>
          </a:p>
          <a:p>
            <a:endParaRPr lang="en-US" sz="2400" b="1" dirty="0" smtClean="0">
              <a:solidFill>
                <a:srgbClr val="0000FF"/>
              </a:solidFill>
              <a:latin typeface="Arial" pitchFamily="34" charset="0"/>
              <a:cs typeface="Arial" pitchFamily="34" charset="0"/>
            </a:endParaRPr>
          </a:p>
          <a:p>
            <a:pPr algn="ctr"/>
            <a:r>
              <a:rPr lang="pl-PL" sz="2400" b="1" dirty="0" smtClean="0">
                <a:solidFill>
                  <a:srgbClr val="0000FF"/>
                </a:solidFill>
                <a:latin typeface="Arial" pitchFamily="34" charset="0"/>
                <a:cs typeface="Arial" pitchFamily="34" charset="0"/>
              </a:rPr>
              <a:t>J (1,8) K (6, 8) L (1, 3)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9215311" y="5256951"/>
            <a:ext cx="1035343" cy="407828"/>
          </a:xfrm>
          <a:prstGeom prst="rect">
            <a:avLst/>
          </a:prstGeom>
          <a:noFill/>
        </p:spPr>
        <p:txBody>
          <a:bodyPr vert="horz" lIns="99084" tIns="49542" rIns="99084" bIns="49542" rtlCol="0">
            <a:spAutoFit/>
          </a:bodyPr>
          <a:lstStyle/>
          <a:p>
            <a:r>
              <a:rPr lang="en-US" b="1" smtClean="0">
                <a:solidFill>
                  <a:srgbClr val="0000FF"/>
                </a:solidFill>
                <a:latin typeface="Arial - 24"/>
              </a:rPr>
              <a:t>(6,3)</a:t>
            </a:r>
            <a:endParaRPr lang="en-US" b="1">
              <a:solidFill>
                <a:srgbClr val="0000FF"/>
              </a:solidFill>
              <a:latin typeface="Arial - 24"/>
            </a:endParaRPr>
          </a:p>
        </p:txBody>
      </p:sp>
      <p:sp>
        <p:nvSpPr>
          <p:cNvPr id="4" name="TextBox 3"/>
          <p:cNvSpPr txBox="1"/>
          <p:nvPr/>
        </p:nvSpPr>
        <p:spPr>
          <a:xfrm>
            <a:off x="386270" y="507206"/>
            <a:ext cx="1407515" cy="469383"/>
          </a:xfrm>
          <a:prstGeom prst="rect">
            <a:avLst/>
          </a:prstGeom>
          <a:noFill/>
        </p:spPr>
        <p:txBody>
          <a:bodyPr vert="horz" lIns="99084" tIns="49542" rIns="99084" bIns="49542" rtlCol="0">
            <a:spAutoFit/>
          </a:bodyPr>
          <a:lstStyle/>
          <a:p>
            <a:r>
              <a:rPr lang="en-US" sz="2400" b="1" dirty="0" smtClean="0">
                <a:solidFill>
                  <a:srgbClr val="0000FF"/>
                </a:solidFill>
                <a:latin typeface="Arial" pitchFamily="34" charset="0"/>
                <a:cs typeface="Arial" pitchFamily="34" charset="0"/>
              </a:rPr>
              <a:t>Try This</a:t>
            </a:r>
            <a:endParaRPr lang="en-US" sz="2400" b="1" dirty="0">
              <a:solidFill>
                <a:srgbClr val="0000FF"/>
              </a:solidFill>
              <a:latin typeface="Arial" pitchFamily="34" charset="0"/>
              <a:cs typeface="Arial" pitchFamily="34" charset="0"/>
            </a:endParaRPr>
          </a:p>
        </p:txBody>
      </p:sp>
      <p:grpSp>
        <p:nvGrpSpPr>
          <p:cNvPr id="50" name="Group 49"/>
          <p:cNvGrpSpPr/>
          <p:nvPr/>
        </p:nvGrpSpPr>
        <p:grpSpPr>
          <a:xfrm>
            <a:off x="696666" y="3410591"/>
            <a:ext cx="4281257" cy="4237294"/>
            <a:chOff x="641350" y="2901950"/>
            <a:chExt cx="3941318" cy="3920109"/>
          </a:xfrm>
        </p:grpSpPr>
        <p:grpSp>
          <p:nvGrpSpPr>
            <p:cNvPr id="47" name="Group 46"/>
            <p:cNvGrpSpPr/>
            <p:nvPr/>
          </p:nvGrpSpPr>
          <p:grpSpPr>
            <a:xfrm>
              <a:off x="778637" y="3018155"/>
              <a:ext cx="3691002" cy="3687192"/>
              <a:chOff x="778637" y="3018155"/>
              <a:chExt cx="3691002" cy="3687192"/>
            </a:xfrm>
          </p:grpSpPr>
          <p:sp>
            <p:nvSpPr>
              <p:cNvPr id="5" name="Freeform 4"/>
              <p:cNvSpPr/>
              <p:nvPr/>
            </p:nvSpPr>
            <p:spPr>
              <a:xfrm>
                <a:off x="778637" y="30264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78637" y="30181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91591" y="32024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63930" y="30272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146302" y="30264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331341" y="30272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511046" y="30264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96085" y="30272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881251" y="30283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064639" y="30272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248662" y="30290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427351" y="30272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613660" y="30283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798699" y="3028315"/>
                <a:ext cx="20956" cy="3664332"/>
              </a:xfrm>
              <a:custGeom>
                <a:avLst/>
                <a:gdLst/>
                <a:ahLst/>
                <a:cxnLst/>
                <a:rect l="0" t="0" r="0" b="0"/>
                <a:pathLst>
                  <a:path w="20956" h="3664332">
                    <a:moveTo>
                      <a:pt x="0" y="0"/>
                    </a:moveTo>
                    <a:lnTo>
                      <a:pt x="20955" y="0"/>
                    </a:lnTo>
                    <a:lnTo>
                      <a:pt x="20955" y="3664331"/>
                    </a:lnTo>
                    <a:lnTo>
                      <a:pt x="0" y="36643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981960" y="30283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166237" y="30290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344926" y="30272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530981" y="30283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715893" y="30290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899281" y="30283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082542" y="30283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262374" y="30283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442968" y="30253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89559" y="33864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90448" y="35690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88797" y="37485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92480" y="46687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90448" y="44864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90448" y="43021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92480" y="41181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91591" y="39354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89559" y="4850130"/>
                <a:ext cx="3665982" cy="19305"/>
              </a:xfrm>
              <a:custGeom>
                <a:avLst/>
                <a:gdLst/>
                <a:ahLst/>
                <a:cxnLst/>
                <a:rect l="0" t="0" r="0" b="0"/>
                <a:pathLst>
                  <a:path w="3665982" h="19305">
                    <a:moveTo>
                      <a:pt x="0" y="0"/>
                    </a:moveTo>
                    <a:lnTo>
                      <a:pt x="3665981" y="0"/>
                    </a:lnTo>
                    <a:lnTo>
                      <a:pt x="3665981"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88797" y="50345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87908" y="52188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88797" y="54011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87908" y="55808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90448" y="64973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90448" y="63174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787908" y="61342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88797" y="59500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88797" y="57678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778637" y="66832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Connector 47"/>
            <p:cNvCxnSpPr/>
            <p:nvPr/>
          </p:nvCxnSpPr>
          <p:spPr>
            <a:xfrm flipV="1">
              <a:off x="2606675" y="29019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41350" y="48355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966500" y="3575322"/>
            <a:ext cx="4281257" cy="4237294"/>
            <a:chOff x="5492750" y="3054350"/>
            <a:chExt cx="3941318" cy="3920109"/>
          </a:xfrm>
        </p:grpSpPr>
        <p:grpSp>
          <p:nvGrpSpPr>
            <p:cNvPr id="93" name="Group 92"/>
            <p:cNvGrpSpPr/>
            <p:nvPr/>
          </p:nvGrpSpPr>
          <p:grpSpPr>
            <a:xfrm>
              <a:off x="5630037" y="3170555"/>
              <a:ext cx="3691002" cy="3687192"/>
              <a:chOff x="5630037" y="3170555"/>
              <a:chExt cx="3691002" cy="3687192"/>
            </a:xfrm>
          </p:grpSpPr>
          <p:sp>
            <p:nvSpPr>
              <p:cNvPr id="51" name="Freeform 50"/>
              <p:cNvSpPr/>
              <p:nvPr/>
            </p:nvSpPr>
            <p:spPr>
              <a:xfrm>
                <a:off x="5630037" y="31788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5630037" y="31705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642991" y="33548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5815330" y="31796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997702" y="31788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182741" y="31796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6362446" y="31788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547485" y="31796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732651" y="31807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916039" y="31796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7100062" y="31814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7278751" y="31796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465060" y="31807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7650099" y="3180715"/>
                <a:ext cx="20956" cy="3664332"/>
              </a:xfrm>
              <a:custGeom>
                <a:avLst/>
                <a:gdLst/>
                <a:ahLst/>
                <a:cxnLst/>
                <a:rect l="0" t="0" r="0" b="0"/>
                <a:pathLst>
                  <a:path w="20956" h="3664332">
                    <a:moveTo>
                      <a:pt x="0" y="0"/>
                    </a:moveTo>
                    <a:lnTo>
                      <a:pt x="20955" y="0"/>
                    </a:lnTo>
                    <a:lnTo>
                      <a:pt x="20955" y="3664331"/>
                    </a:lnTo>
                    <a:lnTo>
                      <a:pt x="0" y="36643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7833360" y="31807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8017637" y="31814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196326" y="31796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8382381" y="31807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8567293" y="31814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8750681" y="31807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8933942" y="31807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9113774" y="31807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9294368" y="31777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640959" y="35388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641848" y="37214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640197" y="39009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643880" y="48211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641848" y="46388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641848" y="44545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643880" y="42705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642991" y="40878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640959" y="5002530"/>
                <a:ext cx="3665983" cy="19305"/>
              </a:xfrm>
              <a:custGeom>
                <a:avLst/>
                <a:gdLst/>
                <a:ahLst/>
                <a:cxnLst/>
                <a:rect l="0" t="0" r="0" b="0"/>
                <a:pathLst>
                  <a:path w="3665983" h="19305">
                    <a:moveTo>
                      <a:pt x="0" y="0"/>
                    </a:moveTo>
                    <a:lnTo>
                      <a:pt x="3665982" y="0"/>
                    </a:lnTo>
                    <a:lnTo>
                      <a:pt x="3665982"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640197" y="51869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639308" y="53712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640197" y="55535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639308" y="57332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641848" y="66497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641848" y="64698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5639308" y="62866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5640197" y="61024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5640197" y="59202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5630037" y="68356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Connector 93"/>
            <p:cNvCxnSpPr/>
            <p:nvPr/>
          </p:nvCxnSpPr>
          <p:spPr>
            <a:xfrm flipV="1">
              <a:off x="7458075" y="30543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492750" y="49879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7849569" y="3925375"/>
            <a:ext cx="558851" cy="399215"/>
            <a:chOff x="7226300" y="3378200"/>
            <a:chExt cx="514477" cy="369332"/>
          </a:xfrm>
        </p:grpSpPr>
        <p:sp>
          <p:nvSpPr>
            <p:cNvPr id="97" name="Oval 96"/>
            <p:cNvSpPr/>
            <p:nvPr/>
          </p:nvSpPr>
          <p:spPr>
            <a:xfrm>
              <a:off x="7616825" y="346938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226300" y="3378200"/>
              <a:ext cx="449453" cy="369332"/>
            </a:xfrm>
            <a:prstGeom prst="rect">
              <a:avLst/>
            </a:prstGeom>
            <a:noFill/>
          </p:spPr>
          <p:txBody>
            <a:bodyPr vert="horz" rtlCol="0">
              <a:spAutoFit/>
            </a:bodyPr>
            <a:lstStyle/>
            <a:p>
              <a:r>
                <a:rPr lang="en-US" b="1" smtClean="0">
                  <a:solidFill>
                    <a:srgbClr val="0000FF"/>
                  </a:solidFill>
                  <a:latin typeface="Arial - 24"/>
                </a:rPr>
                <a:t>J</a:t>
              </a:r>
              <a:endParaRPr lang="en-US" b="1">
                <a:solidFill>
                  <a:srgbClr val="0000FF"/>
                </a:solidFill>
                <a:latin typeface="Arial - 24"/>
              </a:endParaRPr>
            </a:p>
          </p:txBody>
        </p:sp>
      </p:grpSp>
      <p:grpSp>
        <p:nvGrpSpPr>
          <p:cNvPr id="102" name="Group 101"/>
          <p:cNvGrpSpPr/>
          <p:nvPr/>
        </p:nvGrpSpPr>
        <p:grpSpPr>
          <a:xfrm>
            <a:off x="9273941" y="3911647"/>
            <a:ext cx="664109" cy="399215"/>
            <a:chOff x="8537575" y="3365500"/>
            <a:chExt cx="611378" cy="369332"/>
          </a:xfrm>
        </p:grpSpPr>
        <p:sp>
          <p:nvSpPr>
            <p:cNvPr id="100" name="Oval 99"/>
            <p:cNvSpPr/>
            <p:nvPr/>
          </p:nvSpPr>
          <p:spPr>
            <a:xfrm>
              <a:off x="8537575" y="34503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8699500" y="3365500"/>
              <a:ext cx="449453" cy="369332"/>
            </a:xfrm>
            <a:prstGeom prst="rect">
              <a:avLst/>
            </a:prstGeom>
            <a:noFill/>
          </p:spPr>
          <p:txBody>
            <a:bodyPr vert="horz" rtlCol="0">
              <a:spAutoFit/>
            </a:bodyPr>
            <a:lstStyle/>
            <a:p>
              <a:r>
                <a:rPr lang="en-US" b="1" smtClean="0">
                  <a:solidFill>
                    <a:srgbClr val="0000FF"/>
                  </a:solidFill>
                  <a:latin typeface="Arial - 24"/>
                </a:rPr>
                <a:t>K</a:t>
              </a:r>
              <a:endParaRPr lang="en-US" b="1">
                <a:solidFill>
                  <a:srgbClr val="0000FF"/>
                </a:solidFill>
                <a:latin typeface="Arial - 24"/>
              </a:endParaRPr>
            </a:p>
          </p:txBody>
        </p:sp>
      </p:grpSp>
      <p:grpSp>
        <p:nvGrpSpPr>
          <p:cNvPr id="105" name="Group 104"/>
          <p:cNvGrpSpPr/>
          <p:nvPr/>
        </p:nvGrpSpPr>
        <p:grpSpPr>
          <a:xfrm>
            <a:off x="7918546" y="4913761"/>
            <a:ext cx="488218" cy="399215"/>
            <a:chOff x="7289800" y="4292600"/>
            <a:chExt cx="449453" cy="369332"/>
          </a:xfrm>
        </p:grpSpPr>
        <p:sp>
          <p:nvSpPr>
            <p:cNvPr id="103" name="Oval 102"/>
            <p:cNvSpPr/>
            <p:nvPr/>
          </p:nvSpPr>
          <p:spPr>
            <a:xfrm>
              <a:off x="7610475" y="43901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289800" y="4292600"/>
              <a:ext cx="449453" cy="369332"/>
            </a:xfrm>
            <a:prstGeom prst="rect">
              <a:avLst/>
            </a:prstGeom>
            <a:noFill/>
          </p:spPr>
          <p:txBody>
            <a:bodyPr vert="horz" rtlCol="0">
              <a:spAutoFit/>
            </a:bodyPr>
            <a:lstStyle/>
            <a:p>
              <a:r>
                <a:rPr lang="en-US" b="1" smtClean="0">
                  <a:solidFill>
                    <a:srgbClr val="0000FF"/>
                  </a:solidFill>
                  <a:latin typeface="Arial - 24"/>
                </a:rPr>
                <a:t>L</a:t>
              </a:r>
              <a:endParaRPr lang="en-US" b="1">
                <a:solidFill>
                  <a:srgbClr val="0000FF"/>
                </a:solidFill>
                <a:latin typeface="Arial - 24"/>
              </a:endParaRPr>
            </a:p>
          </p:txBody>
        </p:sp>
      </p:grpSp>
      <p:grpSp>
        <p:nvGrpSpPr>
          <p:cNvPr id="108" name="Group 107"/>
          <p:cNvGrpSpPr/>
          <p:nvPr/>
        </p:nvGrpSpPr>
        <p:grpSpPr>
          <a:xfrm>
            <a:off x="9260145" y="4927489"/>
            <a:ext cx="677905" cy="399215"/>
            <a:chOff x="8524875" y="4305300"/>
            <a:chExt cx="624078" cy="369332"/>
          </a:xfrm>
        </p:grpSpPr>
        <p:sp>
          <p:nvSpPr>
            <p:cNvPr id="106" name="Oval 105"/>
            <p:cNvSpPr/>
            <p:nvPr/>
          </p:nvSpPr>
          <p:spPr>
            <a:xfrm>
              <a:off x="8524875" y="4390136"/>
              <a:ext cx="123952" cy="123952"/>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8699500" y="4305300"/>
              <a:ext cx="449453" cy="369332"/>
            </a:xfrm>
            <a:prstGeom prst="rect">
              <a:avLst/>
            </a:prstGeom>
            <a:noFill/>
          </p:spPr>
          <p:txBody>
            <a:bodyPr vert="horz" rtlCol="0">
              <a:spAutoFit/>
            </a:bodyPr>
            <a:lstStyle/>
            <a:p>
              <a:r>
                <a:rPr lang="en-US" b="1" smtClean="0">
                  <a:solidFill>
                    <a:srgbClr val="0000FF"/>
                  </a:solidFill>
                  <a:latin typeface="Arial - 24"/>
                </a:rPr>
                <a:t>M</a:t>
              </a:r>
              <a:endParaRPr lang="en-US" b="1">
                <a:solidFill>
                  <a:srgbClr val="0000FF"/>
                </a:solidFill>
                <a:latin typeface="Arial - 24"/>
              </a:endParaRPr>
            </a:p>
          </p:txBody>
        </p:sp>
      </p:grpSp>
      <p:grpSp>
        <p:nvGrpSpPr>
          <p:cNvPr id="111" name="Group 110"/>
          <p:cNvGrpSpPr/>
          <p:nvPr/>
        </p:nvGrpSpPr>
        <p:grpSpPr>
          <a:xfrm>
            <a:off x="5788678" y="3299397"/>
            <a:ext cx="5009239" cy="4847349"/>
            <a:chOff x="5329047" y="2799080"/>
            <a:chExt cx="4611497" cy="4484498"/>
          </a:xfrm>
        </p:grpSpPr>
        <p:sp>
          <p:nvSpPr>
            <p:cNvPr id="109" name="Freeform 108"/>
            <p:cNvSpPr/>
            <p:nvPr/>
          </p:nvSpPr>
          <p:spPr>
            <a:xfrm>
              <a:off x="5392547" y="2799080"/>
              <a:ext cx="4484498" cy="4484498"/>
            </a:xfrm>
            <a:custGeom>
              <a:avLst/>
              <a:gdLst/>
              <a:ahLst/>
              <a:cxnLst/>
              <a:rect l="0" t="0" r="0" b="0"/>
              <a:pathLst>
                <a:path w="4484498" h="4484498">
                  <a:moveTo>
                    <a:pt x="0" y="0"/>
                  </a:moveTo>
                  <a:lnTo>
                    <a:pt x="4484497" y="0"/>
                  </a:lnTo>
                  <a:lnTo>
                    <a:pt x="4484497" y="4484497"/>
                  </a:lnTo>
                  <a:lnTo>
                    <a:pt x="0" y="448449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329047" y="2799080"/>
              <a:ext cx="4611497" cy="2932799"/>
            </a:xfrm>
            <a:prstGeom prst="rect">
              <a:avLst/>
            </a:prstGeom>
            <a:noFill/>
          </p:spPr>
          <p:txBody>
            <a:bodyPr vert="horz"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400" dirty="0" smtClean="0">
                  <a:solidFill>
                    <a:schemeClr val="bg1"/>
                  </a:solidFill>
                  <a:latin typeface="Arial" pitchFamily="34" charset="0"/>
                  <a:cs typeface="Arial" pitchFamily="34" charset="0"/>
                </a:rPr>
                <a:t>Click to </a:t>
              </a:r>
              <a:r>
                <a:rPr lang="en-US" sz="1400" b="1" dirty="0">
                  <a:solidFill>
                    <a:schemeClr val="bg1"/>
                  </a:solidFill>
                  <a:latin typeface="Arial" pitchFamily="34" charset="0"/>
                  <a:cs typeface="Arial" pitchFamily="34" charset="0"/>
                </a:rPr>
                <a:t>Reveal </a:t>
              </a:r>
            </a:p>
          </p:txBody>
        </p:sp>
      </p:grpSp>
    </p:spTree>
    <p:extLst>
      <p:ext uri="{BB962C8B-B14F-4D97-AF65-F5344CB8AC3E}">
        <p14:creationId xmlns:p14="http://schemas.microsoft.com/office/powerpoint/2010/main" xmlns="" val="19001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1"/>
                                        </p:tgtEl>
                                      </p:cBhvr>
                                    </p:animEffect>
                                    <p:set>
                                      <p:cBhvr>
                                        <p:cTn id="7"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344" y="930102"/>
            <a:ext cx="1065851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54</a:t>
            </a:r>
            <a:endParaRPr lang="en-US" sz="2800" b="1">
              <a:solidFill>
                <a:srgbClr val="000000"/>
              </a:solidFill>
              <a:latin typeface="Arial" pitchFamily="34" charset="0"/>
              <a:cs typeface="Arial" pitchFamily="34" charset="0"/>
            </a:endParaRPr>
          </a:p>
        </p:txBody>
      </p:sp>
      <p:sp>
        <p:nvSpPr>
          <p:cNvPr id="3" name="TextBox 2"/>
          <p:cNvSpPr txBox="1"/>
          <p:nvPr/>
        </p:nvSpPr>
        <p:spPr>
          <a:xfrm>
            <a:off x="1854248" y="930101"/>
            <a:ext cx="9182052" cy="1823600"/>
          </a:xfrm>
          <a:prstGeom prst="rect">
            <a:avLst/>
          </a:prstGeom>
          <a:noFill/>
        </p:spPr>
        <p:txBody>
          <a:bodyPr vert="horz" wrap="square" lIns="99084" tIns="49542" rIns="99084" bIns="49542" rtlCol="0">
            <a:spAutoFit/>
          </a:bodyPr>
          <a:lstStyle/>
          <a:p>
            <a:r>
              <a:rPr lang="en-US" sz="2800" b="1" dirty="0" smtClean="0">
                <a:solidFill>
                  <a:srgbClr val="000000"/>
                </a:solidFill>
                <a:latin typeface="Arial" pitchFamily="34" charset="0"/>
                <a:cs typeface="Arial" pitchFamily="34" charset="0"/>
              </a:rPr>
              <a:t>Plot the following points and connect them in the order given.  What is the coordinate of the fourth point that creates a parallelogram?</a:t>
            </a:r>
          </a:p>
          <a:p>
            <a:pPr algn="ctr"/>
            <a:r>
              <a:rPr lang="pt-BR" sz="2800" b="1" dirty="0" smtClean="0">
                <a:solidFill>
                  <a:srgbClr val="000000"/>
                </a:solidFill>
                <a:latin typeface="Arial" pitchFamily="34" charset="0"/>
                <a:cs typeface="Arial" pitchFamily="34" charset="0"/>
              </a:rPr>
              <a:t>Q (4, 4) R (0,4) S (-1,1) </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74950" y="3250406"/>
            <a:ext cx="1743017" cy="530939"/>
          </a:xfrm>
          <a:prstGeom prst="rect">
            <a:avLst/>
          </a:prstGeom>
          <a:noFill/>
        </p:spPr>
        <p:txBody>
          <a:bodyPr vert="horz" lIns="99084" tIns="49542" rIns="99084" bIns="4954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657854" y="3250406"/>
            <a:ext cx="1743017"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(4,1)</a:t>
            </a:r>
            <a:endParaRPr lang="en-US" sz="2800" b="1">
              <a:solidFill>
                <a:srgbClr val="000000"/>
              </a:solidFill>
              <a:latin typeface="Arial" pitchFamily="34" charset="0"/>
              <a:cs typeface="Arial" pitchFamily="34" charset="0"/>
            </a:endParaRPr>
          </a:p>
        </p:txBody>
      </p:sp>
      <p:sp>
        <p:nvSpPr>
          <p:cNvPr id="6" name="TextBox 5"/>
          <p:cNvSpPr txBox="1"/>
          <p:nvPr/>
        </p:nvSpPr>
        <p:spPr>
          <a:xfrm>
            <a:off x="2774950" y="3744573"/>
            <a:ext cx="1743017"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657854" y="3744573"/>
            <a:ext cx="1743017"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(5,1)</a:t>
            </a:r>
            <a:endParaRPr lang="en-US" sz="2800" b="1">
              <a:solidFill>
                <a:srgbClr val="000000"/>
              </a:solidFill>
              <a:latin typeface="Arial" pitchFamily="34" charset="0"/>
              <a:cs typeface="Arial" pitchFamily="34" charset="0"/>
            </a:endParaRPr>
          </a:p>
        </p:txBody>
      </p:sp>
      <p:sp>
        <p:nvSpPr>
          <p:cNvPr id="8" name="TextBox 7"/>
          <p:cNvSpPr txBox="1"/>
          <p:nvPr/>
        </p:nvSpPr>
        <p:spPr>
          <a:xfrm>
            <a:off x="2774950" y="4208961"/>
            <a:ext cx="1743017"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657854" y="4208961"/>
            <a:ext cx="1743017"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(2,1)</a:t>
            </a:r>
            <a:endParaRPr lang="en-US" sz="2800" b="1">
              <a:solidFill>
                <a:srgbClr val="000000"/>
              </a:solidFill>
              <a:latin typeface="Arial" pitchFamily="34" charset="0"/>
              <a:cs typeface="Arial" pitchFamily="34" charset="0"/>
            </a:endParaRPr>
          </a:p>
        </p:txBody>
      </p:sp>
      <p:sp>
        <p:nvSpPr>
          <p:cNvPr id="10" name="TextBox 9"/>
          <p:cNvSpPr txBox="1"/>
          <p:nvPr/>
        </p:nvSpPr>
        <p:spPr>
          <a:xfrm>
            <a:off x="2774950" y="4658973"/>
            <a:ext cx="1743017" cy="530939"/>
          </a:xfrm>
          <a:prstGeom prst="rect">
            <a:avLst/>
          </a:prstGeom>
          <a:noFill/>
        </p:spPr>
        <p:txBody>
          <a:bodyPr vert="horz" lIns="99084" tIns="49542" rIns="99084" bIns="49542"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3657854" y="4658973"/>
            <a:ext cx="1743017"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(3,1)</a:t>
            </a:r>
            <a:endParaRPr lang="en-US" sz="2800" b="1">
              <a:solidFill>
                <a:srgbClr val="000000"/>
              </a:solidFill>
              <a:latin typeface="Arial" pitchFamily="34" charset="0"/>
              <a:cs typeface="Arial" pitchFamily="34" charset="0"/>
            </a:endParaRPr>
          </a:p>
        </p:txBody>
      </p:sp>
      <p:grpSp>
        <p:nvGrpSpPr>
          <p:cNvPr id="57" name="Group 56"/>
          <p:cNvGrpSpPr/>
          <p:nvPr/>
        </p:nvGrpSpPr>
        <p:grpSpPr>
          <a:xfrm>
            <a:off x="5975350" y="3250406"/>
            <a:ext cx="4281257" cy="4237294"/>
            <a:chOff x="3117850" y="2247900"/>
            <a:chExt cx="3941318" cy="3920109"/>
          </a:xfrm>
        </p:grpSpPr>
        <p:grpSp>
          <p:nvGrpSpPr>
            <p:cNvPr id="54" name="Group 53"/>
            <p:cNvGrpSpPr/>
            <p:nvPr/>
          </p:nvGrpSpPr>
          <p:grpSpPr>
            <a:xfrm>
              <a:off x="3255137" y="2364105"/>
              <a:ext cx="3691002" cy="3687192"/>
              <a:chOff x="3255137" y="2364105"/>
              <a:chExt cx="3691002" cy="3687192"/>
            </a:xfrm>
          </p:grpSpPr>
          <p:sp>
            <p:nvSpPr>
              <p:cNvPr id="12" name="Freeform 11"/>
              <p:cNvSpPr/>
              <p:nvPr/>
            </p:nvSpPr>
            <p:spPr>
              <a:xfrm>
                <a:off x="3255137" y="237236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3" name="Freeform 12"/>
              <p:cNvSpPr/>
              <p:nvPr/>
            </p:nvSpPr>
            <p:spPr>
              <a:xfrm>
                <a:off x="3255137" y="236410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4" name="Freeform 13"/>
              <p:cNvSpPr/>
              <p:nvPr/>
            </p:nvSpPr>
            <p:spPr>
              <a:xfrm>
                <a:off x="3268091" y="254838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 name="Freeform 14"/>
              <p:cNvSpPr/>
              <p:nvPr/>
            </p:nvSpPr>
            <p:spPr>
              <a:xfrm>
                <a:off x="3440430" y="237324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 name="Freeform 15"/>
              <p:cNvSpPr/>
              <p:nvPr/>
            </p:nvSpPr>
            <p:spPr>
              <a:xfrm>
                <a:off x="3622802" y="237236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 name="Freeform 16"/>
              <p:cNvSpPr/>
              <p:nvPr/>
            </p:nvSpPr>
            <p:spPr>
              <a:xfrm>
                <a:off x="3807841" y="237324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 name="Freeform 17"/>
              <p:cNvSpPr/>
              <p:nvPr/>
            </p:nvSpPr>
            <p:spPr>
              <a:xfrm>
                <a:off x="3987546" y="237236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 name="Freeform 18"/>
              <p:cNvSpPr/>
              <p:nvPr/>
            </p:nvSpPr>
            <p:spPr>
              <a:xfrm>
                <a:off x="4172585" y="237324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 name="Freeform 19"/>
              <p:cNvSpPr/>
              <p:nvPr/>
            </p:nvSpPr>
            <p:spPr>
              <a:xfrm>
                <a:off x="4357751" y="237426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 name="Freeform 20"/>
              <p:cNvSpPr/>
              <p:nvPr/>
            </p:nvSpPr>
            <p:spPr>
              <a:xfrm>
                <a:off x="4541139" y="237324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2" name="Freeform 21"/>
              <p:cNvSpPr/>
              <p:nvPr/>
            </p:nvSpPr>
            <p:spPr>
              <a:xfrm>
                <a:off x="4725162" y="237502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3" name="Freeform 22"/>
              <p:cNvSpPr/>
              <p:nvPr/>
            </p:nvSpPr>
            <p:spPr>
              <a:xfrm>
                <a:off x="4903851" y="237324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4" name="Freeform 23"/>
              <p:cNvSpPr/>
              <p:nvPr/>
            </p:nvSpPr>
            <p:spPr>
              <a:xfrm>
                <a:off x="5090160" y="237426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5" name="Freeform 24"/>
              <p:cNvSpPr/>
              <p:nvPr/>
            </p:nvSpPr>
            <p:spPr>
              <a:xfrm>
                <a:off x="5275199" y="2374265"/>
                <a:ext cx="20956" cy="3664333"/>
              </a:xfrm>
              <a:custGeom>
                <a:avLst/>
                <a:gdLst/>
                <a:ahLst/>
                <a:cxnLst/>
                <a:rect l="0" t="0" r="0" b="0"/>
                <a:pathLst>
                  <a:path w="20956" h="3664333">
                    <a:moveTo>
                      <a:pt x="0" y="0"/>
                    </a:moveTo>
                    <a:lnTo>
                      <a:pt x="20955" y="0"/>
                    </a:lnTo>
                    <a:lnTo>
                      <a:pt x="20955" y="3664332"/>
                    </a:lnTo>
                    <a:lnTo>
                      <a:pt x="0" y="36643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6" name="Freeform 25"/>
              <p:cNvSpPr/>
              <p:nvPr/>
            </p:nvSpPr>
            <p:spPr>
              <a:xfrm>
                <a:off x="5458460" y="237426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7" name="Freeform 26"/>
              <p:cNvSpPr/>
              <p:nvPr/>
            </p:nvSpPr>
            <p:spPr>
              <a:xfrm>
                <a:off x="5642737" y="237502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8" name="Freeform 27"/>
              <p:cNvSpPr/>
              <p:nvPr/>
            </p:nvSpPr>
            <p:spPr>
              <a:xfrm>
                <a:off x="5821426" y="237324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9" name="Freeform 28"/>
              <p:cNvSpPr/>
              <p:nvPr/>
            </p:nvSpPr>
            <p:spPr>
              <a:xfrm>
                <a:off x="6007481" y="237426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0" name="Freeform 29"/>
              <p:cNvSpPr/>
              <p:nvPr/>
            </p:nvSpPr>
            <p:spPr>
              <a:xfrm>
                <a:off x="6192393" y="237502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1" name="Freeform 30"/>
              <p:cNvSpPr/>
              <p:nvPr/>
            </p:nvSpPr>
            <p:spPr>
              <a:xfrm>
                <a:off x="6375781" y="237426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2" name="Freeform 31"/>
              <p:cNvSpPr/>
              <p:nvPr/>
            </p:nvSpPr>
            <p:spPr>
              <a:xfrm>
                <a:off x="6559042" y="237426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3" name="Freeform 32"/>
              <p:cNvSpPr/>
              <p:nvPr/>
            </p:nvSpPr>
            <p:spPr>
              <a:xfrm>
                <a:off x="6738874" y="237426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4" name="Freeform 33"/>
              <p:cNvSpPr/>
              <p:nvPr/>
            </p:nvSpPr>
            <p:spPr>
              <a:xfrm>
                <a:off x="6919468" y="237134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5" name="Freeform 34"/>
              <p:cNvSpPr/>
              <p:nvPr/>
            </p:nvSpPr>
            <p:spPr>
              <a:xfrm>
                <a:off x="3266059" y="273240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6" name="Freeform 35"/>
              <p:cNvSpPr/>
              <p:nvPr/>
            </p:nvSpPr>
            <p:spPr>
              <a:xfrm>
                <a:off x="3266948" y="291503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7" name="Freeform 36"/>
              <p:cNvSpPr/>
              <p:nvPr/>
            </p:nvSpPr>
            <p:spPr>
              <a:xfrm>
                <a:off x="3265297" y="309448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8" name="Freeform 37"/>
              <p:cNvSpPr/>
              <p:nvPr/>
            </p:nvSpPr>
            <p:spPr>
              <a:xfrm>
                <a:off x="3268980" y="401472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9" name="Freeform 38"/>
              <p:cNvSpPr/>
              <p:nvPr/>
            </p:nvSpPr>
            <p:spPr>
              <a:xfrm>
                <a:off x="3266948" y="383235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0" name="Freeform 39"/>
              <p:cNvSpPr/>
              <p:nvPr/>
            </p:nvSpPr>
            <p:spPr>
              <a:xfrm>
                <a:off x="3266948" y="364807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1" name="Freeform 40"/>
              <p:cNvSpPr/>
              <p:nvPr/>
            </p:nvSpPr>
            <p:spPr>
              <a:xfrm>
                <a:off x="3268980" y="346405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2" name="Freeform 41"/>
              <p:cNvSpPr/>
              <p:nvPr/>
            </p:nvSpPr>
            <p:spPr>
              <a:xfrm>
                <a:off x="3268091" y="328142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3" name="Freeform 42"/>
              <p:cNvSpPr/>
              <p:nvPr/>
            </p:nvSpPr>
            <p:spPr>
              <a:xfrm>
                <a:off x="3266059" y="4196080"/>
                <a:ext cx="3665983" cy="19305"/>
              </a:xfrm>
              <a:custGeom>
                <a:avLst/>
                <a:gdLst/>
                <a:ahLst/>
                <a:cxnLst/>
                <a:rect l="0" t="0" r="0" b="0"/>
                <a:pathLst>
                  <a:path w="3665983" h="19305">
                    <a:moveTo>
                      <a:pt x="0" y="0"/>
                    </a:moveTo>
                    <a:lnTo>
                      <a:pt x="3665982" y="0"/>
                    </a:lnTo>
                    <a:lnTo>
                      <a:pt x="3665982"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4" name="Freeform 43"/>
              <p:cNvSpPr/>
              <p:nvPr/>
            </p:nvSpPr>
            <p:spPr>
              <a:xfrm>
                <a:off x="3265297" y="438048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5" name="Freeform 44"/>
              <p:cNvSpPr/>
              <p:nvPr/>
            </p:nvSpPr>
            <p:spPr>
              <a:xfrm>
                <a:off x="3264408" y="456476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6" name="Freeform 45"/>
              <p:cNvSpPr/>
              <p:nvPr/>
            </p:nvSpPr>
            <p:spPr>
              <a:xfrm>
                <a:off x="3265297" y="474713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7" name="Freeform 46"/>
              <p:cNvSpPr/>
              <p:nvPr/>
            </p:nvSpPr>
            <p:spPr>
              <a:xfrm>
                <a:off x="3264408" y="492683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8" name="Freeform 47"/>
              <p:cNvSpPr/>
              <p:nvPr/>
            </p:nvSpPr>
            <p:spPr>
              <a:xfrm>
                <a:off x="3266948" y="584327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49" name="Freeform 48"/>
              <p:cNvSpPr/>
              <p:nvPr/>
            </p:nvSpPr>
            <p:spPr>
              <a:xfrm>
                <a:off x="3266948" y="566343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50" name="Freeform 49"/>
              <p:cNvSpPr/>
              <p:nvPr/>
            </p:nvSpPr>
            <p:spPr>
              <a:xfrm>
                <a:off x="3264408" y="548017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51" name="Freeform 50"/>
              <p:cNvSpPr/>
              <p:nvPr/>
            </p:nvSpPr>
            <p:spPr>
              <a:xfrm>
                <a:off x="3265297" y="529602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52" name="Freeform 51"/>
              <p:cNvSpPr/>
              <p:nvPr/>
            </p:nvSpPr>
            <p:spPr>
              <a:xfrm>
                <a:off x="3265297" y="511378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53" name="Freeform 52"/>
              <p:cNvSpPr/>
              <p:nvPr/>
            </p:nvSpPr>
            <p:spPr>
              <a:xfrm>
                <a:off x="3255137" y="602919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cxnSp>
          <p:nvCxnSpPr>
            <p:cNvPr id="55" name="Straight Connector 54"/>
            <p:cNvCxnSpPr/>
            <p:nvPr/>
          </p:nvCxnSpPr>
          <p:spPr>
            <a:xfrm flipV="1">
              <a:off x="5083175" y="224790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17850" y="418147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63" name="Picture 6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6093"/>
            <a:ext cx="3752342" cy="68638"/>
          </a:xfrm>
          <a:prstGeom prst="rect">
            <a:avLst/>
          </a:prstGeom>
          <a:solidFill>
            <a:scrgbClr r="0" g="0" b="0">
              <a:alpha val="0"/>
            </a:scrgbClr>
          </a:solidFill>
        </p:spPr>
      </p:pic>
      <p:sp>
        <p:nvSpPr>
          <p:cNvPr id="64" name="Oval 63"/>
          <p:cNvSpPr/>
          <p:nvPr/>
        </p:nvSpPr>
        <p:spPr>
          <a:xfrm>
            <a:off x="1860550" y="33266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65" name="Oval 64"/>
          <p:cNvSpPr/>
          <p:nvPr/>
        </p:nvSpPr>
        <p:spPr>
          <a:xfrm>
            <a:off x="1860550" y="3761518"/>
            <a:ext cx="365760" cy="402336"/>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66" name="Oval 65"/>
          <p:cNvSpPr/>
          <p:nvPr/>
        </p:nvSpPr>
        <p:spPr>
          <a:xfrm>
            <a:off x="1860550" y="421256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67" name="Oval 66"/>
          <p:cNvSpPr/>
          <p:nvPr/>
        </p:nvSpPr>
        <p:spPr>
          <a:xfrm>
            <a:off x="1860550" y="46525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248067846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344" y="943294"/>
            <a:ext cx="1065851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55</a:t>
            </a:r>
            <a:endParaRPr lang="en-US" sz="2800" b="1">
              <a:solidFill>
                <a:srgbClr val="000000"/>
              </a:solidFill>
              <a:latin typeface="Arial" pitchFamily="34" charset="0"/>
              <a:cs typeface="Arial" pitchFamily="34" charset="0"/>
            </a:endParaRPr>
          </a:p>
        </p:txBody>
      </p:sp>
      <p:sp>
        <p:nvSpPr>
          <p:cNvPr id="3" name="TextBox 2"/>
          <p:cNvSpPr txBox="1"/>
          <p:nvPr/>
        </p:nvSpPr>
        <p:spPr>
          <a:xfrm>
            <a:off x="1854248" y="943293"/>
            <a:ext cx="9074102" cy="1392713"/>
          </a:xfrm>
          <a:prstGeom prst="rect">
            <a:avLst/>
          </a:prstGeom>
          <a:noFill/>
        </p:spPr>
        <p:txBody>
          <a:bodyPr vert="horz" wrap="square" lIns="99084" tIns="49542" rIns="99084" bIns="49542" rtlCol="0">
            <a:spAutoFit/>
          </a:bodyPr>
          <a:lstStyle/>
          <a:p>
            <a:r>
              <a:rPr lang="en-US" sz="2800" b="1" dirty="0" smtClean="0">
                <a:solidFill>
                  <a:srgbClr val="000000"/>
                </a:solidFill>
                <a:latin typeface="Arial" pitchFamily="34" charset="0"/>
                <a:cs typeface="Arial" pitchFamily="34" charset="0"/>
              </a:rPr>
              <a:t>Plot the following points and connect them in the order given.  What is the length of AD?</a:t>
            </a:r>
          </a:p>
          <a:p>
            <a:pPr algn="ctr"/>
            <a:r>
              <a:rPr lang="pt-BR" sz="2800" b="1" dirty="0" smtClean="0">
                <a:solidFill>
                  <a:srgbClr val="000000"/>
                </a:solidFill>
                <a:latin typeface="Arial" pitchFamily="34" charset="0"/>
                <a:cs typeface="Arial" pitchFamily="34" charset="0"/>
              </a:rPr>
              <a:t>A (-1, -2) B (-5, -2) C(-2, -4) D(-1, -4)</a:t>
            </a:r>
            <a:endParaRPr lang="en-US" sz="2800" b="1" dirty="0">
              <a:solidFill>
                <a:srgbClr val="000000"/>
              </a:solidFill>
              <a:latin typeface="Arial" pitchFamily="34" charset="0"/>
              <a:cs typeface="Arial" pitchFamily="34" charset="0"/>
            </a:endParaRPr>
          </a:p>
        </p:txBody>
      </p:sp>
      <p:grpSp>
        <p:nvGrpSpPr>
          <p:cNvPr id="49" name="Group 48"/>
          <p:cNvGrpSpPr/>
          <p:nvPr/>
        </p:nvGrpSpPr>
        <p:grpSpPr>
          <a:xfrm>
            <a:off x="917392" y="3508912"/>
            <a:ext cx="4281257" cy="4237294"/>
            <a:chOff x="844550" y="2114550"/>
            <a:chExt cx="3941318" cy="3920109"/>
          </a:xfrm>
        </p:grpSpPr>
        <p:grpSp>
          <p:nvGrpSpPr>
            <p:cNvPr id="46" name="Group 45"/>
            <p:cNvGrpSpPr/>
            <p:nvPr/>
          </p:nvGrpSpPr>
          <p:grpSpPr>
            <a:xfrm>
              <a:off x="981837" y="2230755"/>
              <a:ext cx="3691002" cy="3687192"/>
              <a:chOff x="981837" y="2230755"/>
              <a:chExt cx="3691002" cy="3687192"/>
            </a:xfrm>
          </p:grpSpPr>
          <p:sp>
            <p:nvSpPr>
              <p:cNvPr id="4" name="Freeform 3"/>
              <p:cNvSpPr/>
              <p:nvPr/>
            </p:nvSpPr>
            <p:spPr>
              <a:xfrm>
                <a:off x="981837" y="223901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81837" y="223075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94791" y="241503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67130" y="223989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349502" y="223901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34541" y="223989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714246" y="223901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899285" y="223989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084451" y="224091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67839" y="223989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451862" y="224167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630551" y="223989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816860" y="224091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001899" y="2240915"/>
                <a:ext cx="20956" cy="3664333"/>
              </a:xfrm>
              <a:custGeom>
                <a:avLst/>
                <a:gdLst/>
                <a:ahLst/>
                <a:cxnLst/>
                <a:rect l="0" t="0" r="0" b="0"/>
                <a:pathLst>
                  <a:path w="20956" h="3664333">
                    <a:moveTo>
                      <a:pt x="0" y="0"/>
                    </a:moveTo>
                    <a:lnTo>
                      <a:pt x="20955" y="0"/>
                    </a:lnTo>
                    <a:lnTo>
                      <a:pt x="20955" y="3664332"/>
                    </a:lnTo>
                    <a:lnTo>
                      <a:pt x="0" y="36643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185160" y="224091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369437" y="224167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548126" y="223989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734181" y="224091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919093" y="224167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102481" y="224091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285742" y="224091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465574" y="224091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646168" y="223799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992759" y="259905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93648" y="278168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91997" y="296113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995680" y="388137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993648" y="369900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993648" y="351472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995680" y="333070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994791" y="314807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992759" y="4062730"/>
                <a:ext cx="3665982" cy="19305"/>
              </a:xfrm>
              <a:custGeom>
                <a:avLst/>
                <a:gdLst/>
                <a:ahLst/>
                <a:cxnLst/>
                <a:rect l="0" t="0" r="0" b="0"/>
                <a:pathLst>
                  <a:path w="3665982" h="19305">
                    <a:moveTo>
                      <a:pt x="0" y="0"/>
                    </a:moveTo>
                    <a:lnTo>
                      <a:pt x="3665981" y="0"/>
                    </a:lnTo>
                    <a:lnTo>
                      <a:pt x="3665981"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991997" y="424713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91108" y="443141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991997" y="461378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991108" y="479348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993648" y="570992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993648" y="553008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91108" y="534682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991997" y="516267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991997" y="498043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981837" y="589584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flipV="1">
              <a:off x="2809875" y="211455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44550" y="404812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a:off x="7828815" y="1438996"/>
            <a:ext cx="3563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56" name="Picture 5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96093"/>
            <a:ext cx="4414520" cy="68638"/>
          </a:xfrm>
          <a:prstGeom prst="rect">
            <a:avLst/>
          </a:prstGeom>
          <a:solidFill>
            <a:scrgbClr r="0" g="0" b="0">
              <a:alpha val="0"/>
            </a:scrgbClr>
          </a:solidFill>
        </p:spPr>
      </p:pic>
    </p:spTree>
    <p:extLst>
      <p:ext uri="{BB962C8B-B14F-4D97-AF65-F5344CB8AC3E}">
        <p14:creationId xmlns:p14="http://schemas.microsoft.com/office/powerpoint/2010/main" xmlns="" val="171817505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344" y="872647"/>
            <a:ext cx="1065851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56</a:t>
            </a:r>
            <a:endParaRPr lang="en-US" sz="2800" b="1">
              <a:solidFill>
                <a:srgbClr val="000000"/>
              </a:solidFill>
              <a:latin typeface="Arial" pitchFamily="34" charset="0"/>
              <a:cs typeface="Arial" pitchFamily="34" charset="0"/>
            </a:endParaRPr>
          </a:p>
        </p:txBody>
      </p:sp>
      <p:sp>
        <p:nvSpPr>
          <p:cNvPr id="3" name="TextBox 2"/>
          <p:cNvSpPr txBox="1"/>
          <p:nvPr/>
        </p:nvSpPr>
        <p:spPr>
          <a:xfrm>
            <a:off x="1854248" y="872646"/>
            <a:ext cx="8921702" cy="2254488"/>
          </a:xfrm>
          <a:prstGeom prst="rect">
            <a:avLst/>
          </a:prstGeom>
          <a:noFill/>
        </p:spPr>
        <p:txBody>
          <a:bodyPr vert="horz" wrap="square" lIns="99084" tIns="49542" rIns="99084" bIns="49542" rtlCol="0">
            <a:spAutoFit/>
          </a:bodyPr>
          <a:lstStyle/>
          <a:p>
            <a:r>
              <a:rPr lang="en-US" sz="2800" b="1" dirty="0" smtClean="0">
                <a:solidFill>
                  <a:srgbClr val="000000"/>
                </a:solidFill>
                <a:latin typeface="Arial" pitchFamily="34" charset="0"/>
                <a:cs typeface="Arial" pitchFamily="34" charset="0"/>
              </a:rPr>
              <a:t>Plot the following points and connect them in the order given.  What would be the coordinates of a third point that would form a right isosceles triangle?</a:t>
            </a:r>
          </a:p>
          <a:p>
            <a:pPr algn="ctr"/>
            <a:r>
              <a:rPr lang="en-US" sz="2800" b="1" dirty="0" smtClean="0">
                <a:solidFill>
                  <a:srgbClr val="000000"/>
                </a:solidFill>
                <a:latin typeface="Arial" pitchFamily="34" charset="0"/>
                <a:cs typeface="Arial" pitchFamily="34" charset="0"/>
              </a:rPr>
              <a:t>E (2, 2) F (2, -2)</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808335" y="3309259"/>
            <a:ext cx="2055511" cy="530939"/>
          </a:xfrm>
          <a:prstGeom prst="rect">
            <a:avLst/>
          </a:prstGeom>
          <a:noFill/>
        </p:spPr>
        <p:txBody>
          <a:bodyPr vert="horz" lIns="99084" tIns="49542" rIns="99084" bIns="4954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691239" y="3326512"/>
            <a:ext cx="2055511"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(-2, -2)</a:t>
            </a:r>
            <a:endParaRPr lang="en-US" sz="2800" b="1">
              <a:solidFill>
                <a:srgbClr val="000000"/>
              </a:solidFill>
              <a:latin typeface="Arial" pitchFamily="34" charset="0"/>
              <a:cs typeface="Arial" pitchFamily="34" charset="0"/>
            </a:endParaRPr>
          </a:p>
        </p:txBody>
      </p:sp>
      <p:sp>
        <p:nvSpPr>
          <p:cNvPr id="6" name="TextBox 5"/>
          <p:cNvSpPr txBox="1"/>
          <p:nvPr/>
        </p:nvSpPr>
        <p:spPr>
          <a:xfrm>
            <a:off x="2808335" y="3786267"/>
            <a:ext cx="183500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691239" y="3786267"/>
            <a:ext cx="183500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(4, 0)</a:t>
            </a:r>
            <a:endParaRPr lang="en-US" sz="2800" b="1">
              <a:solidFill>
                <a:srgbClr val="000000"/>
              </a:solidFill>
              <a:latin typeface="Arial" pitchFamily="34" charset="0"/>
              <a:cs typeface="Arial" pitchFamily="34" charset="0"/>
            </a:endParaRPr>
          </a:p>
        </p:txBody>
      </p:sp>
      <p:sp>
        <p:nvSpPr>
          <p:cNvPr id="8" name="TextBox 7"/>
          <p:cNvSpPr txBox="1"/>
          <p:nvPr/>
        </p:nvSpPr>
        <p:spPr>
          <a:xfrm>
            <a:off x="2808334" y="4219179"/>
            <a:ext cx="1945259" cy="530939"/>
          </a:xfrm>
          <a:prstGeom prst="rect">
            <a:avLst/>
          </a:prstGeom>
          <a:noFill/>
        </p:spPr>
        <p:txBody>
          <a:bodyPr vert="horz" lIns="99084" tIns="49542" rIns="99084" bIns="49542"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691238" y="4219179"/>
            <a:ext cx="1945259"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(-1, 0)</a:t>
            </a:r>
            <a:endParaRPr lang="en-US" sz="2800" b="1">
              <a:solidFill>
                <a:srgbClr val="000000"/>
              </a:solidFill>
              <a:latin typeface="Arial" pitchFamily="34" charset="0"/>
              <a:cs typeface="Arial" pitchFamily="34" charset="0"/>
            </a:endParaRPr>
          </a:p>
        </p:txBody>
      </p:sp>
      <p:sp>
        <p:nvSpPr>
          <p:cNvPr id="10" name="TextBox 9"/>
          <p:cNvSpPr txBox="1"/>
          <p:nvPr/>
        </p:nvSpPr>
        <p:spPr>
          <a:xfrm>
            <a:off x="2808334" y="4666161"/>
            <a:ext cx="1945259"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691238" y="4666161"/>
            <a:ext cx="1945259" cy="530939"/>
          </a:xfrm>
          <a:prstGeom prst="rect">
            <a:avLst/>
          </a:prstGeom>
          <a:noFill/>
        </p:spPr>
        <p:txBody>
          <a:bodyPr vert="horz" lIns="99084" tIns="49542" rIns="99084" bIns="49542" rtlCol="0">
            <a:spAutoFit/>
          </a:bodyPr>
          <a:lstStyle/>
          <a:p>
            <a:r>
              <a:rPr lang="en-US" sz="2800" b="1" dirty="0" smtClean="0">
                <a:solidFill>
                  <a:srgbClr val="000000"/>
                </a:solidFill>
                <a:latin typeface="Arial" pitchFamily="34" charset="0"/>
                <a:cs typeface="Arial" pitchFamily="34" charset="0"/>
              </a:rPr>
              <a:t>(5, -2)</a:t>
            </a:r>
            <a:endParaRPr lang="en-US" sz="2800" b="1" dirty="0">
              <a:solidFill>
                <a:srgbClr val="000000"/>
              </a:solidFill>
              <a:latin typeface="Arial" pitchFamily="34" charset="0"/>
              <a:cs typeface="Arial" pitchFamily="34" charset="0"/>
            </a:endParaRPr>
          </a:p>
        </p:txBody>
      </p:sp>
      <p:grpSp>
        <p:nvGrpSpPr>
          <p:cNvPr id="57" name="Group 56"/>
          <p:cNvGrpSpPr/>
          <p:nvPr/>
        </p:nvGrpSpPr>
        <p:grpSpPr>
          <a:xfrm>
            <a:off x="6113693" y="3737512"/>
            <a:ext cx="4281257" cy="4237294"/>
            <a:chOff x="3132582" y="2527300"/>
            <a:chExt cx="3941318" cy="3920109"/>
          </a:xfrm>
        </p:grpSpPr>
        <p:grpSp>
          <p:nvGrpSpPr>
            <p:cNvPr id="54" name="Group 53"/>
            <p:cNvGrpSpPr/>
            <p:nvPr/>
          </p:nvGrpSpPr>
          <p:grpSpPr>
            <a:xfrm>
              <a:off x="3269869" y="2643505"/>
              <a:ext cx="3691002" cy="3687192"/>
              <a:chOff x="3269869" y="2643505"/>
              <a:chExt cx="3691002" cy="3687192"/>
            </a:xfrm>
          </p:grpSpPr>
          <p:sp>
            <p:nvSpPr>
              <p:cNvPr id="12" name="Freeform 11"/>
              <p:cNvSpPr/>
              <p:nvPr/>
            </p:nvSpPr>
            <p:spPr>
              <a:xfrm>
                <a:off x="3269869" y="2651760"/>
                <a:ext cx="18416" cy="3665983"/>
              </a:xfrm>
              <a:custGeom>
                <a:avLst/>
                <a:gdLst/>
                <a:ahLst/>
                <a:cxnLst/>
                <a:rect l="0" t="0" r="0" b="0"/>
                <a:pathLst>
                  <a:path w="18416" h="3665983">
                    <a:moveTo>
                      <a:pt x="0" y="0"/>
                    </a:moveTo>
                    <a:lnTo>
                      <a:pt x="18415" y="0"/>
                    </a:lnTo>
                    <a:lnTo>
                      <a:pt x="18415"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269869" y="2643505"/>
                <a:ext cx="3689732" cy="18416"/>
              </a:xfrm>
              <a:custGeom>
                <a:avLst/>
                <a:gdLst/>
                <a:ahLst/>
                <a:cxnLst/>
                <a:rect l="0" t="0" r="0" b="0"/>
                <a:pathLst>
                  <a:path w="3689732" h="18416">
                    <a:moveTo>
                      <a:pt x="0" y="0"/>
                    </a:moveTo>
                    <a:lnTo>
                      <a:pt x="3689731" y="0"/>
                    </a:lnTo>
                    <a:lnTo>
                      <a:pt x="3689731" y="18415"/>
                    </a:lnTo>
                    <a:lnTo>
                      <a:pt x="0" y="184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282823" y="2827782"/>
                <a:ext cx="3670555" cy="19051"/>
              </a:xfrm>
              <a:custGeom>
                <a:avLst/>
                <a:gdLst/>
                <a:ahLst/>
                <a:cxnLst/>
                <a:rect l="0" t="0" r="0" b="0"/>
                <a:pathLst>
                  <a:path w="3670555" h="19051">
                    <a:moveTo>
                      <a:pt x="0" y="0"/>
                    </a:moveTo>
                    <a:lnTo>
                      <a:pt x="3670554" y="0"/>
                    </a:lnTo>
                    <a:lnTo>
                      <a:pt x="3670554" y="19050"/>
                    </a:lnTo>
                    <a:lnTo>
                      <a:pt x="0" y="190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455162" y="2652649"/>
                <a:ext cx="19178" cy="3666110"/>
              </a:xfrm>
              <a:custGeom>
                <a:avLst/>
                <a:gdLst/>
                <a:ahLst/>
                <a:cxnLst/>
                <a:rect l="0" t="0" r="0" b="0"/>
                <a:pathLst>
                  <a:path w="19178" h="3666110">
                    <a:moveTo>
                      <a:pt x="0" y="0"/>
                    </a:moveTo>
                    <a:lnTo>
                      <a:pt x="19177" y="0"/>
                    </a:lnTo>
                    <a:lnTo>
                      <a:pt x="19177"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637534" y="2651760"/>
                <a:ext cx="19051" cy="3665983"/>
              </a:xfrm>
              <a:custGeom>
                <a:avLst/>
                <a:gdLst/>
                <a:ahLst/>
                <a:cxnLst/>
                <a:rect l="0" t="0" r="0" b="0"/>
                <a:pathLst>
                  <a:path w="19051" h="3665983">
                    <a:moveTo>
                      <a:pt x="0" y="0"/>
                    </a:moveTo>
                    <a:lnTo>
                      <a:pt x="19050" y="0"/>
                    </a:lnTo>
                    <a:lnTo>
                      <a:pt x="19050" y="3665982"/>
                    </a:lnTo>
                    <a:lnTo>
                      <a:pt x="0" y="3665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822573" y="2652649"/>
                <a:ext cx="21083" cy="3667126"/>
              </a:xfrm>
              <a:custGeom>
                <a:avLst/>
                <a:gdLst/>
                <a:ahLst/>
                <a:cxnLst/>
                <a:rect l="0" t="0" r="0" b="0"/>
                <a:pathLst>
                  <a:path w="21083" h="3667126">
                    <a:moveTo>
                      <a:pt x="0" y="0"/>
                    </a:moveTo>
                    <a:lnTo>
                      <a:pt x="21082" y="0"/>
                    </a:lnTo>
                    <a:lnTo>
                      <a:pt x="21082"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02278" y="2651760"/>
                <a:ext cx="21972" cy="3668015"/>
              </a:xfrm>
              <a:custGeom>
                <a:avLst/>
                <a:gdLst/>
                <a:ahLst/>
                <a:cxnLst/>
                <a:rect l="0" t="0" r="0" b="0"/>
                <a:pathLst>
                  <a:path w="21972" h="3668015">
                    <a:moveTo>
                      <a:pt x="0" y="0"/>
                    </a:moveTo>
                    <a:lnTo>
                      <a:pt x="21971" y="0"/>
                    </a:lnTo>
                    <a:lnTo>
                      <a:pt x="21971"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87317" y="2652649"/>
                <a:ext cx="19051" cy="3666110"/>
              </a:xfrm>
              <a:custGeom>
                <a:avLst/>
                <a:gdLst/>
                <a:ahLst/>
                <a:cxnLst/>
                <a:rect l="0" t="0" r="0" b="0"/>
                <a:pathLst>
                  <a:path w="19051" h="3666110">
                    <a:moveTo>
                      <a:pt x="0" y="0"/>
                    </a:moveTo>
                    <a:lnTo>
                      <a:pt x="19050" y="0"/>
                    </a:lnTo>
                    <a:lnTo>
                      <a:pt x="19050"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372483" y="2653665"/>
                <a:ext cx="21210" cy="3667126"/>
              </a:xfrm>
              <a:custGeom>
                <a:avLst/>
                <a:gdLst/>
                <a:ahLst/>
                <a:cxnLst/>
                <a:rect l="0" t="0" r="0" b="0"/>
                <a:pathLst>
                  <a:path w="21210" h="3667126">
                    <a:moveTo>
                      <a:pt x="0" y="0"/>
                    </a:moveTo>
                    <a:lnTo>
                      <a:pt x="21209" y="0"/>
                    </a:lnTo>
                    <a:lnTo>
                      <a:pt x="21209" y="3667125"/>
                    </a:lnTo>
                    <a:lnTo>
                      <a:pt x="0" y="366712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55871" y="2652649"/>
                <a:ext cx="20067" cy="3666110"/>
              </a:xfrm>
              <a:custGeom>
                <a:avLst/>
                <a:gdLst/>
                <a:ahLst/>
                <a:cxnLst/>
                <a:rect l="0" t="0" r="0" b="0"/>
                <a:pathLst>
                  <a:path w="20067" h="3666110">
                    <a:moveTo>
                      <a:pt x="0" y="0"/>
                    </a:moveTo>
                    <a:lnTo>
                      <a:pt x="20066" y="0"/>
                    </a:lnTo>
                    <a:lnTo>
                      <a:pt x="20066"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739894" y="2654427"/>
                <a:ext cx="22099" cy="3665094"/>
              </a:xfrm>
              <a:custGeom>
                <a:avLst/>
                <a:gdLst/>
                <a:ahLst/>
                <a:cxnLst/>
                <a:rect l="0" t="0" r="0" b="0"/>
                <a:pathLst>
                  <a:path w="22099" h="3665094">
                    <a:moveTo>
                      <a:pt x="0" y="0"/>
                    </a:moveTo>
                    <a:lnTo>
                      <a:pt x="22098" y="0"/>
                    </a:lnTo>
                    <a:lnTo>
                      <a:pt x="22098"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918583" y="2652649"/>
                <a:ext cx="23750" cy="3666110"/>
              </a:xfrm>
              <a:custGeom>
                <a:avLst/>
                <a:gdLst/>
                <a:ahLst/>
                <a:cxnLst/>
                <a:rect l="0" t="0" r="0" b="0"/>
                <a:pathLst>
                  <a:path w="23750" h="3666110">
                    <a:moveTo>
                      <a:pt x="0" y="0"/>
                    </a:moveTo>
                    <a:lnTo>
                      <a:pt x="23749" y="0"/>
                    </a:lnTo>
                    <a:lnTo>
                      <a:pt x="23749"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104892" y="2653665"/>
                <a:ext cx="19051" cy="3663316"/>
              </a:xfrm>
              <a:custGeom>
                <a:avLst/>
                <a:gdLst/>
                <a:ahLst/>
                <a:cxnLst/>
                <a:rect l="0" t="0" r="0" b="0"/>
                <a:pathLst>
                  <a:path w="19051" h="3663316">
                    <a:moveTo>
                      <a:pt x="0" y="0"/>
                    </a:moveTo>
                    <a:lnTo>
                      <a:pt x="19050" y="0"/>
                    </a:lnTo>
                    <a:lnTo>
                      <a:pt x="19050" y="3663315"/>
                    </a:lnTo>
                    <a:lnTo>
                      <a:pt x="0" y="36633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289931" y="2653665"/>
                <a:ext cx="20956" cy="3664333"/>
              </a:xfrm>
              <a:custGeom>
                <a:avLst/>
                <a:gdLst/>
                <a:ahLst/>
                <a:cxnLst/>
                <a:rect l="0" t="0" r="0" b="0"/>
                <a:pathLst>
                  <a:path w="20956" h="3664333">
                    <a:moveTo>
                      <a:pt x="0" y="0"/>
                    </a:moveTo>
                    <a:lnTo>
                      <a:pt x="20955" y="0"/>
                    </a:lnTo>
                    <a:lnTo>
                      <a:pt x="20955" y="3664332"/>
                    </a:lnTo>
                    <a:lnTo>
                      <a:pt x="0" y="36643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73192" y="2653665"/>
                <a:ext cx="20067" cy="3665094"/>
              </a:xfrm>
              <a:custGeom>
                <a:avLst/>
                <a:gdLst/>
                <a:ahLst/>
                <a:cxnLst/>
                <a:rect l="0" t="0" r="0" b="0"/>
                <a:pathLst>
                  <a:path w="20067" h="3665094">
                    <a:moveTo>
                      <a:pt x="0" y="0"/>
                    </a:moveTo>
                    <a:lnTo>
                      <a:pt x="20066" y="0"/>
                    </a:lnTo>
                    <a:lnTo>
                      <a:pt x="20066" y="3665093"/>
                    </a:lnTo>
                    <a:lnTo>
                      <a:pt x="0" y="36650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657469" y="2654427"/>
                <a:ext cx="22099" cy="3666999"/>
              </a:xfrm>
              <a:custGeom>
                <a:avLst/>
                <a:gdLst/>
                <a:ahLst/>
                <a:cxnLst/>
                <a:rect l="0" t="0" r="0" b="0"/>
                <a:pathLst>
                  <a:path w="22099" h="3666999">
                    <a:moveTo>
                      <a:pt x="0" y="0"/>
                    </a:moveTo>
                    <a:lnTo>
                      <a:pt x="22098" y="0"/>
                    </a:lnTo>
                    <a:lnTo>
                      <a:pt x="22098"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836158" y="2652649"/>
                <a:ext cx="23750" cy="3668142"/>
              </a:xfrm>
              <a:custGeom>
                <a:avLst/>
                <a:gdLst/>
                <a:ahLst/>
                <a:cxnLst/>
                <a:rect l="0" t="0" r="0" b="0"/>
                <a:pathLst>
                  <a:path w="23750" h="3668142">
                    <a:moveTo>
                      <a:pt x="0" y="0"/>
                    </a:moveTo>
                    <a:lnTo>
                      <a:pt x="23749" y="0"/>
                    </a:lnTo>
                    <a:lnTo>
                      <a:pt x="23749" y="3668141"/>
                    </a:lnTo>
                    <a:lnTo>
                      <a:pt x="0" y="3668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022213" y="2653665"/>
                <a:ext cx="21083" cy="3666110"/>
              </a:xfrm>
              <a:custGeom>
                <a:avLst/>
                <a:gdLst/>
                <a:ahLst/>
                <a:cxnLst/>
                <a:rect l="0" t="0" r="0" b="0"/>
                <a:pathLst>
                  <a:path w="21083" h="3666110">
                    <a:moveTo>
                      <a:pt x="0" y="0"/>
                    </a:moveTo>
                    <a:lnTo>
                      <a:pt x="21082" y="0"/>
                    </a:lnTo>
                    <a:lnTo>
                      <a:pt x="21082"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207125" y="2654427"/>
                <a:ext cx="22861" cy="3666999"/>
              </a:xfrm>
              <a:custGeom>
                <a:avLst/>
                <a:gdLst/>
                <a:ahLst/>
                <a:cxnLst/>
                <a:rect l="0" t="0" r="0" b="0"/>
                <a:pathLst>
                  <a:path w="22861" h="3666999">
                    <a:moveTo>
                      <a:pt x="0" y="0"/>
                    </a:moveTo>
                    <a:lnTo>
                      <a:pt x="22860" y="0"/>
                    </a:lnTo>
                    <a:lnTo>
                      <a:pt x="22860" y="3666998"/>
                    </a:lnTo>
                    <a:lnTo>
                      <a:pt x="0" y="3666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390513" y="2653665"/>
                <a:ext cx="22099" cy="3666110"/>
              </a:xfrm>
              <a:custGeom>
                <a:avLst/>
                <a:gdLst/>
                <a:ahLst/>
                <a:cxnLst/>
                <a:rect l="0" t="0" r="0" b="0"/>
                <a:pathLst>
                  <a:path w="22099" h="3666110">
                    <a:moveTo>
                      <a:pt x="0" y="0"/>
                    </a:moveTo>
                    <a:lnTo>
                      <a:pt x="22098" y="0"/>
                    </a:lnTo>
                    <a:lnTo>
                      <a:pt x="22098" y="3666109"/>
                    </a:lnTo>
                    <a:lnTo>
                      <a:pt x="0" y="3666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573774" y="2653665"/>
                <a:ext cx="23877" cy="3668015"/>
              </a:xfrm>
              <a:custGeom>
                <a:avLst/>
                <a:gdLst/>
                <a:ahLst/>
                <a:cxnLst/>
                <a:rect l="0" t="0" r="0" b="0"/>
                <a:pathLst>
                  <a:path w="23877" h="3668015">
                    <a:moveTo>
                      <a:pt x="0" y="0"/>
                    </a:moveTo>
                    <a:lnTo>
                      <a:pt x="23876" y="0"/>
                    </a:lnTo>
                    <a:lnTo>
                      <a:pt x="23876"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753606" y="2653665"/>
                <a:ext cx="25655" cy="3668015"/>
              </a:xfrm>
              <a:custGeom>
                <a:avLst/>
                <a:gdLst/>
                <a:ahLst/>
                <a:cxnLst/>
                <a:rect l="0" t="0" r="0" b="0"/>
                <a:pathLst>
                  <a:path w="25655" h="3668015">
                    <a:moveTo>
                      <a:pt x="0" y="0"/>
                    </a:moveTo>
                    <a:lnTo>
                      <a:pt x="25654" y="0"/>
                    </a:lnTo>
                    <a:lnTo>
                      <a:pt x="25654" y="3668014"/>
                    </a:lnTo>
                    <a:lnTo>
                      <a:pt x="0" y="3668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934200" y="2650744"/>
                <a:ext cx="26671" cy="3668777"/>
              </a:xfrm>
              <a:custGeom>
                <a:avLst/>
                <a:gdLst/>
                <a:ahLst/>
                <a:cxnLst/>
                <a:rect l="0" t="0" r="0" b="0"/>
                <a:pathLst>
                  <a:path w="26671" h="3668777">
                    <a:moveTo>
                      <a:pt x="0" y="0"/>
                    </a:moveTo>
                    <a:lnTo>
                      <a:pt x="26670" y="0"/>
                    </a:lnTo>
                    <a:lnTo>
                      <a:pt x="26670" y="3668776"/>
                    </a:lnTo>
                    <a:lnTo>
                      <a:pt x="0" y="36687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280791" y="3011805"/>
                <a:ext cx="3666999" cy="19178"/>
              </a:xfrm>
              <a:custGeom>
                <a:avLst/>
                <a:gdLst/>
                <a:ahLst/>
                <a:cxnLst/>
                <a:rect l="0" t="0" r="0" b="0"/>
                <a:pathLst>
                  <a:path w="3666999" h="19178">
                    <a:moveTo>
                      <a:pt x="0" y="0"/>
                    </a:moveTo>
                    <a:lnTo>
                      <a:pt x="3666998" y="0"/>
                    </a:lnTo>
                    <a:lnTo>
                      <a:pt x="3666998"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81680" y="3194431"/>
                <a:ext cx="3672714" cy="19178"/>
              </a:xfrm>
              <a:custGeom>
                <a:avLst/>
                <a:gdLst/>
                <a:ahLst/>
                <a:cxnLst/>
                <a:rect l="0" t="0" r="0" b="0"/>
                <a:pathLst>
                  <a:path w="3672714" h="19178">
                    <a:moveTo>
                      <a:pt x="0" y="0"/>
                    </a:moveTo>
                    <a:lnTo>
                      <a:pt x="3672713" y="0"/>
                    </a:lnTo>
                    <a:lnTo>
                      <a:pt x="3672713"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280029" y="337388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283712" y="4294124"/>
                <a:ext cx="3673222" cy="20194"/>
              </a:xfrm>
              <a:custGeom>
                <a:avLst/>
                <a:gdLst/>
                <a:ahLst/>
                <a:cxnLst/>
                <a:rect l="0" t="0" r="0" b="0"/>
                <a:pathLst>
                  <a:path w="3673222" h="20194">
                    <a:moveTo>
                      <a:pt x="0" y="0"/>
                    </a:moveTo>
                    <a:lnTo>
                      <a:pt x="3673221" y="0"/>
                    </a:lnTo>
                    <a:lnTo>
                      <a:pt x="3673221"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281680" y="4111752"/>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281680" y="3927475"/>
                <a:ext cx="3666999" cy="20067"/>
              </a:xfrm>
              <a:custGeom>
                <a:avLst/>
                <a:gdLst/>
                <a:ahLst/>
                <a:cxnLst/>
                <a:rect l="0" t="0" r="0" b="0"/>
                <a:pathLst>
                  <a:path w="3666999" h="20067">
                    <a:moveTo>
                      <a:pt x="0" y="0"/>
                    </a:moveTo>
                    <a:lnTo>
                      <a:pt x="3666998" y="0"/>
                    </a:lnTo>
                    <a:lnTo>
                      <a:pt x="366699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283712" y="3743452"/>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282823" y="3560826"/>
                <a:ext cx="3662300" cy="19178"/>
              </a:xfrm>
              <a:custGeom>
                <a:avLst/>
                <a:gdLst/>
                <a:ahLst/>
                <a:cxnLst/>
                <a:rect l="0" t="0" r="0" b="0"/>
                <a:pathLst>
                  <a:path w="3662300" h="19178">
                    <a:moveTo>
                      <a:pt x="0" y="0"/>
                    </a:moveTo>
                    <a:lnTo>
                      <a:pt x="3662299" y="0"/>
                    </a:lnTo>
                    <a:lnTo>
                      <a:pt x="3662299"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280791" y="4475480"/>
                <a:ext cx="3665983" cy="19305"/>
              </a:xfrm>
              <a:custGeom>
                <a:avLst/>
                <a:gdLst/>
                <a:ahLst/>
                <a:cxnLst/>
                <a:rect l="0" t="0" r="0" b="0"/>
                <a:pathLst>
                  <a:path w="3665983" h="19305">
                    <a:moveTo>
                      <a:pt x="0" y="0"/>
                    </a:moveTo>
                    <a:lnTo>
                      <a:pt x="3665982" y="0"/>
                    </a:lnTo>
                    <a:lnTo>
                      <a:pt x="3665982" y="19304"/>
                    </a:lnTo>
                    <a:lnTo>
                      <a:pt x="0" y="1930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280029" y="4659884"/>
                <a:ext cx="3672587" cy="19178"/>
              </a:xfrm>
              <a:custGeom>
                <a:avLst/>
                <a:gdLst/>
                <a:ahLst/>
                <a:cxnLst/>
                <a:rect l="0" t="0" r="0" b="0"/>
                <a:pathLst>
                  <a:path w="3672587" h="19178">
                    <a:moveTo>
                      <a:pt x="0" y="0"/>
                    </a:moveTo>
                    <a:lnTo>
                      <a:pt x="3672586" y="0"/>
                    </a:lnTo>
                    <a:lnTo>
                      <a:pt x="3672586" y="19177"/>
                    </a:lnTo>
                    <a:lnTo>
                      <a:pt x="0" y="191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279140" y="4844161"/>
                <a:ext cx="3670555" cy="20067"/>
              </a:xfrm>
              <a:custGeom>
                <a:avLst/>
                <a:gdLst/>
                <a:ahLst/>
                <a:cxnLst/>
                <a:rect l="0" t="0" r="0" b="0"/>
                <a:pathLst>
                  <a:path w="3670555" h="20067">
                    <a:moveTo>
                      <a:pt x="0" y="0"/>
                    </a:moveTo>
                    <a:lnTo>
                      <a:pt x="3670554" y="0"/>
                    </a:lnTo>
                    <a:lnTo>
                      <a:pt x="3670554"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280029" y="5026533"/>
                <a:ext cx="3673349" cy="20067"/>
              </a:xfrm>
              <a:custGeom>
                <a:avLst/>
                <a:gdLst/>
                <a:ahLst/>
                <a:cxnLst/>
                <a:rect l="0" t="0" r="0" b="0"/>
                <a:pathLst>
                  <a:path w="3673349" h="20067">
                    <a:moveTo>
                      <a:pt x="0" y="0"/>
                    </a:moveTo>
                    <a:lnTo>
                      <a:pt x="3673348" y="0"/>
                    </a:lnTo>
                    <a:lnTo>
                      <a:pt x="3673348"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279140" y="5206238"/>
                <a:ext cx="3673222" cy="20067"/>
              </a:xfrm>
              <a:custGeom>
                <a:avLst/>
                <a:gdLst/>
                <a:ahLst/>
                <a:cxnLst/>
                <a:rect l="0" t="0" r="0" b="0"/>
                <a:pathLst>
                  <a:path w="3673222" h="20067">
                    <a:moveTo>
                      <a:pt x="0" y="0"/>
                    </a:moveTo>
                    <a:lnTo>
                      <a:pt x="3673221" y="0"/>
                    </a:lnTo>
                    <a:lnTo>
                      <a:pt x="3673221"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281680" y="6122670"/>
                <a:ext cx="3673349" cy="21972"/>
              </a:xfrm>
              <a:custGeom>
                <a:avLst/>
                <a:gdLst/>
                <a:ahLst/>
                <a:cxnLst/>
                <a:rect l="0" t="0" r="0" b="0"/>
                <a:pathLst>
                  <a:path w="3673349" h="21972">
                    <a:moveTo>
                      <a:pt x="0" y="0"/>
                    </a:moveTo>
                    <a:lnTo>
                      <a:pt x="3673348" y="0"/>
                    </a:lnTo>
                    <a:lnTo>
                      <a:pt x="3673348" y="21971"/>
                    </a:lnTo>
                    <a:lnTo>
                      <a:pt x="0" y="219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281680" y="5942838"/>
                <a:ext cx="3674365" cy="22099"/>
              </a:xfrm>
              <a:custGeom>
                <a:avLst/>
                <a:gdLst/>
                <a:ahLst/>
                <a:cxnLst/>
                <a:rect l="0" t="0" r="0" b="0"/>
                <a:pathLst>
                  <a:path w="3674365" h="22099">
                    <a:moveTo>
                      <a:pt x="0" y="0"/>
                    </a:moveTo>
                    <a:lnTo>
                      <a:pt x="3674364" y="0"/>
                    </a:lnTo>
                    <a:lnTo>
                      <a:pt x="3674364"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279140" y="5759577"/>
                <a:ext cx="3672587" cy="20194"/>
              </a:xfrm>
              <a:custGeom>
                <a:avLst/>
                <a:gdLst/>
                <a:ahLst/>
                <a:cxnLst/>
                <a:rect l="0" t="0" r="0" b="0"/>
                <a:pathLst>
                  <a:path w="3672587" h="20194">
                    <a:moveTo>
                      <a:pt x="0" y="0"/>
                    </a:moveTo>
                    <a:lnTo>
                      <a:pt x="3672586" y="0"/>
                    </a:lnTo>
                    <a:lnTo>
                      <a:pt x="3672586"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280029" y="5575427"/>
                <a:ext cx="3673349" cy="20194"/>
              </a:xfrm>
              <a:custGeom>
                <a:avLst/>
                <a:gdLst/>
                <a:ahLst/>
                <a:cxnLst/>
                <a:rect l="0" t="0" r="0" b="0"/>
                <a:pathLst>
                  <a:path w="3673349" h="20194">
                    <a:moveTo>
                      <a:pt x="0" y="0"/>
                    </a:moveTo>
                    <a:lnTo>
                      <a:pt x="3673348" y="0"/>
                    </a:lnTo>
                    <a:lnTo>
                      <a:pt x="3673348" y="20193"/>
                    </a:lnTo>
                    <a:lnTo>
                      <a:pt x="0" y="201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280029" y="5393182"/>
                <a:ext cx="3668650" cy="20067"/>
              </a:xfrm>
              <a:custGeom>
                <a:avLst/>
                <a:gdLst/>
                <a:ahLst/>
                <a:cxnLst/>
                <a:rect l="0" t="0" r="0" b="0"/>
                <a:pathLst>
                  <a:path w="3668650" h="20067">
                    <a:moveTo>
                      <a:pt x="0" y="0"/>
                    </a:moveTo>
                    <a:lnTo>
                      <a:pt x="3668649" y="0"/>
                    </a:lnTo>
                    <a:lnTo>
                      <a:pt x="3668649" y="20066"/>
                    </a:lnTo>
                    <a:lnTo>
                      <a:pt x="0" y="200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269869" y="6308598"/>
                <a:ext cx="3690748" cy="22099"/>
              </a:xfrm>
              <a:custGeom>
                <a:avLst/>
                <a:gdLst/>
                <a:ahLst/>
                <a:cxnLst/>
                <a:rect l="0" t="0" r="0" b="0"/>
                <a:pathLst>
                  <a:path w="3690748" h="22099">
                    <a:moveTo>
                      <a:pt x="0" y="0"/>
                    </a:moveTo>
                    <a:lnTo>
                      <a:pt x="3690747" y="0"/>
                    </a:lnTo>
                    <a:lnTo>
                      <a:pt x="369074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p:nvPr/>
          </p:nvCxnSpPr>
          <p:spPr>
            <a:xfrm flipV="1">
              <a:off x="5097907" y="2527300"/>
              <a:ext cx="0" cy="392010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32582" y="4460875"/>
              <a:ext cx="3941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63" name="Picture 6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6093"/>
            <a:ext cx="3752342" cy="68638"/>
          </a:xfrm>
          <a:prstGeom prst="rect">
            <a:avLst/>
          </a:prstGeom>
          <a:solidFill>
            <a:scrgbClr r="0" g="0" b="0">
              <a:alpha val="0"/>
            </a:scrgbClr>
          </a:solidFill>
        </p:spPr>
      </p:pic>
      <p:sp>
        <p:nvSpPr>
          <p:cNvPr id="64" name="Oval 63"/>
          <p:cNvSpPr/>
          <p:nvPr/>
        </p:nvSpPr>
        <p:spPr>
          <a:xfrm>
            <a:off x="1860550" y="33875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65" name="Oval 64"/>
          <p:cNvSpPr/>
          <p:nvPr/>
        </p:nvSpPr>
        <p:spPr>
          <a:xfrm>
            <a:off x="1860550" y="3822452"/>
            <a:ext cx="365760" cy="402336"/>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66" name="Oval 65"/>
          <p:cNvSpPr/>
          <p:nvPr/>
        </p:nvSpPr>
        <p:spPr>
          <a:xfrm>
            <a:off x="1860550" y="42734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67" name="Oval 66"/>
          <p:cNvSpPr/>
          <p:nvPr/>
        </p:nvSpPr>
        <p:spPr>
          <a:xfrm>
            <a:off x="1860550" y="47134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143500722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150" y="867094"/>
            <a:ext cx="1065851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57</a:t>
            </a:r>
            <a:endParaRPr lang="en-US" sz="2800" b="1">
              <a:solidFill>
                <a:srgbClr val="000000"/>
              </a:solidFill>
              <a:latin typeface="Arial" pitchFamily="34" charset="0"/>
              <a:cs typeface="Arial" pitchFamily="34" charset="0"/>
            </a:endParaRPr>
          </a:p>
        </p:txBody>
      </p:sp>
      <p:sp>
        <p:nvSpPr>
          <p:cNvPr id="3" name="TextBox 2"/>
          <p:cNvSpPr txBox="1"/>
          <p:nvPr/>
        </p:nvSpPr>
        <p:spPr>
          <a:xfrm>
            <a:off x="1829054" y="867093"/>
            <a:ext cx="9207246" cy="1392713"/>
          </a:xfrm>
          <a:prstGeom prst="rect">
            <a:avLst/>
          </a:prstGeom>
          <a:noFill/>
        </p:spPr>
        <p:txBody>
          <a:bodyPr vert="horz" wrap="square" lIns="99084" tIns="49542" rIns="99084" bIns="49542" rtlCol="0">
            <a:spAutoFit/>
          </a:bodyPr>
          <a:lstStyle/>
          <a:p>
            <a:r>
              <a:rPr lang="en-US" sz="2800" b="1" dirty="0" smtClean="0">
                <a:solidFill>
                  <a:srgbClr val="000000"/>
                </a:solidFill>
                <a:latin typeface="Arial" pitchFamily="34" charset="0"/>
                <a:cs typeface="Arial" pitchFamily="34" charset="0"/>
              </a:rPr>
              <a:t>Without plotting the points given, find the perimeter of the shape given its coordinates.</a:t>
            </a:r>
          </a:p>
          <a:p>
            <a:pPr algn="ctr"/>
            <a:r>
              <a:rPr lang="pl-PL" sz="2800" b="1" dirty="0" smtClean="0">
                <a:solidFill>
                  <a:srgbClr val="000000"/>
                </a:solidFill>
                <a:latin typeface="Arial" pitchFamily="34" charset="0"/>
                <a:cs typeface="Arial" pitchFamily="34" charset="0"/>
              </a:rPr>
              <a:t>S (5, -5) T (1, -5) U (1, 3) V (5, 3)</a:t>
            </a:r>
            <a:endParaRPr lang="en-US" sz="2800" b="1" dirty="0">
              <a:solidFill>
                <a:srgbClr val="000000"/>
              </a:solidFill>
              <a:latin typeface="Arial" pitchFamily="34" charset="0"/>
              <a:cs typeface="Arial" pitchFamily="34" charset="0"/>
            </a:endParaRPr>
          </a:p>
        </p:txBody>
      </p:sp>
      <p:pic>
        <p:nvPicPr>
          <p:cNvPr id="9" name="Picture 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6093"/>
            <a:ext cx="4414520" cy="68638"/>
          </a:xfrm>
          <a:prstGeom prst="rect">
            <a:avLst/>
          </a:prstGeom>
          <a:solidFill>
            <a:scrgbClr r="0" g="0" b="0">
              <a:alpha val="0"/>
            </a:scrgbClr>
          </a:solidFill>
        </p:spPr>
      </p:pic>
    </p:spTree>
    <p:extLst>
      <p:ext uri="{BB962C8B-B14F-4D97-AF65-F5344CB8AC3E}">
        <p14:creationId xmlns:p14="http://schemas.microsoft.com/office/powerpoint/2010/main" xmlns="" val="29918979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344" y="867094"/>
            <a:ext cx="10658515" cy="530939"/>
          </a:xfrm>
          <a:prstGeom prst="rect">
            <a:avLst/>
          </a:prstGeom>
          <a:noFill/>
        </p:spPr>
        <p:txBody>
          <a:bodyPr vert="horz" lIns="99084" tIns="49542" rIns="99084" bIns="49542" rtlCol="0">
            <a:spAutoFit/>
          </a:bodyPr>
          <a:lstStyle/>
          <a:p>
            <a:r>
              <a:rPr lang="en-US" sz="2800" b="1" smtClean="0">
                <a:solidFill>
                  <a:srgbClr val="000000"/>
                </a:solidFill>
                <a:latin typeface="Arial" pitchFamily="34" charset="0"/>
                <a:cs typeface="Arial" pitchFamily="34" charset="0"/>
              </a:rPr>
              <a:t>58</a:t>
            </a:r>
            <a:endParaRPr lang="en-US" sz="2800" b="1">
              <a:solidFill>
                <a:srgbClr val="000000"/>
              </a:solidFill>
              <a:latin typeface="Arial" pitchFamily="34" charset="0"/>
              <a:cs typeface="Arial" pitchFamily="34" charset="0"/>
            </a:endParaRPr>
          </a:p>
        </p:txBody>
      </p:sp>
      <p:sp>
        <p:nvSpPr>
          <p:cNvPr id="3" name="TextBox 2"/>
          <p:cNvSpPr txBox="1"/>
          <p:nvPr/>
        </p:nvSpPr>
        <p:spPr>
          <a:xfrm>
            <a:off x="1854248" y="867093"/>
            <a:ext cx="8997902" cy="1392713"/>
          </a:xfrm>
          <a:prstGeom prst="rect">
            <a:avLst/>
          </a:prstGeom>
          <a:noFill/>
        </p:spPr>
        <p:txBody>
          <a:bodyPr vert="horz" wrap="square" lIns="99084" tIns="49542" rIns="99084" bIns="49542" rtlCol="0">
            <a:spAutoFit/>
          </a:bodyPr>
          <a:lstStyle/>
          <a:p>
            <a:r>
              <a:rPr lang="en-US" sz="2800" b="1" dirty="0" smtClean="0">
                <a:solidFill>
                  <a:srgbClr val="000000"/>
                </a:solidFill>
                <a:latin typeface="Arial" pitchFamily="34" charset="0"/>
                <a:cs typeface="Arial" pitchFamily="34" charset="0"/>
              </a:rPr>
              <a:t>Without plotting the points given, find the area of the shape given its coordinates.</a:t>
            </a:r>
          </a:p>
          <a:p>
            <a:pPr algn="ctr"/>
            <a:r>
              <a:rPr lang="pt-BR" sz="2800" b="1" dirty="0" smtClean="0">
                <a:solidFill>
                  <a:srgbClr val="000000"/>
                </a:solidFill>
                <a:latin typeface="Arial" pitchFamily="34" charset="0"/>
                <a:cs typeface="Arial" pitchFamily="34" charset="0"/>
              </a:rPr>
              <a:t>L (-1, 1) M (-1, -5) N (4, -5) O (4, 1)</a:t>
            </a:r>
            <a:endParaRPr lang="en-US" sz="2800" b="1" dirty="0">
              <a:solidFill>
                <a:srgbClr val="000000"/>
              </a:solidFill>
              <a:latin typeface="Arial" pitchFamily="34" charset="0"/>
              <a:cs typeface="Arial" pitchFamily="34" charset="0"/>
            </a:endParaRPr>
          </a:p>
        </p:txBody>
      </p:sp>
      <p:pic>
        <p:nvPicPr>
          <p:cNvPr id="9" name="Picture 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6093"/>
            <a:ext cx="4414520" cy="68638"/>
          </a:xfrm>
          <a:prstGeom prst="rect">
            <a:avLst/>
          </a:prstGeom>
          <a:solidFill>
            <a:scrgbClr r="0" g="0" b="0">
              <a:alpha val="0"/>
            </a:scrgbClr>
          </a:solidFill>
        </p:spPr>
      </p:pic>
    </p:spTree>
    <p:extLst>
      <p:ext uri="{BB962C8B-B14F-4D97-AF65-F5344CB8AC3E}">
        <p14:creationId xmlns:p14="http://schemas.microsoft.com/office/powerpoint/2010/main" xmlns="" val="42160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1993157" y="4120176"/>
            <a:ext cx="5129397" cy="1721028"/>
          </a:xfrm>
          <a:custGeom>
            <a:avLst/>
            <a:gdLst/>
            <a:ahLst/>
            <a:cxnLst/>
            <a:rect l="0" t="0" r="0" b="0"/>
            <a:pathLst>
              <a:path w="4722115" h="1592200">
                <a:moveTo>
                  <a:pt x="0" y="1592199"/>
                </a:moveTo>
                <a:lnTo>
                  <a:pt x="1062737" y="0"/>
                </a:lnTo>
                <a:lnTo>
                  <a:pt x="4722114" y="0"/>
                </a:lnTo>
                <a:lnTo>
                  <a:pt x="3659378" y="1592199"/>
                </a:lnTo>
                <a:close/>
              </a:path>
            </a:pathLst>
          </a:custGeom>
          <a:solidFill>
            <a:srgbClr val="FFFF00"/>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 name="TextBox 2"/>
          <p:cNvSpPr txBox="1"/>
          <p:nvPr/>
        </p:nvSpPr>
        <p:spPr>
          <a:xfrm>
            <a:off x="413861" y="954977"/>
            <a:ext cx="10070624" cy="1762029"/>
          </a:xfrm>
          <a:prstGeom prst="rect">
            <a:avLst/>
          </a:prstGeom>
          <a:noFill/>
        </p:spPr>
        <p:txBody>
          <a:bodyPr vert="horz" lIns="99068" tIns="49534" rIns="99068" bIns="49534" rtlCol="0">
            <a:spAutoFit/>
          </a:bodyPr>
          <a:lstStyle/>
          <a:p>
            <a:pPr algn="ctr"/>
            <a:r>
              <a:rPr lang="en-US" sz="3600" b="1" dirty="0" smtClean="0">
                <a:solidFill>
                  <a:srgbClr val="0000FF"/>
                </a:solidFill>
                <a:latin typeface="Arial" pitchFamily="34" charset="0"/>
                <a:cs typeface="Arial" pitchFamily="34" charset="0"/>
              </a:rPr>
              <a:t>Area of a Parallelogram</a:t>
            </a:r>
          </a:p>
          <a:p>
            <a:pPr algn="ct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Let's use the same process as we did for the rectangle. How </a:t>
            </a:r>
          </a:p>
          <a:p>
            <a:r>
              <a:rPr lang="en-US" sz="2400" b="1" dirty="0" smtClean="0">
                <a:solidFill>
                  <a:srgbClr val="0000FF"/>
                </a:solidFill>
                <a:latin typeface="Arial" pitchFamily="34" charset="0"/>
                <a:cs typeface="Arial" pitchFamily="34" charset="0"/>
              </a:rPr>
              <a:t>     many 1 ft</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tiles fit across the bottom of the parallelogram?</a:t>
            </a:r>
            <a:endParaRPr lang="en-US" sz="2400" b="1" baseline="70000" dirty="0">
              <a:solidFill>
                <a:srgbClr val="0000FF"/>
              </a:solidFill>
              <a:latin typeface="Arial" pitchFamily="34" charset="0"/>
              <a:cs typeface="Arial" pitchFamily="34" charset="0"/>
            </a:endParaRPr>
          </a:p>
        </p:txBody>
      </p:sp>
      <p:sp>
        <p:nvSpPr>
          <p:cNvPr id="4" name="Freeform 3"/>
          <p:cNvSpPr/>
          <p:nvPr/>
        </p:nvSpPr>
        <p:spPr>
          <a:xfrm>
            <a:off x="1420925" y="389188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Freeform 4"/>
          <p:cNvSpPr/>
          <p:nvPr/>
        </p:nvSpPr>
        <p:spPr>
          <a:xfrm>
            <a:off x="1972740"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 name="Freeform 5"/>
          <p:cNvSpPr/>
          <p:nvPr/>
        </p:nvSpPr>
        <p:spPr>
          <a:xfrm>
            <a:off x="2359011"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 name="Freeform 6"/>
          <p:cNvSpPr/>
          <p:nvPr/>
        </p:nvSpPr>
        <p:spPr>
          <a:xfrm>
            <a:off x="2759077"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 name="Freeform 7"/>
          <p:cNvSpPr/>
          <p:nvPr/>
        </p:nvSpPr>
        <p:spPr>
          <a:xfrm>
            <a:off x="3145347"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 name="Freeform 8"/>
          <p:cNvSpPr/>
          <p:nvPr/>
        </p:nvSpPr>
        <p:spPr>
          <a:xfrm>
            <a:off x="3545413"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Freeform 9"/>
          <p:cNvSpPr/>
          <p:nvPr/>
        </p:nvSpPr>
        <p:spPr>
          <a:xfrm>
            <a:off x="3945479"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Freeform 10"/>
          <p:cNvSpPr/>
          <p:nvPr/>
        </p:nvSpPr>
        <p:spPr>
          <a:xfrm>
            <a:off x="4345545" y="544310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2" name="Freeform 11"/>
          <p:cNvSpPr/>
          <p:nvPr/>
        </p:nvSpPr>
        <p:spPr>
          <a:xfrm>
            <a:off x="4745611" y="542937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5145676" y="542937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4" name="Freeform 13"/>
          <p:cNvSpPr/>
          <p:nvPr/>
        </p:nvSpPr>
        <p:spPr>
          <a:xfrm>
            <a:off x="5531947" y="542937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2248886" y="3402806"/>
            <a:ext cx="5129397" cy="1721028"/>
          </a:xfrm>
          <a:custGeom>
            <a:avLst/>
            <a:gdLst/>
            <a:ahLst/>
            <a:cxnLst/>
            <a:rect l="0" t="0" r="0" b="0"/>
            <a:pathLst>
              <a:path w="4722115" h="1592200">
                <a:moveTo>
                  <a:pt x="0" y="1592199"/>
                </a:moveTo>
                <a:lnTo>
                  <a:pt x="1062737" y="0"/>
                </a:lnTo>
                <a:lnTo>
                  <a:pt x="4722114" y="0"/>
                </a:lnTo>
                <a:lnTo>
                  <a:pt x="3659378" y="1592199"/>
                </a:lnTo>
                <a:close/>
              </a:path>
            </a:pathLst>
          </a:custGeom>
          <a:solidFill>
            <a:srgbClr val="FFFF00"/>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 name="TextBox 2"/>
          <p:cNvSpPr txBox="1"/>
          <p:nvPr/>
        </p:nvSpPr>
        <p:spPr>
          <a:xfrm>
            <a:off x="413861" y="964406"/>
            <a:ext cx="10622439" cy="2131361"/>
          </a:xfrm>
          <a:prstGeom prst="rect">
            <a:avLst/>
          </a:prstGeom>
          <a:noFill/>
        </p:spPr>
        <p:txBody>
          <a:bodyPr vert="horz" wrap="square" lIns="99068" tIns="49534" rIns="99068" bIns="49534" rtlCol="0">
            <a:spAutoFit/>
          </a:bodyPr>
          <a:lstStyle/>
          <a:p>
            <a:pPr algn="ctr"/>
            <a:r>
              <a:rPr lang="en-US" sz="3600" b="1" dirty="0" smtClean="0">
                <a:solidFill>
                  <a:srgbClr val="0000FF"/>
                </a:solidFill>
                <a:latin typeface="Arial" pitchFamily="34" charset="0"/>
                <a:cs typeface="Arial" pitchFamily="34" charset="0"/>
              </a:rPr>
              <a:t>Area of a Parallelogram</a:t>
            </a:r>
          </a:p>
          <a:p>
            <a:pPr algn="ct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Let's use the same process as we did for the rectangle. If we          </a:t>
            </a:r>
          </a:p>
          <a:p>
            <a:r>
              <a:rPr lang="en-US" sz="2400" b="1" dirty="0" smtClean="0">
                <a:solidFill>
                  <a:srgbClr val="0000FF"/>
                </a:solidFill>
                <a:latin typeface="Arial" pitchFamily="34" charset="0"/>
                <a:cs typeface="Arial" pitchFamily="34" charset="0"/>
              </a:rPr>
              <a:t>     build the parallelogram with rows of ten 1 ft</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tiles, what </a:t>
            </a:r>
          </a:p>
          <a:p>
            <a:r>
              <a:rPr lang="en-US" sz="2400" b="1" dirty="0" smtClean="0">
                <a:solidFill>
                  <a:srgbClr val="0000FF"/>
                </a:solidFill>
                <a:latin typeface="Arial" pitchFamily="34" charset="0"/>
                <a:cs typeface="Arial" pitchFamily="34" charset="0"/>
              </a:rPr>
              <a:t>     happens?</a:t>
            </a:r>
            <a:endParaRPr lang="en-US" sz="2400" b="1" baseline="70000" dirty="0">
              <a:solidFill>
                <a:srgbClr val="0000FF"/>
              </a:solidFill>
              <a:latin typeface="Arial" pitchFamily="34" charset="0"/>
              <a:cs typeface="Arial" pitchFamily="34" charset="0"/>
            </a:endParaRPr>
          </a:p>
        </p:txBody>
      </p:sp>
      <p:sp>
        <p:nvSpPr>
          <p:cNvPr id="4" name="Freeform 3"/>
          <p:cNvSpPr/>
          <p:nvPr/>
        </p:nvSpPr>
        <p:spPr>
          <a:xfrm>
            <a:off x="876523" y="38471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Freeform 4"/>
          <p:cNvSpPr/>
          <p:nvPr/>
        </p:nvSpPr>
        <p:spPr>
          <a:xfrm>
            <a:off x="2216605"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 name="Freeform 5"/>
          <p:cNvSpPr/>
          <p:nvPr/>
        </p:nvSpPr>
        <p:spPr>
          <a:xfrm>
            <a:off x="2616671"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 name="Freeform 6"/>
          <p:cNvSpPr/>
          <p:nvPr/>
        </p:nvSpPr>
        <p:spPr>
          <a:xfrm>
            <a:off x="3016736"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 name="Freeform 7"/>
          <p:cNvSpPr/>
          <p:nvPr/>
        </p:nvSpPr>
        <p:spPr>
          <a:xfrm>
            <a:off x="3416802"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 name="Freeform 8"/>
          <p:cNvSpPr/>
          <p:nvPr/>
        </p:nvSpPr>
        <p:spPr>
          <a:xfrm>
            <a:off x="3816867" y="4657097"/>
            <a:ext cx="400068" cy="3981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Freeform 9"/>
          <p:cNvSpPr/>
          <p:nvPr/>
        </p:nvSpPr>
        <p:spPr>
          <a:xfrm>
            <a:off x="4216935"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Freeform 10"/>
          <p:cNvSpPr/>
          <p:nvPr/>
        </p:nvSpPr>
        <p:spPr>
          <a:xfrm>
            <a:off x="4617001"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2" name="Freeform 11"/>
          <p:cNvSpPr/>
          <p:nvPr/>
        </p:nvSpPr>
        <p:spPr>
          <a:xfrm>
            <a:off x="5017067"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5417133"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4" name="Freeform 13"/>
          <p:cNvSpPr/>
          <p:nvPr/>
        </p:nvSpPr>
        <p:spPr>
          <a:xfrm>
            <a:off x="5817199" y="4657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5" name="Freeform 14"/>
          <p:cNvSpPr/>
          <p:nvPr/>
        </p:nvSpPr>
        <p:spPr>
          <a:xfrm>
            <a:off x="2216605"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6" name="Freeform 15"/>
          <p:cNvSpPr/>
          <p:nvPr/>
        </p:nvSpPr>
        <p:spPr>
          <a:xfrm>
            <a:off x="2616671"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7" name="Freeform 16"/>
          <p:cNvSpPr/>
          <p:nvPr/>
        </p:nvSpPr>
        <p:spPr>
          <a:xfrm>
            <a:off x="3016736"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8" name="Freeform 17"/>
          <p:cNvSpPr/>
          <p:nvPr/>
        </p:nvSpPr>
        <p:spPr>
          <a:xfrm>
            <a:off x="3416802"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9" name="Freeform 18"/>
          <p:cNvSpPr/>
          <p:nvPr/>
        </p:nvSpPr>
        <p:spPr>
          <a:xfrm>
            <a:off x="3816867" y="4258997"/>
            <a:ext cx="400068" cy="3981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0" name="Freeform 19"/>
          <p:cNvSpPr/>
          <p:nvPr/>
        </p:nvSpPr>
        <p:spPr>
          <a:xfrm>
            <a:off x="4216935"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1" name="Freeform 20"/>
          <p:cNvSpPr/>
          <p:nvPr/>
        </p:nvSpPr>
        <p:spPr>
          <a:xfrm>
            <a:off x="4617001"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2" name="Freeform 21"/>
          <p:cNvSpPr/>
          <p:nvPr/>
        </p:nvSpPr>
        <p:spPr>
          <a:xfrm>
            <a:off x="5017067"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3" name="Freeform 22"/>
          <p:cNvSpPr/>
          <p:nvPr/>
        </p:nvSpPr>
        <p:spPr>
          <a:xfrm>
            <a:off x="5417133"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4" name="Freeform 23"/>
          <p:cNvSpPr/>
          <p:nvPr/>
        </p:nvSpPr>
        <p:spPr>
          <a:xfrm>
            <a:off x="5817199" y="4258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5" name="Freeform 24"/>
          <p:cNvSpPr/>
          <p:nvPr/>
        </p:nvSpPr>
        <p:spPr>
          <a:xfrm>
            <a:off x="2216605"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6" name="Freeform 25"/>
          <p:cNvSpPr/>
          <p:nvPr/>
        </p:nvSpPr>
        <p:spPr>
          <a:xfrm>
            <a:off x="2616671"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7" name="Freeform 26"/>
          <p:cNvSpPr/>
          <p:nvPr/>
        </p:nvSpPr>
        <p:spPr>
          <a:xfrm>
            <a:off x="3016736"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8" name="Freeform 27"/>
          <p:cNvSpPr/>
          <p:nvPr/>
        </p:nvSpPr>
        <p:spPr>
          <a:xfrm>
            <a:off x="3416802"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9" name="Freeform 28"/>
          <p:cNvSpPr/>
          <p:nvPr/>
        </p:nvSpPr>
        <p:spPr>
          <a:xfrm>
            <a:off x="3816867" y="3860897"/>
            <a:ext cx="400068" cy="3981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0" name="Freeform 29"/>
          <p:cNvSpPr/>
          <p:nvPr/>
        </p:nvSpPr>
        <p:spPr>
          <a:xfrm>
            <a:off x="4216935"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1" name="Freeform 30"/>
          <p:cNvSpPr/>
          <p:nvPr/>
        </p:nvSpPr>
        <p:spPr>
          <a:xfrm>
            <a:off x="4617001"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2" name="Freeform 31"/>
          <p:cNvSpPr/>
          <p:nvPr/>
        </p:nvSpPr>
        <p:spPr>
          <a:xfrm>
            <a:off x="5017067"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3" name="Freeform 32"/>
          <p:cNvSpPr/>
          <p:nvPr/>
        </p:nvSpPr>
        <p:spPr>
          <a:xfrm>
            <a:off x="5417133"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4" name="Freeform 33"/>
          <p:cNvSpPr/>
          <p:nvPr/>
        </p:nvSpPr>
        <p:spPr>
          <a:xfrm>
            <a:off x="5817199" y="38608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5" name="Freeform 34"/>
          <p:cNvSpPr/>
          <p:nvPr/>
        </p:nvSpPr>
        <p:spPr>
          <a:xfrm>
            <a:off x="2216605"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6" name="Freeform 35"/>
          <p:cNvSpPr/>
          <p:nvPr/>
        </p:nvSpPr>
        <p:spPr>
          <a:xfrm>
            <a:off x="2616671"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7" name="Freeform 36"/>
          <p:cNvSpPr/>
          <p:nvPr/>
        </p:nvSpPr>
        <p:spPr>
          <a:xfrm>
            <a:off x="3016736"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8" name="Freeform 37"/>
          <p:cNvSpPr/>
          <p:nvPr/>
        </p:nvSpPr>
        <p:spPr>
          <a:xfrm>
            <a:off x="3416802"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9" name="Freeform 38"/>
          <p:cNvSpPr/>
          <p:nvPr/>
        </p:nvSpPr>
        <p:spPr>
          <a:xfrm>
            <a:off x="3816867" y="3462797"/>
            <a:ext cx="400068" cy="3981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0" name="Freeform 39"/>
          <p:cNvSpPr/>
          <p:nvPr/>
        </p:nvSpPr>
        <p:spPr>
          <a:xfrm>
            <a:off x="4216935"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1" name="Freeform 40"/>
          <p:cNvSpPr/>
          <p:nvPr/>
        </p:nvSpPr>
        <p:spPr>
          <a:xfrm>
            <a:off x="4617001"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2" name="Freeform 41"/>
          <p:cNvSpPr/>
          <p:nvPr/>
        </p:nvSpPr>
        <p:spPr>
          <a:xfrm>
            <a:off x="5017067"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3" name="Freeform 42"/>
          <p:cNvSpPr/>
          <p:nvPr/>
        </p:nvSpPr>
        <p:spPr>
          <a:xfrm>
            <a:off x="5417133" y="34490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4" name="Freeform 43"/>
          <p:cNvSpPr/>
          <p:nvPr/>
        </p:nvSpPr>
        <p:spPr>
          <a:xfrm>
            <a:off x="5817199" y="34627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5" name="TextBox 44"/>
          <p:cNvSpPr txBox="1"/>
          <p:nvPr/>
        </p:nvSpPr>
        <p:spPr>
          <a:xfrm>
            <a:off x="793750" y="6029855"/>
            <a:ext cx="5242243" cy="838699"/>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How tall is the parallelogram?</a:t>
            </a:r>
          </a:p>
          <a:p>
            <a:r>
              <a:rPr lang="en-US" sz="2400" b="1" smtClean="0">
                <a:solidFill>
                  <a:srgbClr val="0000FF"/>
                </a:solidFill>
                <a:latin typeface="Arial" pitchFamily="34" charset="0"/>
                <a:cs typeface="Arial" pitchFamily="34" charset="0"/>
              </a:rPr>
              <a:t>How can you tell?</a:t>
            </a:r>
            <a:endParaRPr lang="en-US" sz="2400" b="1">
              <a:solidFill>
                <a:srgbClr val="0000FF"/>
              </a:solidFill>
              <a:latin typeface="Arial" pitchFamily="34" charset="0"/>
              <a:cs typeface="Arial" pitchFamily="34" charset="0"/>
            </a:endParaRPr>
          </a:p>
        </p:txBody>
      </p:sp>
      <p:sp>
        <p:nvSpPr>
          <p:cNvPr id="46" name="TextBox 45"/>
          <p:cNvSpPr txBox="1"/>
          <p:nvPr/>
        </p:nvSpPr>
        <p:spPr>
          <a:xfrm>
            <a:off x="4835794" y="5165016"/>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10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47" name="Rectangle 46"/>
          <p:cNvSpPr/>
          <p:nvPr/>
        </p:nvSpPr>
        <p:spPr>
          <a:xfrm>
            <a:off x="-105566" y="5634384"/>
            <a:ext cx="11036300" cy="86388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79849"/>
            <a:ext cx="957399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How does this help us find the area of the parallelogram?</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725432" y="4411598"/>
            <a:ext cx="1158812" cy="407828"/>
          </a:xfrm>
          <a:prstGeom prst="rect">
            <a:avLst/>
          </a:prstGeom>
          <a:noFill/>
        </p:spPr>
        <p:txBody>
          <a:bodyPr vert="horz" lIns="99068" tIns="49534" rIns="99068" bIns="49534" rtlCol="0">
            <a:spAutoFit/>
          </a:bodyPr>
          <a:lstStyle/>
          <a:p>
            <a:r>
              <a:rPr lang="en-US" b="1" smtClean="0">
                <a:solidFill>
                  <a:srgbClr val="0000FF"/>
                </a:solidFill>
                <a:latin typeface="Arial - 24"/>
              </a:rPr>
              <a:t>10 ft</a:t>
            </a:r>
            <a:endParaRPr lang="en-US" b="1">
              <a:solidFill>
                <a:srgbClr val="0000FF"/>
              </a:solidFill>
              <a:latin typeface="Arial - 24"/>
            </a:endParaRPr>
          </a:p>
        </p:txBody>
      </p:sp>
      <p:sp>
        <p:nvSpPr>
          <p:cNvPr id="4" name="Freeform 3"/>
          <p:cNvSpPr/>
          <p:nvPr/>
        </p:nvSpPr>
        <p:spPr>
          <a:xfrm>
            <a:off x="945501" y="398604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TextBox 4"/>
          <p:cNvSpPr txBox="1"/>
          <p:nvPr/>
        </p:nvSpPr>
        <p:spPr>
          <a:xfrm>
            <a:off x="890318" y="5088304"/>
            <a:ext cx="7587456"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How do you find the area of a parallelogram?</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469723" y="3052568"/>
            <a:ext cx="938086" cy="423217"/>
          </a:xfrm>
          <a:prstGeom prst="rect">
            <a:avLst/>
          </a:prstGeom>
          <a:noFill/>
        </p:spPr>
        <p:txBody>
          <a:bodyPr vert="horz" lIns="99068" tIns="49534" rIns="99068" bIns="49534" rtlCol="0">
            <a:spAutoFit/>
          </a:bodyPr>
          <a:lstStyle/>
          <a:p>
            <a:r>
              <a:rPr lang="en-US" sz="2100" b="1" dirty="0" smtClean="0">
                <a:solidFill>
                  <a:srgbClr val="0000FF"/>
                </a:solidFill>
                <a:latin typeface="Arial - 25"/>
              </a:rPr>
              <a:t>4 ft</a:t>
            </a:r>
            <a:endParaRPr lang="en-US" sz="2100" b="1" dirty="0">
              <a:solidFill>
                <a:srgbClr val="0000FF"/>
              </a:solidFill>
              <a:latin typeface="Arial - 25"/>
            </a:endParaRPr>
          </a:p>
        </p:txBody>
      </p:sp>
      <p:sp>
        <p:nvSpPr>
          <p:cNvPr id="7" name="Freeform 6"/>
          <p:cNvSpPr/>
          <p:nvPr/>
        </p:nvSpPr>
        <p:spPr>
          <a:xfrm>
            <a:off x="2617223" y="2340516"/>
            <a:ext cx="5129399" cy="1721030"/>
          </a:xfrm>
          <a:custGeom>
            <a:avLst/>
            <a:gdLst/>
            <a:ahLst/>
            <a:cxnLst/>
            <a:rect l="0" t="0" r="0" b="0"/>
            <a:pathLst>
              <a:path w="4722116" h="1592201">
                <a:moveTo>
                  <a:pt x="0" y="1592200"/>
                </a:moveTo>
                <a:lnTo>
                  <a:pt x="1062737" y="0"/>
                </a:lnTo>
                <a:lnTo>
                  <a:pt x="4722115" y="0"/>
                </a:lnTo>
                <a:lnTo>
                  <a:pt x="3659379" y="1592200"/>
                </a:lnTo>
                <a:close/>
              </a:path>
            </a:pathLst>
          </a:custGeom>
          <a:solidFill>
            <a:srgbClr val="FFFF00"/>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grpSp>
        <p:nvGrpSpPr>
          <p:cNvPr id="48" name="Group 47"/>
          <p:cNvGrpSpPr/>
          <p:nvPr/>
        </p:nvGrpSpPr>
        <p:grpSpPr>
          <a:xfrm>
            <a:off x="2602876" y="2386780"/>
            <a:ext cx="4000661" cy="1606129"/>
            <a:chOff x="2046477" y="1466850"/>
            <a:chExt cx="3683002" cy="1485901"/>
          </a:xfrm>
        </p:grpSpPr>
        <p:sp>
          <p:nvSpPr>
            <p:cNvPr id="8" name="Freeform 7"/>
            <p:cNvSpPr/>
            <p:nvPr/>
          </p:nvSpPr>
          <p:spPr>
            <a:xfrm>
              <a:off x="2046477"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414777"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783077"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151377" y="2584450"/>
              <a:ext cx="368302" cy="3683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519678"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887978"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256278"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624578"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992878"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61178" y="25844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046477"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14777"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783077"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151377" y="2216150"/>
              <a:ext cx="368302" cy="3683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519678"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87978"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256278"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624578"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992878"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361178" y="22161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046477"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414777"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83077"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151377" y="1847850"/>
              <a:ext cx="368302" cy="3683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519678"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887978"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256278"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624578"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992878"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61178" y="1847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046477"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414777"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783077"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151377" y="1479550"/>
              <a:ext cx="368302" cy="368301"/>
            </a:xfrm>
            <a:custGeom>
              <a:avLst/>
              <a:gdLst/>
              <a:ahLst/>
              <a:cxnLst/>
              <a:rect l="0" t="0" r="0" b="0"/>
              <a:pathLst>
                <a:path w="368302" h="368301">
                  <a:moveTo>
                    <a:pt x="0" y="0"/>
                  </a:moveTo>
                  <a:lnTo>
                    <a:pt x="368301" y="0"/>
                  </a:lnTo>
                  <a:lnTo>
                    <a:pt x="368301"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519678"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887978"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56278"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624578"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992878" y="14668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361178" y="14795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2502930" y="2398509"/>
            <a:ext cx="1201304" cy="1706413"/>
            <a:chOff x="1916363" y="1396677"/>
            <a:chExt cx="1105916" cy="1578678"/>
          </a:xfrm>
        </p:grpSpPr>
        <p:cxnSp>
          <p:nvCxnSpPr>
            <p:cNvPr id="49" name="Straight Connector 48"/>
            <p:cNvCxnSpPr/>
            <p:nvPr/>
          </p:nvCxnSpPr>
          <p:spPr>
            <a:xfrm>
              <a:off x="1916363" y="1396677"/>
              <a:ext cx="1105916" cy="0"/>
            </a:xfrm>
            <a:prstGeom prst="line">
              <a:avLst/>
            </a:prstGeom>
            <a:ln w="57150" cap="flat" cmpd="sng" algn="ctr">
              <a:solidFill>
                <a:srgbClr val="32CD32"/>
              </a:solidFill>
              <a:prstDash val="sysDash"/>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058035" y="1419733"/>
              <a:ext cx="964244" cy="1555622"/>
            </a:xfrm>
            <a:prstGeom prst="line">
              <a:avLst/>
            </a:prstGeom>
            <a:ln w="57150" cap="flat" cmpd="sng" algn="ctr">
              <a:solidFill>
                <a:srgbClr val="32CD32"/>
              </a:solidFill>
              <a:prstDash val="sysDash"/>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033651" y="1419733"/>
              <a:ext cx="0" cy="1506982"/>
            </a:xfrm>
            <a:prstGeom prst="line">
              <a:avLst/>
            </a:prstGeom>
            <a:ln w="57150" cap="flat" cmpd="sng" algn="ctr">
              <a:solidFill>
                <a:srgbClr val="32CD32"/>
              </a:solidFill>
              <a:prstDash val="sysDash"/>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03550" y="1878862"/>
            <a:ext cx="2952210" cy="838699"/>
          </a:xfrm>
          <a:prstGeom prst="rect">
            <a:avLst/>
          </a:prstGeom>
          <a:noFill/>
        </p:spPr>
        <p:txBody>
          <a:bodyPr vert="horz" lIns="99068" tIns="49534" rIns="99068" bIns="49534" rtlCol="0">
            <a:spAutoFit/>
          </a:bodyPr>
          <a:lstStyle/>
          <a:p>
            <a:r>
              <a:rPr lang="en-US" sz="2400" b="1" i="1" dirty="0" smtClean="0">
                <a:solidFill>
                  <a:srgbClr val="0000FF"/>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 </a:t>
            </a:r>
            <a:r>
              <a:rPr lang="en-US" sz="2400" b="1" i="1" dirty="0" smtClean="0">
                <a:solidFill>
                  <a:srgbClr val="0000FF"/>
                </a:solidFill>
                <a:latin typeface="Arial" pitchFamily="34" charset="0"/>
                <a:cs typeface="Arial" pitchFamily="34" charset="0"/>
              </a:rPr>
              <a:t>base(height)</a:t>
            </a:r>
          </a:p>
          <a:p>
            <a:r>
              <a:rPr lang="en-US" sz="2400" b="1" i="1" dirty="0" smtClean="0">
                <a:solidFill>
                  <a:srgbClr val="0000FF"/>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 </a:t>
            </a:r>
            <a:r>
              <a:rPr lang="en-US" sz="2400" b="1" i="1" dirty="0" err="1" smtClean="0">
                <a:solidFill>
                  <a:srgbClr val="0000FF"/>
                </a:solidFill>
                <a:latin typeface="Arial" pitchFamily="34" charset="0"/>
                <a:cs typeface="Arial" pitchFamily="34" charset="0"/>
              </a:rPr>
              <a:t>bh</a:t>
            </a:r>
            <a:endParaRPr lang="en-US" sz="2400" b="1" i="1" dirty="0">
              <a:solidFill>
                <a:srgbClr val="0000FF"/>
              </a:solidFill>
              <a:latin typeface="Arial" pitchFamily="34" charset="0"/>
              <a:cs typeface="Arial" pitchFamily="34" charset="0"/>
            </a:endParaRPr>
          </a:p>
        </p:txBody>
      </p:sp>
      <p:sp>
        <p:nvSpPr>
          <p:cNvPr id="3" name="TextBox 2"/>
          <p:cNvSpPr txBox="1"/>
          <p:nvPr/>
        </p:nvSpPr>
        <p:spPr>
          <a:xfrm>
            <a:off x="899763" y="1033916"/>
            <a:ext cx="10180987" cy="3054690"/>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The Area (A) of a parallelogram is found by using the formula: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Note:  The base &amp; height </a:t>
            </a:r>
            <a:r>
              <a:rPr lang="en-US" sz="2400" b="1" i="1" dirty="0" smtClean="0">
                <a:solidFill>
                  <a:srgbClr val="0000FF"/>
                </a:solidFill>
                <a:latin typeface="Arial" pitchFamily="34" charset="0"/>
                <a:cs typeface="Arial" pitchFamily="34" charset="0"/>
              </a:rPr>
              <a:t>always</a:t>
            </a:r>
            <a:r>
              <a:rPr lang="en-US" sz="2400" b="1" dirty="0" smtClean="0">
                <a:solidFill>
                  <a:srgbClr val="0000FF"/>
                </a:solidFill>
                <a:latin typeface="Arial" pitchFamily="34" charset="0"/>
                <a:cs typeface="Arial" pitchFamily="34" charset="0"/>
              </a:rPr>
              <a:t> form a </a:t>
            </a:r>
            <a:r>
              <a:rPr lang="en-US" sz="2400" b="1" u="sng" dirty="0" smtClean="0">
                <a:solidFill>
                  <a:srgbClr val="0000FF"/>
                </a:solidFill>
                <a:latin typeface="Arial" pitchFamily="34" charset="0"/>
                <a:cs typeface="Arial" pitchFamily="34" charset="0"/>
              </a:rPr>
              <a:t>right angle</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3756-226538.png"/>
          <p:cNvPicPr>
            <a:picLocks/>
          </p:cNvPicPr>
          <p:nvPr/>
        </p:nvPicPr>
        <p:blipFill>
          <a:blip r:embed="rId3" cstate="print">
            <a:clrChange>
              <a:clrFrom>
                <a:srgbClr val="FFFFFF"/>
              </a:clrFrom>
              <a:clrTo>
                <a:srgbClr val="FFFFFF">
                  <a:alpha val="0"/>
                </a:srgbClr>
              </a:clrTo>
            </a:clrChange>
          </a:blip>
          <a:stretch>
            <a:fillRect/>
          </a:stretch>
        </p:blipFill>
        <p:spPr>
          <a:xfrm>
            <a:off x="2241550" y="5231606"/>
            <a:ext cx="4221385" cy="3953545"/>
          </a:xfrm>
          <a:prstGeom prst="rect">
            <a:avLst/>
          </a:prstGeom>
          <a:solidFill>
            <a:scrgbClr r="0" g="0" b="0">
              <a:alpha val="0"/>
            </a:scrgbClr>
          </a:solidFill>
        </p:spPr>
      </p:pic>
      <p:sp>
        <p:nvSpPr>
          <p:cNvPr id="3" name="TextBox 2"/>
          <p:cNvSpPr txBox="1"/>
          <p:nvPr/>
        </p:nvSpPr>
        <p:spPr>
          <a:xfrm>
            <a:off x="787108" y="1076933"/>
            <a:ext cx="4662837" cy="1208031"/>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figure.</a:t>
            </a:r>
            <a:endParaRPr lang="en-US" sz="2400" b="1" dirty="0">
              <a:solidFill>
                <a:srgbClr val="0000FF"/>
              </a:solidFill>
              <a:latin typeface="Arial" pitchFamily="34" charset="0"/>
              <a:cs typeface="Arial" pitchFamily="34" charset="0"/>
            </a:endParaRPr>
          </a:p>
        </p:txBody>
      </p:sp>
      <p:sp>
        <p:nvSpPr>
          <p:cNvPr id="4" name="Freeform 3"/>
          <p:cNvSpPr/>
          <p:nvPr/>
        </p:nvSpPr>
        <p:spPr>
          <a:xfrm>
            <a:off x="2338517" y="3117525"/>
            <a:ext cx="5311220" cy="2017956"/>
          </a:xfrm>
          <a:custGeom>
            <a:avLst/>
            <a:gdLst/>
            <a:ahLst/>
            <a:cxnLst/>
            <a:rect l="0" t="0" r="0" b="0"/>
            <a:pathLst>
              <a:path w="4889501" h="1866901">
                <a:moveTo>
                  <a:pt x="0" y="1866900"/>
                </a:moveTo>
                <a:lnTo>
                  <a:pt x="1100454" y="0"/>
                </a:lnTo>
                <a:lnTo>
                  <a:pt x="4889500" y="0"/>
                </a:lnTo>
                <a:lnTo>
                  <a:pt x="3789045" y="1866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TextBox 4"/>
          <p:cNvSpPr txBox="1"/>
          <p:nvPr/>
        </p:nvSpPr>
        <p:spPr>
          <a:xfrm>
            <a:off x="5042408" y="2690597"/>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cm</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3911187" y="5230200"/>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cm</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1731518" y="3871169"/>
            <a:ext cx="1434719"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cm</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7360031" y="3871169"/>
            <a:ext cx="1434719"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cm</a:t>
            </a:r>
            <a:endParaRPr lang="en-US" sz="2400" b="1" dirty="0">
              <a:solidFill>
                <a:srgbClr val="0000FF"/>
              </a:solidFill>
              <a:latin typeface="Arial" pitchFamily="34" charset="0"/>
              <a:cs typeface="Arial" pitchFamily="34" charset="0"/>
            </a:endParaRPr>
          </a:p>
        </p:txBody>
      </p:sp>
      <p:cxnSp>
        <p:nvCxnSpPr>
          <p:cNvPr id="9" name="Straight Connector 8"/>
          <p:cNvCxnSpPr/>
          <p:nvPr/>
        </p:nvCxnSpPr>
        <p:spPr>
          <a:xfrm>
            <a:off x="3524917" y="3117525"/>
            <a:ext cx="0" cy="2004227"/>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524917" y="4943294"/>
            <a:ext cx="165546" cy="164732"/>
          </a:xfrm>
          <a:custGeom>
            <a:avLst/>
            <a:gdLst/>
            <a:ahLst/>
            <a:cxnLst/>
            <a:rect l="0" t="0" r="0" b="0"/>
            <a:pathLst>
              <a:path w="152401" h="152401">
                <a:moveTo>
                  <a:pt x="152400" y="0"/>
                </a:moveTo>
                <a:lnTo>
                  <a:pt x="152400" y="152400"/>
                </a:lnTo>
                <a:lnTo>
                  <a:pt x="0" y="1524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TextBox 10"/>
          <p:cNvSpPr txBox="1"/>
          <p:nvPr/>
        </p:nvSpPr>
        <p:spPr>
          <a:xfrm>
            <a:off x="3538712" y="4077083"/>
            <a:ext cx="1434719"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1.7 cm</a:t>
            </a:r>
            <a:endParaRPr lang="en-US" sz="2400" b="1" dirty="0">
              <a:solidFill>
                <a:srgbClr val="0000FF"/>
              </a:solidFill>
              <a:latin typeface="Arial" pitchFamily="34" charset="0"/>
              <a:cs typeface="Arial" pitchFamily="34" charset="0"/>
            </a:endParaRPr>
          </a:p>
        </p:txBody>
      </p:sp>
      <p:grpSp>
        <p:nvGrpSpPr>
          <p:cNvPr id="14" name="Group 13"/>
          <p:cNvGrpSpPr/>
          <p:nvPr/>
        </p:nvGrpSpPr>
        <p:grpSpPr>
          <a:xfrm>
            <a:off x="2698750" y="6298406"/>
            <a:ext cx="3531617" cy="1890701"/>
            <a:chOff x="2298700" y="4635500"/>
            <a:chExt cx="3251201" cy="1749172"/>
          </a:xfrm>
        </p:grpSpPr>
        <p:sp>
          <p:nvSpPr>
            <p:cNvPr id="12" name="Freeform 11"/>
            <p:cNvSpPr/>
            <p:nvPr/>
          </p:nvSpPr>
          <p:spPr>
            <a:xfrm>
              <a:off x="2298700" y="4635500"/>
              <a:ext cx="3251201" cy="1749172"/>
            </a:xfrm>
            <a:custGeom>
              <a:avLst/>
              <a:gdLst/>
              <a:ahLst/>
              <a:cxnLst/>
              <a:rect l="0" t="0" r="0" b="0"/>
              <a:pathLst>
                <a:path w="3251201" h="1749172">
                  <a:moveTo>
                    <a:pt x="0" y="0"/>
                  </a:moveTo>
                  <a:lnTo>
                    <a:pt x="3251200" y="0"/>
                  </a:lnTo>
                  <a:lnTo>
                    <a:pt x="3251200" y="1749171"/>
                  </a:lnTo>
                  <a:lnTo>
                    <a:pt x="0" y="1749171"/>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00400" y="53594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3756-2266ae.png"/>
          <p:cNvPicPr>
            <a:picLocks/>
          </p:cNvPicPr>
          <p:nvPr/>
        </p:nvPicPr>
        <p:blipFill>
          <a:blip r:embed="rId3" cstate="print">
            <a:clrChange>
              <a:clrFrom>
                <a:srgbClr val="FFFFFF"/>
              </a:clrFrom>
              <a:clrTo>
                <a:srgbClr val="FFFFFF">
                  <a:alpha val="0"/>
                </a:srgbClr>
              </a:clrTo>
            </a:clrChange>
          </a:blip>
          <a:stretch>
            <a:fillRect/>
          </a:stretch>
        </p:blipFill>
        <p:spPr>
          <a:xfrm>
            <a:off x="6280150" y="4241006"/>
            <a:ext cx="4014454" cy="3953545"/>
          </a:xfrm>
          <a:prstGeom prst="rect">
            <a:avLst/>
          </a:prstGeom>
          <a:solidFill>
            <a:scrgbClr r="0" g="0" b="0">
              <a:alpha val="0"/>
            </a:scrgbClr>
          </a:solidFill>
        </p:spPr>
      </p:pic>
      <p:pic>
        <p:nvPicPr>
          <p:cNvPr id="3" name="Picture 2" descr="NBK-3756-2266dd.png"/>
          <p:cNvPicPr>
            <a:picLocks/>
          </p:cNvPicPr>
          <p:nvPr/>
        </p:nvPicPr>
        <p:blipFill>
          <a:blip r:embed="rId4" cstate="print">
            <a:clrChange>
              <a:clrFrom>
                <a:srgbClr val="FFFFFF"/>
              </a:clrFrom>
              <a:clrTo>
                <a:srgbClr val="FFFFFF">
                  <a:alpha val="0"/>
                </a:srgbClr>
              </a:clrTo>
            </a:clrChange>
          </a:blip>
          <a:stretch>
            <a:fillRect/>
          </a:stretch>
        </p:blipFill>
        <p:spPr>
          <a:xfrm>
            <a:off x="412750" y="4241006"/>
            <a:ext cx="3890296" cy="3953545"/>
          </a:xfrm>
          <a:prstGeom prst="rect">
            <a:avLst/>
          </a:prstGeom>
          <a:solidFill>
            <a:scrgbClr r="0" g="0" b="0">
              <a:alpha val="0"/>
            </a:scrgbClr>
          </a:solidFill>
        </p:spPr>
      </p:pic>
      <p:sp>
        <p:nvSpPr>
          <p:cNvPr id="4" name="TextBox 3"/>
          <p:cNvSpPr txBox="1"/>
          <p:nvPr/>
        </p:nvSpPr>
        <p:spPr>
          <a:xfrm>
            <a:off x="831850" y="1059656"/>
            <a:ext cx="4883563" cy="1208031"/>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Try These.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figures.</a:t>
            </a:r>
            <a:endParaRPr lang="en-US" sz="2400" b="1" dirty="0">
              <a:solidFill>
                <a:srgbClr val="0000FF"/>
              </a:solidFill>
              <a:latin typeface="Arial" pitchFamily="34" charset="0"/>
              <a:cs typeface="Arial" pitchFamily="34" charset="0"/>
            </a:endParaRPr>
          </a:p>
        </p:txBody>
      </p:sp>
      <p:sp>
        <p:nvSpPr>
          <p:cNvPr id="5" name="Freeform 4"/>
          <p:cNvSpPr/>
          <p:nvPr/>
        </p:nvSpPr>
        <p:spPr>
          <a:xfrm>
            <a:off x="1067179" y="3409462"/>
            <a:ext cx="3611077" cy="1371936"/>
          </a:xfrm>
          <a:custGeom>
            <a:avLst/>
            <a:gdLst/>
            <a:ahLst/>
            <a:cxnLst/>
            <a:rect l="0" t="0" r="0" b="0"/>
            <a:pathLst>
              <a:path w="3324352" h="1269239">
                <a:moveTo>
                  <a:pt x="0" y="1269238"/>
                </a:moveTo>
                <a:lnTo>
                  <a:pt x="748284" y="0"/>
                </a:lnTo>
                <a:lnTo>
                  <a:pt x="3324351" y="0"/>
                </a:lnTo>
                <a:lnTo>
                  <a:pt x="2576194" y="126923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 name="TextBox 5"/>
          <p:cNvSpPr txBox="1"/>
          <p:nvPr/>
        </p:nvSpPr>
        <p:spPr>
          <a:xfrm>
            <a:off x="2871199" y="2957964"/>
            <a:ext cx="662178" cy="423217"/>
          </a:xfrm>
          <a:prstGeom prst="rect">
            <a:avLst/>
          </a:prstGeom>
          <a:noFill/>
        </p:spPr>
        <p:txBody>
          <a:bodyPr vert="horz" lIns="99068" tIns="49534" rIns="99068" bIns="49534" rtlCol="0">
            <a:spAutoFit/>
          </a:bodyPr>
          <a:lstStyle/>
          <a:p>
            <a:r>
              <a:rPr lang="en-US" sz="2100" b="1" dirty="0" smtClean="0">
                <a:solidFill>
                  <a:srgbClr val="0000FF"/>
                </a:solidFill>
                <a:latin typeface="Arial - 25"/>
              </a:rPr>
              <a:t>10</a:t>
            </a:r>
            <a:endParaRPr lang="en-US" sz="2100" b="1" dirty="0">
              <a:solidFill>
                <a:srgbClr val="0000FF"/>
              </a:solidFill>
              <a:latin typeface="Arial - 25"/>
            </a:endParaRPr>
          </a:p>
        </p:txBody>
      </p:sp>
      <p:sp>
        <p:nvSpPr>
          <p:cNvPr id="7" name="TextBox 6"/>
          <p:cNvSpPr txBox="1"/>
          <p:nvPr/>
        </p:nvSpPr>
        <p:spPr>
          <a:xfrm>
            <a:off x="4333509" y="3960078"/>
            <a:ext cx="662178" cy="423217"/>
          </a:xfrm>
          <a:prstGeom prst="rect">
            <a:avLst/>
          </a:prstGeom>
          <a:noFill/>
        </p:spPr>
        <p:txBody>
          <a:bodyPr vert="horz" lIns="99068" tIns="49534" rIns="99068" bIns="49534" rtlCol="0">
            <a:spAutoFit/>
          </a:bodyPr>
          <a:lstStyle/>
          <a:p>
            <a:r>
              <a:rPr lang="en-US" sz="2100" b="1" dirty="0" smtClean="0">
                <a:solidFill>
                  <a:srgbClr val="0000FF"/>
                </a:solidFill>
                <a:latin typeface="Arial - 25"/>
              </a:rPr>
              <a:t>8</a:t>
            </a:r>
            <a:endParaRPr lang="en-US" sz="2100" b="1" dirty="0">
              <a:solidFill>
                <a:srgbClr val="0000FF"/>
              </a:solidFill>
              <a:latin typeface="Arial - 25"/>
            </a:endParaRPr>
          </a:p>
        </p:txBody>
      </p:sp>
      <p:cxnSp>
        <p:nvCxnSpPr>
          <p:cNvPr id="8" name="Straight Connector 7"/>
          <p:cNvCxnSpPr/>
          <p:nvPr/>
        </p:nvCxnSpPr>
        <p:spPr>
          <a:xfrm>
            <a:off x="2953971" y="3418799"/>
            <a:ext cx="0" cy="1362599"/>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841400" y="4669518"/>
            <a:ext cx="112572" cy="111881"/>
          </a:xfrm>
          <a:custGeom>
            <a:avLst/>
            <a:gdLst/>
            <a:ahLst/>
            <a:cxnLst/>
            <a:rect l="0" t="0" r="0" b="0"/>
            <a:pathLst>
              <a:path w="103634" h="103506">
                <a:moveTo>
                  <a:pt x="103633" y="0"/>
                </a:moveTo>
                <a:lnTo>
                  <a:pt x="103633" y="103505"/>
                </a:lnTo>
                <a:lnTo>
                  <a:pt x="0" y="10350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TextBox 9"/>
          <p:cNvSpPr txBox="1"/>
          <p:nvPr/>
        </p:nvSpPr>
        <p:spPr>
          <a:xfrm>
            <a:off x="2995357" y="3960078"/>
            <a:ext cx="662178" cy="423217"/>
          </a:xfrm>
          <a:prstGeom prst="rect">
            <a:avLst/>
          </a:prstGeom>
          <a:noFill/>
        </p:spPr>
        <p:txBody>
          <a:bodyPr vert="horz" lIns="99068" tIns="49534" rIns="99068" bIns="49534" rtlCol="0">
            <a:spAutoFit/>
          </a:bodyPr>
          <a:lstStyle/>
          <a:p>
            <a:r>
              <a:rPr lang="en-US" sz="2100" b="1" dirty="0" smtClean="0">
                <a:solidFill>
                  <a:srgbClr val="0000FF"/>
                </a:solidFill>
                <a:latin typeface="Arial - 25"/>
              </a:rPr>
              <a:t>6</a:t>
            </a:r>
            <a:endParaRPr lang="en-US" sz="2100" b="1" dirty="0">
              <a:solidFill>
                <a:srgbClr val="0000FF"/>
              </a:solidFill>
              <a:latin typeface="Arial - 25"/>
            </a:endParaRPr>
          </a:p>
        </p:txBody>
      </p:sp>
      <p:grpSp>
        <p:nvGrpSpPr>
          <p:cNvPr id="13" name="Group 12"/>
          <p:cNvGrpSpPr/>
          <p:nvPr/>
        </p:nvGrpSpPr>
        <p:grpSpPr>
          <a:xfrm>
            <a:off x="829485" y="5291652"/>
            <a:ext cx="3531617" cy="1890701"/>
            <a:chOff x="622300" y="3822700"/>
            <a:chExt cx="3251201" cy="1749172"/>
          </a:xfrm>
        </p:grpSpPr>
        <p:sp>
          <p:nvSpPr>
            <p:cNvPr id="11" name="Freeform 10"/>
            <p:cNvSpPr/>
            <p:nvPr/>
          </p:nvSpPr>
          <p:spPr>
            <a:xfrm>
              <a:off x="622300" y="3822700"/>
              <a:ext cx="3251201" cy="1749172"/>
            </a:xfrm>
            <a:custGeom>
              <a:avLst/>
              <a:gdLst/>
              <a:ahLst/>
              <a:cxnLst/>
              <a:rect l="0" t="0" r="0" b="0"/>
              <a:pathLst>
                <a:path w="3251201" h="1749172">
                  <a:moveTo>
                    <a:pt x="0" y="0"/>
                  </a:moveTo>
                  <a:lnTo>
                    <a:pt x="3251200" y="0"/>
                  </a:lnTo>
                  <a:lnTo>
                    <a:pt x="3251200" y="1749171"/>
                  </a:lnTo>
                  <a:lnTo>
                    <a:pt x="0" y="1749171"/>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0" y="45466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sp>
        <p:nvSpPr>
          <p:cNvPr id="14" name="TextBox 13"/>
          <p:cNvSpPr txBox="1"/>
          <p:nvPr/>
        </p:nvSpPr>
        <p:spPr>
          <a:xfrm>
            <a:off x="8251395" y="1859756"/>
            <a:ext cx="1213993" cy="407828"/>
          </a:xfrm>
          <a:prstGeom prst="rect">
            <a:avLst/>
          </a:prstGeom>
          <a:noFill/>
        </p:spPr>
        <p:txBody>
          <a:bodyPr vert="horz" lIns="99068" tIns="49534" rIns="99068" bIns="49534" rtlCol="0">
            <a:spAutoFit/>
          </a:bodyPr>
          <a:lstStyle/>
          <a:p>
            <a:r>
              <a:rPr lang="en-US" b="1" smtClean="0">
                <a:solidFill>
                  <a:srgbClr val="0000FF"/>
                </a:solidFill>
                <a:latin typeface="Arial - 24"/>
              </a:rPr>
              <a:t>13 m</a:t>
            </a:r>
            <a:endParaRPr lang="en-US" b="1">
              <a:solidFill>
                <a:srgbClr val="0000FF"/>
              </a:solidFill>
              <a:latin typeface="Arial - 24"/>
            </a:endParaRPr>
          </a:p>
        </p:txBody>
      </p:sp>
      <p:cxnSp>
        <p:nvCxnSpPr>
          <p:cNvPr id="15" name="Straight Connector 14"/>
          <p:cNvCxnSpPr/>
          <p:nvPr/>
        </p:nvCxnSpPr>
        <p:spPr>
          <a:xfrm>
            <a:off x="9411033" y="2356749"/>
            <a:ext cx="0" cy="2539604"/>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9297638" y="4754217"/>
            <a:ext cx="112571" cy="111881"/>
          </a:xfrm>
          <a:custGeom>
            <a:avLst/>
            <a:gdLst/>
            <a:ahLst/>
            <a:cxnLst/>
            <a:rect l="0" t="0" r="0" b="0"/>
            <a:pathLst>
              <a:path w="103633" h="103506">
                <a:moveTo>
                  <a:pt x="103632" y="0"/>
                </a:moveTo>
                <a:lnTo>
                  <a:pt x="103632" y="103505"/>
                </a:lnTo>
                <a:lnTo>
                  <a:pt x="0" y="103505"/>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grpSp>
        <p:nvGrpSpPr>
          <p:cNvPr id="19" name="Group 18"/>
          <p:cNvGrpSpPr/>
          <p:nvPr/>
        </p:nvGrpSpPr>
        <p:grpSpPr>
          <a:xfrm>
            <a:off x="6617471" y="5291652"/>
            <a:ext cx="3531617" cy="1890701"/>
            <a:chOff x="5950711" y="3822700"/>
            <a:chExt cx="3251201" cy="1749172"/>
          </a:xfrm>
        </p:grpSpPr>
        <p:sp>
          <p:nvSpPr>
            <p:cNvPr id="17" name="Freeform 16"/>
            <p:cNvSpPr/>
            <p:nvPr/>
          </p:nvSpPr>
          <p:spPr>
            <a:xfrm>
              <a:off x="5950711" y="3822700"/>
              <a:ext cx="3251201" cy="1749172"/>
            </a:xfrm>
            <a:custGeom>
              <a:avLst/>
              <a:gdLst/>
              <a:ahLst/>
              <a:cxnLst/>
              <a:rect l="0" t="0" r="0" b="0"/>
              <a:pathLst>
                <a:path w="3251201" h="1749172">
                  <a:moveTo>
                    <a:pt x="0" y="0"/>
                  </a:moveTo>
                  <a:lnTo>
                    <a:pt x="3251200" y="0"/>
                  </a:lnTo>
                  <a:lnTo>
                    <a:pt x="3251200" y="1749171"/>
                  </a:lnTo>
                  <a:lnTo>
                    <a:pt x="0" y="1749171"/>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0" y="45466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sp>
        <p:nvSpPr>
          <p:cNvPr id="20" name="Freeform 19"/>
          <p:cNvSpPr/>
          <p:nvPr/>
        </p:nvSpPr>
        <p:spPr>
          <a:xfrm>
            <a:off x="7500460" y="2337698"/>
            <a:ext cx="1903763" cy="2539605"/>
          </a:xfrm>
          <a:custGeom>
            <a:avLst/>
            <a:gdLst/>
            <a:ahLst/>
            <a:cxnLst/>
            <a:rect l="0" t="0" r="0" b="0"/>
            <a:pathLst>
              <a:path w="1752601" h="2349502">
                <a:moveTo>
                  <a:pt x="0" y="2349501"/>
                </a:moveTo>
                <a:lnTo>
                  <a:pt x="394462" y="0"/>
                </a:lnTo>
                <a:lnTo>
                  <a:pt x="1752600" y="0"/>
                </a:lnTo>
                <a:lnTo>
                  <a:pt x="1358139" y="23495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21" name="Straight Connector 20"/>
          <p:cNvCxnSpPr/>
          <p:nvPr/>
        </p:nvCxnSpPr>
        <p:spPr>
          <a:xfrm>
            <a:off x="8941165" y="4866097"/>
            <a:ext cx="469043"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61957" y="3356063"/>
            <a:ext cx="1213993" cy="407828"/>
          </a:xfrm>
          <a:prstGeom prst="rect">
            <a:avLst/>
          </a:prstGeom>
          <a:noFill/>
        </p:spPr>
        <p:txBody>
          <a:bodyPr vert="horz" lIns="99068" tIns="49534" rIns="99068" bIns="49534" rtlCol="0">
            <a:spAutoFit/>
          </a:bodyPr>
          <a:lstStyle/>
          <a:p>
            <a:r>
              <a:rPr lang="en-US" b="1" smtClean="0">
                <a:solidFill>
                  <a:srgbClr val="0000FF"/>
                </a:solidFill>
                <a:latin typeface="Arial - 24"/>
              </a:rPr>
              <a:t>15 m</a:t>
            </a:r>
            <a:endParaRPr lang="en-US" b="1">
              <a:solidFill>
                <a:srgbClr val="0000FF"/>
              </a:solidFill>
              <a:latin typeface="Arial - 24"/>
            </a:endParaRPr>
          </a:p>
        </p:txBody>
      </p:sp>
      <p:sp>
        <p:nvSpPr>
          <p:cNvPr id="23" name="TextBox 22"/>
          <p:cNvSpPr txBox="1"/>
          <p:nvPr/>
        </p:nvSpPr>
        <p:spPr>
          <a:xfrm>
            <a:off x="7851329" y="4866097"/>
            <a:ext cx="1213993" cy="407828"/>
          </a:xfrm>
          <a:prstGeom prst="rect">
            <a:avLst/>
          </a:prstGeom>
          <a:noFill/>
        </p:spPr>
        <p:txBody>
          <a:bodyPr vert="horz" lIns="99068" tIns="49534" rIns="99068" bIns="49534" rtlCol="0">
            <a:spAutoFit/>
          </a:bodyPr>
          <a:lstStyle/>
          <a:p>
            <a:r>
              <a:rPr lang="en-US" b="1" smtClean="0">
                <a:solidFill>
                  <a:srgbClr val="0000FF"/>
                </a:solidFill>
                <a:latin typeface="Arial - 24"/>
              </a:rPr>
              <a:t>13 m</a:t>
            </a:r>
            <a:endParaRPr lang="en-US" b="1">
              <a:solidFill>
                <a:srgbClr val="0000FF"/>
              </a:solidFill>
              <a:latin typeface="Arial - 24"/>
            </a:endParaRPr>
          </a:p>
        </p:txBody>
      </p:sp>
      <p:sp>
        <p:nvSpPr>
          <p:cNvPr id="24" name="TextBox 23"/>
          <p:cNvSpPr txBox="1"/>
          <p:nvPr/>
        </p:nvSpPr>
        <p:spPr>
          <a:xfrm>
            <a:off x="6692519" y="3356063"/>
            <a:ext cx="1213993" cy="407828"/>
          </a:xfrm>
          <a:prstGeom prst="rect">
            <a:avLst/>
          </a:prstGeom>
          <a:noFill/>
        </p:spPr>
        <p:txBody>
          <a:bodyPr vert="horz" lIns="99068" tIns="49534" rIns="99068" bIns="49534" rtlCol="0">
            <a:spAutoFit/>
          </a:bodyPr>
          <a:lstStyle/>
          <a:p>
            <a:r>
              <a:rPr lang="en-US" b="1" smtClean="0">
                <a:solidFill>
                  <a:srgbClr val="0000FF"/>
                </a:solidFill>
                <a:latin typeface="Arial - 24"/>
              </a:rPr>
              <a:t>16 m</a:t>
            </a:r>
            <a:endParaRPr lang="en-US" b="1">
              <a:solidFill>
                <a:srgbClr val="0000FF"/>
              </a:solidFill>
              <a:latin typeface="Arial - 24"/>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9"/>
                                        </p:tgtEl>
                                      </p:cBhvr>
                                    </p:animEffect>
                                    <p:set>
                                      <p:cBhvr>
                                        <p:cTn id="13"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8496351" y="11723"/>
            <a:ext cx="2279599" cy="2985477"/>
          </a:xfrm>
          <a:prstGeom prst="rect">
            <a:avLst/>
          </a:prstGeom>
          <a:solidFill>
            <a:scrgbClr r="0" g="0" b="0">
              <a:alpha val="0"/>
            </a:scrgbClr>
          </a:solidFill>
        </p:spPr>
      </p:pic>
      <p:pic>
        <p:nvPicPr>
          <p:cNvPr id="8" name="Picture 7">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14351" y="20427"/>
            <a:ext cx="2279599" cy="2985477"/>
          </a:xfrm>
          <a:prstGeom prst="rect">
            <a:avLst/>
          </a:prstGeom>
          <a:solidFill>
            <a:scrgbClr r="0" g="0" b="0">
              <a:alpha val="0"/>
            </a:scrgbClr>
          </a:solidFill>
        </p:spPr>
      </p:pic>
      <p:sp>
        <p:nvSpPr>
          <p:cNvPr id="9" name="TextBox 8"/>
          <p:cNvSpPr txBox="1"/>
          <p:nvPr/>
        </p:nvSpPr>
        <p:spPr>
          <a:xfrm>
            <a:off x="2279414" y="791404"/>
            <a:ext cx="6458645" cy="2308324"/>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6th Grade</a:t>
            </a:r>
          </a:p>
          <a:p>
            <a:pPr algn="ctr"/>
            <a:endParaRPr lang="en-US" sz="4800" b="1" dirty="0" smtClean="0">
              <a:solidFill>
                <a:srgbClr val="0000FF"/>
              </a:solidFill>
              <a:latin typeface="Arial" pitchFamily="34" charset="0"/>
              <a:cs typeface="Arial" pitchFamily="34" charset="0"/>
            </a:endParaRPr>
          </a:p>
          <a:p>
            <a:pPr algn="ctr"/>
            <a:r>
              <a:rPr lang="en-US" sz="4800" b="1" dirty="0" smtClean="0">
                <a:solidFill>
                  <a:srgbClr val="0000FF"/>
                </a:solidFill>
                <a:latin typeface="Arial" pitchFamily="34" charset="0"/>
                <a:cs typeface="Arial" pitchFamily="34" charset="0"/>
              </a:rPr>
              <a:t>Geometry</a:t>
            </a:r>
            <a:endParaRPr lang="en-US" sz="4800" b="1" dirty="0">
              <a:solidFill>
                <a:srgbClr val="0000FF"/>
              </a:solidFill>
              <a:latin typeface="Arial" pitchFamily="34" charset="0"/>
              <a:cs typeface="Arial" pitchFamily="34" charset="0"/>
            </a:endParaRPr>
          </a:p>
        </p:txBody>
      </p:sp>
      <p:sp>
        <p:nvSpPr>
          <p:cNvPr id="10" name="TextBox 9">
            <a:hlinkClick r:id="rId3"/>
          </p:cNvPr>
          <p:cNvSpPr txBox="1"/>
          <p:nvPr/>
        </p:nvSpPr>
        <p:spPr>
          <a:xfrm>
            <a:off x="4375023" y="4968930"/>
            <a:ext cx="3200527"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4538678" y="4150518"/>
            <a:ext cx="256594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2012-10-17</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8864" y="1043136"/>
            <a:ext cx="372475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91768" y="1043136"/>
            <a:ext cx="372475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area.</a:t>
            </a:r>
            <a:endParaRPr lang="en-US" sz="2800" b="1" dirty="0">
              <a:solidFill>
                <a:srgbClr val="000000"/>
              </a:solidFill>
              <a:latin typeface="Arial" pitchFamily="34" charset="0"/>
              <a:cs typeface="Arial" pitchFamily="34" charset="0"/>
            </a:endParaRPr>
          </a:p>
        </p:txBody>
      </p:sp>
      <p:sp>
        <p:nvSpPr>
          <p:cNvPr id="4" name="Freeform 3"/>
          <p:cNvSpPr/>
          <p:nvPr/>
        </p:nvSpPr>
        <p:spPr>
          <a:xfrm>
            <a:off x="3678301" y="1984985"/>
            <a:ext cx="5169956" cy="2978886"/>
          </a:xfrm>
          <a:custGeom>
            <a:avLst/>
            <a:gdLst/>
            <a:ahLst/>
            <a:cxnLst/>
            <a:rect l="0" t="0" r="0" b="0"/>
            <a:pathLst>
              <a:path w="4759453" h="2755900">
                <a:moveTo>
                  <a:pt x="0" y="2755899"/>
                </a:moveTo>
                <a:lnTo>
                  <a:pt x="1070990" y="0"/>
                </a:lnTo>
                <a:lnTo>
                  <a:pt x="4759452" y="0"/>
                </a:lnTo>
                <a:lnTo>
                  <a:pt x="3688460" y="275589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TextBox 4"/>
          <p:cNvSpPr txBox="1"/>
          <p:nvPr/>
        </p:nvSpPr>
        <p:spPr>
          <a:xfrm>
            <a:off x="3316160" y="3019909"/>
            <a:ext cx="1058990" cy="469367"/>
          </a:xfrm>
          <a:prstGeom prst="rect">
            <a:avLst/>
          </a:prstGeom>
          <a:noFill/>
        </p:spPr>
        <p:txBody>
          <a:bodyPr vert="horz" wrap="square" lIns="99068" tIns="49534" rIns="99068" bIns="49534" rtlCol="0">
            <a:spAutoFit/>
          </a:bodyPr>
          <a:lstStyle/>
          <a:p>
            <a:pPr algn="ctr"/>
            <a:r>
              <a:rPr lang="en-US" sz="2400" dirty="0" smtClean="0">
                <a:solidFill>
                  <a:srgbClr val="000000"/>
                </a:solidFill>
                <a:latin typeface="Arial" pitchFamily="34" charset="0"/>
                <a:cs typeface="Arial" pitchFamily="34" charset="0"/>
              </a:rPr>
              <a:t>10 ft</a:t>
            </a:r>
            <a:endParaRPr lang="en-US" sz="2400" dirty="0">
              <a:solidFill>
                <a:srgbClr val="000000"/>
              </a:solidFill>
              <a:latin typeface="Arial" pitchFamily="34" charset="0"/>
              <a:cs typeface="Arial" pitchFamily="34" charset="0"/>
            </a:endParaRPr>
          </a:p>
        </p:txBody>
      </p:sp>
      <p:sp>
        <p:nvSpPr>
          <p:cNvPr id="6" name="TextBox 5"/>
          <p:cNvSpPr txBox="1"/>
          <p:nvPr/>
        </p:nvSpPr>
        <p:spPr>
          <a:xfrm>
            <a:off x="4754340" y="3321914"/>
            <a:ext cx="1903762" cy="469367"/>
          </a:xfrm>
          <a:prstGeom prst="rect">
            <a:avLst/>
          </a:prstGeom>
          <a:noFill/>
        </p:spPr>
        <p:txBody>
          <a:bodyPr vert="horz" lIns="99068" tIns="49534" rIns="99068" bIns="49534" rtlCol="0">
            <a:spAutoFit/>
          </a:bodyPr>
          <a:lstStyle/>
          <a:p>
            <a:r>
              <a:rPr lang="en-US" sz="2400" dirty="0" smtClean="0">
                <a:solidFill>
                  <a:srgbClr val="000000"/>
                </a:solidFill>
                <a:latin typeface="Arial" pitchFamily="34" charset="0"/>
                <a:cs typeface="Arial" pitchFamily="34" charset="0"/>
              </a:rPr>
              <a:t> 9 ft</a:t>
            </a:r>
            <a:endParaRPr lang="en-US" sz="2400" dirty="0">
              <a:solidFill>
                <a:srgbClr val="000000"/>
              </a:solidFill>
              <a:latin typeface="Arial" pitchFamily="34" charset="0"/>
              <a:cs typeface="Arial" pitchFamily="34" charset="0"/>
            </a:endParaRPr>
          </a:p>
        </p:txBody>
      </p:sp>
      <p:sp>
        <p:nvSpPr>
          <p:cNvPr id="7" name="TextBox 6"/>
          <p:cNvSpPr txBox="1"/>
          <p:nvPr/>
        </p:nvSpPr>
        <p:spPr>
          <a:xfrm>
            <a:off x="4906089" y="5010407"/>
            <a:ext cx="1903762" cy="469367"/>
          </a:xfrm>
          <a:prstGeom prst="rect">
            <a:avLst/>
          </a:prstGeom>
          <a:noFill/>
        </p:spPr>
        <p:txBody>
          <a:bodyPr vert="horz" lIns="99068" tIns="49534" rIns="99068" bIns="49534" rtlCol="0">
            <a:spAutoFit/>
          </a:bodyPr>
          <a:lstStyle/>
          <a:p>
            <a:r>
              <a:rPr lang="en-US" sz="2400" dirty="0" smtClean="0">
                <a:solidFill>
                  <a:srgbClr val="000000"/>
                </a:solidFill>
                <a:latin typeface="Arial" pitchFamily="34" charset="0"/>
                <a:cs typeface="Arial" pitchFamily="34" charset="0"/>
              </a:rPr>
              <a:t>11 ft</a:t>
            </a:r>
            <a:endParaRPr lang="en-US" sz="2400" dirty="0">
              <a:solidFill>
                <a:srgbClr val="000000"/>
              </a:solidFill>
              <a:latin typeface="Arial" pitchFamily="34" charset="0"/>
              <a:cs typeface="Arial" pitchFamily="34" charset="0"/>
            </a:endParaRPr>
          </a:p>
        </p:txBody>
      </p:sp>
      <p:cxnSp>
        <p:nvCxnSpPr>
          <p:cNvPr id="8" name="Straight Connector 7"/>
          <p:cNvCxnSpPr/>
          <p:nvPr/>
        </p:nvCxnSpPr>
        <p:spPr>
          <a:xfrm>
            <a:off x="4809522" y="1991849"/>
            <a:ext cx="0" cy="295143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795728" y="4792277"/>
            <a:ext cx="151750" cy="151005"/>
          </a:xfrm>
          <a:custGeom>
            <a:avLst/>
            <a:gdLst/>
            <a:ahLst/>
            <a:cxnLst/>
            <a:rect l="0" t="0" r="0" b="0"/>
            <a:pathLst>
              <a:path w="139701" h="139701">
                <a:moveTo>
                  <a:pt x="0" y="0"/>
                </a:moveTo>
                <a:lnTo>
                  <a:pt x="139700" y="0"/>
                </a:lnTo>
                <a:lnTo>
                  <a:pt x="139700" y="139700"/>
                </a:lnTo>
                <a:lnTo>
                  <a:pt x="0" y="139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sz="2400">
              <a:latin typeface="Arial" pitchFamily="34" charset="0"/>
              <a:cs typeface="Arial" pitchFamily="34" charset="0"/>
            </a:endParaRPr>
          </a:p>
        </p:txBody>
      </p:sp>
      <p:pic>
        <p:nvPicPr>
          <p:cNvPr id="16" name="Picture 15" descr="fd9dd315ec4448989aede5121053a16a.png"/>
          <p:cNvPicPr>
            <a:picLocks/>
          </p:cNvPicPr>
          <p:nvPr/>
        </p:nvPicPr>
        <p:blipFill>
          <a:blip r:embed="rId3" cstate="print"/>
          <a:stretch>
            <a:fillRect/>
          </a:stretch>
        </p:blipFill>
        <p:spPr>
          <a:xfrm>
            <a:off x="107950" y="107156"/>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1244" y="1027472"/>
            <a:ext cx="3835114"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94148" y="1027472"/>
            <a:ext cx="3835114"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a:t>
            </a:r>
            <a:endParaRPr lang="en-US" sz="2800" b="1" dirty="0">
              <a:solidFill>
                <a:srgbClr val="000000"/>
              </a:solidFill>
              <a:latin typeface="Arial" pitchFamily="34" charset="0"/>
              <a:cs typeface="Arial" pitchFamily="34" charset="0"/>
            </a:endParaRPr>
          </a:p>
        </p:txBody>
      </p:sp>
      <p:cxnSp>
        <p:nvCxnSpPr>
          <p:cNvPr id="4" name="Straight Connector 3"/>
          <p:cNvCxnSpPr/>
          <p:nvPr/>
        </p:nvCxnSpPr>
        <p:spPr>
          <a:xfrm>
            <a:off x="4129445" y="2749461"/>
            <a:ext cx="0" cy="1713065"/>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4129446" y="4287773"/>
            <a:ext cx="208173" cy="189304"/>
          </a:xfrm>
          <a:custGeom>
            <a:avLst/>
            <a:gdLst/>
            <a:ahLst/>
            <a:cxnLst/>
            <a:rect l="0" t="0" r="0" b="0"/>
            <a:pathLst>
              <a:path w="191644" h="175134">
                <a:moveTo>
                  <a:pt x="0" y="0"/>
                </a:moveTo>
                <a:lnTo>
                  <a:pt x="191643" y="0"/>
                </a:lnTo>
                <a:lnTo>
                  <a:pt x="191643" y="175133"/>
                </a:lnTo>
                <a:lnTo>
                  <a:pt x="0" y="175133"/>
                </a:lnTo>
                <a:close/>
              </a:path>
            </a:pathLst>
          </a:custGeom>
          <a:solidFill>
            <a:schemeClr val="accent1">
              <a:alpha val="1000"/>
            </a:schemeClr>
          </a:solidFill>
          <a:ln w="38100"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 name="TextBox 5"/>
          <p:cNvSpPr txBox="1"/>
          <p:nvPr/>
        </p:nvSpPr>
        <p:spPr>
          <a:xfrm>
            <a:off x="3156458" y="2208045"/>
            <a:ext cx="1407128" cy="453995"/>
          </a:xfrm>
          <a:prstGeom prst="rect">
            <a:avLst/>
          </a:prstGeom>
          <a:noFill/>
        </p:spPr>
        <p:txBody>
          <a:bodyPr vert="horz" lIns="99068" tIns="49534" rIns="99068" bIns="49534" rtlCol="0">
            <a:spAutoFit/>
          </a:bodyPr>
          <a:lstStyle/>
          <a:p>
            <a:r>
              <a:rPr lang="en-US" sz="2300" dirty="0" smtClean="0">
                <a:solidFill>
                  <a:srgbClr val="000000"/>
                </a:solidFill>
                <a:latin typeface="Arial - 28"/>
              </a:rPr>
              <a:t>15 in</a:t>
            </a:r>
            <a:endParaRPr lang="en-US" sz="2300" dirty="0">
              <a:solidFill>
                <a:srgbClr val="000000"/>
              </a:solidFill>
              <a:latin typeface="Arial - 28"/>
            </a:endParaRPr>
          </a:p>
        </p:txBody>
      </p:sp>
      <p:sp>
        <p:nvSpPr>
          <p:cNvPr id="7" name="TextBox 6"/>
          <p:cNvSpPr txBox="1"/>
          <p:nvPr/>
        </p:nvSpPr>
        <p:spPr>
          <a:xfrm>
            <a:off x="3735865" y="4651555"/>
            <a:ext cx="1351947" cy="465751"/>
          </a:xfrm>
          <a:prstGeom prst="rect">
            <a:avLst/>
          </a:prstGeom>
          <a:noFill/>
        </p:spPr>
        <p:txBody>
          <a:bodyPr vert="horz" lIns="99068" tIns="49534" rIns="99068" bIns="49534" rtlCol="0">
            <a:spAutoFit/>
          </a:bodyPr>
          <a:lstStyle/>
          <a:p>
            <a:r>
              <a:rPr lang="en-US" sz="2400" dirty="0" smtClean="0">
                <a:solidFill>
                  <a:srgbClr val="000000"/>
                </a:solidFill>
                <a:latin typeface="Arial - 29"/>
              </a:rPr>
              <a:t>15 in</a:t>
            </a:r>
            <a:endParaRPr lang="en-US" sz="2400" dirty="0">
              <a:solidFill>
                <a:srgbClr val="000000"/>
              </a:solidFill>
              <a:latin typeface="Arial - 29"/>
            </a:endParaRPr>
          </a:p>
        </p:txBody>
      </p:sp>
      <p:sp>
        <p:nvSpPr>
          <p:cNvPr id="8" name="TextBox 7"/>
          <p:cNvSpPr txBox="1"/>
          <p:nvPr/>
        </p:nvSpPr>
        <p:spPr>
          <a:xfrm>
            <a:off x="3115073" y="3333707"/>
            <a:ext cx="1351947" cy="465751"/>
          </a:xfrm>
          <a:prstGeom prst="rect">
            <a:avLst/>
          </a:prstGeom>
          <a:noFill/>
        </p:spPr>
        <p:txBody>
          <a:bodyPr vert="horz" lIns="99068" tIns="49534" rIns="99068" bIns="49534" rtlCol="0">
            <a:spAutoFit/>
          </a:bodyPr>
          <a:lstStyle/>
          <a:p>
            <a:r>
              <a:rPr lang="en-US" sz="2400" dirty="0" smtClean="0">
                <a:solidFill>
                  <a:srgbClr val="000000"/>
                </a:solidFill>
                <a:latin typeface="Arial - 29"/>
              </a:rPr>
              <a:t>10 in</a:t>
            </a:r>
            <a:endParaRPr lang="en-US" sz="2400" dirty="0">
              <a:solidFill>
                <a:srgbClr val="000000"/>
              </a:solidFill>
              <a:latin typeface="Arial - 29"/>
            </a:endParaRPr>
          </a:p>
        </p:txBody>
      </p:sp>
      <p:sp>
        <p:nvSpPr>
          <p:cNvPr id="9" name="TextBox 8"/>
          <p:cNvSpPr txBox="1"/>
          <p:nvPr/>
        </p:nvSpPr>
        <p:spPr>
          <a:xfrm>
            <a:off x="5501672" y="3333707"/>
            <a:ext cx="1407128" cy="453995"/>
          </a:xfrm>
          <a:prstGeom prst="rect">
            <a:avLst/>
          </a:prstGeom>
          <a:noFill/>
        </p:spPr>
        <p:txBody>
          <a:bodyPr vert="horz" lIns="99068" tIns="49534" rIns="99068" bIns="49534" rtlCol="0">
            <a:spAutoFit/>
          </a:bodyPr>
          <a:lstStyle/>
          <a:p>
            <a:r>
              <a:rPr lang="en-US" sz="2300" dirty="0" smtClean="0">
                <a:solidFill>
                  <a:srgbClr val="000000"/>
                </a:solidFill>
                <a:latin typeface="Arial - 28"/>
              </a:rPr>
              <a:t>11 in</a:t>
            </a:r>
            <a:endParaRPr lang="en-US" sz="2300" dirty="0">
              <a:solidFill>
                <a:srgbClr val="000000"/>
              </a:solidFill>
              <a:latin typeface="Arial - 28"/>
            </a:endParaRPr>
          </a:p>
        </p:txBody>
      </p:sp>
      <p:sp>
        <p:nvSpPr>
          <p:cNvPr id="15" name="Freeform 14"/>
          <p:cNvSpPr/>
          <p:nvPr/>
        </p:nvSpPr>
        <p:spPr>
          <a:xfrm flipH="1">
            <a:off x="1728084" y="2749461"/>
            <a:ext cx="4255874" cy="1732285"/>
          </a:xfrm>
          <a:custGeom>
            <a:avLst/>
            <a:gdLst/>
            <a:ahLst/>
            <a:cxnLst/>
            <a:rect l="0" t="0" r="0" b="0"/>
            <a:pathLst>
              <a:path w="3917951" h="1602614">
                <a:moveTo>
                  <a:pt x="0" y="1602613"/>
                </a:moveTo>
                <a:lnTo>
                  <a:pt x="881888" y="0"/>
                </a:lnTo>
                <a:lnTo>
                  <a:pt x="3917950" y="0"/>
                </a:lnTo>
                <a:lnTo>
                  <a:pt x="3036189" y="160261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6" name="TextBox 15"/>
          <p:cNvSpPr txBox="1"/>
          <p:nvPr/>
        </p:nvSpPr>
        <p:spPr>
          <a:xfrm>
            <a:off x="1018175" y="3319979"/>
            <a:ext cx="1407128" cy="453995"/>
          </a:xfrm>
          <a:prstGeom prst="rect">
            <a:avLst/>
          </a:prstGeom>
          <a:noFill/>
        </p:spPr>
        <p:txBody>
          <a:bodyPr vert="horz" lIns="99068" tIns="49534" rIns="99068" bIns="49534" rtlCol="0">
            <a:spAutoFit/>
          </a:bodyPr>
          <a:lstStyle/>
          <a:p>
            <a:r>
              <a:rPr lang="en-US" sz="2300" dirty="0" smtClean="0">
                <a:solidFill>
                  <a:srgbClr val="000000"/>
                </a:solidFill>
                <a:latin typeface="Arial - 28"/>
              </a:rPr>
              <a:t>11 in</a:t>
            </a:r>
            <a:endParaRPr lang="en-US" sz="2300" dirty="0">
              <a:solidFill>
                <a:srgbClr val="000000"/>
              </a:solidFill>
              <a:latin typeface="Arial - 28"/>
            </a:endParaRPr>
          </a:p>
        </p:txBody>
      </p:sp>
      <p:pic>
        <p:nvPicPr>
          <p:cNvPr id="17" name="Picture 16" descr="69ba5cc12635461ba1dd3921d2548035.png"/>
          <p:cNvPicPr>
            <a:picLocks/>
          </p:cNvPicPr>
          <p:nvPr/>
        </p:nvPicPr>
        <p:blipFill>
          <a:blip r:embed="rId3" cstate="print"/>
          <a:stretch>
            <a:fillRect/>
          </a:stretch>
        </p:blipFill>
        <p:spPr>
          <a:xfrm>
            <a:off x="110363"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6389" y="1017576"/>
            <a:ext cx="372475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09293" y="1017576"/>
            <a:ext cx="372475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area.</a:t>
            </a:r>
            <a:endParaRPr lang="en-US" sz="2800" b="1" dirty="0">
              <a:solidFill>
                <a:srgbClr val="000000"/>
              </a:solidFill>
              <a:latin typeface="Arial" pitchFamily="34" charset="0"/>
              <a:cs typeface="Arial" pitchFamily="34" charset="0"/>
            </a:endParaRPr>
          </a:p>
        </p:txBody>
      </p:sp>
      <p:cxnSp>
        <p:nvCxnSpPr>
          <p:cNvPr id="4" name="Straight Connector 3"/>
          <p:cNvCxnSpPr/>
          <p:nvPr/>
        </p:nvCxnSpPr>
        <p:spPr>
          <a:xfrm>
            <a:off x="4405185" y="2347504"/>
            <a:ext cx="0" cy="3102435"/>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4220605" y="5283833"/>
            <a:ext cx="184583" cy="166106"/>
          </a:xfrm>
          <a:custGeom>
            <a:avLst/>
            <a:gdLst/>
            <a:ahLst/>
            <a:cxnLst/>
            <a:rect l="0" t="0" r="0" b="0"/>
            <a:pathLst>
              <a:path w="169927" h="153672">
                <a:moveTo>
                  <a:pt x="0" y="0"/>
                </a:moveTo>
                <a:lnTo>
                  <a:pt x="169926" y="0"/>
                </a:lnTo>
                <a:lnTo>
                  <a:pt x="169926" y="153671"/>
                </a:lnTo>
                <a:lnTo>
                  <a:pt x="0" y="153671"/>
                </a:lnTo>
                <a:close/>
              </a:path>
            </a:pathLst>
          </a:custGeom>
          <a:solidFill>
            <a:schemeClr val="accent1">
              <a:alpha val="1000"/>
            </a:schemeClr>
          </a:solidFill>
          <a:ln w="38100"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sz="2400">
              <a:latin typeface="Arial" pitchFamily="34" charset="0"/>
              <a:cs typeface="Arial" pitchFamily="34" charset="0"/>
            </a:endParaRPr>
          </a:p>
        </p:txBody>
      </p:sp>
      <p:sp>
        <p:nvSpPr>
          <p:cNvPr id="6" name="Freeform 5"/>
          <p:cNvSpPr/>
          <p:nvPr/>
        </p:nvSpPr>
        <p:spPr>
          <a:xfrm>
            <a:off x="1750681" y="2347503"/>
            <a:ext cx="2654507" cy="3102436"/>
          </a:xfrm>
          <a:custGeom>
            <a:avLst/>
            <a:gdLst/>
            <a:ahLst/>
            <a:cxnLst/>
            <a:rect l="0" t="0" r="0" b="0"/>
            <a:pathLst>
              <a:path w="2443735" h="2870202">
                <a:moveTo>
                  <a:pt x="0" y="2870201"/>
                </a:moveTo>
                <a:lnTo>
                  <a:pt x="550036" y="0"/>
                </a:lnTo>
                <a:lnTo>
                  <a:pt x="2443734" y="0"/>
                </a:lnTo>
                <a:lnTo>
                  <a:pt x="1893697" y="28702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 name="TextBox 6"/>
          <p:cNvSpPr txBox="1"/>
          <p:nvPr/>
        </p:nvSpPr>
        <p:spPr>
          <a:xfrm>
            <a:off x="3006058" y="1909868"/>
            <a:ext cx="1048449"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8 m</a:t>
            </a:r>
            <a:endParaRPr lang="en-US" sz="2400" b="1">
              <a:solidFill>
                <a:srgbClr val="0000FF"/>
              </a:solidFill>
              <a:latin typeface="Arial" pitchFamily="34" charset="0"/>
              <a:cs typeface="Arial" pitchFamily="34" charset="0"/>
            </a:endParaRPr>
          </a:p>
        </p:txBody>
      </p:sp>
      <p:sp>
        <p:nvSpPr>
          <p:cNvPr id="8" name="TextBox 7"/>
          <p:cNvSpPr txBox="1"/>
          <p:nvPr/>
        </p:nvSpPr>
        <p:spPr>
          <a:xfrm>
            <a:off x="991933" y="3653272"/>
            <a:ext cx="1241584"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13 m</a:t>
            </a:r>
            <a:endParaRPr lang="en-US" sz="2400" b="1">
              <a:solidFill>
                <a:srgbClr val="0000FF"/>
              </a:solidFill>
              <a:latin typeface="Arial" pitchFamily="34" charset="0"/>
              <a:cs typeface="Arial" pitchFamily="34" charset="0"/>
            </a:endParaRPr>
          </a:p>
        </p:txBody>
      </p:sp>
      <p:sp>
        <p:nvSpPr>
          <p:cNvPr id="9" name="TextBox 8"/>
          <p:cNvSpPr txBox="1"/>
          <p:nvPr/>
        </p:nvSpPr>
        <p:spPr>
          <a:xfrm>
            <a:off x="3116421" y="3653272"/>
            <a:ext cx="1241584"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13 m</a:t>
            </a:r>
            <a:endParaRPr lang="en-US" sz="2400" b="1">
              <a:solidFill>
                <a:srgbClr val="0000FF"/>
              </a:solidFill>
              <a:latin typeface="Arial" pitchFamily="34" charset="0"/>
              <a:cs typeface="Arial" pitchFamily="34" charset="0"/>
            </a:endParaRPr>
          </a:p>
        </p:txBody>
      </p:sp>
      <p:sp>
        <p:nvSpPr>
          <p:cNvPr id="10" name="TextBox 9"/>
          <p:cNvSpPr txBox="1"/>
          <p:nvPr/>
        </p:nvSpPr>
        <p:spPr>
          <a:xfrm>
            <a:off x="2233517" y="5547678"/>
            <a:ext cx="1048449"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8 m</a:t>
            </a:r>
            <a:endParaRPr lang="en-US" sz="2400" b="1">
              <a:solidFill>
                <a:srgbClr val="0000FF"/>
              </a:solidFill>
              <a:latin typeface="Arial" pitchFamily="34" charset="0"/>
              <a:cs typeface="Arial" pitchFamily="34" charset="0"/>
            </a:endParaRPr>
          </a:p>
        </p:txBody>
      </p:sp>
      <p:cxnSp>
        <p:nvCxnSpPr>
          <p:cNvPr id="11" name="Straight Connector 10"/>
          <p:cNvCxnSpPr/>
          <p:nvPr/>
        </p:nvCxnSpPr>
        <p:spPr>
          <a:xfrm flipH="1">
            <a:off x="3861371" y="5449938"/>
            <a:ext cx="543814"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82163" y="3666999"/>
            <a:ext cx="1241584"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12 m</a:t>
            </a:r>
            <a:endParaRPr lang="en-US" sz="2400" b="1">
              <a:solidFill>
                <a:srgbClr val="0000FF"/>
              </a:solidFill>
              <a:latin typeface="Arial" pitchFamily="34" charset="0"/>
              <a:cs typeface="Arial" pitchFamily="34" charset="0"/>
            </a:endParaRPr>
          </a:p>
        </p:txBody>
      </p:sp>
      <p:pic>
        <p:nvPicPr>
          <p:cNvPr id="19" name="Picture 18" descr="60fc694044be47879dddb433de13149a.png"/>
          <p:cNvPicPr>
            <a:picLocks/>
          </p:cNvPicPr>
          <p:nvPr/>
        </p:nvPicPr>
        <p:blipFill>
          <a:blip r:embed="rId3" cstate="print"/>
          <a:stretch>
            <a:fillRect/>
          </a:stretch>
        </p:blipFill>
        <p:spPr>
          <a:xfrm>
            <a:off x="110363"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8868" y="1097756"/>
            <a:ext cx="3724751"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3" name="TextBox 2"/>
          <p:cNvSpPr txBox="1"/>
          <p:nvPr/>
        </p:nvSpPr>
        <p:spPr>
          <a:xfrm>
            <a:off x="1721772" y="1097756"/>
            <a:ext cx="3724751"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Find the area.</a:t>
            </a:r>
            <a:endParaRPr lang="en-US" sz="2400" b="1" dirty="0">
              <a:solidFill>
                <a:srgbClr val="000000"/>
              </a:solidFill>
              <a:latin typeface="Arial" pitchFamily="34" charset="0"/>
              <a:cs typeface="Arial" pitchFamily="34" charset="0"/>
            </a:endParaRPr>
          </a:p>
        </p:txBody>
      </p:sp>
      <p:pic>
        <p:nvPicPr>
          <p:cNvPr id="16" name="Picture 15" descr="214389d032454c9d8c15f13689d52f07.png"/>
          <p:cNvPicPr>
            <a:picLocks/>
          </p:cNvPicPr>
          <p:nvPr/>
        </p:nvPicPr>
        <p:blipFill>
          <a:blip r:embed="rId3" cstate="print"/>
          <a:stretch>
            <a:fillRect/>
          </a:stretch>
        </p:blipFill>
        <p:spPr>
          <a:xfrm>
            <a:off x="124158" y="123548"/>
            <a:ext cx="4414520" cy="68638"/>
          </a:xfrm>
          <a:prstGeom prst="rect">
            <a:avLst/>
          </a:prstGeom>
          <a:solidFill>
            <a:scrgbClr r="0" g="0" b="0">
              <a:alpha val="0"/>
            </a:scrgbClr>
          </a:solidFill>
        </p:spPr>
      </p:pic>
      <p:pic>
        <p:nvPicPr>
          <p:cNvPr id="100353" name="Picture 1"/>
          <p:cNvPicPr>
            <a:picLocks noChangeAspect="1" noChangeArrowheads="1"/>
          </p:cNvPicPr>
          <p:nvPr/>
        </p:nvPicPr>
        <p:blipFill>
          <a:blip r:embed="rId4" cstate="print"/>
          <a:srcRect/>
          <a:stretch>
            <a:fillRect/>
          </a:stretch>
        </p:blipFill>
        <p:spPr bwMode="auto">
          <a:xfrm>
            <a:off x="1479550" y="2145506"/>
            <a:ext cx="3248025"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92457"/>
            <a:ext cx="11036300"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pitchFamily="34" charset="0"/>
                <a:cs typeface="Arial" pitchFamily="34" charset="0"/>
              </a:rPr>
              <a:t>Area of Triangles</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619999" y="3735234"/>
            <a:ext cx="1581150" cy="1023381"/>
          </a:xfrm>
          <a:prstGeom prst="rect">
            <a:avLst/>
          </a:prstGeom>
          <a:noFill/>
        </p:spPr>
        <p:txBody>
          <a:bodyPr vert="horz" wrap="square"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6" name="Freeform 5">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838" y="943543"/>
            <a:ext cx="10125805" cy="2131361"/>
          </a:xfrm>
          <a:prstGeom prst="rect">
            <a:avLst/>
          </a:prstGeom>
          <a:noFill/>
        </p:spPr>
        <p:txBody>
          <a:bodyPr vert="horz" lIns="99068" tIns="49534" rIns="99068" bIns="49534" rtlCol="0">
            <a:spAutoFit/>
          </a:bodyPr>
          <a:lstStyle/>
          <a:p>
            <a:pPr algn="ctr"/>
            <a:r>
              <a:rPr lang="en-US" sz="3600" b="1" dirty="0" smtClean="0">
                <a:solidFill>
                  <a:srgbClr val="0000FF"/>
                </a:solidFill>
                <a:latin typeface="Arial" pitchFamily="34" charset="0"/>
                <a:cs typeface="Arial" pitchFamily="34" charset="0"/>
              </a:rPr>
              <a:t>Area of a Triangle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Let's use the same process as we did for the rectangle &amp;         </a:t>
            </a:r>
          </a:p>
          <a:p>
            <a:r>
              <a:rPr lang="en-US" sz="2400" b="1" dirty="0" smtClean="0">
                <a:solidFill>
                  <a:srgbClr val="0000FF"/>
                </a:solidFill>
                <a:latin typeface="Arial" pitchFamily="34" charset="0"/>
                <a:cs typeface="Arial" pitchFamily="34" charset="0"/>
              </a:rPr>
              <a:t>    parallelogram. How many 1 ft</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tiles fit across the bottom of the   </a:t>
            </a:r>
          </a:p>
          <a:p>
            <a:r>
              <a:rPr lang="en-US" sz="2400" b="1" dirty="0" smtClean="0">
                <a:solidFill>
                  <a:srgbClr val="0000FF"/>
                </a:solidFill>
                <a:latin typeface="Arial" pitchFamily="34" charset="0"/>
                <a:cs typeface="Arial" pitchFamily="34" charset="0"/>
              </a:rPr>
              <a:t>    triangle?</a:t>
            </a:r>
            <a:endParaRPr lang="en-US" sz="2400" b="1" baseline="70000" dirty="0">
              <a:solidFill>
                <a:srgbClr val="0000FF"/>
              </a:solidFill>
              <a:latin typeface="Arial" pitchFamily="34" charset="0"/>
              <a:cs typeface="Arial" pitchFamily="34" charset="0"/>
            </a:endParaRPr>
          </a:p>
        </p:txBody>
      </p:sp>
      <p:sp>
        <p:nvSpPr>
          <p:cNvPr id="3" name="Freeform 2"/>
          <p:cNvSpPr/>
          <p:nvPr/>
        </p:nvSpPr>
        <p:spPr>
          <a:xfrm>
            <a:off x="972050" y="4474323"/>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 name="Freeform 3"/>
          <p:cNvSpPr/>
          <p:nvPr/>
        </p:nvSpPr>
        <p:spPr>
          <a:xfrm>
            <a:off x="2841323" y="3928374"/>
            <a:ext cx="5267627" cy="2178981"/>
          </a:xfrm>
          <a:custGeom>
            <a:avLst/>
            <a:gdLst/>
            <a:ahLst/>
            <a:cxnLst/>
            <a:rect l="0" t="0" r="0" b="0"/>
            <a:pathLst>
              <a:path w="4849369" h="2015872">
                <a:moveTo>
                  <a:pt x="4849368" y="2015871"/>
                </a:moveTo>
                <a:lnTo>
                  <a:pt x="0" y="2015871"/>
                </a:lnTo>
                <a:lnTo>
                  <a:pt x="0" y="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grpSp>
        <p:nvGrpSpPr>
          <p:cNvPr id="20" name="Group 19"/>
          <p:cNvGrpSpPr/>
          <p:nvPr/>
        </p:nvGrpSpPr>
        <p:grpSpPr>
          <a:xfrm>
            <a:off x="2848221" y="5696626"/>
            <a:ext cx="5214653" cy="411280"/>
            <a:chOff x="2330450" y="4566158"/>
            <a:chExt cx="4800601" cy="380493"/>
          </a:xfrm>
        </p:grpSpPr>
        <p:grpSp>
          <p:nvGrpSpPr>
            <p:cNvPr id="17" name="Group 16"/>
            <p:cNvGrpSpPr/>
            <p:nvPr/>
          </p:nvGrpSpPr>
          <p:grpSpPr>
            <a:xfrm>
              <a:off x="2330450" y="4566158"/>
              <a:ext cx="4051301" cy="380493"/>
              <a:chOff x="2330450" y="4566158"/>
              <a:chExt cx="4051301" cy="380493"/>
            </a:xfrm>
          </p:grpSpPr>
          <p:grpSp>
            <p:nvGrpSpPr>
              <p:cNvPr id="15" name="Group 14"/>
              <p:cNvGrpSpPr/>
              <p:nvPr/>
            </p:nvGrpSpPr>
            <p:grpSpPr>
              <a:xfrm>
                <a:off x="2330450" y="4566158"/>
                <a:ext cx="3681985" cy="377571"/>
                <a:chOff x="2330450" y="4566158"/>
                <a:chExt cx="3681985" cy="377571"/>
              </a:xfrm>
            </p:grpSpPr>
            <p:sp>
              <p:nvSpPr>
                <p:cNvPr id="5" name="Freeform 4"/>
                <p:cNvSpPr/>
                <p:nvPr/>
              </p:nvSpPr>
              <p:spPr>
                <a:xfrm>
                  <a:off x="2330450" y="457542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698750" y="457542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67050" y="457542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435350" y="457542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803650" y="457542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171950" y="457542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540250" y="456615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908550" y="456615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276850" y="4566158"/>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644134" y="4568571"/>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15"/>
              <p:cNvSpPr/>
              <p:nvPr/>
            </p:nvSpPr>
            <p:spPr>
              <a:xfrm>
                <a:off x="6013450" y="45783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p:cNvSpPr/>
            <p:nvPr/>
          </p:nvSpPr>
          <p:spPr>
            <a:xfrm>
              <a:off x="6381750" y="45783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762750" y="4578350"/>
              <a:ext cx="368301" cy="3683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2003124" y="3301781"/>
            <a:ext cx="5267626" cy="2178981"/>
          </a:xfrm>
          <a:custGeom>
            <a:avLst/>
            <a:gdLst/>
            <a:ahLst/>
            <a:cxnLst/>
            <a:rect l="0" t="0" r="0" b="0"/>
            <a:pathLst>
              <a:path w="4849368" h="2015872">
                <a:moveTo>
                  <a:pt x="4849367" y="2015871"/>
                </a:moveTo>
                <a:lnTo>
                  <a:pt x="0" y="2015871"/>
                </a:lnTo>
                <a:lnTo>
                  <a:pt x="0" y="0"/>
                </a:lnTo>
                <a:close/>
              </a:path>
            </a:pathLst>
          </a:custGeom>
          <a:solidFill>
            <a:srgbClr val="FFFF00"/>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 name="Freeform 2"/>
          <p:cNvSpPr/>
          <p:nvPr/>
        </p:nvSpPr>
        <p:spPr>
          <a:xfrm>
            <a:off x="913291" y="467824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 name="TextBox 3"/>
          <p:cNvSpPr txBox="1"/>
          <p:nvPr/>
        </p:nvSpPr>
        <p:spPr>
          <a:xfrm>
            <a:off x="0" y="940044"/>
            <a:ext cx="11036300" cy="1700474"/>
          </a:xfrm>
          <a:prstGeom prst="rect">
            <a:avLst/>
          </a:prstGeom>
          <a:noFill/>
        </p:spPr>
        <p:txBody>
          <a:bodyPr vert="horz" wrap="square" lIns="99068" tIns="49534" rIns="99068" bIns="49534" rtlCol="0">
            <a:spAutoFit/>
          </a:bodyPr>
          <a:lstStyle/>
          <a:p>
            <a:pPr algn="ctr"/>
            <a:r>
              <a:rPr lang="en-US" sz="3600" b="1" dirty="0" smtClean="0">
                <a:solidFill>
                  <a:srgbClr val="0000FF"/>
                </a:solidFill>
                <a:latin typeface="Arial" pitchFamily="34" charset="0"/>
                <a:cs typeface="Arial" pitchFamily="34" charset="0"/>
              </a:rPr>
              <a:t>Area of a Triangle</a:t>
            </a:r>
          </a:p>
          <a:p>
            <a:pPr algn="ctr"/>
            <a:endParaRPr lang="en-US" b="1" dirty="0" smtClean="0">
              <a:solidFill>
                <a:srgbClr val="0000FF"/>
              </a:solidFill>
              <a:latin typeface="Arial - 24"/>
            </a:endParaRPr>
          </a:p>
          <a:p>
            <a:r>
              <a:rPr lang="en-US" sz="2400" b="1" dirty="0" smtClean="0">
                <a:solidFill>
                  <a:srgbClr val="0000FF"/>
                </a:solidFill>
                <a:latin typeface="Arial" pitchFamily="34" charset="0"/>
                <a:cs typeface="Arial" pitchFamily="34" charset="0"/>
              </a:rPr>
              <a:t>          If we continue to build the triangle with rows of  </a:t>
            </a:r>
          </a:p>
          <a:p>
            <a:r>
              <a:rPr lang="en-US" sz="2400" b="1" dirty="0" smtClean="0">
                <a:solidFill>
                  <a:srgbClr val="0000FF"/>
                </a:solidFill>
                <a:latin typeface="Arial" pitchFamily="34" charset="0"/>
                <a:cs typeface="Arial" pitchFamily="34" charset="0"/>
              </a:rPr>
              <a:t>          thirteen 1 ft</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tiles what happens?</a:t>
            </a:r>
            <a:endParaRPr lang="en-US" sz="2400" b="1" baseline="70000" dirty="0">
              <a:solidFill>
                <a:srgbClr val="0000FF"/>
              </a:solidFill>
              <a:latin typeface="Arial" pitchFamily="34" charset="0"/>
              <a:cs typeface="Arial" pitchFamily="34" charset="0"/>
            </a:endParaRPr>
          </a:p>
        </p:txBody>
      </p:sp>
      <p:sp>
        <p:nvSpPr>
          <p:cNvPr id="5" name="TextBox 4"/>
          <p:cNvSpPr txBox="1"/>
          <p:nvPr/>
        </p:nvSpPr>
        <p:spPr>
          <a:xfrm>
            <a:off x="812800" y="6533889"/>
            <a:ext cx="725636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How tall is the triangle?  How can you tell?</a:t>
            </a:r>
            <a:endParaRPr lang="en-US" sz="2400" b="1" dirty="0">
              <a:solidFill>
                <a:srgbClr val="0000FF"/>
              </a:solidFill>
              <a:latin typeface="Arial" pitchFamily="34" charset="0"/>
              <a:cs typeface="Arial" pitchFamily="34" charset="0"/>
            </a:endParaRPr>
          </a:p>
        </p:txBody>
      </p:sp>
      <p:sp>
        <p:nvSpPr>
          <p:cNvPr id="6" name="Freeform 5"/>
          <p:cNvSpPr/>
          <p:nvPr/>
        </p:nvSpPr>
        <p:spPr>
          <a:xfrm>
            <a:off x="2003126" y="50357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 name="Freeform 6"/>
          <p:cNvSpPr/>
          <p:nvPr/>
        </p:nvSpPr>
        <p:spPr>
          <a:xfrm>
            <a:off x="2403191" y="50357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 name="Freeform 7"/>
          <p:cNvSpPr/>
          <p:nvPr/>
        </p:nvSpPr>
        <p:spPr>
          <a:xfrm>
            <a:off x="2803257" y="50357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 name="Freeform 8"/>
          <p:cNvSpPr/>
          <p:nvPr/>
        </p:nvSpPr>
        <p:spPr>
          <a:xfrm>
            <a:off x="3203323" y="50357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Freeform 9"/>
          <p:cNvSpPr/>
          <p:nvPr/>
        </p:nvSpPr>
        <p:spPr>
          <a:xfrm>
            <a:off x="3603389" y="50357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Freeform 10"/>
          <p:cNvSpPr/>
          <p:nvPr/>
        </p:nvSpPr>
        <p:spPr>
          <a:xfrm>
            <a:off x="4003455" y="50357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2" name="Freeform 11"/>
          <p:cNvSpPr/>
          <p:nvPr/>
        </p:nvSpPr>
        <p:spPr>
          <a:xfrm>
            <a:off x="1996228" y="46376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2396294" y="46376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4" name="Freeform 13"/>
          <p:cNvSpPr/>
          <p:nvPr/>
        </p:nvSpPr>
        <p:spPr>
          <a:xfrm>
            <a:off x="2796360" y="46376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5" name="Freeform 14"/>
          <p:cNvSpPr/>
          <p:nvPr/>
        </p:nvSpPr>
        <p:spPr>
          <a:xfrm>
            <a:off x="3196425" y="46376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6" name="Freeform 15"/>
          <p:cNvSpPr/>
          <p:nvPr/>
        </p:nvSpPr>
        <p:spPr>
          <a:xfrm>
            <a:off x="3596491" y="46376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7" name="Freeform 16"/>
          <p:cNvSpPr/>
          <p:nvPr/>
        </p:nvSpPr>
        <p:spPr>
          <a:xfrm>
            <a:off x="3996557" y="46376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8" name="Freeform 17"/>
          <p:cNvSpPr/>
          <p:nvPr/>
        </p:nvSpPr>
        <p:spPr>
          <a:xfrm>
            <a:off x="1996228" y="422578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9" name="Freeform 18"/>
          <p:cNvSpPr/>
          <p:nvPr/>
        </p:nvSpPr>
        <p:spPr>
          <a:xfrm>
            <a:off x="2396294" y="422578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0" name="Freeform 19"/>
          <p:cNvSpPr/>
          <p:nvPr/>
        </p:nvSpPr>
        <p:spPr>
          <a:xfrm>
            <a:off x="2796360" y="422578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1" name="Freeform 20"/>
          <p:cNvSpPr/>
          <p:nvPr/>
        </p:nvSpPr>
        <p:spPr>
          <a:xfrm>
            <a:off x="3196425" y="422578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2" name="Freeform 21"/>
          <p:cNvSpPr/>
          <p:nvPr/>
        </p:nvSpPr>
        <p:spPr>
          <a:xfrm>
            <a:off x="3596491" y="422578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3" name="Freeform 22"/>
          <p:cNvSpPr/>
          <p:nvPr/>
        </p:nvSpPr>
        <p:spPr>
          <a:xfrm>
            <a:off x="3996557" y="422578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4" name="Freeform 23"/>
          <p:cNvSpPr/>
          <p:nvPr/>
        </p:nvSpPr>
        <p:spPr>
          <a:xfrm>
            <a:off x="2003126" y="3820273"/>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5" name="Freeform 24"/>
          <p:cNvSpPr/>
          <p:nvPr/>
        </p:nvSpPr>
        <p:spPr>
          <a:xfrm>
            <a:off x="2403191" y="38340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6" name="Freeform 25"/>
          <p:cNvSpPr/>
          <p:nvPr/>
        </p:nvSpPr>
        <p:spPr>
          <a:xfrm>
            <a:off x="2803257" y="38340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7" name="Freeform 26"/>
          <p:cNvSpPr/>
          <p:nvPr/>
        </p:nvSpPr>
        <p:spPr>
          <a:xfrm>
            <a:off x="3203323" y="38340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8" name="Freeform 27"/>
          <p:cNvSpPr/>
          <p:nvPr/>
        </p:nvSpPr>
        <p:spPr>
          <a:xfrm>
            <a:off x="3603389" y="38340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9" name="Freeform 28"/>
          <p:cNvSpPr/>
          <p:nvPr/>
        </p:nvSpPr>
        <p:spPr>
          <a:xfrm>
            <a:off x="4003455" y="38340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0" name="Freeform 29"/>
          <p:cNvSpPr/>
          <p:nvPr/>
        </p:nvSpPr>
        <p:spPr>
          <a:xfrm>
            <a:off x="4403521" y="50256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1" name="Freeform 30"/>
          <p:cNvSpPr/>
          <p:nvPr/>
        </p:nvSpPr>
        <p:spPr>
          <a:xfrm>
            <a:off x="4803587" y="50256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2" name="Freeform 31"/>
          <p:cNvSpPr/>
          <p:nvPr/>
        </p:nvSpPr>
        <p:spPr>
          <a:xfrm>
            <a:off x="5203653" y="50256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3" name="Freeform 32"/>
          <p:cNvSpPr/>
          <p:nvPr/>
        </p:nvSpPr>
        <p:spPr>
          <a:xfrm>
            <a:off x="4396623" y="46275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4" name="Freeform 33"/>
          <p:cNvSpPr/>
          <p:nvPr/>
        </p:nvSpPr>
        <p:spPr>
          <a:xfrm>
            <a:off x="4796689" y="46275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5" name="Freeform 34"/>
          <p:cNvSpPr/>
          <p:nvPr/>
        </p:nvSpPr>
        <p:spPr>
          <a:xfrm>
            <a:off x="5196755" y="46275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6" name="Freeform 35"/>
          <p:cNvSpPr/>
          <p:nvPr/>
        </p:nvSpPr>
        <p:spPr>
          <a:xfrm>
            <a:off x="4396623" y="421576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7" name="Freeform 36"/>
          <p:cNvSpPr/>
          <p:nvPr/>
        </p:nvSpPr>
        <p:spPr>
          <a:xfrm>
            <a:off x="4796689" y="421576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8" name="Freeform 37"/>
          <p:cNvSpPr/>
          <p:nvPr/>
        </p:nvSpPr>
        <p:spPr>
          <a:xfrm>
            <a:off x="5196755" y="421576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9" name="Freeform 38"/>
          <p:cNvSpPr/>
          <p:nvPr/>
        </p:nvSpPr>
        <p:spPr>
          <a:xfrm>
            <a:off x="4403521" y="382398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0" name="Freeform 39"/>
          <p:cNvSpPr/>
          <p:nvPr/>
        </p:nvSpPr>
        <p:spPr>
          <a:xfrm>
            <a:off x="4803587" y="382398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1" name="Freeform 40"/>
          <p:cNvSpPr/>
          <p:nvPr/>
        </p:nvSpPr>
        <p:spPr>
          <a:xfrm>
            <a:off x="5203653" y="382398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2" name="Freeform 41"/>
          <p:cNvSpPr/>
          <p:nvPr/>
        </p:nvSpPr>
        <p:spPr>
          <a:xfrm>
            <a:off x="5602615" y="50283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3" name="Freeform 42"/>
          <p:cNvSpPr/>
          <p:nvPr/>
        </p:nvSpPr>
        <p:spPr>
          <a:xfrm>
            <a:off x="5595717" y="463020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4" name="Freeform 43"/>
          <p:cNvSpPr/>
          <p:nvPr/>
        </p:nvSpPr>
        <p:spPr>
          <a:xfrm>
            <a:off x="5595717" y="4218373"/>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5" name="Freeform 44"/>
          <p:cNvSpPr/>
          <p:nvPr/>
        </p:nvSpPr>
        <p:spPr>
          <a:xfrm>
            <a:off x="5602615" y="382658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6" name="TextBox 45"/>
          <p:cNvSpPr txBox="1"/>
          <p:nvPr/>
        </p:nvSpPr>
        <p:spPr>
          <a:xfrm>
            <a:off x="3430945" y="5687225"/>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13 ft</a:t>
            </a:r>
            <a:endParaRPr lang="en-US" sz="2400" b="1" dirty="0">
              <a:solidFill>
                <a:srgbClr val="0000FF"/>
              </a:solidFill>
              <a:latin typeface="Arial" pitchFamily="34" charset="0"/>
              <a:cs typeface="Arial" pitchFamily="34" charset="0"/>
            </a:endParaRPr>
          </a:p>
        </p:txBody>
      </p:sp>
      <p:sp>
        <p:nvSpPr>
          <p:cNvPr id="47" name="Freeform 46"/>
          <p:cNvSpPr/>
          <p:nvPr/>
        </p:nvSpPr>
        <p:spPr>
          <a:xfrm>
            <a:off x="1989330" y="341531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8" name="Freeform 47"/>
          <p:cNvSpPr/>
          <p:nvPr/>
        </p:nvSpPr>
        <p:spPr>
          <a:xfrm>
            <a:off x="2389396" y="342903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9" name="Freeform 48"/>
          <p:cNvSpPr/>
          <p:nvPr/>
        </p:nvSpPr>
        <p:spPr>
          <a:xfrm>
            <a:off x="2789462" y="341531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0" name="Freeform 49"/>
          <p:cNvSpPr/>
          <p:nvPr/>
        </p:nvSpPr>
        <p:spPr>
          <a:xfrm>
            <a:off x="3175732" y="341531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1" name="Freeform 50"/>
          <p:cNvSpPr/>
          <p:nvPr/>
        </p:nvSpPr>
        <p:spPr>
          <a:xfrm>
            <a:off x="3589594" y="341531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2" name="Freeform 51"/>
          <p:cNvSpPr/>
          <p:nvPr/>
        </p:nvSpPr>
        <p:spPr>
          <a:xfrm>
            <a:off x="4003455" y="341531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3" name="Freeform 52"/>
          <p:cNvSpPr/>
          <p:nvPr/>
        </p:nvSpPr>
        <p:spPr>
          <a:xfrm>
            <a:off x="4403521" y="342903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4" name="Freeform 53"/>
          <p:cNvSpPr/>
          <p:nvPr/>
        </p:nvSpPr>
        <p:spPr>
          <a:xfrm>
            <a:off x="6003784" y="50488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5" name="Freeform 54"/>
          <p:cNvSpPr/>
          <p:nvPr/>
        </p:nvSpPr>
        <p:spPr>
          <a:xfrm>
            <a:off x="6403850" y="50488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6" name="Freeform 55"/>
          <p:cNvSpPr/>
          <p:nvPr/>
        </p:nvSpPr>
        <p:spPr>
          <a:xfrm>
            <a:off x="6817711" y="506262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7" name="Freeform 56"/>
          <p:cNvSpPr/>
          <p:nvPr/>
        </p:nvSpPr>
        <p:spPr>
          <a:xfrm>
            <a:off x="4803587" y="342903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8" name="Freeform 57"/>
          <p:cNvSpPr/>
          <p:nvPr/>
        </p:nvSpPr>
        <p:spPr>
          <a:xfrm>
            <a:off x="5189857" y="342903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9" name="Freeform 58"/>
          <p:cNvSpPr/>
          <p:nvPr/>
        </p:nvSpPr>
        <p:spPr>
          <a:xfrm>
            <a:off x="5989989" y="466452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0" name="Freeform 59"/>
          <p:cNvSpPr/>
          <p:nvPr/>
        </p:nvSpPr>
        <p:spPr>
          <a:xfrm>
            <a:off x="6376259" y="466452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1" name="Freeform 60"/>
          <p:cNvSpPr/>
          <p:nvPr/>
        </p:nvSpPr>
        <p:spPr>
          <a:xfrm>
            <a:off x="6790121" y="46507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2" name="Freeform 61"/>
          <p:cNvSpPr/>
          <p:nvPr/>
        </p:nvSpPr>
        <p:spPr>
          <a:xfrm>
            <a:off x="5989989" y="423896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3" name="Freeform 62"/>
          <p:cNvSpPr/>
          <p:nvPr/>
        </p:nvSpPr>
        <p:spPr>
          <a:xfrm>
            <a:off x="6376259" y="42526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4" name="Freeform 63"/>
          <p:cNvSpPr/>
          <p:nvPr/>
        </p:nvSpPr>
        <p:spPr>
          <a:xfrm>
            <a:off x="6790121" y="425269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5" name="Freeform 64"/>
          <p:cNvSpPr/>
          <p:nvPr/>
        </p:nvSpPr>
        <p:spPr>
          <a:xfrm>
            <a:off x="5589923" y="342903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6" name="Freeform 65"/>
          <p:cNvSpPr/>
          <p:nvPr/>
        </p:nvSpPr>
        <p:spPr>
          <a:xfrm>
            <a:off x="5976194" y="384086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7" name="Freeform 66"/>
          <p:cNvSpPr/>
          <p:nvPr/>
        </p:nvSpPr>
        <p:spPr>
          <a:xfrm>
            <a:off x="6390055" y="384086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8" name="Freeform 67"/>
          <p:cNvSpPr/>
          <p:nvPr/>
        </p:nvSpPr>
        <p:spPr>
          <a:xfrm>
            <a:off x="6776325" y="384086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9" name="Freeform 68"/>
          <p:cNvSpPr/>
          <p:nvPr/>
        </p:nvSpPr>
        <p:spPr>
          <a:xfrm>
            <a:off x="5989989" y="342903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0" name="Freeform 69"/>
          <p:cNvSpPr/>
          <p:nvPr/>
        </p:nvSpPr>
        <p:spPr>
          <a:xfrm>
            <a:off x="6390055" y="344276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1" name="Freeform 70"/>
          <p:cNvSpPr/>
          <p:nvPr/>
        </p:nvSpPr>
        <p:spPr>
          <a:xfrm>
            <a:off x="6803916" y="344276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3" name="Rectangle 72"/>
          <p:cNvSpPr/>
          <p:nvPr/>
        </p:nvSpPr>
        <p:spPr>
          <a:xfrm>
            <a:off x="0" y="6374606"/>
            <a:ext cx="11036300" cy="37838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1784" y="1072992"/>
            <a:ext cx="8580723"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How does this help us find the area of the triangle?</a:t>
            </a:r>
            <a:endParaRPr lang="en-US" sz="2400" b="1">
              <a:solidFill>
                <a:srgbClr val="0000FF"/>
              </a:solidFill>
              <a:latin typeface="Arial" pitchFamily="34" charset="0"/>
              <a:cs typeface="Arial" pitchFamily="34" charset="0"/>
            </a:endParaRPr>
          </a:p>
        </p:txBody>
      </p:sp>
      <p:sp>
        <p:nvSpPr>
          <p:cNvPr id="3" name="TextBox 2"/>
          <p:cNvSpPr txBox="1"/>
          <p:nvPr/>
        </p:nvSpPr>
        <p:spPr>
          <a:xfrm>
            <a:off x="793750" y="7804229"/>
            <a:ext cx="8277225"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Find the area of the rectangle, then divide by 2</a:t>
            </a:r>
          </a:p>
          <a:p>
            <a:r>
              <a:rPr lang="en-US" sz="2400" b="1" dirty="0" smtClean="0">
                <a:solidFill>
                  <a:srgbClr val="0000FF"/>
                </a:solidFill>
                <a:latin typeface="Arial" pitchFamily="34" charset="0"/>
                <a:cs typeface="Arial" pitchFamily="34" charset="0"/>
              </a:rPr>
              <a:t>32.5 ft2</a:t>
            </a:r>
            <a:endParaRPr lang="en-US" sz="2400" b="1" baseline="70000" dirty="0">
              <a:solidFill>
                <a:srgbClr val="0000FF"/>
              </a:solidFill>
              <a:latin typeface="Arial" pitchFamily="34" charset="0"/>
              <a:cs typeface="Arial" pitchFamily="34" charset="0"/>
            </a:endParaRPr>
          </a:p>
        </p:txBody>
      </p:sp>
      <p:sp>
        <p:nvSpPr>
          <p:cNvPr id="4" name="Freeform 3"/>
          <p:cNvSpPr/>
          <p:nvPr/>
        </p:nvSpPr>
        <p:spPr>
          <a:xfrm>
            <a:off x="963535" y="428996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TextBox 4"/>
          <p:cNvSpPr txBox="1"/>
          <p:nvPr/>
        </p:nvSpPr>
        <p:spPr>
          <a:xfrm>
            <a:off x="811784" y="6047098"/>
            <a:ext cx="9049766"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See that the rectangle we built is twice as large as the triangle.  How do you find the area of a triangle?</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5419439" y="4701795"/>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13 ft</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2039573" y="3507495"/>
            <a:ext cx="965676" cy="469367"/>
          </a:xfrm>
          <a:prstGeom prst="rect">
            <a:avLst/>
          </a:prstGeom>
          <a:noFill/>
        </p:spPr>
        <p:txBody>
          <a:bodyPr vert="horz" lIns="99068" tIns="49534" rIns="99068" bIns="49534" rtlCol="0">
            <a:spAutoFit/>
          </a:bodyPr>
          <a:lstStyle/>
          <a:p>
            <a:pPr algn="r"/>
            <a:r>
              <a:rPr lang="en-US" sz="2400" b="1" dirty="0" smtClean="0">
                <a:solidFill>
                  <a:srgbClr val="0000FF"/>
                </a:solidFill>
                <a:latin typeface="Arial" pitchFamily="34" charset="0"/>
                <a:cs typeface="Arial" pitchFamily="34" charset="0"/>
              </a:rPr>
              <a:t>5 ft</a:t>
            </a:r>
            <a:endParaRPr lang="en-US" sz="2400" b="1" dirty="0">
              <a:solidFill>
                <a:srgbClr val="0000FF"/>
              </a:solidFill>
              <a:latin typeface="Arial" pitchFamily="34" charset="0"/>
              <a:cs typeface="Arial" pitchFamily="34" charset="0"/>
            </a:endParaRPr>
          </a:p>
        </p:txBody>
      </p:sp>
      <p:sp>
        <p:nvSpPr>
          <p:cNvPr id="8" name="Freeform 7"/>
          <p:cNvSpPr/>
          <p:nvPr/>
        </p:nvSpPr>
        <p:spPr>
          <a:xfrm>
            <a:off x="8183758" y="3736058"/>
            <a:ext cx="275909" cy="274553"/>
          </a:xfrm>
          <a:custGeom>
            <a:avLst/>
            <a:gdLst/>
            <a:ahLst/>
            <a:cxnLst/>
            <a:rect l="0" t="0" r="0" b="0"/>
            <a:pathLst>
              <a:path w="254001" h="254001">
                <a:moveTo>
                  <a:pt x="0" y="0"/>
                </a:moveTo>
                <a:lnTo>
                  <a:pt x="254000" y="0"/>
                </a:lnTo>
                <a:lnTo>
                  <a:pt x="254000" y="254000"/>
                </a:lnTo>
                <a:lnTo>
                  <a:pt x="0" y="2540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 name="Freeform 8"/>
          <p:cNvSpPr/>
          <p:nvPr/>
        </p:nvSpPr>
        <p:spPr>
          <a:xfrm>
            <a:off x="2275750" y="5298670"/>
            <a:ext cx="166235" cy="274553"/>
          </a:xfrm>
          <a:custGeom>
            <a:avLst/>
            <a:gdLst/>
            <a:ahLst/>
            <a:cxnLst/>
            <a:rect l="0" t="0" r="0" b="0"/>
            <a:pathLst>
              <a:path w="153036" h="254001">
                <a:moveTo>
                  <a:pt x="0" y="0"/>
                </a:moveTo>
                <a:lnTo>
                  <a:pt x="153035" y="0"/>
                </a:lnTo>
                <a:lnTo>
                  <a:pt x="153035" y="254000"/>
                </a:lnTo>
                <a:lnTo>
                  <a:pt x="0" y="2540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Freeform 9"/>
          <p:cNvSpPr/>
          <p:nvPr/>
        </p:nvSpPr>
        <p:spPr>
          <a:xfrm>
            <a:off x="3315646" y="2220259"/>
            <a:ext cx="5267627" cy="2178981"/>
          </a:xfrm>
          <a:custGeom>
            <a:avLst/>
            <a:gdLst/>
            <a:ahLst/>
            <a:cxnLst/>
            <a:rect l="0" t="0" r="0" b="0"/>
            <a:pathLst>
              <a:path w="4849369" h="2015872">
                <a:moveTo>
                  <a:pt x="4849368" y="2015871"/>
                </a:moveTo>
                <a:lnTo>
                  <a:pt x="0" y="2015871"/>
                </a:lnTo>
                <a:lnTo>
                  <a:pt x="0" y="0"/>
                </a:lnTo>
                <a:close/>
              </a:path>
            </a:pathLst>
          </a:custGeom>
          <a:solidFill>
            <a:srgbClr val="FFFF00"/>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Freeform 10"/>
          <p:cNvSpPr/>
          <p:nvPr/>
        </p:nvSpPr>
        <p:spPr>
          <a:xfrm>
            <a:off x="3315646" y="39541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2" name="Freeform 11"/>
          <p:cNvSpPr/>
          <p:nvPr/>
        </p:nvSpPr>
        <p:spPr>
          <a:xfrm>
            <a:off x="3715712" y="39541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4115778" y="39541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4" name="Freeform 13"/>
          <p:cNvSpPr/>
          <p:nvPr/>
        </p:nvSpPr>
        <p:spPr>
          <a:xfrm>
            <a:off x="4515844" y="39541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5" name="Freeform 14"/>
          <p:cNvSpPr/>
          <p:nvPr/>
        </p:nvSpPr>
        <p:spPr>
          <a:xfrm>
            <a:off x="4915910" y="39541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6" name="Freeform 15"/>
          <p:cNvSpPr/>
          <p:nvPr/>
        </p:nvSpPr>
        <p:spPr>
          <a:xfrm>
            <a:off x="5315976" y="39541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7" name="Freeform 16"/>
          <p:cNvSpPr/>
          <p:nvPr/>
        </p:nvSpPr>
        <p:spPr>
          <a:xfrm>
            <a:off x="3308749" y="35560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8" name="Freeform 17"/>
          <p:cNvSpPr/>
          <p:nvPr/>
        </p:nvSpPr>
        <p:spPr>
          <a:xfrm>
            <a:off x="3708815" y="35560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9" name="Freeform 18"/>
          <p:cNvSpPr/>
          <p:nvPr/>
        </p:nvSpPr>
        <p:spPr>
          <a:xfrm>
            <a:off x="4108880" y="35560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0" name="Freeform 19"/>
          <p:cNvSpPr/>
          <p:nvPr/>
        </p:nvSpPr>
        <p:spPr>
          <a:xfrm>
            <a:off x="4508946" y="35560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1" name="Freeform 20"/>
          <p:cNvSpPr/>
          <p:nvPr/>
        </p:nvSpPr>
        <p:spPr>
          <a:xfrm>
            <a:off x="4909012" y="35560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2" name="Freeform 21"/>
          <p:cNvSpPr/>
          <p:nvPr/>
        </p:nvSpPr>
        <p:spPr>
          <a:xfrm>
            <a:off x="5309078" y="355609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3" name="Freeform 22"/>
          <p:cNvSpPr/>
          <p:nvPr/>
        </p:nvSpPr>
        <p:spPr>
          <a:xfrm>
            <a:off x="3308749" y="314426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4" name="Freeform 23"/>
          <p:cNvSpPr/>
          <p:nvPr/>
        </p:nvSpPr>
        <p:spPr>
          <a:xfrm>
            <a:off x="3708815" y="314426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5" name="Freeform 24"/>
          <p:cNvSpPr/>
          <p:nvPr/>
        </p:nvSpPr>
        <p:spPr>
          <a:xfrm>
            <a:off x="4108880" y="314426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6" name="Freeform 25"/>
          <p:cNvSpPr/>
          <p:nvPr/>
        </p:nvSpPr>
        <p:spPr>
          <a:xfrm>
            <a:off x="4508946" y="314426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7" name="Freeform 26"/>
          <p:cNvSpPr/>
          <p:nvPr/>
        </p:nvSpPr>
        <p:spPr>
          <a:xfrm>
            <a:off x="4909012" y="314426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8" name="Freeform 27"/>
          <p:cNvSpPr/>
          <p:nvPr/>
        </p:nvSpPr>
        <p:spPr>
          <a:xfrm>
            <a:off x="5309078" y="314426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9" name="Freeform 28"/>
          <p:cNvSpPr/>
          <p:nvPr/>
        </p:nvSpPr>
        <p:spPr>
          <a:xfrm>
            <a:off x="3315646" y="273875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0" name="Freeform 29"/>
          <p:cNvSpPr/>
          <p:nvPr/>
        </p:nvSpPr>
        <p:spPr>
          <a:xfrm>
            <a:off x="3715712" y="27524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1" name="Freeform 30"/>
          <p:cNvSpPr/>
          <p:nvPr/>
        </p:nvSpPr>
        <p:spPr>
          <a:xfrm>
            <a:off x="4115778" y="27524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2" name="Freeform 31"/>
          <p:cNvSpPr/>
          <p:nvPr/>
        </p:nvSpPr>
        <p:spPr>
          <a:xfrm>
            <a:off x="4515844" y="27524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3" name="Freeform 32"/>
          <p:cNvSpPr/>
          <p:nvPr/>
        </p:nvSpPr>
        <p:spPr>
          <a:xfrm>
            <a:off x="4915910" y="27524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4" name="Freeform 33"/>
          <p:cNvSpPr/>
          <p:nvPr/>
        </p:nvSpPr>
        <p:spPr>
          <a:xfrm>
            <a:off x="5315976" y="27524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5" name="Freeform 34"/>
          <p:cNvSpPr/>
          <p:nvPr/>
        </p:nvSpPr>
        <p:spPr>
          <a:xfrm>
            <a:off x="5716042" y="394416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6" name="Freeform 35"/>
          <p:cNvSpPr/>
          <p:nvPr/>
        </p:nvSpPr>
        <p:spPr>
          <a:xfrm>
            <a:off x="6116108" y="394416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7" name="Freeform 36"/>
          <p:cNvSpPr/>
          <p:nvPr/>
        </p:nvSpPr>
        <p:spPr>
          <a:xfrm>
            <a:off x="6516173" y="394416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8" name="Freeform 37"/>
          <p:cNvSpPr/>
          <p:nvPr/>
        </p:nvSpPr>
        <p:spPr>
          <a:xfrm>
            <a:off x="5709144" y="354606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9" name="Freeform 38"/>
          <p:cNvSpPr/>
          <p:nvPr/>
        </p:nvSpPr>
        <p:spPr>
          <a:xfrm>
            <a:off x="6109210" y="354606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0" name="Freeform 39"/>
          <p:cNvSpPr/>
          <p:nvPr/>
        </p:nvSpPr>
        <p:spPr>
          <a:xfrm>
            <a:off x="6509276" y="354606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1" name="Freeform 40"/>
          <p:cNvSpPr/>
          <p:nvPr/>
        </p:nvSpPr>
        <p:spPr>
          <a:xfrm>
            <a:off x="5709144" y="313424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2" name="Freeform 41"/>
          <p:cNvSpPr/>
          <p:nvPr/>
        </p:nvSpPr>
        <p:spPr>
          <a:xfrm>
            <a:off x="6109210" y="313424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3" name="Freeform 42"/>
          <p:cNvSpPr/>
          <p:nvPr/>
        </p:nvSpPr>
        <p:spPr>
          <a:xfrm>
            <a:off x="6509276" y="3134241"/>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4" name="Freeform 43"/>
          <p:cNvSpPr/>
          <p:nvPr/>
        </p:nvSpPr>
        <p:spPr>
          <a:xfrm>
            <a:off x="5716042" y="274245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5" name="Freeform 44"/>
          <p:cNvSpPr/>
          <p:nvPr/>
        </p:nvSpPr>
        <p:spPr>
          <a:xfrm>
            <a:off x="6116108" y="274245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6" name="Freeform 45"/>
          <p:cNvSpPr/>
          <p:nvPr/>
        </p:nvSpPr>
        <p:spPr>
          <a:xfrm>
            <a:off x="6516173" y="2742454"/>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7" name="Freeform 46"/>
          <p:cNvSpPr/>
          <p:nvPr/>
        </p:nvSpPr>
        <p:spPr>
          <a:xfrm>
            <a:off x="6915136" y="39467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8" name="Freeform 47"/>
          <p:cNvSpPr/>
          <p:nvPr/>
        </p:nvSpPr>
        <p:spPr>
          <a:xfrm>
            <a:off x="6908238" y="3548678"/>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9" name="Freeform 48"/>
          <p:cNvSpPr/>
          <p:nvPr/>
        </p:nvSpPr>
        <p:spPr>
          <a:xfrm>
            <a:off x="6908238" y="3136850"/>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0" name="Freeform 49"/>
          <p:cNvSpPr/>
          <p:nvPr/>
        </p:nvSpPr>
        <p:spPr>
          <a:xfrm>
            <a:off x="6915136" y="2745062"/>
            <a:ext cx="400067" cy="398102"/>
          </a:xfrm>
          <a:custGeom>
            <a:avLst/>
            <a:gdLst/>
            <a:ahLst/>
            <a:cxnLst/>
            <a:rect l="0" t="0" r="0" b="0"/>
            <a:pathLst>
              <a:path w="368301" h="368302">
                <a:moveTo>
                  <a:pt x="0" y="0"/>
                </a:moveTo>
                <a:lnTo>
                  <a:pt x="368300" y="0"/>
                </a:lnTo>
                <a:lnTo>
                  <a:pt x="368300" y="368301"/>
                </a:lnTo>
                <a:lnTo>
                  <a:pt x="0" y="368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1" name="Freeform 50"/>
          <p:cNvSpPr/>
          <p:nvPr/>
        </p:nvSpPr>
        <p:spPr>
          <a:xfrm>
            <a:off x="3301851" y="233378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2" name="Freeform 51"/>
          <p:cNvSpPr/>
          <p:nvPr/>
        </p:nvSpPr>
        <p:spPr>
          <a:xfrm>
            <a:off x="3701917" y="23475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3" name="Freeform 52"/>
          <p:cNvSpPr/>
          <p:nvPr/>
        </p:nvSpPr>
        <p:spPr>
          <a:xfrm>
            <a:off x="4101983" y="233378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4" name="Freeform 53"/>
          <p:cNvSpPr/>
          <p:nvPr/>
        </p:nvSpPr>
        <p:spPr>
          <a:xfrm>
            <a:off x="4488253" y="233378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5" name="Freeform 54"/>
          <p:cNvSpPr/>
          <p:nvPr/>
        </p:nvSpPr>
        <p:spPr>
          <a:xfrm>
            <a:off x="4902115" y="233378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6" name="Freeform 55"/>
          <p:cNvSpPr/>
          <p:nvPr/>
        </p:nvSpPr>
        <p:spPr>
          <a:xfrm>
            <a:off x="5315976" y="233378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7" name="Freeform 56"/>
          <p:cNvSpPr/>
          <p:nvPr/>
        </p:nvSpPr>
        <p:spPr>
          <a:xfrm>
            <a:off x="5716042" y="23475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8" name="Freeform 57"/>
          <p:cNvSpPr/>
          <p:nvPr/>
        </p:nvSpPr>
        <p:spPr>
          <a:xfrm>
            <a:off x="7316305" y="39673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9" name="Freeform 58"/>
          <p:cNvSpPr/>
          <p:nvPr/>
        </p:nvSpPr>
        <p:spPr>
          <a:xfrm>
            <a:off x="7716371" y="39673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0" name="Freeform 59"/>
          <p:cNvSpPr/>
          <p:nvPr/>
        </p:nvSpPr>
        <p:spPr>
          <a:xfrm>
            <a:off x="8130232" y="39810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1" name="Freeform 60"/>
          <p:cNvSpPr/>
          <p:nvPr/>
        </p:nvSpPr>
        <p:spPr>
          <a:xfrm>
            <a:off x="6116108" y="23475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2" name="Freeform 61"/>
          <p:cNvSpPr/>
          <p:nvPr/>
        </p:nvSpPr>
        <p:spPr>
          <a:xfrm>
            <a:off x="6502378" y="23475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3" name="Freeform 62"/>
          <p:cNvSpPr/>
          <p:nvPr/>
        </p:nvSpPr>
        <p:spPr>
          <a:xfrm>
            <a:off x="7302510" y="3582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4" name="Freeform 63"/>
          <p:cNvSpPr/>
          <p:nvPr/>
        </p:nvSpPr>
        <p:spPr>
          <a:xfrm>
            <a:off x="7688780" y="3582997"/>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5" name="Freeform 64"/>
          <p:cNvSpPr/>
          <p:nvPr/>
        </p:nvSpPr>
        <p:spPr>
          <a:xfrm>
            <a:off x="8102642" y="35692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6" name="Freeform 65"/>
          <p:cNvSpPr/>
          <p:nvPr/>
        </p:nvSpPr>
        <p:spPr>
          <a:xfrm>
            <a:off x="7302510" y="315744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7" name="Freeform 66"/>
          <p:cNvSpPr/>
          <p:nvPr/>
        </p:nvSpPr>
        <p:spPr>
          <a:xfrm>
            <a:off x="7688780" y="31711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8" name="Freeform 67"/>
          <p:cNvSpPr/>
          <p:nvPr/>
        </p:nvSpPr>
        <p:spPr>
          <a:xfrm>
            <a:off x="8102642" y="3171169"/>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9" name="Freeform 68"/>
          <p:cNvSpPr/>
          <p:nvPr/>
        </p:nvSpPr>
        <p:spPr>
          <a:xfrm>
            <a:off x="6902444" y="23475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0" name="Freeform 69"/>
          <p:cNvSpPr/>
          <p:nvPr/>
        </p:nvSpPr>
        <p:spPr>
          <a:xfrm>
            <a:off x="7288714" y="275934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1" name="Freeform 70"/>
          <p:cNvSpPr/>
          <p:nvPr/>
        </p:nvSpPr>
        <p:spPr>
          <a:xfrm>
            <a:off x="7702576" y="275934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2" name="Freeform 71"/>
          <p:cNvSpPr/>
          <p:nvPr/>
        </p:nvSpPr>
        <p:spPr>
          <a:xfrm>
            <a:off x="8088846" y="275934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3" name="Freeform 72"/>
          <p:cNvSpPr/>
          <p:nvPr/>
        </p:nvSpPr>
        <p:spPr>
          <a:xfrm>
            <a:off x="7302510" y="2347514"/>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4" name="Freeform 73"/>
          <p:cNvSpPr/>
          <p:nvPr/>
        </p:nvSpPr>
        <p:spPr>
          <a:xfrm>
            <a:off x="7702576" y="236124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5" name="Freeform 74"/>
          <p:cNvSpPr/>
          <p:nvPr/>
        </p:nvSpPr>
        <p:spPr>
          <a:xfrm>
            <a:off x="8116437" y="236124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grpSp>
        <p:nvGrpSpPr>
          <p:cNvPr id="79" name="Group 78"/>
          <p:cNvGrpSpPr/>
          <p:nvPr/>
        </p:nvGrpSpPr>
        <p:grpSpPr>
          <a:xfrm>
            <a:off x="3255221" y="2183606"/>
            <a:ext cx="5399373" cy="2233066"/>
            <a:chOff x="2630423" y="997711"/>
            <a:chExt cx="4970654" cy="2065909"/>
          </a:xfrm>
        </p:grpSpPr>
        <p:cxnSp>
          <p:nvCxnSpPr>
            <p:cNvPr id="76" name="Straight Connector 75"/>
            <p:cNvCxnSpPr/>
            <p:nvPr/>
          </p:nvCxnSpPr>
          <p:spPr>
            <a:xfrm>
              <a:off x="2642616" y="997711"/>
              <a:ext cx="0" cy="2065909"/>
            </a:xfrm>
            <a:prstGeom prst="line">
              <a:avLst/>
            </a:prstGeom>
            <a:ln w="76200" cap="flat" cmpd="sng" algn="ctr">
              <a:solidFill>
                <a:srgbClr val="32CD32"/>
              </a:solidFill>
              <a:prstDash val="dashDot"/>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630423" y="3051555"/>
              <a:ext cx="4970654" cy="0"/>
            </a:xfrm>
            <a:prstGeom prst="line">
              <a:avLst/>
            </a:prstGeom>
            <a:ln w="76200" cap="flat" cmpd="sng" algn="ctr">
              <a:solidFill>
                <a:srgbClr val="32CD32"/>
              </a:solidFill>
              <a:prstDash val="dashDot"/>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703448" y="1046225"/>
              <a:ext cx="4897629" cy="2005330"/>
            </a:xfrm>
            <a:prstGeom prst="line">
              <a:avLst/>
            </a:prstGeom>
            <a:ln w="76200" cap="flat" cmpd="sng" algn="ctr">
              <a:solidFill>
                <a:srgbClr val="32CD32"/>
              </a:solidFill>
              <a:prstDash val="dashDot"/>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0" y="5765007"/>
            <a:ext cx="11036300" cy="4790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rot="60600">
            <a:off x="8393796" y="2591816"/>
            <a:ext cx="2046682" cy="1757133"/>
          </a:xfrm>
          <a:custGeom>
            <a:avLst/>
            <a:gdLst/>
            <a:ahLst/>
            <a:cxnLst/>
            <a:rect l="0" t="0" r="0" b="0"/>
            <a:pathLst>
              <a:path w="1884172" h="1625602">
                <a:moveTo>
                  <a:pt x="1233678" y="0"/>
                </a:moveTo>
                <a:lnTo>
                  <a:pt x="1884171" y="1599312"/>
                </a:lnTo>
                <a:lnTo>
                  <a:pt x="0" y="1625601"/>
                </a:lnTo>
                <a:close/>
              </a:path>
            </a:pathLst>
          </a:custGeom>
          <a:solidFill>
            <a:srgbClr val="7FFFD4"/>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 name="TextBox 2"/>
          <p:cNvSpPr txBox="1"/>
          <p:nvPr/>
        </p:nvSpPr>
        <p:spPr>
          <a:xfrm>
            <a:off x="795066" y="1071349"/>
            <a:ext cx="4883563"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Is this true for all triangles?</a:t>
            </a:r>
          </a:p>
          <a:p>
            <a:r>
              <a:rPr lang="en-US" sz="2400" b="1" dirty="0" smtClean="0">
                <a:solidFill>
                  <a:srgbClr val="0000FF"/>
                </a:solidFill>
                <a:latin typeface="Arial" pitchFamily="34" charset="0"/>
                <a:cs typeface="Arial" pitchFamily="34" charset="0"/>
              </a:rPr>
              <a:t>Let's see!</a:t>
            </a:r>
            <a:endParaRPr lang="en-US" sz="2400" b="1" dirty="0">
              <a:solidFill>
                <a:srgbClr val="0000FF"/>
              </a:solidFill>
              <a:latin typeface="Arial" pitchFamily="34" charset="0"/>
              <a:cs typeface="Arial" pitchFamily="34" charset="0"/>
            </a:endParaRPr>
          </a:p>
        </p:txBody>
      </p:sp>
      <p:sp>
        <p:nvSpPr>
          <p:cNvPr id="4" name="Freeform 3"/>
          <p:cNvSpPr/>
          <p:nvPr/>
        </p:nvSpPr>
        <p:spPr>
          <a:xfrm>
            <a:off x="558990" y="2565735"/>
            <a:ext cx="1519424" cy="1726793"/>
          </a:xfrm>
          <a:custGeom>
            <a:avLst/>
            <a:gdLst/>
            <a:ahLst/>
            <a:cxnLst/>
            <a:rect l="0" t="0" r="0" b="0"/>
            <a:pathLst>
              <a:path w="1398779" h="1597533">
                <a:moveTo>
                  <a:pt x="699515" y="0"/>
                </a:moveTo>
                <a:lnTo>
                  <a:pt x="1398778" y="1597532"/>
                </a:lnTo>
                <a:lnTo>
                  <a:pt x="0" y="1597532"/>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Freeform 4"/>
          <p:cNvSpPr/>
          <p:nvPr/>
        </p:nvSpPr>
        <p:spPr>
          <a:xfrm>
            <a:off x="550160" y="4049547"/>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 name="Freeform 5"/>
          <p:cNvSpPr/>
          <p:nvPr/>
        </p:nvSpPr>
        <p:spPr>
          <a:xfrm>
            <a:off x="803167" y="4049547"/>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 name="Freeform 6"/>
          <p:cNvSpPr/>
          <p:nvPr/>
        </p:nvSpPr>
        <p:spPr>
          <a:xfrm>
            <a:off x="1056038" y="4049547"/>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 name="Freeform 7"/>
          <p:cNvSpPr/>
          <p:nvPr/>
        </p:nvSpPr>
        <p:spPr>
          <a:xfrm>
            <a:off x="1308904" y="4049547"/>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 name="Freeform 8"/>
          <p:cNvSpPr/>
          <p:nvPr/>
        </p:nvSpPr>
        <p:spPr>
          <a:xfrm>
            <a:off x="1561773" y="4049547"/>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Freeform 9"/>
          <p:cNvSpPr/>
          <p:nvPr/>
        </p:nvSpPr>
        <p:spPr>
          <a:xfrm>
            <a:off x="1814644" y="4049547"/>
            <a:ext cx="253009" cy="251628"/>
          </a:xfrm>
          <a:custGeom>
            <a:avLst/>
            <a:gdLst/>
            <a:ahLst/>
            <a:cxnLst/>
            <a:rect l="0" t="0" r="0" b="0"/>
            <a:pathLst>
              <a:path w="232920" h="232792">
                <a:moveTo>
                  <a:pt x="0" y="0"/>
                </a:moveTo>
                <a:lnTo>
                  <a:pt x="232919" y="0"/>
                </a:lnTo>
                <a:lnTo>
                  <a:pt x="232919"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Freeform 10"/>
          <p:cNvSpPr/>
          <p:nvPr/>
        </p:nvSpPr>
        <p:spPr>
          <a:xfrm>
            <a:off x="550160" y="3797920"/>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2" name="Freeform 11"/>
          <p:cNvSpPr/>
          <p:nvPr/>
        </p:nvSpPr>
        <p:spPr>
          <a:xfrm>
            <a:off x="803167" y="3797920"/>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1056038" y="3797920"/>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4" name="Freeform 13"/>
          <p:cNvSpPr/>
          <p:nvPr/>
        </p:nvSpPr>
        <p:spPr>
          <a:xfrm>
            <a:off x="1308904" y="3797920"/>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5" name="Freeform 14"/>
          <p:cNvSpPr/>
          <p:nvPr/>
        </p:nvSpPr>
        <p:spPr>
          <a:xfrm>
            <a:off x="1561773" y="3797920"/>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6" name="Freeform 15"/>
          <p:cNvSpPr/>
          <p:nvPr/>
        </p:nvSpPr>
        <p:spPr>
          <a:xfrm>
            <a:off x="1814644" y="3797920"/>
            <a:ext cx="253009" cy="251628"/>
          </a:xfrm>
          <a:custGeom>
            <a:avLst/>
            <a:gdLst/>
            <a:ahLst/>
            <a:cxnLst/>
            <a:rect l="0" t="0" r="0" b="0"/>
            <a:pathLst>
              <a:path w="232920" h="232792">
                <a:moveTo>
                  <a:pt x="0" y="0"/>
                </a:moveTo>
                <a:lnTo>
                  <a:pt x="232919" y="0"/>
                </a:lnTo>
                <a:lnTo>
                  <a:pt x="232919"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7" name="Freeform 16"/>
          <p:cNvSpPr/>
          <p:nvPr/>
        </p:nvSpPr>
        <p:spPr>
          <a:xfrm>
            <a:off x="550160" y="3546293"/>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8" name="Freeform 17"/>
          <p:cNvSpPr/>
          <p:nvPr/>
        </p:nvSpPr>
        <p:spPr>
          <a:xfrm>
            <a:off x="803167" y="3546293"/>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9" name="Freeform 18"/>
          <p:cNvSpPr/>
          <p:nvPr/>
        </p:nvSpPr>
        <p:spPr>
          <a:xfrm>
            <a:off x="1056038" y="3546293"/>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0" name="Freeform 19"/>
          <p:cNvSpPr/>
          <p:nvPr/>
        </p:nvSpPr>
        <p:spPr>
          <a:xfrm>
            <a:off x="1308904" y="3546293"/>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1" name="Freeform 20"/>
          <p:cNvSpPr/>
          <p:nvPr/>
        </p:nvSpPr>
        <p:spPr>
          <a:xfrm>
            <a:off x="1561773" y="3546293"/>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2" name="Freeform 21"/>
          <p:cNvSpPr/>
          <p:nvPr/>
        </p:nvSpPr>
        <p:spPr>
          <a:xfrm>
            <a:off x="1814644" y="3546293"/>
            <a:ext cx="253009" cy="251628"/>
          </a:xfrm>
          <a:custGeom>
            <a:avLst/>
            <a:gdLst/>
            <a:ahLst/>
            <a:cxnLst/>
            <a:rect l="0" t="0" r="0" b="0"/>
            <a:pathLst>
              <a:path w="232920" h="232792">
                <a:moveTo>
                  <a:pt x="0" y="0"/>
                </a:moveTo>
                <a:lnTo>
                  <a:pt x="232919" y="0"/>
                </a:lnTo>
                <a:lnTo>
                  <a:pt x="232919"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3" name="Freeform 22"/>
          <p:cNvSpPr/>
          <p:nvPr/>
        </p:nvSpPr>
        <p:spPr>
          <a:xfrm>
            <a:off x="550160" y="3294669"/>
            <a:ext cx="253008" cy="251627"/>
          </a:xfrm>
          <a:custGeom>
            <a:avLst/>
            <a:gdLst/>
            <a:ahLst/>
            <a:cxnLst/>
            <a:rect l="0" t="0" r="0" b="0"/>
            <a:pathLst>
              <a:path w="232919" h="232791">
                <a:moveTo>
                  <a:pt x="0" y="0"/>
                </a:moveTo>
                <a:lnTo>
                  <a:pt x="232918" y="0"/>
                </a:lnTo>
                <a:lnTo>
                  <a:pt x="232918"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4" name="Freeform 23"/>
          <p:cNvSpPr/>
          <p:nvPr/>
        </p:nvSpPr>
        <p:spPr>
          <a:xfrm>
            <a:off x="803167" y="3294669"/>
            <a:ext cx="252870" cy="251627"/>
          </a:xfrm>
          <a:custGeom>
            <a:avLst/>
            <a:gdLst/>
            <a:ahLst/>
            <a:cxnLst/>
            <a:rect l="0" t="0" r="0" b="0"/>
            <a:pathLst>
              <a:path w="232792" h="232791">
                <a:moveTo>
                  <a:pt x="0" y="0"/>
                </a:moveTo>
                <a:lnTo>
                  <a:pt x="232791" y="0"/>
                </a:lnTo>
                <a:lnTo>
                  <a:pt x="232791"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5" name="Freeform 24"/>
          <p:cNvSpPr/>
          <p:nvPr/>
        </p:nvSpPr>
        <p:spPr>
          <a:xfrm>
            <a:off x="1056038" y="3294669"/>
            <a:ext cx="252869" cy="251627"/>
          </a:xfrm>
          <a:custGeom>
            <a:avLst/>
            <a:gdLst/>
            <a:ahLst/>
            <a:cxnLst/>
            <a:rect l="0" t="0" r="0" b="0"/>
            <a:pathLst>
              <a:path w="232791" h="232791">
                <a:moveTo>
                  <a:pt x="0" y="0"/>
                </a:moveTo>
                <a:lnTo>
                  <a:pt x="232790" y="0"/>
                </a:lnTo>
                <a:lnTo>
                  <a:pt x="232790"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6" name="Freeform 25"/>
          <p:cNvSpPr/>
          <p:nvPr/>
        </p:nvSpPr>
        <p:spPr>
          <a:xfrm>
            <a:off x="1308904" y="3294669"/>
            <a:ext cx="252870" cy="251627"/>
          </a:xfrm>
          <a:custGeom>
            <a:avLst/>
            <a:gdLst/>
            <a:ahLst/>
            <a:cxnLst/>
            <a:rect l="0" t="0" r="0" b="0"/>
            <a:pathLst>
              <a:path w="232792" h="232791">
                <a:moveTo>
                  <a:pt x="0" y="0"/>
                </a:moveTo>
                <a:lnTo>
                  <a:pt x="232791" y="0"/>
                </a:lnTo>
                <a:lnTo>
                  <a:pt x="232791"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7" name="Freeform 26"/>
          <p:cNvSpPr/>
          <p:nvPr/>
        </p:nvSpPr>
        <p:spPr>
          <a:xfrm>
            <a:off x="1561773" y="3294669"/>
            <a:ext cx="252870" cy="251627"/>
          </a:xfrm>
          <a:custGeom>
            <a:avLst/>
            <a:gdLst/>
            <a:ahLst/>
            <a:cxnLst/>
            <a:rect l="0" t="0" r="0" b="0"/>
            <a:pathLst>
              <a:path w="232792" h="232791">
                <a:moveTo>
                  <a:pt x="0" y="0"/>
                </a:moveTo>
                <a:lnTo>
                  <a:pt x="232791" y="0"/>
                </a:lnTo>
                <a:lnTo>
                  <a:pt x="232791"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8" name="Freeform 27"/>
          <p:cNvSpPr/>
          <p:nvPr/>
        </p:nvSpPr>
        <p:spPr>
          <a:xfrm>
            <a:off x="1814644" y="3294669"/>
            <a:ext cx="253009" cy="251627"/>
          </a:xfrm>
          <a:custGeom>
            <a:avLst/>
            <a:gdLst/>
            <a:ahLst/>
            <a:cxnLst/>
            <a:rect l="0" t="0" r="0" b="0"/>
            <a:pathLst>
              <a:path w="232920" h="232791">
                <a:moveTo>
                  <a:pt x="0" y="0"/>
                </a:moveTo>
                <a:lnTo>
                  <a:pt x="232919" y="0"/>
                </a:lnTo>
                <a:lnTo>
                  <a:pt x="232919"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29" name="Freeform 28"/>
          <p:cNvSpPr/>
          <p:nvPr/>
        </p:nvSpPr>
        <p:spPr>
          <a:xfrm>
            <a:off x="550160" y="3042903"/>
            <a:ext cx="253008" cy="251766"/>
          </a:xfrm>
          <a:custGeom>
            <a:avLst/>
            <a:gdLst/>
            <a:ahLst/>
            <a:cxnLst/>
            <a:rect l="0" t="0" r="0" b="0"/>
            <a:pathLst>
              <a:path w="232919" h="232920">
                <a:moveTo>
                  <a:pt x="0" y="0"/>
                </a:moveTo>
                <a:lnTo>
                  <a:pt x="232918" y="0"/>
                </a:lnTo>
                <a:lnTo>
                  <a:pt x="232918" y="232919"/>
                </a:lnTo>
                <a:lnTo>
                  <a:pt x="0" y="23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0" name="Freeform 29"/>
          <p:cNvSpPr/>
          <p:nvPr/>
        </p:nvSpPr>
        <p:spPr>
          <a:xfrm>
            <a:off x="803167" y="3042903"/>
            <a:ext cx="252870" cy="251766"/>
          </a:xfrm>
          <a:custGeom>
            <a:avLst/>
            <a:gdLst/>
            <a:ahLst/>
            <a:cxnLst/>
            <a:rect l="0" t="0" r="0" b="0"/>
            <a:pathLst>
              <a:path w="232792" h="232920">
                <a:moveTo>
                  <a:pt x="0" y="0"/>
                </a:moveTo>
                <a:lnTo>
                  <a:pt x="232791" y="0"/>
                </a:lnTo>
                <a:lnTo>
                  <a:pt x="232791" y="232919"/>
                </a:lnTo>
                <a:lnTo>
                  <a:pt x="0" y="23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1" name="Freeform 30"/>
          <p:cNvSpPr/>
          <p:nvPr/>
        </p:nvSpPr>
        <p:spPr>
          <a:xfrm>
            <a:off x="1056038" y="3042903"/>
            <a:ext cx="252869" cy="251766"/>
          </a:xfrm>
          <a:custGeom>
            <a:avLst/>
            <a:gdLst/>
            <a:ahLst/>
            <a:cxnLst/>
            <a:rect l="0" t="0" r="0" b="0"/>
            <a:pathLst>
              <a:path w="232791" h="232920">
                <a:moveTo>
                  <a:pt x="0" y="0"/>
                </a:moveTo>
                <a:lnTo>
                  <a:pt x="232790" y="0"/>
                </a:lnTo>
                <a:lnTo>
                  <a:pt x="232790" y="232919"/>
                </a:lnTo>
                <a:lnTo>
                  <a:pt x="0" y="23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2" name="Freeform 31"/>
          <p:cNvSpPr/>
          <p:nvPr/>
        </p:nvSpPr>
        <p:spPr>
          <a:xfrm>
            <a:off x="1308904" y="3042903"/>
            <a:ext cx="252870" cy="251766"/>
          </a:xfrm>
          <a:custGeom>
            <a:avLst/>
            <a:gdLst/>
            <a:ahLst/>
            <a:cxnLst/>
            <a:rect l="0" t="0" r="0" b="0"/>
            <a:pathLst>
              <a:path w="232792" h="232920">
                <a:moveTo>
                  <a:pt x="0" y="0"/>
                </a:moveTo>
                <a:lnTo>
                  <a:pt x="232791" y="0"/>
                </a:lnTo>
                <a:lnTo>
                  <a:pt x="232791" y="232919"/>
                </a:lnTo>
                <a:lnTo>
                  <a:pt x="0" y="23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3" name="Freeform 32"/>
          <p:cNvSpPr/>
          <p:nvPr/>
        </p:nvSpPr>
        <p:spPr>
          <a:xfrm>
            <a:off x="1561773" y="3042903"/>
            <a:ext cx="252870" cy="251766"/>
          </a:xfrm>
          <a:custGeom>
            <a:avLst/>
            <a:gdLst/>
            <a:ahLst/>
            <a:cxnLst/>
            <a:rect l="0" t="0" r="0" b="0"/>
            <a:pathLst>
              <a:path w="232792" h="232920">
                <a:moveTo>
                  <a:pt x="0" y="0"/>
                </a:moveTo>
                <a:lnTo>
                  <a:pt x="232791" y="0"/>
                </a:lnTo>
                <a:lnTo>
                  <a:pt x="232791" y="232919"/>
                </a:lnTo>
                <a:lnTo>
                  <a:pt x="0" y="23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4" name="Freeform 33"/>
          <p:cNvSpPr/>
          <p:nvPr/>
        </p:nvSpPr>
        <p:spPr>
          <a:xfrm>
            <a:off x="1814644" y="3042903"/>
            <a:ext cx="253009" cy="251766"/>
          </a:xfrm>
          <a:custGeom>
            <a:avLst/>
            <a:gdLst/>
            <a:ahLst/>
            <a:cxnLst/>
            <a:rect l="0" t="0" r="0" b="0"/>
            <a:pathLst>
              <a:path w="232920" h="232920">
                <a:moveTo>
                  <a:pt x="0" y="0"/>
                </a:moveTo>
                <a:lnTo>
                  <a:pt x="232919" y="0"/>
                </a:lnTo>
                <a:lnTo>
                  <a:pt x="232919" y="232919"/>
                </a:lnTo>
                <a:lnTo>
                  <a:pt x="0" y="23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5" name="Freeform 34"/>
          <p:cNvSpPr/>
          <p:nvPr/>
        </p:nvSpPr>
        <p:spPr>
          <a:xfrm>
            <a:off x="550160" y="2791276"/>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6" name="Freeform 35"/>
          <p:cNvSpPr/>
          <p:nvPr/>
        </p:nvSpPr>
        <p:spPr>
          <a:xfrm>
            <a:off x="803167" y="2791276"/>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7" name="Freeform 36"/>
          <p:cNvSpPr/>
          <p:nvPr/>
        </p:nvSpPr>
        <p:spPr>
          <a:xfrm>
            <a:off x="1056038" y="2791276"/>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8" name="Freeform 37"/>
          <p:cNvSpPr/>
          <p:nvPr/>
        </p:nvSpPr>
        <p:spPr>
          <a:xfrm>
            <a:off x="1308904" y="2791276"/>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39" name="Freeform 38"/>
          <p:cNvSpPr/>
          <p:nvPr/>
        </p:nvSpPr>
        <p:spPr>
          <a:xfrm>
            <a:off x="1561773" y="2791276"/>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0" name="Freeform 39"/>
          <p:cNvSpPr/>
          <p:nvPr/>
        </p:nvSpPr>
        <p:spPr>
          <a:xfrm>
            <a:off x="1814644" y="2791276"/>
            <a:ext cx="253009" cy="251628"/>
          </a:xfrm>
          <a:custGeom>
            <a:avLst/>
            <a:gdLst/>
            <a:ahLst/>
            <a:cxnLst/>
            <a:rect l="0" t="0" r="0" b="0"/>
            <a:pathLst>
              <a:path w="232920" h="232792">
                <a:moveTo>
                  <a:pt x="0" y="0"/>
                </a:moveTo>
                <a:lnTo>
                  <a:pt x="232919" y="0"/>
                </a:lnTo>
                <a:lnTo>
                  <a:pt x="232919"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1" name="Freeform 40"/>
          <p:cNvSpPr/>
          <p:nvPr/>
        </p:nvSpPr>
        <p:spPr>
          <a:xfrm>
            <a:off x="558990" y="2539650"/>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2" name="Freeform 41"/>
          <p:cNvSpPr/>
          <p:nvPr/>
        </p:nvSpPr>
        <p:spPr>
          <a:xfrm>
            <a:off x="811859" y="2539650"/>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3" name="Freeform 42"/>
          <p:cNvSpPr/>
          <p:nvPr/>
        </p:nvSpPr>
        <p:spPr>
          <a:xfrm>
            <a:off x="1064727" y="2539650"/>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4" name="Freeform 43"/>
          <p:cNvSpPr/>
          <p:nvPr/>
        </p:nvSpPr>
        <p:spPr>
          <a:xfrm>
            <a:off x="1317596" y="2539650"/>
            <a:ext cx="253007" cy="251628"/>
          </a:xfrm>
          <a:custGeom>
            <a:avLst/>
            <a:gdLst/>
            <a:ahLst/>
            <a:cxnLst/>
            <a:rect l="0" t="0" r="0" b="0"/>
            <a:pathLst>
              <a:path w="232918" h="232792">
                <a:moveTo>
                  <a:pt x="0" y="0"/>
                </a:moveTo>
                <a:lnTo>
                  <a:pt x="232917" y="0"/>
                </a:lnTo>
                <a:lnTo>
                  <a:pt x="232917"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5" name="Freeform 44"/>
          <p:cNvSpPr/>
          <p:nvPr/>
        </p:nvSpPr>
        <p:spPr>
          <a:xfrm>
            <a:off x="1570603" y="2539650"/>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6" name="Freeform 45"/>
          <p:cNvSpPr/>
          <p:nvPr/>
        </p:nvSpPr>
        <p:spPr>
          <a:xfrm>
            <a:off x="1823472" y="2539650"/>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7" name="Freeform 46"/>
          <p:cNvSpPr/>
          <p:nvPr/>
        </p:nvSpPr>
        <p:spPr>
          <a:xfrm>
            <a:off x="532778" y="2535257"/>
            <a:ext cx="767439" cy="1726932"/>
          </a:xfrm>
          <a:custGeom>
            <a:avLst/>
            <a:gdLst/>
            <a:ahLst/>
            <a:cxnLst/>
            <a:rect l="0" t="0" r="0" b="0"/>
            <a:pathLst>
              <a:path w="706503" h="1597662">
                <a:moveTo>
                  <a:pt x="706502" y="0"/>
                </a:moveTo>
                <a:lnTo>
                  <a:pt x="8002" y="1597661"/>
                </a:lnTo>
                <a:lnTo>
                  <a:pt x="0" y="8128"/>
                </a:lnTo>
                <a:close/>
              </a:path>
            </a:pathLst>
          </a:custGeom>
          <a:solidFill>
            <a:schemeClr val="accent1">
              <a:alpha val="1000"/>
            </a:schemeClr>
          </a:solidFill>
          <a:ln w="38100" cap="flat" cmpd="sng" algn="ctr">
            <a:solidFill>
              <a:srgbClr val="0093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8" name="Freeform 47"/>
          <p:cNvSpPr/>
          <p:nvPr/>
        </p:nvSpPr>
        <p:spPr>
          <a:xfrm>
            <a:off x="1308906" y="2526611"/>
            <a:ext cx="776129" cy="1752875"/>
          </a:xfrm>
          <a:custGeom>
            <a:avLst/>
            <a:gdLst/>
            <a:ahLst/>
            <a:cxnLst/>
            <a:rect l="0" t="0" r="0" b="0"/>
            <a:pathLst>
              <a:path w="714503" h="1621663">
                <a:moveTo>
                  <a:pt x="0" y="0"/>
                </a:moveTo>
                <a:lnTo>
                  <a:pt x="698501" y="8000"/>
                </a:lnTo>
                <a:lnTo>
                  <a:pt x="714502" y="1621662"/>
                </a:lnTo>
                <a:close/>
              </a:path>
            </a:pathLst>
          </a:custGeom>
          <a:solidFill>
            <a:schemeClr val="accent1">
              <a:alpha val="1000"/>
            </a:schemeClr>
          </a:solidFill>
          <a:ln w="38100" cap="flat" cmpd="sng" algn="ctr">
            <a:solidFill>
              <a:srgbClr val="FF682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9" name="Freeform 48"/>
          <p:cNvSpPr/>
          <p:nvPr/>
        </p:nvSpPr>
        <p:spPr>
          <a:xfrm>
            <a:off x="3013049" y="2580835"/>
            <a:ext cx="1519423" cy="1726931"/>
          </a:xfrm>
          <a:custGeom>
            <a:avLst/>
            <a:gdLst/>
            <a:ahLst/>
            <a:cxnLst/>
            <a:rect l="0" t="0" r="0" b="0"/>
            <a:pathLst>
              <a:path w="1398778" h="1597661">
                <a:moveTo>
                  <a:pt x="699515" y="0"/>
                </a:moveTo>
                <a:lnTo>
                  <a:pt x="1398777" y="1597660"/>
                </a:lnTo>
                <a:lnTo>
                  <a:pt x="0" y="159766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0" name="Freeform 49"/>
          <p:cNvSpPr/>
          <p:nvPr/>
        </p:nvSpPr>
        <p:spPr>
          <a:xfrm rot="10824600">
            <a:off x="3007942" y="2594836"/>
            <a:ext cx="767301" cy="1726931"/>
          </a:xfrm>
          <a:custGeom>
            <a:avLst/>
            <a:gdLst/>
            <a:ahLst/>
            <a:cxnLst/>
            <a:rect l="0" t="0" r="0" b="0"/>
            <a:pathLst>
              <a:path w="706376" h="1597661">
                <a:moveTo>
                  <a:pt x="706375" y="0"/>
                </a:moveTo>
                <a:lnTo>
                  <a:pt x="8001" y="1597660"/>
                </a:lnTo>
                <a:lnTo>
                  <a:pt x="0" y="8128"/>
                </a:lnTo>
                <a:close/>
              </a:path>
            </a:pathLst>
          </a:custGeom>
          <a:solidFill>
            <a:schemeClr val="accent1">
              <a:alpha val="1000"/>
            </a:schemeClr>
          </a:solidFill>
          <a:ln w="38100" cap="flat" cmpd="sng" algn="ctr">
            <a:solidFill>
              <a:srgbClr val="0093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1" name="Freeform 50"/>
          <p:cNvSpPr/>
          <p:nvPr/>
        </p:nvSpPr>
        <p:spPr>
          <a:xfrm rot="10798200">
            <a:off x="3755238" y="2568890"/>
            <a:ext cx="776130" cy="1752876"/>
          </a:xfrm>
          <a:custGeom>
            <a:avLst/>
            <a:gdLst/>
            <a:ahLst/>
            <a:cxnLst/>
            <a:rect l="0" t="0" r="0" b="0"/>
            <a:pathLst>
              <a:path w="714504" h="1621664">
                <a:moveTo>
                  <a:pt x="0" y="0"/>
                </a:moveTo>
                <a:lnTo>
                  <a:pt x="698374" y="8002"/>
                </a:lnTo>
                <a:lnTo>
                  <a:pt x="714503" y="1621663"/>
                </a:lnTo>
                <a:close/>
              </a:path>
            </a:pathLst>
          </a:custGeom>
          <a:solidFill>
            <a:schemeClr val="accent1">
              <a:alpha val="1000"/>
            </a:schemeClr>
          </a:solidFill>
          <a:ln w="38100" cap="flat" cmpd="sng" algn="ctr">
            <a:solidFill>
              <a:srgbClr val="FF682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2" name="TextBox 51"/>
          <p:cNvSpPr txBox="1"/>
          <p:nvPr/>
        </p:nvSpPr>
        <p:spPr>
          <a:xfrm>
            <a:off x="808863" y="5546541"/>
            <a:ext cx="761504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Calculating base(height) results in 2 triangles!</a:t>
            </a:r>
            <a:endParaRPr lang="en-US" sz="2400" b="1" dirty="0">
              <a:solidFill>
                <a:srgbClr val="0000FF"/>
              </a:solidFill>
              <a:latin typeface="Arial" pitchFamily="34" charset="0"/>
              <a:cs typeface="Arial" pitchFamily="34" charset="0"/>
            </a:endParaRPr>
          </a:p>
        </p:txBody>
      </p:sp>
      <p:sp>
        <p:nvSpPr>
          <p:cNvPr id="53" name="Freeform 52"/>
          <p:cNvSpPr/>
          <p:nvPr/>
        </p:nvSpPr>
        <p:spPr>
          <a:xfrm rot="60600">
            <a:off x="5703698" y="2581383"/>
            <a:ext cx="2046682" cy="1757132"/>
          </a:xfrm>
          <a:custGeom>
            <a:avLst/>
            <a:gdLst/>
            <a:ahLst/>
            <a:cxnLst/>
            <a:rect l="0" t="0" r="0" b="0"/>
            <a:pathLst>
              <a:path w="1884172" h="1625601">
                <a:moveTo>
                  <a:pt x="1233677" y="0"/>
                </a:moveTo>
                <a:lnTo>
                  <a:pt x="1884171" y="1599310"/>
                </a:lnTo>
                <a:lnTo>
                  <a:pt x="0" y="1625600"/>
                </a:lnTo>
                <a:close/>
              </a:path>
            </a:pathLst>
          </a:custGeom>
          <a:solidFill>
            <a:srgbClr val="7FFFD4"/>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4" name="Freeform 53"/>
          <p:cNvSpPr/>
          <p:nvPr/>
        </p:nvSpPr>
        <p:spPr>
          <a:xfrm>
            <a:off x="5682728" y="4068356"/>
            <a:ext cx="253008" cy="251627"/>
          </a:xfrm>
          <a:custGeom>
            <a:avLst/>
            <a:gdLst/>
            <a:ahLst/>
            <a:cxnLst/>
            <a:rect l="0" t="0" r="0" b="0"/>
            <a:pathLst>
              <a:path w="232919" h="232791">
                <a:moveTo>
                  <a:pt x="0" y="0"/>
                </a:moveTo>
                <a:lnTo>
                  <a:pt x="232918" y="0"/>
                </a:lnTo>
                <a:lnTo>
                  <a:pt x="232918"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5" name="Freeform 54"/>
          <p:cNvSpPr/>
          <p:nvPr/>
        </p:nvSpPr>
        <p:spPr>
          <a:xfrm>
            <a:off x="5935737" y="4068356"/>
            <a:ext cx="252871" cy="251627"/>
          </a:xfrm>
          <a:custGeom>
            <a:avLst/>
            <a:gdLst/>
            <a:ahLst/>
            <a:cxnLst/>
            <a:rect l="0" t="0" r="0" b="0"/>
            <a:pathLst>
              <a:path w="232793" h="232791">
                <a:moveTo>
                  <a:pt x="0" y="0"/>
                </a:moveTo>
                <a:lnTo>
                  <a:pt x="232792" y="0"/>
                </a:lnTo>
                <a:lnTo>
                  <a:pt x="232792"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6" name="Freeform 55"/>
          <p:cNvSpPr/>
          <p:nvPr/>
        </p:nvSpPr>
        <p:spPr>
          <a:xfrm>
            <a:off x="6188607" y="4068356"/>
            <a:ext cx="252869" cy="251627"/>
          </a:xfrm>
          <a:custGeom>
            <a:avLst/>
            <a:gdLst/>
            <a:ahLst/>
            <a:cxnLst/>
            <a:rect l="0" t="0" r="0" b="0"/>
            <a:pathLst>
              <a:path w="232791" h="232791">
                <a:moveTo>
                  <a:pt x="0" y="0"/>
                </a:moveTo>
                <a:lnTo>
                  <a:pt x="232790" y="0"/>
                </a:lnTo>
                <a:lnTo>
                  <a:pt x="232790"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7" name="Freeform 56"/>
          <p:cNvSpPr/>
          <p:nvPr/>
        </p:nvSpPr>
        <p:spPr>
          <a:xfrm>
            <a:off x="6441475" y="4068356"/>
            <a:ext cx="252871" cy="251627"/>
          </a:xfrm>
          <a:custGeom>
            <a:avLst/>
            <a:gdLst/>
            <a:ahLst/>
            <a:cxnLst/>
            <a:rect l="0" t="0" r="0" b="0"/>
            <a:pathLst>
              <a:path w="232793" h="232791">
                <a:moveTo>
                  <a:pt x="0" y="0"/>
                </a:moveTo>
                <a:lnTo>
                  <a:pt x="232792" y="0"/>
                </a:lnTo>
                <a:lnTo>
                  <a:pt x="232792"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8" name="Freeform 57"/>
          <p:cNvSpPr/>
          <p:nvPr/>
        </p:nvSpPr>
        <p:spPr>
          <a:xfrm>
            <a:off x="6694345" y="4068356"/>
            <a:ext cx="252869" cy="251627"/>
          </a:xfrm>
          <a:custGeom>
            <a:avLst/>
            <a:gdLst/>
            <a:ahLst/>
            <a:cxnLst/>
            <a:rect l="0" t="0" r="0" b="0"/>
            <a:pathLst>
              <a:path w="232791" h="232791">
                <a:moveTo>
                  <a:pt x="0" y="0"/>
                </a:moveTo>
                <a:lnTo>
                  <a:pt x="232790" y="0"/>
                </a:lnTo>
                <a:lnTo>
                  <a:pt x="232790"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9" name="Freeform 58"/>
          <p:cNvSpPr/>
          <p:nvPr/>
        </p:nvSpPr>
        <p:spPr>
          <a:xfrm>
            <a:off x="6947212" y="4068356"/>
            <a:ext cx="253008" cy="251627"/>
          </a:xfrm>
          <a:custGeom>
            <a:avLst/>
            <a:gdLst/>
            <a:ahLst/>
            <a:cxnLst/>
            <a:rect l="0" t="0" r="0" b="0"/>
            <a:pathLst>
              <a:path w="232919" h="232791">
                <a:moveTo>
                  <a:pt x="0" y="0"/>
                </a:moveTo>
                <a:lnTo>
                  <a:pt x="232918" y="0"/>
                </a:lnTo>
                <a:lnTo>
                  <a:pt x="232918"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0" name="Freeform 59"/>
          <p:cNvSpPr/>
          <p:nvPr/>
        </p:nvSpPr>
        <p:spPr>
          <a:xfrm>
            <a:off x="7200221" y="4068356"/>
            <a:ext cx="252871" cy="251627"/>
          </a:xfrm>
          <a:custGeom>
            <a:avLst/>
            <a:gdLst/>
            <a:ahLst/>
            <a:cxnLst/>
            <a:rect l="0" t="0" r="0" b="0"/>
            <a:pathLst>
              <a:path w="232793" h="232791">
                <a:moveTo>
                  <a:pt x="0" y="0"/>
                </a:moveTo>
                <a:lnTo>
                  <a:pt x="232792" y="0"/>
                </a:lnTo>
                <a:lnTo>
                  <a:pt x="232792"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1" name="Freeform 60"/>
          <p:cNvSpPr/>
          <p:nvPr/>
        </p:nvSpPr>
        <p:spPr>
          <a:xfrm>
            <a:off x="7453089" y="4068356"/>
            <a:ext cx="253007" cy="251627"/>
          </a:xfrm>
          <a:custGeom>
            <a:avLst/>
            <a:gdLst/>
            <a:ahLst/>
            <a:cxnLst/>
            <a:rect l="0" t="0" r="0" b="0"/>
            <a:pathLst>
              <a:path w="232918" h="232791">
                <a:moveTo>
                  <a:pt x="0" y="0"/>
                </a:moveTo>
                <a:lnTo>
                  <a:pt x="232917" y="0"/>
                </a:lnTo>
                <a:lnTo>
                  <a:pt x="232917"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2" name="Freeform 61"/>
          <p:cNvSpPr/>
          <p:nvPr/>
        </p:nvSpPr>
        <p:spPr>
          <a:xfrm>
            <a:off x="5682728" y="3825375"/>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3" name="Freeform 62"/>
          <p:cNvSpPr/>
          <p:nvPr/>
        </p:nvSpPr>
        <p:spPr>
          <a:xfrm>
            <a:off x="5935737" y="3825375"/>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4" name="Freeform 63"/>
          <p:cNvSpPr/>
          <p:nvPr/>
        </p:nvSpPr>
        <p:spPr>
          <a:xfrm>
            <a:off x="6188607" y="3825375"/>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5" name="Freeform 64"/>
          <p:cNvSpPr/>
          <p:nvPr/>
        </p:nvSpPr>
        <p:spPr>
          <a:xfrm>
            <a:off x="6441475" y="3825375"/>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6" name="Freeform 65"/>
          <p:cNvSpPr/>
          <p:nvPr/>
        </p:nvSpPr>
        <p:spPr>
          <a:xfrm>
            <a:off x="6694345" y="3825375"/>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7" name="Freeform 66"/>
          <p:cNvSpPr/>
          <p:nvPr/>
        </p:nvSpPr>
        <p:spPr>
          <a:xfrm>
            <a:off x="6947212" y="3825375"/>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8" name="Freeform 67"/>
          <p:cNvSpPr/>
          <p:nvPr/>
        </p:nvSpPr>
        <p:spPr>
          <a:xfrm>
            <a:off x="7200221" y="3825375"/>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69" name="Freeform 68"/>
          <p:cNvSpPr/>
          <p:nvPr/>
        </p:nvSpPr>
        <p:spPr>
          <a:xfrm>
            <a:off x="7453089" y="3825375"/>
            <a:ext cx="253007" cy="251628"/>
          </a:xfrm>
          <a:custGeom>
            <a:avLst/>
            <a:gdLst/>
            <a:ahLst/>
            <a:cxnLst/>
            <a:rect l="0" t="0" r="0" b="0"/>
            <a:pathLst>
              <a:path w="232918" h="232792">
                <a:moveTo>
                  <a:pt x="0" y="0"/>
                </a:moveTo>
                <a:lnTo>
                  <a:pt x="232917" y="0"/>
                </a:lnTo>
                <a:lnTo>
                  <a:pt x="232917"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0" name="Freeform 69"/>
          <p:cNvSpPr/>
          <p:nvPr/>
        </p:nvSpPr>
        <p:spPr>
          <a:xfrm>
            <a:off x="5682728" y="3573749"/>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1" name="Freeform 70"/>
          <p:cNvSpPr/>
          <p:nvPr/>
        </p:nvSpPr>
        <p:spPr>
          <a:xfrm>
            <a:off x="5935737" y="3573749"/>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2" name="Freeform 71"/>
          <p:cNvSpPr/>
          <p:nvPr/>
        </p:nvSpPr>
        <p:spPr>
          <a:xfrm>
            <a:off x="6188607" y="3573749"/>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3" name="Freeform 72"/>
          <p:cNvSpPr/>
          <p:nvPr/>
        </p:nvSpPr>
        <p:spPr>
          <a:xfrm>
            <a:off x="6441475" y="3573749"/>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4" name="Freeform 73"/>
          <p:cNvSpPr/>
          <p:nvPr/>
        </p:nvSpPr>
        <p:spPr>
          <a:xfrm>
            <a:off x="6694345" y="3573749"/>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5" name="Freeform 74"/>
          <p:cNvSpPr/>
          <p:nvPr/>
        </p:nvSpPr>
        <p:spPr>
          <a:xfrm>
            <a:off x="6947212" y="3573749"/>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6" name="Freeform 75"/>
          <p:cNvSpPr/>
          <p:nvPr/>
        </p:nvSpPr>
        <p:spPr>
          <a:xfrm>
            <a:off x="7200221" y="3573749"/>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7" name="Freeform 76"/>
          <p:cNvSpPr/>
          <p:nvPr/>
        </p:nvSpPr>
        <p:spPr>
          <a:xfrm>
            <a:off x="7453089" y="3573749"/>
            <a:ext cx="253007" cy="251628"/>
          </a:xfrm>
          <a:custGeom>
            <a:avLst/>
            <a:gdLst/>
            <a:ahLst/>
            <a:cxnLst/>
            <a:rect l="0" t="0" r="0" b="0"/>
            <a:pathLst>
              <a:path w="232918" h="232792">
                <a:moveTo>
                  <a:pt x="0" y="0"/>
                </a:moveTo>
                <a:lnTo>
                  <a:pt x="232917" y="0"/>
                </a:lnTo>
                <a:lnTo>
                  <a:pt x="232917"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8" name="Freeform 77"/>
          <p:cNvSpPr/>
          <p:nvPr/>
        </p:nvSpPr>
        <p:spPr>
          <a:xfrm>
            <a:off x="5682728" y="3330770"/>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79" name="Freeform 78"/>
          <p:cNvSpPr/>
          <p:nvPr/>
        </p:nvSpPr>
        <p:spPr>
          <a:xfrm>
            <a:off x="5935737" y="3330770"/>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0" name="Freeform 79"/>
          <p:cNvSpPr/>
          <p:nvPr/>
        </p:nvSpPr>
        <p:spPr>
          <a:xfrm>
            <a:off x="6188607" y="3330770"/>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1" name="Freeform 80"/>
          <p:cNvSpPr/>
          <p:nvPr/>
        </p:nvSpPr>
        <p:spPr>
          <a:xfrm>
            <a:off x="6441475" y="3330770"/>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2" name="Freeform 81"/>
          <p:cNvSpPr/>
          <p:nvPr/>
        </p:nvSpPr>
        <p:spPr>
          <a:xfrm>
            <a:off x="6694345" y="3330770"/>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3" name="Freeform 82"/>
          <p:cNvSpPr/>
          <p:nvPr/>
        </p:nvSpPr>
        <p:spPr>
          <a:xfrm>
            <a:off x="6947212" y="3330770"/>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4" name="Freeform 83"/>
          <p:cNvSpPr/>
          <p:nvPr/>
        </p:nvSpPr>
        <p:spPr>
          <a:xfrm>
            <a:off x="7200221" y="3330770"/>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5" name="Freeform 84"/>
          <p:cNvSpPr/>
          <p:nvPr/>
        </p:nvSpPr>
        <p:spPr>
          <a:xfrm>
            <a:off x="7453089" y="3330770"/>
            <a:ext cx="253007" cy="251628"/>
          </a:xfrm>
          <a:custGeom>
            <a:avLst/>
            <a:gdLst/>
            <a:ahLst/>
            <a:cxnLst/>
            <a:rect l="0" t="0" r="0" b="0"/>
            <a:pathLst>
              <a:path w="232918" h="232792">
                <a:moveTo>
                  <a:pt x="0" y="0"/>
                </a:moveTo>
                <a:lnTo>
                  <a:pt x="232917" y="0"/>
                </a:lnTo>
                <a:lnTo>
                  <a:pt x="232917"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6" name="Freeform 85"/>
          <p:cNvSpPr/>
          <p:nvPr/>
        </p:nvSpPr>
        <p:spPr>
          <a:xfrm>
            <a:off x="5682593" y="3079144"/>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7" name="Freeform 86"/>
          <p:cNvSpPr/>
          <p:nvPr/>
        </p:nvSpPr>
        <p:spPr>
          <a:xfrm>
            <a:off x="5935600" y="3079144"/>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8" name="Freeform 87"/>
          <p:cNvSpPr/>
          <p:nvPr/>
        </p:nvSpPr>
        <p:spPr>
          <a:xfrm>
            <a:off x="6188468" y="3079144"/>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9" name="Freeform 88"/>
          <p:cNvSpPr/>
          <p:nvPr/>
        </p:nvSpPr>
        <p:spPr>
          <a:xfrm>
            <a:off x="6441337" y="3079144"/>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0" name="Freeform 89"/>
          <p:cNvSpPr/>
          <p:nvPr/>
        </p:nvSpPr>
        <p:spPr>
          <a:xfrm>
            <a:off x="6694207" y="3079144"/>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1" name="Freeform 90"/>
          <p:cNvSpPr/>
          <p:nvPr/>
        </p:nvSpPr>
        <p:spPr>
          <a:xfrm>
            <a:off x="6947076" y="3079144"/>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2" name="Freeform 91"/>
          <p:cNvSpPr/>
          <p:nvPr/>
        </p:nvSpPr>
        <p:spPr>
          <a:xfrm>
            <a:off x="7200083" y="3079144"/>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3" name="Freeform 92"/>
          <p:cNvSpPr/>
          <p:nvPr/>
        </p:nvSpPr>
        <p:spPr>
          <a:xfrm>
            <a:off x="7452952" y="3079144"/>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4" name="Freeform 93"/>
          <p:cNvSpPr/>
          <p:nvPr/>
        </p:nvSpPr>
        <p:spPr>
          <a:xfrm>
            <a:off x="5682593" y="2836165"/>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5" name="Freeform 94"/>
          <p:cNvSpPr/>
          <p:nvPr/>
        </p:nvSpPr>
        <p:spPr>
          <a:xfrm>
            <a:off x="5935600" y="2836165"/>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6" name="Freeform 95"/>
          <p:cNvSpPr/>
          <p:nvPr/>
        </p:nvSpPr>
        <p:spPr>
          <a:xfrm>
            <a:off x="6188468" y="2836165"/>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7" name="Freeform 96"/>
          <p:cNvSpPr/>
          <p:nvPr/>
        </p:nvSpPr>
        <p:spPr>
          <a:xfrm>
            <a:off x="6441337" y="2836165"/>
            <a:ext cx="252870" cy="251628"/>
          </a:xfrm>
          <a:custGeom>
            <a:avLst/>
            <a:gdLst/>
            <a:ahLst/>
            <a:cxnLst/>
            <a:rect l="0" t="0" r="0" b="0"/>
            <a:pathLst>
              <a:path w="232792" h="232792">
                <a:moveTo>
                  <a:pt x="0" y="0"/>
                </a:moveTo>
                <a:lnTo>
                  <a:pt x="232791" y="0"/>
                </a:lnTo>
                <a:lnTo>
                  <a:pt x="232791"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8" name="Freeform 97"/>
          <p:cNvSpPr/>
          <p:nvPr/>
        </p:nvSpPr>
        <p:spPr>
          <a:xfrm>
            <a:off x="6694207" y="2836165"/>
            <a:ext cx="252869" cy="251628"/>
          </a:xfrm>
          <a:custGeom>
            <a:avLst/>
            <a:gdLst/>
            <a:ahLst/>
            <a:cxnLst/>
            <a:rect l="0" t="0" r="0" b="0"/>
            <a:pathLst>
              <a:path w="232791" h="232792">
                <a:moveTo>
                  <a:pt x="0" y="0"/>
                </a:moveTo>
                <a:lnTo>
                  <a:pt x="232790" y="0"/>
                </a:lnTo>
                <a:lnTo>
                  <a:pt x="232790"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9" name="Freeform 98"/>
          <p:cNvSpPr/>
          <p:nvPr/>
        </p:nvSpPr>
        <p:spPr>
          <a:xfrm>
            <a:off x="6947076" y="2836165"/>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0" name="Freeform 99"/>
          <p:cNvSpPr/>
          <p:nvPr/>
        </p:nvSpPr>
        <p:spPr>
          <a:xfrm>
            <a:off x="7200083" y="2836165"/>
            <a:ext cx="252871" cy="251628"/>
          </a:xfrm>
          <a:custGeom>
            <a:avLst/>
            <a:gdLst/>
            <a:ahLst/>
            <a:cxnLst/>
            <a:rect l="0" t="0" r="0" b="0"/>
            <a:pathLst>
              <a:path w="232793" h="232792">
                <a:moveTo>
                  <a:pt x="0" y="0"/>
                </a:moveTo>
                <a:lnTo>
                  <a:pt x="232792" y="0"/>
                </a:lnTo>
                <a:lnTo>
                  <a:pt x="232792"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1" name="Freeform 100"/>
          <p:cNvSpPr/>
          <p:nvPr/>
        </p:nvSpPr>
        <p:spPr>
          <a:xfrm>
            <a:off x="7452952" y="2836165"/>
            <a:ext cx="253008" cy="251628"/>
          </a:xfrm>
          <a:custGeom>
            <a:avLst/>
            <a:gdLst/>
            <a:ahLst/>
            <a:cxnLst/>
            <a:rect l="0" t="0" r="0" b="0"/>
            <a:pathLst>
              <a:path w="232919" h="232792">
                <a:moveTo>
                  <a:pt x="0" y="0"/>
                </a:moveTo>
                <a:lnTo>
                  <a:pt x="232918" y="0"/>
                </a:lnTo>
                <a:lnTo>
                  <a:pt x="232918" y="232791"/>
                </a:lnTo>
                <a:lnTo>
                  <a:pt x="0" y="23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2" name="Freeform 101"/>
          <p:cNvSpPr/>
          <p:nvPr/>
        </p:nvSpPr>
        <p:spPr>
          <a:xfrm>
            <a:off x="5682593" y="2580835"/>
            <a:ext cx="253008" cy="251627"/>
          </a:xfrm>
          <a:custGeom>
            <a:avLst/>
            <a:gdLst/>
            <a:ahLst/>
            <a:cxnLst/>
            <a:rect l="0" t="0" r="0" b="0"/>
            <a:pathLst>
              <a:path w="232919" h="232791">
                <a:moveTo>
                  <a:pt x="0" y="0"/>
                </a:moveTo>
                <a:lnTo>
                  <a:pt x="232918" y="0"/>
                </a:lnTo>
                <a:lnTo>
                  <a:pt x="232918"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3" name="Freeform 102"/>
          <p:cNvSpPr/>
          <p:nvPr/>
        </p:nvSpPr>
        <p:spPr>
          <a:xfrm>
            <a:off x="5935600" y="2580835"/>
            <a:ext cx="252869" cy="251627"/>
          </a:xfrm>
          <a:custGeom>
            <a:avLst/>
            <a:gdLst/>
            <a:ahLst/>
            <a:cxnLst/>
            <a:rect l="0" t="0" r="0" b="0"/>
            <a:pathLst>
              <a:path w="232791" h="232791">
                <a:moveTo>
                  <a:pt x="0" y="0"/>
                </a:moveTo>
                <a:lnTo>
                  <a:pt x="232790" y="0"/>
                </a:lnTo>
                <a:lnTo>
                  <a:pt x="232790"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4" name="Freeform 103"/>
          <p:cNvSpPr/>
          <p:nvPr/>
        </p:nvSpPr>
        <p:spPr>
          <a:xfrm>
            <a:off x="6188468" y="2580835"/>
            <a:ext cx="252871" cy="251627"/>
          </a:xfrm>
          <a:custGeom>
            <a:avLst/>
            <a:gdLst/>
            <a:ahLst/>
            <a:cxnLst/>
            <a:rect l="0" t="0" r="0" b="0"/>
            <a:pathLst>
              <a:path w="232793" h="232791">
                <a:moveTo>
                  <a:pt x="0" y="0"/>
                </a:moveTo>
                <a:lnTo>
                  <a:pt x="232792" y="0"/>
                </a:lnTo>
                <a:lnTo>
                  <a:pt x="232792"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5" name="Freeform 104"/>
          <p:cNvSpPr/>
          <p:nvPr/>
        </p:nvSpPr>
        <p:spPr>
          <a:xfrm>
            <a:off x="6441337" y="2580835"/>
            <a:ext cx="252870" cy="251627"/>
          </a:xfrm>
          <a:custGeom>
            <a:avLst/>
            <a:gdLst/>
            <a:ahLst/>
            <a:cxnLst/>
            <a:rect l="0" t="0" r="0" b="0"/>
            <a:pathLst>
              <a:path w="232792" h="232791">
                <a:moveTo>
                  <a:pt x="0" y="0"/>
                </a:moveTo>
                <a:lnTo>
                  <a:pt x="232791" y="0"/>
                </a:lnTo>
                <a:lnTo>
                  <a:pt x="232791"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6" name="Freeform 105"/>
          <p:cNvSpPr/>
          <p:nvPr/>
        </p:nvSpPr>
        <p:spPr>
          <a:xfrm>
            <a:off x="6694207" y="2580835"/>
            <a:ext cx="252869" cy="251627"/>
          </a:xfrm>
          <a:custGeom>
            <a:avLst/>
            <a:gdLst/>
            <a:ahLst/>
            <a:cxnLst/>
            <a:rect l="0" t="0" r="0" b="0"/>
            <a:pathLst>
              <a:path w="232791" h="232791">
                <a:moveTo>
                  <a:pt x="0" y="0"/>
                </a:moveTo>
                <a:lnTo>
                  <a:pt x="232790" y="0"/>
                </a:lnTo>
                <a:lnTo>
                  <a:pt x="232790"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7" name="Freeform 106"/>
          <p:cNvSpPr/>
          <p:nvPr/>
        </p:nvSpPr>
        <p:spPr>
          <a:xfrm>
            <a:off x="6947076" y="2580835"/>
            <a:ext cx="253008" cy="251627"/>
          </a:xfrm>
          <a:custGeom>
            <a:avLst/>
            <a:gdLst/>
            <a:ahLst/>
            <a:cxnLst/>
            <a:rect l="0" t="0" r="0" b="0"/>
            <a:pathLst>
              <a:path w="232919" h="232791">
                <a:moveTo>
                  <a:pt x="0" y="0"/>
                </a:moveTo>
                <a:lnTo>
                  <a:pt x="232918" y="0"/>
                </a:lnTo>
                <a:lnTo>
                  <a:pt x="232918"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8" name="Freeform 107"/>
          <p:cNvSpPr/>
          <p:nvPr/>
        </p:nvSpPr>
        <p:spPr>
          <a:xfrm>
            <a:off x="7200083" y="2580835"/>
            <a:ext cx="252871" cy="251627"/>
          </a:xfrm>
          <a:custGeom>
            <a:avLst/>
            <a:gdLst/>
            <a:ahLst/>
            <a:cxnLst/>
            <a:rect l="0" t="0" r="0" b="0"/>
            <a:pathLst>
              <a:path w="232793" h="232791">
                <a:moveTo>
                  <a:pt x="0" y="0"/>
                </a:moveTo>
                <a:lnTo>
                  <a:pt x="232792" y="0"/>
                </a:lnTo>
                <a:lnTo>
                  <a:pt x="232792"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9" name="Freeform 108"/>
          <p:cNvSpPr/>
          <p:nvPr/>
        </p:nvSpPr>
        <p:spPr>
          <a:xfrm>
            <a:off x="7452952" y="2580835"/>
            <a:ext cx="253008" cy="251627"/>
          </a:xfrm>
          <a:custGeom>
            <a:avLst/>
            <a:gdLst/>
            <a:ahLst/>
            <a:cxnLst/>
            <a:rect l="0" t="0" r="0" b="0"/>
            <a:pathLst>
              <a:path w="232919" h="232791">
                <a:moveTo>
                  <a:pt x="0" y="0"/>
                </a:moveTo>
                <a:lnTo>
                  <a:pt x="232918" y="0"/>
                </a:lnTo>
                <a:lnTo>
                  <a:pt x="232918" y="232790"/>
                </a:lnTo>
                <a:lnTo>
                  <a:pt x="0" y="2327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0" name="Freeform 109"/>
          <p:cNvSpPr/>
          <p:nvPr/>
        </p:nvSpPr>
        <p:spPr>
          <a:xfrm>
            <a:off x="5669901" y="2567657"/>
            <a:ext cx="1379539" cy="1729677"/>
          </a:xfrm>
          <a:custGeom>
            <a:avLst/>
            <a:gdLst/>
            <a:ahLst/>
            <a:cxnLst/>
            <a:rect l="0" t="0" r="0" b="0"/>
            <a:pathLst>
              <a:path w="1270001" h="1600201">
                <a:moveTo>
                  <a:pt x="0" y="1600200"/>
                </a:moveTo>
                <a:lnTo>
                  <a:pt x="0" y="12700"/>
                </a:lnTo>
                <a:lnTo>
                  <a:pt x="1270000" y="0"/>
                </a:lnTo>
                <a:close/>
              </a:path>
            </a:pathLst>
          </a:custGeom>
          <a:solidFill>
            <a:schemeClr val="accent1">
              <a:alpha val="1000"/>
            </a:schemeClr>
          </a:solidFill>
          <a:ln w="38100" cap="flat" cmpd="sng" algn="ctr">
            <a:solidFill>
              <a:srgbClr val="0000FF"/>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1" name="Freeform 110"/>
          <p:cNvSpPr/>
          <p:nvPr/>
        </p:nvSpPr>
        <p:spPr>
          <a:xfrm>
            <a:off x="7035643" y="2553929"/>
            <a:ext cx="701082" cy="1770860"/>
          </a:xfrm>
          <a:custGeom>
            <a:avLst/>
            <a:gdLst/>
            <a:ahLst/>
            <a:cxnLst/>
            <a:rect l="0" t="0" r="0" b="0"/>
            <a:pathLst>
              <a:path w="645415" h="1638301">
                <a:moveTo>
                  <a:pt x="0" y="25400"/>
                </a:moveTo>
                <a:lnTo>
                  <a:pt x="594741" y="0"/>
                </a:lnTo>
                <a:lnTo>
                  <a:pt x="645414" y="1638300"/>
                </a:lnTo>
                <a:close/>
              </a:path>
            </a:pathLst>
          </a:custGeom>
          <a:solidFill>
            <a:schemeClr val="accent1">
              <a:alpha val="1000"/>
            </a:schemeClr>
          </a:solidFill>
          <a:ln w="381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2" name="Freeform 111"/>
          <p:cNvSpPr/>
          <p:nvPr/>
        </p:nvSpPr>
        <p:spPr>
          <a:xfrm rot="10794000">
            <a:off x="8376828" y="2609524"/>
            <a:ext cx="1379539" cy="1729676"/>
          </a:xfrm>
          <a:custGeom>
            <a:avLst/>
            <a:gdLst/>
            <a:ahLst/>
            <a:cxnLst/>
            <a:rect l="0" t="0" r="0" b="0"/>
            <a:pathLst>
              <a:path w="1270001" h="1600200">
                <a:moveTo>
                  <a:pt x="0" y="1600199"/>
                </a:moveTo>
                <a:lnTo>
                  <a:pt x="0" y="12700"/>
                </a:lnTo>
                <a:lnTo>
                  <a:pt x="1270000" y="0"/>
                </a:lnTo>
                <a:close/>
              </a:path>
            </a:pathLst>
          </a:custGeom>
          <a:solidFill>
            <a:schemeClr val="accent1">
              <a:alpha val="1000"/>
            </a:schemeClr>
          </a:solidFill>
          <a:ln w="38100" cap="flat" cmpd="sng" algn="ctr">
            <a:solidFill>
              <a:srgbClr val="0000FF"/>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3" name="Freeform 112"/>
          <p:cNvSpPr/>
          <p:nvPr/>
        </p:nvSpPr>
        <p:spPr>
          <a:xfrm rot="10836000">
            <a:off x="9719118" y="2568066"/>
            <a:ext cx="701082" cy="1770860"/>
          </a:xfrm>
          <a:custGeom>
            <a:avLst/>
            <a:gdLst/>
            <a:ahLst/>
            <a:cxnLst/>
            <a:rect l="0" t="0" r="0" b="0"/>
            <a:pathLst>
              <a:path w="645415" h="1638301">
                <a:moveTo>
                  <a:pt x="0" y="25400"/>
                </a:moveTo>
                <a:lnTo>
                  <a:pt x="594740" y="0"/>
                </a:lnTo>
                <a:lnTo>
                  <a:pt x="645414" y="1638300"/>
                </a:lnTo>
                <a:close/>
              </a:path>
            </a:pathLst>
          </a:custGeom>
          <a:solidFill>
            <a:schemeClr val="accent1">
              <a:alpha val="1000"/>
            </a:schemeClr>
          </a:solidFill>
          <a:ln w="381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54878"/>
            <a:ext cx="9436037" cy="3424022"/>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The Area (A) of a triangle is found by using the formula: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Note:  The base &amp; height </a:t>
            </a:r>
            <a:r>
              <a:rPr lang="en-US" sz="2400" b="1" i="1" dirty="0" smtClean="0">
                <a:solidFill>
                  <a:srgbClr val="0000FF"/>
                </a:solidFill>
                <a:latin typeface="Arial" pitchFamily="34" charset="0"/>
                <a:cs typeface="Arial" pitchFamily="34" charset="0"/>
              </a:rPr>
              <a:t>always</a:t>
            </a:r>
            <a:r>
              <a:rPr lang="en-US" sz="2400" b="1" dirty="0" smtClean="0">
                <a:solidFill>
                  <a:srgbClr val="0000FF"/>
                </a:solidFill>
                <a:latin typeface="Arial" pitchFamily="34" charset="0"/>
                <a:cs typeface="Arial" pitchFamily="34" charset="0"/>
              </a:rPr>
              <a:t> form a right angle! </a:t>
            </a:r>
            <a:endParaRPr lang="en-US" sz="2400" b="1" dirty="0">
              <a:solidFill>
                <a:srgbClr val="0000FF"/>
              </a:solidFill>
              <a:latin typeface="Arial" pitchFamily="34" charset="0"/>
              <a:cs typeface="Arial" pitchFamily="34" charset="0"/>
            </a:endParaRPr>
          </a:p>
        </p:txBody>
      </p:sp>
      <p:pic>
        <p:nvPicPr>
          <p:cNvPr id="3" name="Picture 2" descr="NBK-3756-22823a.png"/>
          <p:cNvPicPr>
            <a:picLocks/>
          </p:cNvPicPr>
          <p:nvPr/>
        </p:nvPicPr>
        <p:blipFill>
          <a:blip r:embed="rId3" cstate="print">
            <a:clrChange>
              <a:clrFrom>
                <a:srgbClr val="FFFFFF"/>
              </a:clrFrom>
              <a:clrTo>
                <a:srgbClr val="FFFFFF">
                  <a:alpha val="0"/>
                </a:srgbClr>
              </a:clrTo>
            </a:clrChange>
          </a:blip>
          <a:stretch>
            <a:fillRect/>
          </a:stretch>
        </p:blipFill>
        <p:spPr>
          <a:xfrm>
            <a:off x="2427986" y="431006"/>
            <a:ext cx="3835114" cy="4749744"/>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1" y="1939925"/>
            <a:ext cx="8839200" cy="6696616"/>
          </a:xfrm>
          <a:prstGeom prst="rect">
            <a:avLst/>
          </a:prstGeom>
        </p:spPr>
        <p:txBody>
          <a:bodyPr lIns="93893" tIns="46946" rIns="93893" bIns="46946">
            <a:spAutoFit/>
          </a:bodyPr>
          <a:lstStyle/>
          <a:p>
            <a:pPr defTabSz="1067571">
              <a:spcBef>
                <a:spcPts val="1232"/>
              </a:spcBef>
              <a:defRPr/>
            </a:pPr>
            <a:r>
              <a:rPr lang="en-US" sz="2600" b="1" i="1" dirty="0">
                <a:solidFill>
                  <a:srgbClr val="0000FF"/>
                </a:solidFill>
                <a:latin typeface="Arial" pitchFamily="34" charset="0"/>
                <a:cs typeface="Arial" pitchFamily="34" charset="0"/>
              </a:rPr>
              <a:t>Use Normal View for the Interactive Elements</a:t>
            </a:r>
          </a:p>
          <a:p>
            <a:pPr defTabSz="1067571">
              <a:defRPr/>
            </a:pPr>
            <a:r>
              <a:rPr lang="en-US" sz="2600" dirty="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52098" indent="-352098" defTabSz="1067571">
              <a:spcBef>
                <a:spcPts val="1232"/>
              </a:spcBef>
              <a:buFont typeface="Arial" pitchFamily="34" charset="0"/>
              <a:buChar char="•"/>
              <a:defRPr/>
            </a:pPr>
            <a:r>
              <a:rPr lang="en-US" sz="2600" dirty="0">
                <a:solidFill>
                  <a:srgbClr val="0000FF"/>
                </a:solidFill>
                <a:latin typeface="Arial" pitchFamily="34" charset="0"/>
                <a:cs typeface="Arial" pitchFamily="34" charset="0"/>
              </a:rPr>
              <a:t>On the View menu, select Normal.</a:t>
            </a:r>
          </a:p>
          <a:p>
            <a:pPr marL="352098" indent="-352098" defTabSz="1067571">
              <a:spcBef>
                <a:spcPts val="1232"/>
              </a:spcBef>
              <a:buFont typeface="Arial" pitchFamily="34" charset="0"/>
              <a:buChar char="•"/>
              <a:defRPr/>
            </a:pPr>
            <a:r>
              <a:rPr lang="en-US" sz="2600" dirty="0">
                <a:solidFill>
                  <a:srgbClr val="0000FF"/>
                </a:solidFill>
                <a:latin typeface="Arial" pitchFamily="34" charset="0"/>
                <a:cs typeface="Arial" pitchFamily="34" charset="0"/>
              </a:rPr>
              <a:t>Close the Slides tab on the left. </a:t>
            </a:r>
          </a:p>
          <a:p>
            <a:pPr marL="352098" indent="-352098" defTabSz="1067571">
              <a:spcBef>
                <a:spcPts val="1232"/>
              </a:spcBef>
              <a:buFont typeface="Arial" pitchFamily="34" charset="0"/>
              <a:buChar char="•"/>
              <a:defRPr/>
            </a:pPr>
            <a:r>
              <a:rPr lang="en-US" sz="2600" dirty="0">
                <a:solidFill>
                  <a:srgbClr val="0000FF"/>
                </a:solidFill>
                <a:latin typeface="Arial" pitchFamily="34" charset="0"/>
                <a:cs typeface="Arial" pitchFamily="34" charset="0"/>
              </a:rPr>
              <a:t>In the upper right corner next to the Help button, click the ^ to minimize the ribbon at the top of the screen. </a:t>
            </a:r>
          </a:p>
          <a:p>
            <a:pPr marL="352098" indent="-352098" defTabSz="1067571">
              <a:spcBef>
                <a:spcPts val="1232"/>
              </a:spcBef>
              <a:buFont typeface="Arial" pitchFamily="34" charset="0"/>
              <a:buChar char="•"/>
              <a:defRPr/>
            </a:pPr>
            <a:r>
              <a:rPr lang="en-US" sz="2600" dirty="0">
                <a:solidFill>
                  <a:srgbClr val="0000FF"/>
                </a:solidFill>
                <a:latin typeface="Arial" pitchFamily="34" charset="0"/>
                <a:cs typeface="Arial" pitchFamily="34" charset="0"/>
              </a:rPr>
              <a:t>On the View menu, confirm that Ruler is deselected. </a:t>
            </a:r>
          </a:p>
          <a:p>
            <a:pPr marL="352098" indent="-352098" defTabSz="1067571">
              <a:spcBef>
                <a:spcPts val="1232"/>
              </a:spcBef>
              <a:buFont typeface="Arial" pitchFamily="34" charset="0"/>
              <a:buChar char="•"/>
              <a:defRPr/>
            </a:pPr>
            <a:r>
              <a:rPr lang="en-US" sz="2600" dirty="0">
                <a:solidFill>
                  <a:srgbClr val="0000FF"/>
                </a:solidFill>
                <a:latin typeface="Arial" pitchFamily="34" charset="0"/>
                <a:cs typeface="Arial" pitchFamily="34" charset="0"/>
              </a:rPr>
              <a:t>On the View tab, click Fit to Window.</a:t>
            </a:r>
          </a:p>
          <a:p>
            <a:pPr defTabSz="1067571">
              <a:spcBef>
                <a:spcPts val="1848"/>
              </a:spcBef>
              <a:defRPr/>
            </a:pPr>
            <a:r>
              <a:rPr lang="en-US" sz="2600" b="1" i="1" dirty="0">
                <a:solidFill>
                  <a:srgbClr val="0000FF"/>
                </a:solidFill>
                <a:latin typeface="Arial" pitchFamily="34" charset="0"/>
                <a:cs typeface="Arial" pitchFamily="34" charset="0"/>
              </a:rPr>
              <a:t>Use Slide Show View to Administer Assessment Items</a:t>
            </a:r>
          </a:p>
          <a:p>
            <a:pPr defTabSz="1067571">
              <a:defRPr/>
            </a:pPr>
            <a:r>
              <a:rPr lang="en-US" sz="2600" dirty="0">
                <a:solidFill>
                  <a:srgbClr val="0000FF"/>
                </a:solidFill>
                <a:latin typeface="Arial" pitchFamily="34" charset="0"/>
                <a:cs typeface="Arial" pitchFamily="34" charset="0"/>
              </a:rPr>
              <a:t>To administer the numbered assessment items in this presentation, use the Slide Show view. (See Slide </a:t>
            </a:r>
            <a:r>
              <a:rPr lang="en-US" sz="2600" dirty="0" smtClean="0">
                <a:solidFill>
                  <a:srgbClr val="0000FF"/>
                </a:solidFill>
                <a:latin typeface="Arial" pitchFamily="34" charset="0"/>
                <a:cs typeface="Arial" pitchFamily="34" charset="0"/>
              </a:rPr>
              <a:t>9 </a:t>
            </a:r>
            <a:r>
              <a:rPr lang="en-US" sz="2600" dirty="0">
                <a:solidFill>
                  <a:srgbClr val="0000FF"/>
                </a:solidFill>
                <a:latin typeface="Arial" pitchFamily="34" charset="0"/>
                <a:cs typeface="Arial" pitchFamily="34" charset="0"/>
              </a:rPr>
              <a:t>for an example.)</a:t>
            </a:r>
          </a:p>
        </p:txBody>
      </p:sp>
      <p:sp>
        <p:nvSpPr>
          <p:cNvPr id="4099" name="Rectangle 2"/>
          <p:cNvSpPr>
            <a:spLocks noChangeArrowheads="1"/>
          </p:cNvSpPr>
          <p:nvPr/>
        </p:nvSpPr>
        <p:spPr bwMode="auto">
          <a:xfrm>
            <a:off x="1104900" y="863600"/>
            <a:ext cx="9144000" cy="693397"/>
          </a:xfrm>
          <a:prstGeom prst="rect">
            <a:avLst/>
          </a:prstGeom>
          <a:noFill/>
          <a:ln w="9525">
            <a:noFill/>
            <a:miter lim="800000"/>
            <a:headEnd/>
            <a:tailEnd/>
          </a:ln>
        </p:spPr>
        <p:txBody>
          <a:bodyPr lIns="93893" tIns="46946" rIns="93893" bIns="46946">
            <a:spAutoFit/>
          </a:bodyPr>
          <a:lstStyle/>
          <a:p>
            <a:pPr algn="ctr"/>
            <a:r>
              <a:rPr lang="en-US" sz="3900" b="1" dirty="0">
                <a:solidFill>
                  <a:srgbClr val="0000FF"/>
                </a:solidFill>
              </a:rPr>
              <a:t>Setting the PowerPoint 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3756-228297.png"/>
          <p:cNvPicPr>
            <a:picLocks/>
          </p:cNvPicPr>
          <p:nvPr/>
        </p:nvPicPr>
        <p:blipFill>
          <a:blip r:embed="rId3" cstate="print">
            <a:clrChange>
              <a:clrFrom>
                <a:srgbClr val="FFFFFF"/>
              </a:clrFrom>
              <a:clrTo>
                <a:srgbClr val="FFFFFF">
                  <a:alpha val="0"/>
                </a:srgbClr>
              </a:clrTo>
            </a:clrChange>
          </a:blip>
          <a:stretch>
            <a:fillRect/>
          </a:stretch>
        </p:blipFill>
        <p:spPr>
          <a:xfrm>
            <a:off x="6117733" y="1040606"/>
            <a:ext cx="4124817" cy="5518489"/>
          </a:xfrm>
          <a:prstGeom prst="rect">
            <a:avLst/>
          </a:prstGeom>
          <a:solidFill>
            <a:scrgbClr r="0" g="0" b="0">
              <a:alpha val="0"/>
            </a:scrgbClr>
          </a:solidFill>
        </p:spPr>
      </p:pic>
      <p:sp>
        <p:nvSpPr>
          <p:cNvPr id="3" name="TextBox 2"/>
          <p:cNvSpPr txBox="1"/>
          <p:nvPr/>
        </p:nvSpPr>
        <p:spPr>
          <a:xfrm>
            <a:off x="778924" y="1081790"/>
            <a:ext cx="4662837" cy="1208031"/>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figure.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489879" y="3250749"/>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8 cm</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648033" y="4005766"/>
            <a:ext cx="1296765"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11 cm</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4351925" y="3992037"/>
            <a:ext cx="1296765"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11 cm</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a:off x="3537998" y="3101117"/>
            <a:ext cx="0" cy="2004227"/>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537998" y="4926886"/>
            <a:ext cx="165546" cy="164732"/>
          </a:xfrm>
          <a:custGeom>
            <a:avLst/>
            <a:gdLst/>
            <a:ahLst/>
            <a:cxnLst/>
            <a:rect l="0" t="0" r="0" b="0"/>
            <a:pathLst>
              <a:path w="152401" h="152401">
                <a:moveTo>
                  <a:pt x="152400" y="0"/>
                </a:moveTo>
                <a:lnTo>
                  <a:pt x="152400" y="152400"/>
                </a:lnTo>
                <a:lnTo>
                  <a:pt x="0" y="1524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9" name="TextBox 8"/>
          <p:cNvSpPr txBox="1"/>
          <p:nvPr/>
        </p:nvSpPr>
        <p:spPr>
          <a:xfrm>
            <a:off x="3137932" y="5213792"/>
            <a:ext cx="1131221"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11 cm</a:t>
            </a:r>
            <a:endParaRPr lang="en-US" sz="2400" b="1" dirty="0">
              <a:solidFill>
                <a:srgbClr val="0000FF"/>
              </a:solidFill>
              <a:latin typeface="Arial" pitchFamily="34" charset="0"/>
              <a:cs typeface="Arial" pitchFamily="34" charset="0"/>
            </a:endParaRPr>
          </a:p>
        </p:txBody>
      </p:sp>
      <p:sp>
        <p:nvSpPr>
          <p:cNvPr id="10" name="Freeform 9"/>
          <p:cNvSpPr/>
          <p:nvPr/>
        </p:nvSpPr>
        <p:spPr>
          <a:xfrm>
            <a:off x="2296416" y="3121710"/>
            <a:ext cx="2483169" cy="1982264"/>
          </a:xfrm>
          <a:custGeom>
            <a:avLst/>
            <a:gdLst/>
            <a:ahLst/>
            <a:cxnLst/>
            <a:rect l="0" t="0" r="0" b="0"/>
            <a:pathLst>
              <a:path w="2286001" h="1833881">
                <a:moveTo>
                  <a:pt x="1143126" y="0"/>
                </a:moveTo>
                <a:lnTo>
                  <a:pt x="2286000" y="1833880"/>
                </a:lnTo>
                <a:lnTo>
                  <a:pt x="0" y="183388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11" name="Straight Connector 10"/>
          <p:cNvCxnSpPr/>
          <p:nvPr/>
        </p:nvCxnSpPr>
        <p:spPr>
          <a:xfrm flipH="1">
            <a:off x="3675953" y="3511573"/>
            <a:ext cx="813927" cy="700107"/>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9035318" y="3943167"/>
            <a:ext cx="384340" cy="360624"/>
          </a:xfrm>
          <a:custGeom>
            <a:avLst/>
            <a:gdLst/>
            <a:ahLst/>
            <a:cxnLst/>
            <a:rect l="0" t="0" r="0" b="0"/>
            <a:pathLst>
              <a:path w="353823" h="333629">
                <a:moveTo>
                  <a:pt x="0" y="0"/>
                </a:moveTo>
                <a:lnTo>
                  <a:pt x="353822" y="0"/>
                </a:lnTo>
                <a:lnTo>
                  <a:pt x="353822" y="333628"/>
                </a:lnTo>
                <a:lnTo>
                  <a:pt x="0" y="333628"/>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8828387" y="5123741"/>
            <a:ext cx="384340" cy="360624"/>
          </a:xfrm>
          <a:custGeom>
            <a:avLst/>
            <a:gdLst/>
            <a:ahLst/>
            <a:cxnLst/>
            <a:rect l="0" t="0" r="0" b="0"/>
            <a:pathLst>
              <a:path w="353823" h="333629">
                <a:moveTo>
                  <a:pt x="0" y="0"/>
                </a:moveTo>
                <a:lnTo>
                  <a:pt x="353822" y="0"/>
                </a:lnTo>
                <a:lnTo>
                  <a:pt x="353822" y="333628"/>
                </a:lnTo>
                <a:lnTo>
                  <a:pt x="0" y="333628"/>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4" name="Freeform 13"/>
          <p:cNvSpPr/>
          <p:nvPr/>
        </p:nvSpPr>
        <p:spPr>
          <a:xfrm>
            <a:off x="8304163" y="6112127"/>
            <a:ext cx="384340" cy="360624"/>
          </a:xfrm>
          <a:custGeom>
            <a:avLst/>
            <a:gdLst/>
            <a:ahLst/>
            <a:cxnLst/>
            <a:rect l="0" t="0" r="0" b="0"/>
            <a:pathLst>
              <a:path w="353823" h="333629">
                <a:moveTo>
                  <a:pt x="0" y="0"/>
                </a:moveTo>
                <a:lnTo>
                  <a:pt x="353822" y="0"/>
                </a:lnTo>
                <a:lnTo>
                  <a:pt x="353822" y="333628"/>
                </a:lnTo>
                <a:lnTo>
                  <a:pt x="0" y="333628"/>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grpSp>
        <p:nvGrpSpPr>
          <p:cNvPr id="17" name="Group 16"/>
          <p:cNvGrpSpPr/>
          <p:nvPr/>
        </p:nvGrpSpPr>
        <p:grpSpPr>
          <a:xfrm>
            <a:off x="6572982" y="1260249"/>
            <a:ext cx="3542929" cy="5079208"/>
            <a:chOff x="5638800" y="469900"/>
            <a:chExt cx="3261615" cy="4699001"/>
          </a:xfrm>
        </p:grpSpPr>
        <p:sp>
          <p:nvSpPr>
            <p:cNvPr id="15" name="Freeform 14"/>
            <p:cNvSpPr/>
            <p:nvPr/>
          </p:nvSpPr>
          <p:spPr>
            <a:xfrm>
              <a:off x="5638800" y="469900"/>
              <a:ext cx="3261615" cy="4699001"/>
            </a:xfrm>
            <a:custGeom>
              <a:avLst/>
              <a:gdLst/>
              <a:ahLst/>
              <a:cxnLst/>
              <a:rect l="0" t="0" r="0" b="0"/>
              <a:pathLst>
                <a:path w="3261615" h="4699001">
                  <a:moveTo>
                    <a:pt x="0" y="0"/>
                  </a:moveTo>
                  <a:lnTo>
                    <a:pt x="3261614" y="0"/>
                  </a:lnTo>
                  <a:lnTo>
                    <a:pt x="3261614" y="4699000"/>
                  </a:lnTo>
                  <a:lnTo>
                    <a:pt x="0" y="4699000"/>
                  </a:lnTo>
                  <a:close/>
                </a:path>
              </a:pathLst>
            </a:custGeom>
            <a:solidFill>
              <a:srgbClr val="7B7BC0">
                <a:alpha val="0"/>
              </a:srgbClr>
            </a:solidFill>
            <a:ln w="38100" cap="flat" cmpd="sng" algn="ctr">
              <a:solidFill>
                <a:srgbClr val="7B7BC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15100" y="27940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grpSp>
        <p:nvGrpSpPr>
          <p:cNvPr id="20" name="Group 19"/>
          <p:cNvGrpSpPr/>
          <p:nvPr/>
        </p:nvGrpSpPr>
        <p:grpSpPr>
          <a:xfrm>
            <a:off x="7042150" y="2289821"/>
            <a:ext cx="2871661" cy="3475185"/>
            <a:chOff x="7042150" y="2289821"/>
            <a:chExt cx="2871661" cy="3475185"/>
          </a:xfrm>
        </p:grpSpPr>
        <p:sp>
          <p:nvSpPr>
            <p:cNvPr id="18" name="Rectangle 17"/>
            <p:cNvSpPr/>
            <p:nvPr/>
          </p:nvSpPr>
          <p:spPr>
            <a:xfrm>
              <a:off x="7042150" y="2289821"/>
              <a:ext cx="2743200" cy="3475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78854" y="3671699"/>
              <a:ext cx="2834957" cy="400110"/>
            </a:xfrm>
            <a:prstGeom prst="rect">
              <a:avLst/>
            </a:prstGeom>
            <a:noFill/>
          </p:spPr>
          <p:txBody>
            <a:bodyPr wrap="square" rtlCol="0">
              <a:spAutoFit/>
            </a:bodyPr>
            <a:lstStyle/>
            <a:p>
              <a:pPr algn="ctr"/>
              <a:r>
                <a:rPr lang="en-US" dirty="0">
                  <a:solidFill>
                    <a:schemeClr val="bg1"/>
                  </a:solidFill>
                </a:rPr>
                <a:t>c</a:t>
              </a:r>
              <a:r>
                <a:rPr lang="en-US" dirty="0" smtClean="0">
                  <a:solidFill>
                    <a:schemeClr val="bg1"/>
                  </a:solidFill>
                </a:rPr>
                <a:t>lick to reveal</a:t>
              </a:r>
              <a:endParaRPr lang="en-US" dirty="0">
                <a:solidFill>
                  <a:schemeClr val="bg1"/>
                </a:solidFil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3756-2284e8.png"/>
          <p:cNvPicPr>
            <a:picLocks/>
          </p:cNvPicPr>
          <p:nvPr/>
        </p:nvPicPr>
        <p:blipFill>
          <a:blip r:embed="rId3" cstate="print">
            <a:clrChange>
              <a:clrFrom>
                <a:srgbClr val="FFFFFF"/>
              </a:clrFrom>
              <a:clrTo>
                <a:srgbClr val="FFFFFF">
                  <a:alpha val="0"/>
                </a:srgbClr>
              </a:clrTo>
            </a:clrChange>
          </a:blip>
          <a:stretch>
            <a:fillRect/>
          </a:stretch>
        </p:blipFill>
        <p:spPr>
          <a:xfrm>
            <a:off x="6029685" y="3880802"/>
            <a:ext cx="4469702" cy="5573400"/>
          </a:xfrm>
          <a:prstGeom prst="rect">
            <a:avLst/>
          </a:prstGeom>
          <a:solidFill>
            <a:scrgbClr r="0" g="0" b="0">
              <a:alpha val="0"/>
            </a:scrgbClr>
          </a:solidFill>
        </p:spPr>
      </p:pic>
      <p:pic>
        <p:nvPicPr>
          <p:cNvPr id="3" name="Picture 2" descr="NBK-3756-228536.png"/>
          <p:cNvPicPr>
            <a:picLocks/>
          </p:cNvPicPr>
          <p:nvPr/>
        </p:nvPicPr>
        <p:blipFill>
          <a:blip r:embed="rId4" cstate="print">
            <a:clrChange>
              <a:clrFrom>
                <a:srgbClr val="FFFFFF"/>
              </a:clrFrom>
              <a:clrTo>
                <a:srgbClr val="FFFFFF">
                  <a:alpha val="0"/>
                </a:srgbClr>
              </a:clrTo>
            </a:clrChange>
          </a:blip>
          <a:stretch>
            <a:fillRect/>
          </a:stretch>
        </p:blipFill>
        <p:spPr>
          <a:xfrm>
            <a:off x="828828" y="3880802"/>
            <a:ext cx="4000659" cy="4804655"/>
          </a:xfrm>
          <a:prstGeom prst="rect">
            <a:avLst/>
          </a:prstGeom>
          <a:solidFill>
            <a:scrgbClr r="0" g="0" b="0">
              <a:alpha val="0"/>
            </a:scrgbClr>
          </a:solidFill>
        </p:spPr>
      </p:pic>
      <p:sp>
        <p:nvSpPr>
          <p:cNvPr id="4" name="TextBox 3"/>
          <p:cNvSpPr txBox="1"/>
          <p:nvPr/>
        </p:nvSpPr>
        <p:spPr>
          <a:xfrm>
            <a:off x="773648" y="1080377"/>
            <a:ext cx="4883563" cy="1208031"/>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Try These.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figures</a:t>
            </a:r>
            <a:r>
              <a:rPr lang="en-US" sz="1800" b="1" dirty="0" smtClean="0">
                <a:solidFill>
                  <a:srgbClr val="0000FF"/>
                </a:solidFill>
                <a:latin typeface="Arial - 23"/>
              </a:rPr>
              <a:t>.</a:t>
            </a:r>
            <a:endParaRPr lang="en-US" sz="1800" b="1" dirty="0">
              <a:solidFill>
                <a:srgbClr val="0000FF"/>
              </a:solidFill>
              <a:latin typeface="Arial - 23"/>
            </a:endParaRPr>
          </a:p>
        </p:txBody>
      </p:sp>
      <p:sp>
        <p:nvSpPr>
          <p:cNvPr id="5" name="TextBox 4"/>
          <p:cNvSpPr txBox="1"/>
          <p:nvPr/>
        </p:nvSpPr>
        <p:spPr>
          <a:xfrm>
            <a:off x="1132327" y="3496430"/>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13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6" name="Freeform 5"/>
          <p:cNvSpPr/>
          <p:nvPr/>
        </p:nvSpPr>
        <p:spPr>
          <a:xfrm>
            <a:off x="6747321" y="2302953"/>
            <a:ext cx="3777727" cy="2399996"/>
          </a:xfrm>
          <a:custGeom>
            <a:avLst/>
            <a:gdLst/>
            <a:ahLst/>
            <a:cxnLst/>
            <a:rect l="0" t="0" r="0" b="0"/>
            <a:pathLst>
              <a:path w="3477769" h="2220343">
                <a:moveTo>
                  <a:pt x="0" y="0"/>
                </a:moveTo>
                <a:lnTo>
                  <a:pt x="3477768" y="2220342"/>
                </a:lnTo>
                <a:lnTo>
                  <a:pt x="869442" y="222034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7" name="Straight Connector 6"/>
          <p:cNvCxnSpPr/>
          <p:nvPr/>
        </p:nvCxnSpPr>
        <p:spPr>
          <a:xfrm>
            <a:off x="6705658" y="2274676"/>
            <a:ext cx="0" cy="2416055"/>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678069" y="4690730"/>
            <a:ext cx="993267"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719455" y="4553456"/>
            <a:ext cx="137955" cy="137277"/>
          </a:xfrm>
          <a:custGeom>
            <a:avLst/>
            <a:gdLst/>
            <a:ahLst/>
            <a:cxnLst/>
            <a:rect l="0" t="0" r="0" b="0"/>
            <a:pathLst>
              <a:path w="127001" h="127001">
                <a:moveTo>
                  <a:pt x="127000" y="0"/>
                </a:moveTo>
                <a:lnTo>
                  <a:pt x="127000" y="127000"/>
                </a:lnTo>
                <a:lnTo>
                  <a:pt x="0" y="1270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0" name="Freeform 9"/>
          <p:cNvSpPr/>
          <p:nvPr/>
        </p:nvSpPr>
        <p:spPr>
          <a:xfrm>
            <a:off x="1346157" y="2535501"/>
            <a:ext cx="2400396" cy="2086594"/>
          </a:xfrm>
          <a:custGeom>
            <a:avLst/>
            <a:gdLst/>
            <a:ahLst/>
            <a:cxnLst/>
            <a:rect l="0" t="0" r="0" b="0"/>
            <a:pathLst>
              <a:path w="2209801" h="1930401">
                <a:moveTo>
                  <a:pt x="1727200" y="0"/>
                </a:moveTo>
                <a:lnTo>
                  <a:pt x="2209800" y="1930400"/>
                </a:lnTo>
                <a:lnTo>
                  <a:pt x="0" y="1930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11" name="Straight Connector 10"/>
          <p:cNvCxnSpPr/>
          <p:nvPr/>
        </p:nvCxnSpPr>
        <p:spPr>
          <a:xfrm>
            <a:off x="3218600" y="2535499"/>
            <a:ext cx="0" cy="2086593"/>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080648" y="4484818"/>
            <a:ext cx="137955" cy="137277"/>
          </a:xfrm>
          <a:custGeom>
            <a:avLst/>
            <a:gdLst/>
            <a:ahLst/>
            <a:cxnLst/>
            <a:rect l="0" t="0" r="0" b="0"/>
            <a:pathLst>
              <a:path w="127001" h="127001">
                <a:moveTo>
                  <a:pt x="127000" y="0"/>
                </a:moveTo>
                <a:lnTo>
                  <a:pt x="127000" y="127000"/>
                </a:lnTo>
                <a:lnTo>
                  <a:pt x="0" y="1270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TextBox 12"/>
          <p:cNvSpPr txBox="1"/>
          <p:nvPr/>
        </p:nvSpPr>
        <p:spPr>
          <a:xfrm>
            <a:off x="2373910" y="4704458"/>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11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2498069" y="3578796"/>
            <a:ext cx="965676"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10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3532722" y="3578796"/>
            <a:ext cx="1158812"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12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6084866" y="3482703"/>
            <a:ext cx="827723"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14</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8747375" y="3098330"/>
            <a:ext cx="827723"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20</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7436814" y="3482703"/>
            <a:ext cx="827723" cy="469367"/>
          </a:xfrm>
          <a:prstGeom prst="rect">
            <a:avLst/>
          </a:prstGeom>
          <a:noFill/>
        </p:spPr>
        <p:txBody>
          <a:bodyPr vert="horz" lIns="99068" tIns="49534" rIns="99068" bIns="49534" rtlCol="0">
            <a:spAutoFit/>
          </a:bodyPr>
          <a:lstStyle/>
          <a:p>
            <a:r>
              <a:rPr lang="en-US" sz="2400" b="1" dirty="0" smtClean="0">
                <a:solidFill>
                  <a:srgbClr val="0000FF"/>
                </a:solidFill>
                <a:latin typeface="Arial - 24"/>
              </a:rPr>
              <a:t>16</a:t>
            </a:r>
            <a:endParaRPr lang="en-US" sz="2400" b="1" dirty="0">
              <a:solidFill>
                <a:srgbClr val="0000FF"/>
              </a:solidFill>
              <a:latin typeface="Arial - 24"/>
            </a:endParaRPr>
          </a:p>
        </p:txBody>
      </p:sp>
      <p:sp>
        <p:nvSpPr>
          <p:cNvPr id="19" name="TextBox 18"/>
          <p:cNvSpPr txBox="1"/>
          <p:nvPr/>
        </p:nvSpPr>
        <p:spPr>
          <a:xfrm>
            <a:off x="8761170" y="4704459"/>
            <a:ext cx="827723"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16</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1501079" y="5140719"/>
            <a:ext cx="2855644" cy="2649426"/>
            <a:chOff x="974471" y="4061205"/>
            <a:chExt cx="2628901" cy="2451102"/>
          </a:xfrm>
        </p:grpSpPr>
        <p:sp>
          <p:nvSpPr>
            <p:cNvPr id="20" name="Freeform 19"/>
            <p:cNvSpPr/>
            <p:nvPr/>
          </p:nvSpPr>
          <p:spPr>
            <a:xfrm>
              <a:off x="974471" y="4061205"/>
              <a:ext cx="2628901" cy="2451102"/>
            </a:xfrm>
            <a:custGeom>
              <a:avLst/>
              <a:gdLst/>
              <a:ahLst/>
              <a:cxnLst/>
              <a:rect l="0" t="0" r="0" b="0"/>
              <a:pathLst>
                <a:path w="2628901" h="2451102">
                  <a:moveTo>
                    <a:pt x="0" y="0"/>
                  </a:moveTo>
                  <a:lnTo>
                    <a:pt x="2628900" y="0"/>
                  </a:lnTo>
                  <a:lnTo>
                    <a:pt x="2628900" y="2451101"/>
                  </a:lnTo>
                  <a:lnTo>
                    <a:pt x="0" y="2451101"/>
                  </a:lnTo>
                  <a:close/>
                </a:path>
              </a:pathLst>
            </a:custGeom>
            <a:solidFill>
              <a:srgbClr val="7B7BC0">
                <a:alpha val="0"/>
              </a:srgbClr>
            </a:solidFill>
            <a:ln w="38100" cap="flat" cmpd="sng" algn="ctr">
              <a:solidFill>
                <a:srgbClr val="7B7BC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73200" y="49911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grpSp>
        <p:nvGrpSpPr>
          <p:cNvPr id="25" name="Group 24"/>
          <p:cNvGrpSpPr/>
          <p:nvPr/>
        </p:nvGrpSpPr>
        <p:grpSpPr>
          <a:xfrm>
            <a:off x="6484934" y="4774406"/>
            <a:ext cx="3145347" cy="3898634"/>
            <a:chOff x="5562600" y="3968496"/>
            <a:chExt cx="2895601" cy="3606800"/>
          </a:xfrm>
        </p:grpSpPr>
        <p:sp>
          <p:nvSpPr>
            <p:cNvPr id="23" name="Freeform 22"/>
            <p:cNvSpPr/>
            <p:nvPr/>
          </p:nvSpPr>
          <p:spPr>
            <a:xfrm>
              <a:off x="5562600" y="3968496"/>
              <a:ext cx="2895601" cy="3606800"/>
            </a:xfrm>
            <a:custGeom>
              <a:avLst/>
              <a:gdLst/>
              <a:ahLst/>
              <a:cxnLst/>
              <a:rect l="0" t="0" r="0" b="0"/>
              <a:pathLst>
                <a:path w="2895601" h="3606800">
                  <a:moveTo>
                    <a:pt x="0" y="0"/>
                  </a:moveTo>
                  <a:lnTo>
                    <a:pt x="2895600" y="0"/>
                  </a:lnTo>
                  <a:lnTo>
                    <a:pt x="2895600" y="3606799"/>
                  </a:lnTo>
                  <a:lnTo>
                    <a:pt x="0" y="3606799"/>
                  </a:lnTo>
                  <a:close/>
                </a:path>
              </a:pathLst>
            </a:custGeom>
            <a:solidFill>
              <a:srgbClr val="7B7BC0">
                <a:alpha val="0"/>
              </a:srgbClr>
            </a:solidFill>
            <a:ln w="38100" cap="flat" cmpd="sng" algn="ctr">
              <a:solidFill>
                <a:srgbClr val="7B7BC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324600" y="56261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grpSp>
        <p:nvGrpSpPr>
          <p:cNvPr id="29" name="Group 28"/>
          <p:cNvGrpSpPr/>
          <p:nvPr/>
        </p:nvGrpSpPr>
        <p:grpSpPr>
          <a:xfrm>
            <a:off x="1860550" y="5117306"/>
            <a:ext cx="2545246" cy="3167320"/>
            <a:chOff x="1860550" y="5117306"/>
            <a:chExt cx="2545246" cy="3167320"/>
          </a:xfrm>
        </p:grpSpPr>
        <p:sp>
          <p:nvSpPr>
            <p:cNvPr id="26" name="Rectangle 25"/>
            <p:cNvSpPr/>
            <p:nvPr/>
          </p:nvSpPr>
          <p:spPr>
            <a:xfrm>
              <a:off x="1860550" y="5117306"/>
              <a:ext cx="2496173" cy="3167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60550" y="6453300"/>
              <a:ext cx="2545246" cy="400110"/>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click to reveal</a:t>
              </a:r>
              <a:endParaRPr lang="en-US" b="1" dirty="0">
                <a:solidFill>
                  <a:schemeClr val="bg1"/>
                </a:solidFill>
                <a:latin typeface="Arial" pitchFamily="34" charset="0"/>
                <a:cs typeface="Arial" pitchFamily="34" charset="0"/>
              </a:endParaRPr>
            </a:p>
          </p:txBody>
        </p:sp>
      </p:grpSp>
      <p:grpSp>
        <p:nvGrpSpPr>
          <p:cNvPr id="31" name="Group 30"/>
          <p:cNvGrpSpPr/>
          <p:nvPr/>
        </p:nvGrpSpPr>
        <p:grpSpPr>
          <a:xfrm>
            <a:off x="6813550" y="5117306"/>
            <a:ext cx="2496173" cy="3072098"/>
            <a:chOff x="6813550" y="5117306"/>
            <a:chExt cx="2496173" cy="3072098"/>
          </a:xfrm>
        </p:grpSpPr>
        <p:sp>
          <p:nvSpPr>
            <p:cNvPr id="27" name="Rectangle 26"/>
            <p:cNvSpPr/>
            <p:nvPr/>
          </p:nvSpPr>
          <p:spPr>
            <a:xfrm>
              <a:off x="6813550" y="5117306"/>
              <a:ext cx="2496173" cy="3072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907388" y="6298160"/>
              <a:ext cx="2402335" cy="707886"/>
            </a:xfrm>
            <a:prstGeom prst="rect">
              <a:avLst/>
            </a:prstGeom>
            <a:noFill/>
          </p:spPr>
          <p:txBody>
            <a:bodyPr wrap="square" rtlCol="0">
              <a:spAutoFit/>
            </a:bodyPr>
            <a:lstStyle/>
            <a:p>
              <a:pPr algn="ctr"/>
              <a:r>
                <a:rPr lang="en-US" b="1" dirty="0">
                  <a:solidFill>
                    <a:schemeClr val="bg1"/>
                  </a:solidFill>
                  <a:latin typeface="Arial" pitchFamily="34" charset="0"/>
                  <a:cs typeface="Arial" pitchFamily="34" charset="0"/>
                </a:rPr>
                <a:t>c</a:t>
              </a:r>
              <a:r>
                <a:rPr lang="en-US" b="1" dirty="0" smtClean="0">
                  <a:solidFill>
                    <a:schemeClr val="bg1"/>
                  </a:solidFill>
                  <a:latin typeface="Arial" pitchFamily="34" charset="0"/>
                  <a:cs typeface="Arial" pitchFamily="34" charset="0"/>
                </a:rPr>
                <a:t>lick to reveal</a:t>
              </a:r>
            </a:p>
            <a:p>
              <a:pPr algn="ctr"/>
              <a:endParaRPr lang="en-US"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4295" y="987736"/>
            <a:ext cx="372475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17199" y="987736"/>
            <a:ext cx="372475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area.</a:t>
            </a:r>
            <a:endParaRPr lang="en-US" sz="2800" b="1" dirty="0">
              <a:solidFill>
                <a:srgbClr val="000000"/>
              </a:solidFill>
              <a:latin typeface="Arial" pitchFamily="34" charset="0"/>
              <a:cs typeface="Arial" pitchFamily="34" charset="0"/>
            </a:endParaRPr>
          </a:p>
        </p:txBody>
      </p:sp>
      <p:grpSp>
        <p:nvGrpSpPr>
          <p:cNvPr id="15" name="Group 14"/>
          <p:cNvGrpSpPr/>
          <p:nvPr/>
        </p:nvGrpSpPr>
        <p:grpSpPr>
          <a:xfrm>
            <a:off x="1662017" y="1962394"/>
            <a:ext cx="3159141" cy="2781628"/>
            <a:chOff x="1117600" y="1231900"/>
            <a:chExt cx="2908300" cy="2573407"/>
          </a:xfrm>
        </p:grpSpPr>
        <p:grpSp>
          <p:nvGrpSpPr>
            <p:cNvPr id="10" name="Group 9"/>
            <p:cNvGrpSpPr/>
            <p:nvPr/>
          </p:nvGrpSpPr>
          <p:grpSpPr>
            <a:xfrm>
              <a:off x="1257300" y="1231900"/>
              <a:ext cx="1625600" cy="2082800"/>
              <a:chOff x="1257300" y="1231900"/>
              <a:chExt cx="1625600" cy="2082800"/>
            </a:xfrm>
          </p:grpSpPr>
          <p:cxnSp>
            <p:nvCxnSpPr>
              <p:cNvPr id="4" name="Straight Connector 3"/>
              <p:cNvCxnSpPr/>
              <p:nvPr/>
            </p:nvCxnSpPr>
            <p:spPr>
              <a:xfrm flipH="1">
                <a:off x="1257300" y="1257300"/>
                <a:ext cx="1612900" cy="2057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57300" y="3314700"/>
                <a:ext cx="1181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438400" y="1244600"/>
                <a:ext cx="419100" cy="20447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25700" y="3314700"/>
                <a:ext cx="457200"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82900" y="1231900"/>
                <a:ext cx="0" cy="20574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705100" y="3124200"/>
                <a:ext cx="165101" cy="165101"/>
              </a:xfrm>
              <a:custGeom>
                <a:avLst/>
                <a:gdLst/>
                <a:ahLst/>
                <a:cxnLst/>
                <a:rect l="0" t="0" r="0" b="0"/>
                <a:pathLst>
                  <a:path w="165101" h="165101">
                    <a:moveTo>
                      <a:pt x="0" y="0"/>
                    </a:moveTo>
                    <a:lnTo>
                      <a:pt x="165100" y="0"/>
                    </a:lnTo>
                    <a:lnTo>
                      <a:pt x="165100" y="165100"/>
                    </a:lnTo>
                    <a:lnTo>
                      <a:pt x="0" y="165100"/>
                    </a:lnTo>
                    <a:close/>
                  </a:path>
                </a:pathLst>
              </a:custGeom>
              <a:solidFill>
                <a:srgbClr val="E6E6FA"/>
              </a:solidFill>
              <a:ln w="38100"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062311" y="2362200"/>
              <a:ext cx="7112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8 in</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1562100" y="3378200"/>
              <a:ext cx="9398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6 in</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1117600" y="20701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10 in</a:t>
              </a:r>
              <a:endParaRPr lang="en-US" sz="2400" dirty="0">
                <a:solidFill>
                  <a:srgbClr val="000000"/>
                </a:solidFill>
                <a:latin typeface="Arial" pitchFamily="34" charset="0"/>
                <a:cs typeface="Arial" pitchFamily="34" charset="0"/>
              </a:endParaRPr>
            </a:p>
          </p:txBody>
        </p:sp>
        <p:sp>
          <p:nvSpPr>
            <p:cNvPr id="14" name="TextBox 13"/>
            <p:cNvSpPr txBox="1"/>
            <p:nvPr/>
          </p:nvSpPr>
          <p:spPr>
            <a:xfrm>
              <a:off x="2908300" y="22479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9 in</a:t>
              </a:r>
              <a:endParaRPr lang="en-US" sz="2400" dirty="0">
                <a:solidFill>
                  <a:srgbClr val="000000"/>
                </a:solidFill>
                <a:latin typeface="Arial" pitchFamily="34" charset="0"/>
                <a:cs typeface="Arial" pitchFamily="34" charset="0"/>
              </a:endParaRPr>
            </a:p>
          </p:txBody>
        </p:sp>
      </p:grpSp>
      <p:pic>
        <p:nvPicPr>
          <p:cNvPr id="22" name="Picture 21" descr="f8de6b4585004820bb977e314b4a66ea.png"/>
          <p:cNvPicPr>
            <a:picLocks/>
          </p:cNvPicPr>
          <p:nvPr/>
        </p:nvPicPr>
        <p:blipFill>
          <a:blip r:embed="rId3" cstate="print"/>
          <a:stretch>
            <a:fillRect/>
          </a:stretch>
        </p:blipFill>
        <p:spPr>
          <a:xfrm>
            <a:off x="161848" y="81602"/>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86336" y="1014725"/>
            <a:ext cx="358679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69240" y="1014725"/>
            <a:ext cx="358679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a:t>
            </a:r>
            <a:endParaRPr lang="en-US" sz="2800" b="1" dirty="0">
              <a:solidFill>
                <a:srgbClr val="000000"/>
              </a:solidFill>
              <a:latin typeface="Arial" pitchFamily="34" charset="0"/>
              <a:cs typeface="Arial" pitchFamily="34" charset="0"/>
            </a:endParaRPr>
          </a:p>
        </p:txBody>
      </p:sp>
      <p:grpSp>
        <p:nvGrpSpPr>
          <p:cNvPr id="14" name="Group 13"/>
          <p:cNvGrpSpPr/>
          <p:nvPr/>
        </p:nvGrpSpPr>
        <p:grpSpPr>
          <a:xfrm>
            <a:off x="1241584" y="2030567"/>
            <a:ext cx="4276566" cy="3111089"/>
            <a:chOff x="762000" y="1333500"/>
            <a:chExt cx="3937000" cy="2878207"/>
          </a:xfrm>
        </p:grpSpPr>
        <p:grpSp>
          <p:nvGrpSpPr>
            <p:cNvPr id="9" name="Group 8"/>
            <p:cNvGrpSpPr/>
            <p:nvPr/>
          </p:nvGrpSpPr>
          <p:grpSpPr>
            <a:xfrm>
              <a:off x="1168400" y="1333500"/>
              <a:ext cx="3530600" cy="2349500"/>
              <a:chOff x="1168400" y="1333500"/>
              <a:chExt cx="3530600" cy="2349500"/>
            </a:xfrm>
          </p:grpSpPr>
          <p:cxnSp>
            <p:nvCxnSpPr>
              <p:cNvPr id="4" name="Straight Connector 3"/>
              <p:cNvCxnSpPr/>
              <p:nvPr/>
            </p:nvCxnSpPr>
            <p:spPr>
              <a:xfrm flipH="1">
                <a:off x="1181100" y="1333500"/>
                <a:ext cx="1016000" cy="2324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68400" y="3670300"/>
                <a:ext cx="3530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2197100" y="1346200"/>
                <a:ext cx="2501900" cy="2324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97100" y="1346200"/>
                <a:ext cx="0" cy="23368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273300" y="3784600"/>
              <a:ext cx="1143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14 m</a:t>
              </a:r>
              <a:endParaRPr lang="en-US" sz="2400" dirty="0">
                <a:solidFill>
                  <a:srgbClr val="000000"/>
                </a:solidFill>
                <a:latin typeface="Arial" pitchFamily="34" charset="0"/>
                <a:cs typeface="Arial" pitchFamily="34" charset="0"/>
              </a:endParaRPr>
            </a:p>
          </p:txBody>
        </p:sp>
        <p:sp>
          <p:nvSpPr>
            <p:cNvPr id="11" name="TextBox 10"/>
            <p:cNvSpPr txBox="1"/>
            <p:nvPr/>
          </p:nvSpPr>
          <p:spPr>
            <a:xfrm>
              <a:off x="2209800" y="2438400"/>
              <a:ext cx="9652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9 m</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762000" y="2349500"/>
              <a:ext cx="9652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10 m</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3517900" y="2222500"/>
              <a:ext cx="1143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12 m</a:t>
              </a:r>
              <a:endParaRPr lang="en-US" sz="2400" dirty="0">
                <a:solidFill>
                  <a:srgbClr val="000000"/>
                </a:solidFill>
                <a:latin typeface="Arial" pitchFamily="34" charset="0"/>
                <a:cs typeface="Arial" pitchFamily="34" charset="0"/>
              </a:endParaRPr>
            </a:p>
          </p:txBody>
        </p:sp>
      </p:grpSp>
      <p:pic>
        <p:nvPicPr>
          <p:cNvPr id="21" name="Picture 20" descr="b11690ae45fc4e769656c4f910dc2881.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
        <p:nvSpPr>
          <p:cNvPr id="15" name="Rectangle 14"/>
          <p:cNvSpPr/>
          <p:nvPr/>
        </p:nvSpPr>
        <p:spPr>
          <a:xfrm>
            <a:off x="2800461" y="4241006"/>
            <a:ext cx="431689" cy="301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69874" y="1014905"/>
            <a:ext cx="358679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52778" y="1014905"/>
            <a:ext cx="358679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a:t>
            </a:r>
            <a:endParaRPr lang="en-US" sz="2800" b="1" dirty="0">
              <a:solidFill>
                <a:srgbClr val="000000"/>
              </a:solidFill>
              <a:latin typeface="Arial" pitchFamily="34" charset="0"/>
              <a:cs typeface="Arial" pitchFamily="34" charset="0"/>
            </a:endParaRPr>
          </a:p>
        </p:txBody>
      </p:sp>
      <p:sp>
        <p:nvSpPr>
          <p:cNvPr id="10" name="Freeform 9"/>
          <p:cNvSpPr/>
          <p:nvPr/>
        </p:nvSpPr>
        <p:spPr>
          <a:xfrm rot="5400000">
            <a:off x="2946483" y="3032333"/>
            <a:ext cx="3285423" cy="2896203"/>
          </a:xfrm>
          <a:custGeom>
            <a:avLst/>
            <a:gdLst/>
            <a:ahLst/>
            <a:cxnLst/>
            <a:rect l="0" t="0" r="0" b="0"/>
            <a:pathLst>
              <a:path w="3039491" h="2666240">
                <a:moveTo>
                  <a:pt x="3039490" y="2666239"/>
                </a:moveTo>
                <a:lnTo>
                  <a:pt x="0" y="2666239"/>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TextBox 10"/>
          <p:cNvSpPr txBox="1"/>
          <p:nvPr/>
        </p:nvSpPr>
        <p:spPr>
          <a:xfrm>
            <a:off x="3873835" y="2168022"/>
            <a:ext cx="1296765" cy="469367"/>
          </a:xfrm>
          <a:prstGeom prst="rect">
            <a:avLst/>
          </a:prstGeom>
          <a:noFill/>
        </p:spPr>
        <p:txBody>
          <a:bodyPr vert="horz" lIns="99068" tIns="49534" rIns="99068" bIns="49534" rtlCol="0">
            <a:spAutoFit/>
          </a:bodyPr>
          <a:lstStyle/>
          <a:p>
            <a:r>
              <a:rPr lang="en-US" sz="2400" dirty="0" smtClean="0">
                <a:solidFill>
                  <a:srgbClr val="000000"/>
                </a:solidFill>
                <a:latin typeface="Arial" pitchFamily="34" charset="0"/>
                <a:cs typeface="Arial" pitchFamily="34" charset="0"/>
              </a:rPr>
              <a:t>7 cm.</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2025253" y="4048701"/>
            <a:ext cx="1296765" cy="469367"/>
          </a:xfrm>
          <a:prstGeom prst="rect">
            <a:avLst/>
          </a:prstGeom>
          <a:noFill/>
        </p:spPr>
        <p:txBody>
          <a:bodyPr vert="horz" lIns="99068" tIns="49534" rIns="99068" bIns="49534" rtlCol="0">
            <a:spAutoFit/>
          </a:bodyPr>
          <a:lstStyle/>
          <a:p>
            <a:r>
              <a:rPr lang="en-US" sz="2400" dirty="0" smtClean="0">
                <a:solidFill>
                  <a:srgbClr val="000000"/>
                </a:solidFill>
                <a:latin typeface="Arial" pitchFamily="34" charset="0"/>
                <a:cs typeface="Arial" pitchFamily="34" charset="0"/>
              </a:rPr>
              <a:t>8 cm.</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4853305" y="4611532"/>
            <a:ext cx="1655445" cy="469367"/>
          </a:xfrm>
          <a:prstGeom prst="rect">
            <a:avLst/>
          </a:prstGeom>
          <a:noFill/>
        </p:spPr>
        <p:txBody>
          <a:bodyPr vert="horz" lIns="99068" tIns="49534" rIns="99068" bIns="49534" rtlCol="0">
            <a:spAutoFit/>
          </a:bodyPr>
          <a:lstStyle/>
          <a:p>
            <a:r>
              <a:rPr lang="en-US" sz="2400" dirty="0" smtClean="0">
                <a:solidFill>
                  <a:srgbClr val="000000"/>
                </a:solidFill>
                <a:latin typeface="Arial" pitchFamily="34" charset="0"/>
                <a:cs typeface="Arial" pitchFamily="34" charset="0"/>
              </a:rPr>
              <a:t>10.5 cm</a:t>
            </a:r>
            <a:endParaRPr lang="en-US" sz="2400" dirty="0">
              <a:solidFill>
                <a:srgbClr val="000000"/>
              </a:solidFill>
              <a:latin typeface="Arial" pitchFamily="34" charset="0"/>
              <a:cs typeface="Arial" pitchFamily="34" charset="0"/>
            </a:endParaRPr>
          </a:p>
        </p:txBody>
      </p:sp>
      <p:cxnSp>
        <p:nvCxnSpPr>
          <p:cNvPr id="14" name="Straight Connector 13"/>
          <p:cNvCxnSpPr/>
          <p:nvPr/>
        </p:nvCxnSpPr>
        <p:spPr>
          <a:xfrm>
            <a:off x="3118673" y="3060314"/>
            <a:ext cx="34709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65765" y="2874306"/>
            <a:ext cx="0" cy="19932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6" name="Picture 15" descr="dd39d7499b224e3fb061006d6e07cde1.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3716" y="1028558"/>
            <a:ext cx="3586798" cy="530923"/>
          </a:xfrm>
          <a:prstGeom prst="rect">
            <a:avLst/>
          </a:prstGeom>
          <a:noFill/>
        </p:spPr>
        <p:txBody>
          <a:bodyPr vert="horz" lIns="99068" tIns="49534" rIns="99068" bIns="49534" rtlCol="0">
            <a:spAutoFit/>
          </a:bodyPr>
          <a:lstStyle/>
          <a:p>
            <a:r>
              <a:rPr lang="en-US" sz="2800" b="1" dirty="0" smtClean="0">
                <a:solidFill>
                  <a:srgbClr val="000000"/>
                </a:solidFill>
                <a:latin typeface="Arial - 28"/>
              </a:rPr>
              <a:t>12</a:t>
            </a:r>
            <a:endParaRPr lang="en-US" sz="2800" b="1" dirty="0">
              <a:solidFill>
                <a:srgbClr val="000000"/>
              </a:solidFill>
              <a:latin typeface="Arial - 28"/>
            </a:endParaRPr>
          </a:p>
        </p:txBody>
      </p:sp>
      <p:sp>
        <p:nvSpPr>
          <p:cNvPr id="3" name="TextBox 2"/>
          <p:cNvSpPr txBox="1"/>
          <p:nvPr/>
        </p:nvSpPr>
        <p:spPr>
          <a:xfrm>
            <a:off x="1656620" y="1028558"/>
            <a:ext cx="3586798" cy="530923"/>
          </a:xfrm>
          <a:prstGeom prst="rect">
            <a:avLst/>
          </a:prstGeom>
          <a:noFill/>
        </p:spPr>
        <p:txBody>
          <a:bodyPr vert="horz" lIns="99068" tIns="49534" rIns="99068" bIns="49534" rtlCol="0">
            <a:spAutoFit/>
          </a:bodyPr>
          <a:lstStyle/>
          <a:p>
            <a:r>
              <a:rPr lang="en-US" sz="2800" b="1" dirty="0" smtClean="0">
                <a:solidFill>
                  <a:srgbClr val="000000"/>
                </a:solidFill>
                <a:latin typeface="Arial - 28"/>
              </a:rPr>
              <a:t> Find the area </a:t>
            </a:r>
            <a:endParaRPr lang="en-US" sz="2800" b="1" dirty="0">
              <a:solidFill>
                <a:srgbClr val="000000"/>
              </a:solidFill>
              <a:latin typeface="Arial - 28"/>
            </a:endParaRPr>
          </a:p>
        </p:txBody>
      </p:sp>
      <p:sp>
        <p:nvSpPr>
          <p:cNvPr id="10" name="Freeform 9"/>
          <p:cNvSpPr/>
          <p:nvPr/>
        </p:nvSpPr>
        <p:spPr>
          <a:xfrm rot="10800000">
            <a:off x="2339216" y="2803397"/>
            <a:ext cx="5562711" cy="1971008"/>
          </a:xfrm>
          <a:custGeom>
            <a:avLst/>
            <a:gdLst/>
            <a:ahLst/>
            <a:cxnLst/>
            <a:rect l="0" t="0" r="0" b="0"/>
            <a:pathLst>
              <a:path w="5121023" h="1823467">
                <a:moveTo>
                  <a:pt x="0" y="0"/>
                </a:moveTo>
                <a:lnTo>
                  <a:pt x="5121022" y="1823466"/>
                </a:lnTo>
                <a:lnTo>
                  <a:pt x="1280287" y="182346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1" name="TextBox 10"/>
          <p:cNvSpPr txBox="1"/>
          <p:nvPr/>
        </p:nvSpPr>
        <p:spPr>
          <a:xfrm>
            <a:off x="4388104" y="2264042"/>
            <a:ext cx="1269175" cy="382581"/>
          </a:xfrm>
          <a:prstGeom prst="rect">
            <a:avLst/>
          </a:prstGeom>
          <a:noFill/>
        </p:spPr>
        <p:txBody>
          <a:bodyPr vert="horz" lIns="99068" tIns="49534" rIns="99068" bIns="49534" rtlCol="0">
            <a:spAutoFit/>
          </a:bodyPr>
          <a:lstStyle/>
          <a:p>
            <a:r>
              <a:rPr lang="en-US" sz="1800" dirty="0" smtClean="0">
                <a:solidFill>
                  <a:srgbClr val="000000"/>
                </a:solidFill>
                <a:latin typeface="Arial - 23"/>
              </a:rPr>
              <a:t>10 in.</a:t>
            </a:r>
            <a:endParaRPr lang="en-US" sz="1800" dirty="0">
              <a:solidFill>
                <a:srgbClr val="000000"/>
              </a:solidFill>
              <a:latin typeface="Arial - 23"/>
            </a:endParaRPr>
          </a:p>
        </p:txBody>
      </p:sp>
      <p:sp>
        <p:nvSpPr>
          <p:cNvPr id="12" name="TextBox 11"/>
          <p:cNvSpPr txBox="1"/>
          <p:nvPr/>
        </p:nvSpPr>
        <p:spPr>
          <a:xfrm>
            <a:off x="6374638" y="3485795"/>
            <a:ext cx="1103630" cy="407828"/>
          </a:xfrm>
          <a:prstGeom prst="rect">
            <a:avLst/>
          </a:prstGeom>
          <a:noFill/>
        </p:spPr>
        <p:txBody>
          <a:bodyPr vert="horz" lIns="99068" tIns="49534" rIns="99068" bIns="49534" rtlCol="0">
            <a:spAutoFit/>
          </a:bodyPr>
          <a:lstStyle/>
          <a:p>
            <a:r>
              <a:rPr lang="en-US" smtClean="0">
                <a:solidFill>
                  <a:srgbClr val="000000"/>
                </a:solidFill>
                <a:latin typeface="Arial - 24"/>
              </a:rPr>
              <a:t>6 in.</a:t>
            </a:r>
            <a:endParaRPr lang="en-US">
              <a:solidFill>
                <a:srgbClr val="000000"/>
              </a:solidFill>
              <a:latin typeface="Arial - 24"/>
            </a:endParaRPr>
          </a:p>
        </p:txBody>
      </p:sp>
      <p:sp>
        <p:nvSpPr>
          <p:cNvPr id="13" name="TextBox 12"/>
          <p:cNvSpPr txBox="1"/>
          <p:nvPr/>
        </p:nvSpPr>
        <p:spPr>
          <a:xfrm>
            <a:off x="4015629" y="4034900"/>
            <a:ext cx="1269175" cy="382581"/>
          </a:xfrm>
          <a:prstGeom prst="rect">
            <a:avLst/>
          </a:prstGeom>
          <a:noFill/>
        </p:spPr>
        <p:txBody>
          <a:bodyPr vert="horz" lIns="99068" tIns="49534" rIns="99068" bIns="49534" rtlCol="0">
            <a:spAutoFit/>
          </a:bodyPr>
          <a:lstStyle/>
          <a:p>
            <a:r>
              <a:rPr lang="en-US" sz="1800" dirty="0" smtClean="0">
                <a:solidFill>
                  <a:srgbClr val="000000"/>
                </a:solidFill>
                <a:latin typeface="Arial - 23"/>
              </a:rPr>
              <a:t>14 in.</a:t>
            </a:r>
            <a:endParaRPr lang="en-US" sz="1800" dirty="0">
              <a:solidFill>
                <a:srgbClr val="000000"/>
              </a:solidFill>
              <a:latin typeface="Arial - 23"/>
            </a:endParaRPr>
          </a:p>
        </p:txBody>
      </p:sp>
      <p:cxnSp>
        <p:nvCxnSpPr>
          <p:cNvPr id="14" name="Straight Connector 13"/>
          <p:cNvCxnSpPr/>
          <p:nvPr/>
        </p:nvCxnSpPr>
        <p:spPr>
          <a:xfrm flipV="1">
            <a:off x="7928687" y="2821519"/>
            <a:ext cx="0" cy="1952885"/>
          </a:xfrm>
          <a:prstGeom prst="line">
            <a:avLst/>
          </a:prstGeom>
          <a:ln w="254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460032" y="2821517"/>
            <a:ext cx="1428510" cy="0"/>
          </a:xfrm>
          <a:prstGeom prst="line">
            <a:avLst/>
          </a:prstGeom>
          <a:ln w="254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12221" y="2808339"/>
            <a:ext cx="0" cy="27894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12223" y="3087283"/>
            <a:ext cx="2669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19720" y="3677981"/>
            <a:ext cx="1103630" cy="407828"/>
          </a:xfrm>
          <a:prstGeom prst="rect">
            <a:avLst/>
          </a:prstGeom>
          <a:noFill/>
        </p:spPr>
        <p:txBody>
          <a:bodyPr vert="horz" lIns="99068" tIns="49534" rIns="99068" bIns="49534" rtlCol="0">
            <a:spAutoFit/>
          </a:bodyPr>
          <a:lstStyle/>
          <a:p>
            <a:r>
              <a:rPr lang="en-US" smtClean="0">
                <a:solidFill>
                  <a:srgbClr val="000000"/>
                </a:solidFill>
                <a:latin typeface="Arial - 24"/>
              </a:rPr>
              <a:t>5 in.</a:t>
            </a:r>
            <a:endParaRPr lang="en-US">
              <a:solidFill>
                <a:srgbClr val="000000"/>
              </a:solidFill>
              <a:latin typeface="Arial - 24"/>
            </a:endParaRPr>
          </a:p>
        </p:txBody>
      </p:sp>
      <p:pic>
        <p:nvPicPr>
          <p:cNvPr id="19" name="Picture 18" descr="3522b188a3b74a02b39e994e008d35f7.png"/>
          <p:cNvPicPr>
            <a:picLocks/>
          </p:cNvPicPr>
          <p:nvPr/>
        </p:nvPicPr>
        <p:blipFill>
          <a:blip r:embed="rId3" cstate="print"/>
          <a:stretch>
            <a:fillRect/>
          </a:stretch>
        </p:blipFill>
        <p:spPr>
          <a:xfrm>
            <a:off x="88900" y="88106"/>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 y="780410"/>
            <a:ext cx="11036300"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pitchFamily="34" charset="0"/>
                <a:cs typeface="Arial" pitchFamily="34" charset="0"/>
              </a:rPr>
              <a:t>Area of Trapezoids</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660592" y="3735234"/>
            <a:ext cx="1527857" cy="1023381"/>
          </a:xfrm>
          <a:prstGeom prst="rect">
            <a:avLst/>
          </a:prstGeom>
          <a:noFill/>
        </p:spPr>
        <p:txBody>
          <a:bodyPr vert="horz" wrap="square"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6" name="Freeform 5">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6052" y="735806"/>
            <a:ext cx="9518809" cy="3239356"/>
          </a:xfrm>
          <a:prstGeom prst="rect">
            <a:avLst/>
          </a:prstGeom>
          <a:noFill/>
        </p:spPr>
        <p:txBody>
          <a:bodyPr vert="horz" lIns="99068" tIns="49534" rIns="99068" bIns="49534" rtlCol="0">
            <a:spAutoFit/>
          </a:bodyPr>
          <a:lstStyle/>
          <a:p>
            <a:pPr algn="ctr"/>
            <a:r>
              <a:rPr lang="en-US" sz="3600" b="1" dirty="0" smtClean="0">
                <a:solidFill>
                  <a:srgbClr val="0000FF"/>
                </a:solidFill>
                <a:latin typeface="Arial" pitchFamily="34" charset="0"/>
                <a:cs typeface="Arial" pitchFamily="34" charset="0"/>
              </a:rPr>
              <a:t>Area of a Trapezoid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Draw a diagonal line to break the trapezoid into two       triangles.</a:t>
            </a:r>
          </a:p>
          <a:p>
            <a:r>
              <a:rPr lang="en-US" sz="2400" b="1" dirty="0" smtClean="0">
                <a:solidFill>
                  <a:srgbClr val="0000FF"/>
                </a:solidFill>
                <a:latin typeface="Arial" pitchFamily="34" charset="0"/>
                <a:cs typeface="Arial" pitchFamily="34" charset="0"/>
              </a:rPr>
              <a:t>Find the area of each triangle</a:t>
            </a:r>
          </a:p>
          <a:p>
            <a:r>
              <a:rPr lang="en-US" sz="2400" b="1" dirty="0" smtClean="0">
                <a:solidFill>
                  <a:srgbClr val="0000FF"/>
                </a:solidFill>
                <a:latin typeface="Arial" pitchFamily="34" charset="0"/>
                <a:cs typeface="Arial" pitchFamily="34" charset="0"/>
              </a:rPr>
              <a:t>Add the area of each triangle together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See the diagram below.</a:t>
            </a:r>
            <a:endParaRPr lang="en-US" sz="2400" b="1" dirty="0">
              <a:solidFill>
                <a:srgbClr val="0000FF"/>
              </a:solidFill>
              <a:latin typeface="Arial" pitchFamily="34" charset="0"/>
              <a:cs typeface="Arial" pitchFamily="34" charset="0"/>
            </a:endParaRPr>
          </a:p>
        </p:txBody>
      </p:sp>
      <p:grpSp>
        <p:nvGrpSpPr>
          <p:cNvPr id="12" name="Group 11"/>
          <p:cNvGrpSpPr/>
          <p:nvPr/>
        </p:nvGrpSpPr>
        <p:grpSpPr>
          <a:xfrm>
            <a:off x="4375150" y="3588893"/>
            <a:ext cx="6113007" cy="2785713"/>
            <a:chOff x="1700276" y="3060700"/>
            <a:chExt cx="5627624" cy="2577187"/>
          </a:xfrm>
        </p:grpSpPr>
        <p:grpSp>
          <p:nvGrpSpPr>
            <p:cNvPr id="10" name="Group 9"/>
            <p:cNvGrpSpPr/>
            <p:nvPr/>
          </p:nvGrpSpPr>
          <p:grpSpPr>
            <a:xfrm>
              <a:off x="1700276" y="3060700"/>
              <a:ext cx="4064890" cy="2577187"/>
              <a:chOff x="1700276" y="3060700"/>
              <a:chExt cx="4064890" cy="2577187"/>
            </a:xfrm>
          </p:grpSpPr>
          <p:grpSp>
            <p:nvGrpSpPr>
              <p:cNvPr id="8" name="Group 7"/>
              <p:cNvGrpSpPr/>
              <p:nvPr/>
            </p:nvGrpSpPr>
            <p:grpSpPr>
              <a:xfrm>
                <a:off x="1700276" y="3060700"/>
                <a:ext cx="4064890" cy="2577187"/>
                <a:chOff x="1700276" y="3060700"/>
                <a:chExt cx="4064890" cy="2577187"/>
              </a:xfrm>
            </p:grpSpPr>
            <p:sp>
              <p:nvSpPr>
                <p:cNvPr id="3" name="Freeform 2"/>
                <p:cNvSpPr/>
                <p:nvPr/>
              </p:nvSpPr>
              <p:spPr>
                <a:xfrm>
                  <a:off x="1700276" y="3592703"/>
                  <a:ext cx="4047871" cy="1467486"/>
                </a:xfrm>
                <a:custGeom>
                  <a:avLst/>
                  <a:gdLst/>
                  <a:ahLst/>
                  <a:cxnLst/>
                  <a:rect l="0" t="0" r="0" b="0"/>
                  <a:pathLst>
                    <a:path w="4047871" h="1467486">
                      <a:moveTo>
                        <a:pt x="0" y="1467485"/>
                      </a:moveTo>
                      <a:lnTo>
                        <a:pt x="809625" y="0"/>
                      </a:lnTo>
                      <a:lnTo>
                        <a:pt x="3238372" y="0"/>
                      </a:lnTo>
                      <a:lnTo>
                        <a:pt x="4047870" y="146748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87700" y="3060700"/>
                  <a:ext cx="1549400" cy="430887"/>
                </a:xfrm>
                <a:prstGeom prst="rect">
                  <a:avLst/>
                </a:prstGeom>
                <a:noFill/>
              </p:spPr>
              <p:txBody>
                <a:bodyPr vert="horz" rtlCol="0">
                  <a:spAutoFit/>
                </a:bodyPr>
                <a:lstStyle/>
                <a:p>
                  <a:r>
                    <a:rPr lang="en-US" sz="2400" b="1" dirty="0" smtClean="0">
                      <a:solidFill>
                        <a:srgbClr val="000000"/>
                      </a:solidFill>
                      <a:latin typeface="Arial - 30"/>
                    </a:rPr>
                    <a:t>10 in</a:t>
                  </a:r>
                  <a:endParaRPr lang="en-US" sz="2400" b="1" dirty="0">
                    <a:solidFill>
                      <a:srgbClr val="000000"/>
                    </a:solidFill>
                    <a:latin typeface="Arial - 30"/>
                  </a:endParaRPr>
                </a:p>
              </p:txBody>
            </p:sp>
            <p:sp>
              <p:nvSpPr>
                <p:cNvPr id="5" name="TextBox 4"/>
                <p:cNvSpPr txBox="1"/>
                <p:nvPr/>
              </p:nvSpPr>
              <p:spPr>
                <a:xfrm>
                  <a:off x="3187700" y="5207000"/>
                  <a:ext cx="1549400" cy="430887"/>
                </a:xfrm>
                <a:prstGeom prst="rect">
                  <a:avLst/>
                </a:prstGeom>
                <a:noFill/>
              </p:spPr>
              <p:txBody>
                <a:bodyPr vert="horz" rtlCol="0">
                  <a:spAutoFit/>
                </a:bodyPr>
                <a:lstStyle/>
                <a:p>
                  <a:r>
                    <a:rPr lang="en-US" sz="2400" b="1" dirty="0" smtClean="0">
                      <a:solidFill>
                        <a:srgbClr val="000000"/>
                      </a:solidFill>
                      <a:latin typeface="Arial - 30"/>
                    </a:rPr>
                    <a:t>12 in</a:t>
                  </a:r>
                  <a:endParaRPr lang="en-US" sz="2400" b="1" dirty="0">
                    <a:solidFill>
                      <a:srgbClr val="000000"/>
                    </a:solidFill>
                    <a:latin typeface="Arial - 30"/>
                  </a:endParaRPr>
                </a:p>
              </p:txBody>
            </p:sp>
            <p:cxnSp>
              <p:nvCxnSpPr>
                <p:cNvPr id="6" name="Straight Connector 5"/>
                <p:cNvCxnSpPr/>
                <p:nvPr/>
              </p:nvCxnSpPr>
              <p:spPr>
                <a:xfrm>
                  <a:off x="4949697" y="3641597"/>
                  <a:ext cx="786004"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5620765" y="3638930"/>
                  <a:ext cx="144401" cy="144274"/>
                </a:xfrm>
                <a:custGeom>
                  <a:avLst/>
                  <a:gdLst/>
                  <a:ahLst/>
                  <a:cxnLst/>
                  <a:rect l="0" t="0" r="0" b="0"/>
                  <a:pathLst>
                    <a:path w="144401" h="144274">
                      <a:moveTo>
                        <a:pt x="0" y="0"/>
                      </a:moveTo>
                      <a:lnTo>
                        <a:pt x="144400" y="0"/>
                      </a:lnTo>
                      <a:lnTo>
                        <a:pt x="144400" y="144273"/>
                      </a:lnTo>
                      <a:lnTo>
                        <a:pt x="0" y="14427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flipV="1">
                <a:off x="5751703" y="3705733"/>
                <a:ext cx="0" cy="1331468"/>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778500" y="4089400"/>
              <a:ext cx="1549400" cy="430887"/>
            </a:xfrm>
            <a:prstGeom prst="rect">
              <a:avLst/>
            </a:prstGeom>
            <a:noFill/>
          </p:spPr>
          <p:txBody>
            <a:bodyPr vert="horz" rtlCol="0">
              <a:spAutoFit/>
            </a:bodyPr>
            <a:lstStyle/>
            <a:p>
              <a:r>
                <a:rPr lang="en-US" sz="2400" b="1" dirty="0" smtClean="0">
                  <a:solidFill>
                    <a:srgbClr val="000000"/>
                  </a:solidFill>
                  <a:latin typeface="Arial - 30"/>
                </a:rPr>
                <a:t>5 in</a:t>
              </a:r>
              <a:endParaRPr lang="en-US" sz="2400" b="1" dirty="0">
                <a:solidFill>
                  <a:srgbClr val="000000"/>
                </a:solidFill>
                <a:latin typeface="Arial - 30"/>
              </a:endParaRPr>
            </a:p>
          </p:txBody>
        </p:sp>
      </p:grpSp>
      <p:cxnSp>
        <p:nvCxnSpPr>
          <p:cNvPr id="13" name="Straight Connector 12"/>
          <p:cNvCxnSpPr/>
          <p:nvPr/>
        </p:nvCxnSpPr>
        <p:spPr>
          <a:xfrm flipV="1">
            <a:off x="4395224" y="4216749"/>
            <a:ext cx="3485126" cy="1491228"/>
          </a:xfrm>
          <a:prstGeom prst="line">
            <a:avLst/>
          </a:prstGeom>
          <a:ln w="76200" cap="flat" cmpd="sng" algn="ctr">
            <a:solidFill>
              <a:srgbClr val="32CD32"/>
            </a:solidFill>
            <a:prstDash val="dashDot"/>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pic>
        <p:nvPicPr>
          <p:cNvPr id="14" name="Picture 13" descr="NBK-3756-2293f5.png"/>
          <p:cNvPicPr>
            <a:picLocks/>
          </p:cNvPicPr>
          <p:nvPr/>
        </p:nvPicPr>
        <p:blipFill>
          <a:blip r:embed="rId3" cstate="print">
            <a:clrChange>
              <a:clrFrom>
                <a:srgbClr val="FFFFFF"/>
              </a:clrFrom>
              <a:clrTo>
                <a:srgbClr val="FFFFFF">
                  <a:alpha val="0"/>
                </a:srgbClr>
              </a:clrTo>
            </a:clrChange>
          </a:blip>
          <a:stretch>
            <a:fillRect/>
          </a:stretch>
        </p:blipFill>
        <p:spPr>
          <a:xfrm>
            <a:off x="5835444" y="6397055"/>
            <a:ext cx="4111022" cy="3445624"/>
          </a:xfrm>
          <a:prstGeom prst="rect">
            <a:avLst/>
          </a:prstGeom>
          <a:solidFill>
            <a:scrgbClr r="0" g="0" b="0">
              <a:alpha val="0"/>
            </a:scrgbClr>
          </a:solidFill>
        </p:spPr>
      </p:pic>
      <p:pic>
        <p:nvPicPr>
          <p:cNvPr id="15" name="Picture 14" descr="NBK-3756-229443.png"/>
          <p:cNvPicPr>
            <a:picLocks/>
          </p:cNvPicPr>
          <p:nvPr/>
        </p:nvPicPr>
        <p:blipFill>
          <a:blip r:embed="rId4" cstate="print">
            <a:clrChange>
              <a:clrFrom>
                <a:srgbClr val="FFFFFF"/>
              </a:clrFrom>
              <a:clrTo>
                <a:srgbClr val="FFFFFF">
                  <a:alpha val="0"/>
                </a:srgbClr>
              </a:clrTo>
            </a:clrChange>
          </a:blip>
          <a:stretch>
            <a:fillRect/>
          </a:stretch>
        </p:blipFill>
        <p:spPr>
          <a:xfrm>
            <a:off x="-41386" y="5408668"/>
            <a:ext cx="4331748" cy="5628310"/>
          </a:xfrm>
          <a:prstGeom prst="rect">
            <a:avLst/>
          </a:prstGeom>
          <a:solidFill>
            <a:scrgbClr r="0" g="0" b="0">
              <a:alpha val="0"/>
            </a:scrgbClr>
          </a:solidFill>
        </p:spPr>
      </p:pic>
      <p:pic>
        <p:nvPicPr>
          <p:cNvPr id="16" name="Picture 15" descr="NBK-3756-2294a1.png"/>
          <p:cNvPicPr>
            <a:picLocks/>
          </p:cNvPicPr>
          <p:nvPr/>
        </p:nvPicPr>
        <p:blipFill>
          <a:blip r:embed="rId5" cstate="print">
            <a:clrChange>
              <a:clrFrom>
                <a:srgbClr val="FFFFFF"/>
              </a:clrFrom>
              <a:clrTo>
                <a:srgbClr val="FFFFFF">
                  <a:alpha val="0"/>
                </a:srgbClr>
              </a:clrTo>
            </a:clrChange>
          </a:blip>
          <a:stretch>
            <a:fillRect/>
          </a:stretch>
        </p:blipFill>
        <p:spPr>
          <a:xfrm>
            <a:off x="2676303" y="5463579"/>
            <a:ext cx="4373134" cy="5381213"/>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84489" y="1082749"/>
            <a:ext cx="9711944" cy="1946695"/>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The Area (A) of a trapezoid is also found by using the formula: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Note:  The base &amp; height </a:t>
            </a:r>
            <a:r>
              <a:rPr lang="en-US" sz="2400" b="1" i="1" dirty="0" smtClean="0">
                <a:solidFill>
                  <a:srgbClr val="0000FF"/>
                </a:solidFill>
                <a:latin typeface="Arial" pitchFamily="34" charset="0"/>
                <a:cs typeface="Arial" pitchFamily="34" charset="0"/>
              </a:rPr>
              <a:t>always</a:t>
            </a:r>
            <a:r>
              <a:rPr lang="en-US" sz="2400" b="1" dirty="0" smtClean="0">
                <a:solidFill>
                  <a:srgbClr val="0000FF"/>
                </a:solidFill>
                <a:latin typeface="Arial" pitchFamily="34" charset="0"/>
                <a:cs typeface="Arial" pitchFamily="34" charset="0"/>
              </a:rPr>
              <a:t> form a right angle! </a:t>
            </a:r>
            <a:endParaRPr lang="en-US" sz="2400" b="1" dirty="0">
              <a:solidFill>
                <a:srgbClr val="0000FF"/>
              </a:solidFill>
              <a:latin typeface="Arial" pitchFamily="34" charset="0"/>
              <a:cs typeface="Arial" pitchFamily="34" charset="0"/>
            </a:endParaRPr>
          </a:p>
        </p:txBody>
      </p:sp>
      <p:pic>
        <p:nvPicPr>
          <p:cNvPr id="3" name="Picture 2" descr="NBK-3756-229608.png"/>
          <p:cNvPicPr>
            <a:picLocks/>
          </p:cNvPicPr>
          <p:nvPr/>
        </p:nvPicPr>
        <p:blipFill>
          <a:blip r:embed="rId3" cstate="print">
            <a:clrChange>
              <a:clrFrom>
                <a:srgbClr val="FFFFFF"/>
              </a:clrFrom>
              <a:clrTo>
                <a:srgbClr val="FFFFFF">
                  <a:alpha val="0"/>
                </a:srgbClr>
              </a:clrTo>
            </a:clrChange>
          </a:blip>
          <a:stretch>
            <a:fillRect/>
          </a:stretch>
        </p:blipFill>
        <p:spPr>
          <a:xfrm>
            <a:off x="2110693" y="384372"/>
            <a:ext cx="4938744" cy="3418169"/>
          </a:xfrm>
          <a:prstGeom prst="rect">
            <a:avLst/>
          </a:prstGeom>
          <a:solidFill>
            <a:scrgbClr r="0" g="0" b="0">
              <a:alpha val="0"/>
            </a:scrgbClr>
          </a:solidFill>
        </p:spPr>
      </p:pic>
      <p:grpSp>
        <p:nvGrpSpPr>
          <p:cNvPr id="13" name="Group 12"/>
          <p:cNvGrpSpPr/>
          <p:nvPr/>
        </p:nvGrpSpPr>
        <p:grpSpPr>
          <a:xfrm>
            <a:off x="674319" y="3569174"/>
            <a:ext cx="6113007" cy="2785713"/>
            <a:chOff x="620776" y="3302000"/>
            <a:chExt cx="5627624" cy="2577187"/>
          </a:xfrm>
        </p:grpSpPr>
        <p:grpSp>
          <p:nvGrpSpPr>
            <p:cNvPr id="11" name="Group 10"/>
            <p:cNvGrpSpPr/>
            <p:nvPr/>
          </p:nvGrpSpPr>
          <p:grpSpPr>
            <a:xfrm>
              <a:off x="620776" y="3302000"/>
              <a:ext cx="4064890" cy="2577187"/>
              <a:chOff x="620776" y="3302000"/>
              <a:chExt cx="4064890" cy="2577187"/>
            </a:xfrm>
          </p:grpSpPr>
          <p:grpSp>
            <p:nvGrpSpPr>
              <p:cNvPr id="9" name="Group 8"/>
              <p:cNvGrpSpPr/>
              <p:nvPr/>
            </p:nvGrpSpPr>
            <p:grpSpPr>
              <a:xfrm>
                <a:off x="620776" y="3302000"/>
                <a:ext cx="4064890" cy="2577187"/>
                <a:chOff x="620776" y="3302000"/>
                <a:chExt cx="4064890" cy="2577187"/>
              </a:xfrm>
            </p:grpSpPr>
            <p:sp>
              <p:nvSpPr>
                <p:cNvPr id="4" name="Freeform 3"/>
                <p:cNvSpPr/>
                <p:nvPr/>
              </p:nvSpPr>
              <p:spPr>
                <a:xfrm>
                  <a:off x="620776" y="3834003"/>
                  <a:ext cx="4047871" cy="1467486"/>
                </a:xfrm>
                <a:custGeom>
                  <a:avLst/>
                  <a:gdLst/>
                  <a:ahLst/>
                  <a:cxnLst/>
                  <a:rect l="0" t="0" r="0" b="0"/>
                  <a:pathLst>
                    <a:path w="4047871" h="1467486">
                      <a:moveTo>
                        <a:pt x="0" y="1467485"/>
                      </a:moveTo>
                      <a:lnTo>
                        <a:pt x="809624" y="0"/>
                      </a:lnTo>
                      <a:lnTo>
                        <a:pt x="3238372" y="0"/>
                      </a:lnTo>
                      <a:lnTo>
                        <a:pt x="4047870" y="146748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08200" y="3302000"/>
                  <a:ext cx="1549400" cy="430887"/>
                </a:xfrm>
                <a:prstGeom prst="rect">
                  <a:avLst/>
                </a:prstGeom>
                <a:noFill/>
              </p:spPr>
              <p:txBody>
                <a:bodyPr vert="horz" rtlCol="0">
                  <a:spAutoFit/>
                </a:bodyPr>
                <a:lstStyle/>
                <a:p>
                  <a:r>
                    <a:rPr lang="en-US" sz="2400" b="1" dirty="0" smtClean="0">
                      <a:solidFill>
                        <a:srgbClr val="000000"/>
                      </a:solidFill>
                      <a:latin typeface="Arial - 30"/>
                    </a:rPr>
                    <a:t>10 in</a:t>
                  </a:r>
                  <a:endParaRPr lang="en-US" sz="2400" b="1" dirty="0">
                    <a:solidFill>
                      <a:srgbClr val="000000"/>
                    </a:solidFill>
                    <a:latin typeface="Arial - 30"/>
                  </a:endParaRPr>
                </a:p>
              </p:txBody>
            </p:sp>
            <p:sp>
              <p:nvSpPr>
                <p:cNvPr id="6" name="TextBox 5"/>
                <p:cNvSpPr txBox="1"/>
                <p:nvPr/>
              </p:nvSpPr>
              <p:spPr>
                <a:xfrm>
                  <a:off x="2108200" y="5448300"/>
                  <a:ext cx="1549400" cy="430887"/>
                </a:xfrm>
                <a:prstGeom prst="rect">
                  <a:avLst/>
                </a:prstGeom>
                <a:noFill/>
              </p:spPr>
              <p:txBody>
                <a:bodyPr vert="horz" rtlCol="0">
                  <a:spAutoFit/>
                </a:bodyPr>
                <a:lstStyle/>
                <a:p>
                  <a:r>
                    <a:rPr lang="en-US" sz="2400" b="1" dirty="0" smtClean="0">
                      <a:solidFill>
                        <a:srgbClr val="000000"/>
                      </a:solidFill>
                      <a:latin typeface="Arial - 30"/>
                    </a:rPr>
                    <a:t>12 in</a:t>
                  </a:r>
                  <a:endParaRPr lang="en-US" sz="2400" b="1" dirty="0">
                    <a:solidFill>
                      <a:srgbClr val="000000"/>
                    </a:solidFill>
                    <a:latin typeface="Arial - 30"/>
                  </a:endParaRPr>
                </a:p>
              </p:txBody>
            </p:sp>
            <p:cxnSp>
              <p:nvCxnSpPr>
                <p:cNvPr id="7" name="Straight Connector 6"/>
                <p:cNvCxnSpPr/>
                <p:nvPr/>
              </p:nvCxnSpPr>
              <p:spPr>
                <a:xfrm>
                  <a:off x="3870197" y="3882897"/>
                  <a:ext cx="786004"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541265" y="3880230"/>
                  <a:ext cx="144401" cy="144274"/>
                </a:xfrm>
                <a:custGeom>
                  <a:avLst/>
                  <a:gdLst/>
                  <a:ahLst/>
                  <a:cxnLst/>
                  <a:rect l="0" t="0" r="0" b="0"/>
                  <a:pathLst>
                    <a:path w="144401" h="144274">
                      <a:moveTo>
                        <a:pt x="0" y="0"/>
                      </a:moveTo>
                      <a:lnTo>
                        <a:pt x="144400" y="0"/>
                      </a:lnTo>
                      <a:lnTo>
                        <a:pt x="144400" y="144273"/>
                      </a:lnTo>
                      <a:lnTo>
                        <a:pt x="0" y="14427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flipV="1">
                <a:off x="4672203" y="3947033"/>
                <a:ext cx="0" cy="1331468"/>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699000" y="4330700"/>
              <a:ext cx="1549400" cy="430887"/>
            </a:xfrm>
            <a:prstGeom prst="rect">
              <a:avLst/>
            </a:prstGeom>
            <a:noFill/>
          </p:spPr>
          <p:txBody>
            <a:bodyPr vert="horz" rtlCol="0">
              <a:spAutoFit/>
            </a:bodyPr>
            <a:lstStyle/>
            <a:p>
              <a:r>
                <a:rPr lang="en-US" sz="2400" b="1" dirty="0" smtClean="0">
                  <a:solidFill>
                    <a:srgbClr val="000000"/>
                  </a:solidFill>
                  <a:latin typeface="Arial - 30"/>
                </a:rPr>
                <a:t>5 in</a:t>
              </a:r>
              <a:endParaRPr lang="en-US" sz="2400" b="1" dirty="0">
                <a:solidFill>
                  <a:srgbClr val="000000"/>
                </a:solidFill>
                <a:latin typeface="Arial - 30"/>
              </a:endParaRPr>
            </a:p>
          </p:txBody>
        </p:sp>
      </p:grpSp>
      <p:pic>
        <p:nvPicPr>
          <p:cNvPr id="14" name="Picture 13" descr="NBK-3756-229740.png"/>
          <p:cNvPicPr>
            <a:picLocks/>
          </p:cNvPicPr>
          <p:nvPr/>
        </p:nvPicPr>
        <p:blipFill>
          <a:blip r:embed="rId4" cstate="print">
            <a:clrChange>
              <a:clrFrom>
                <a:srgbClr val="FFFFFF"/>
              </a:clrFrom>
              <a:clrTo>
                <a:srgbClr val="FFFFFF">
                  <a:alpha val="0"/>
                </a:srgbClr>
              </a:clrTo>
            </a:clrChange>
          </a:blip>
          <a:stretch>
            <a:fillRect/>
          </a:stretch>
        </p:blipFill>
        <p:spPr>
          <a:xfrm>
            <a:off x="5338810" y="2072865"/>
            <a:ext cx="4924949" cy="6451965"/>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7277887" y="1550534"/>
            <a:ext cx="2158150" cy="1426158"/>
          </a:xfrm>
          <a:prstGeom prst="line">
            <a:avLst/>
          </a:prstGeom>
          <a:ln w="76200" cap="sq" cmpd="sng" algn="ctr">
            <a:solidFill>
              <a:srgbClr val="32CD32"/>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594189" y="1519785"/>
            <a:ext cx="3448844" cy="1848111"/>
            <a:chOff x="6070600" y="657351"/>
            <a:chExt cx="3175000" cy="1709770"/>
          </a:xfrm>
        </p:grpSpPr>
        <p:grpSp>
          <p:nvGrpSpPr>
            <p:cNvPr id="8" name="Group 7"/>
            <p:cNvGrpSpPr/>
            <p:nvPr/>
          </p:nvGrpSpPr>
          <p:grpSpPr>
            <a:xfrm>
              <a:off x="6070600" y="657351"/>
              <a:ext cx="3175000" cy="1709770"/>
              <a:chOff x="6070600" y="657351"/>
              <a:chExt cx="3175000" cy="1709770"/>
            </a:xfrm>
          </p:grpSpPr>
          <p:sp>
            <p:nvSpPr>
              <p:cNvPr id="3" name="TextBox 2"/>
              <p:cNvSpPr txBox="1"/>
              <p:nvPr/>
            </p:nvSpPr>
            <p:spPr>
              <a:xfrm>
                <a:off x="7302500" y="723900"/>
                <a:ext cx="787400" cy="246221"/>
              </a:xfrm>
              <a:prstGeom prst="rect">
                <a:avLst/>
              </a:prstGeom>
              <a:noFill/>
            </p:spPr>
            <p:txBody>
              <a:bodyPr vert="horz" rtlCol="0">
                <a:spAutoFit/>
              </a:bodyPr>
              <a:lstStyle/>
              <a:p>
                <a:r>
                  <a:rPr lang="en-US" sz="1100" b="1" dirty="0" smtClean="0">
                    <a:solidFill>
                      <a:srgbClr val="0000FF"/>
                    </a:solidFill>
                    <a:latin typeface="Arial - 13"/>
                  </a:rPr>
                  <a:t>12 cm</a:t>
                </a:r>
                <a:endParaRPr lang="en-US" sz="1100" b="1" dirty="0">
                  <a:solidFill>
                    <a:srgbClr val="0000FF"/>
                  </a:solidFill>
                  <a:latin typeface="Arial - 13"/>
                </a:endParaRPr>
              </a:p>
            </p:txBody>
          </p:sp>
          <p:sp>
            <p:nvSpPr>
              <p:cNvPr id="4" name="TextBox 3"/>
              <p:cNvSpPr txBox="1"/>
              <p:nvPr/>
            </p:nvSpPr>
            <p:spPr>
              <a:xfrm>
                <a:off x="6070600" y="1308100"/>
                <a:ext cx="787400" cy="246221"/>
              </a:xfrm>
              <a:prstGeom prst="rect">
                <a:avLst/>
              </a:prstGeom>
              <a:noFill/>
            </p:spPr>
            <p:txBody>
              <a:bodyPr vert="horz" rtlCol="0">
                <a:spAutoFit/>
              </a:bodyPr>
              <a:lstStyle/>
              <a:p>
                <a:r>
                  <a:rPr lang="en-US" sz="1100" b="1" dirty="0" smtClean="0">
                    <a:solidFill>
                      <a:srgbClr val="0000FF"/>
                    </a:solidFill>
                    <a:latin typeface="Arial - 13"/>
                  </a:rPr>
                  <a:t>10 cm</a:t>
                </a:r>
                <a:endParaRPr lang="en-US" sz="1100" b="1" dirty="0">
                  <a:solidFill>
                    <a:srgbClr val="0000FF"/>
                  </a:solidFill>
                  <a:latin typeface="Arial - 13"/>
                </a:endParaRPr>
              </a:p>
            </p:txBody>
          </p:sp>
          <p:sp>
            <p:nvSpPr>
              <p:cNvPr id="5" name="TextBox 4"/>
              <p:cNvSpPr txBox="1"/>
              <p:nvPr/>
            </p:nvSpPr>
            <p:spPr>
              <a:xfrm>
                <a:off x="8458200" y="1308100"/>
                <a:ext cx="787400" cy="246221"/>
              </a:xfrm>
              <a:prstGeom prst="rect">
                <a:avLst/>
              </a:prstGeom>
              <a:noFill/>
            </p:spPr>
            <p:txBody>
              <a:bodyPr vert="horz" rtlCol="0">
                <a:spAutoFit/>
              </a:bodyPr>
              <a:lstStyle/>
              <a:p>
                <a:r>
                  <a:rPr lang="en-US" sz="1100" b="1" dirty="0" smtClean="0">
                    <a:solidFill>
                      <a:srgbClr val="0000FF"/>
                    </a:solidFill>
                    <a:latin typeface="Arial - 13"/>
                  </a:rPr>
                  <a:t>11 cm</a:t>
                </a:r>
                <a:endParaRPr lang="en-US" sz="1100" b="1" dirty="0">
                  <a:solidFill>
                    <a:srgbClr val="0000FF"/>
                  </a:solidFill>
                  <a:latin typeface="Arial - 13"/>
                </a:endParaRPr>
              </a:p>
            </p:txBody>
          </p:sp>
          <p:sp>
            <p:nvSpPr>
              <p:cNvPr id="6" name="TextBox 5"/>
              <p:cNvSpPr txBox="1"/>
              <p:nvPr/>
            </p:nvSpPr>
            <p:spPr>
              <a:xfrm>
                <a:off x="7302500" y="2120900"/>
                <a:ext cx="685800" cy="246221"/>
              </a:xfrm>
              <a:prstGeom prst="rect">
                <a:avLst/>
              </a:prstGeom>
              <a:noFill/>
            </p:spPr>
            <p:txBody>
              <a:bodyPr vert="horz" rtlCol="0">
                <a:spAutoFit/>
              </a:bodyPr>
              <a:lstStyle/>
              <a:p>
                <a:r>
                  <a:rPr lang="en-US" sz="1100" b="1" dirty="0" smtClean="0">
                    <a:solidFill>
                      <a:srgbClr val="0000FF"/>
                    </a:solidFill>
                    <a:latin typeface="Arial - 13"/>
                  </a:rPr>
                  <a:t>9 cm</a:t>
                </a:r>
                <a:endParaRPr lang="en-US" sz="1100" b="1" dirty="0">
                  <a:solidFill>
                    <a:srgbClr val="0000FF"/>
                  </a:solidFill>
                  <a:latin typeface="Arial - 13"/>
                </a:endParaRPr>
              </a:p>
            </p:txBody>
          </p:sp>
          <p:sp>
            <p:nvSpPr>
              <p:cNvPr id="7" name="Freeform 6"/>
              <p:cNvSpPr/>
              <p:nvPr/>
            </p:nvSpPr>
            <p:spPr>
              <a:xfrm>
                <a:off x="6688581" y="657351"/>
                <a:ext cx="2036447" cy="1378332"/>
              </a:xfrm>
              <a:custGeom>
                <a:avLst/>
                <a:gdLst/>
                <a:ahLst/>
                <a:cxnLst/>
                <a:rect l="0" t="0" r="0" b="0"/>
                <a:pathLst>
                  <a:path w="2036447" h="1378332">
                    <a:moveTo>
                      <a:pt x="2036446" y="0"/>
                    </a:moveTo>
                    <a:lnTo>
                      <a:pt x="1564133" y="1378331"/>
                    </a:lnTo>
                    <a:lnTo>
                      <a:pt x="0" y="1370584"/>
                    </a:lnTo>
                    <a:lnTo>
                      <a:pt x="0" y="774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6703948" y="1927225"/>
              <a:ext cx="92966" cy="92965"/>
            </a:xfrm>
            <a:custGeom>
              <a:avLst/>
              <a:gdLst/>
              <a:ahLst/>
              <a:cxnLst/>
              <a:rect l="0" t="0" r="0" b="0"/>
              <a:pathLst>
                <a:path w="92966" h="92965">
                  <a:moveTo>
                    <a:pt x="92965" y="0"/>
                  </a:moveTo>
                  <a:lnTo>
                    <a:pt x="92965" y="92964"/>
                  </a:lnTo>
                  <a:lnTo>
                    <a:pt x="0" y="92964"/>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NBK-3756-2298b6.png"/>
          <p:cNvPicPr>
            <a:picLocks/>
          </p:cNvPicPr>
          <p:nvPr/>
        </p:nvPicPr>
        <p:blipFill>
          <a:blip r:embed="rId3" cstate="print">
            <a:clrChange>
              <a:clrFrom>
                <a:srgbClr val="FFFFFF"/>
              </a:clrFrom>
              <a:clrTo>
                <a:srgbClr val="FFFFFF">
                  <a:alpha val="0"/>
                </a:srgbClr>
              </a:clrTo>
            </a:clrChange>
          </a:blip>
          <a:stretch>
            <a:fillRect/>
          </a:stretch>
        </p:blipFill>
        <p:spPr>
          <a:xfrm>
            <a:off x="5904421" y="5572717"/>
            <a:ext cx="4097226" cy="3926089"/>
          </a:xfrm>
          <a:prstGeom prst="rect">
            <a:avLst/>
          </a:prstGeom>
          <a:solidFill>
            <a:scrgbClr r="0" g="0" b="0">
              <a:alpha val="0"/>
            </a:scrgbClr>
          </a:solidFill>
        </p:spPr>
      </p:pic>
      <p:pic>
        <p:nvPicPr>
          <p:cNvPr id="12" name="Picture 11" descr="NBK-3756-229914.png"/>
          <p:cNvPicPr>
            <a:picLocks/>
          </p:cNvPicPr>
          <p:nvPr/>
        </p:nvPicPr>
        <p:blipFill>
          <a:blip r:embed="rId4" cstate="print">
            <a:clrChange>
              <a:clrFrom>
                <a:srgbClr val="FFFFFF"/>
              </a:clrFrom>
              <a:clrTo>
                <a:srgbClr val="FFFFFF">
                  <a:alpha val="0"/>
                </a:srgbClr>
              </a:clrTo>
            </a:clrChange>
          </a:blip>
          <a:stretch>
            <a:fillRect/>
          </a:stretch>
        </p:blipFill>
        <p:spPr>
          <a:xfrm>
            <a:off x="6856301" y="2456555"/>
            <a:ext cx="4511088" cy="5477306"/>
          </a:xfrm>
          <a:prstGeom prst="rect">
            <a:avLst/>
          </a:prstGeom>
          <a:solidFill>
            <a:scrgbClr r="0" g="0" b="0">
              <a:alpha val="0"/>
            </a:scrgbClr>
          </a:solidFill>
        </p:spPr>
      </p:pic>
      <p:pic>
        <p:nvPicPr>
          <p:cNvPr id="13" name="Picture 12" descr="NBK-3756-229971.png"/>
          <p:cNvPicPr>
            <a:picLocks/>
          </p:cNvPicPr>
          <p:nvPr/>
        </p:nvPicPr>
        <p:blipFill>
          <a:blip r:embed="rId5" cstate="print">
            <a:clrChange>
              <a:clrFrom>
                <a:srgbClr val="FFFFFF"/>
              </a:clrFrom>
              <a:clrTo>
                <a:srgbClr val="FFFFFF">
                  <a:alpha val="0"/>
                </a:srgbClr>
              </a:clrTo>
            </a:clrChange>
          </a:blip>
          <a:stretch>
            <a:fillRect/>
          </a:stretch>
        </p:blipFill>
        <p:spPr>
          <a:xfrm>
            <a:off x="4855972" y="2319279"/>
            <a:ext cx="4304157" cy="5628310"/>
          </a:xfrm>
          <a:prstGeom prst="rect">
            <a:avLst/>
          </a:prstGeom>
          <a:solidFill>
            <a:scrgbClr r="0" g="0" b="0">
              <a:alpha val="0"/>
            </a:scrgbClr>
          </a:solidFill>
        </p:spPr>
      </p:pic>
      <p:sp>
        <p:nvSpPr>
          <p:cNvPr id="14" name="TextBox 13"/>
          <p:cNvSpPr txBox="1"/>
          <p:nvPr/>
        </p:nvSpPr>
        <p:spPr>
          <a:xfrm>
            <a:off x="799432" y="1138708"/>
            <a:ext cx="4662837" cy="1946695"/>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figure  by drawing a diagonal and splitting it into two  triangles.</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275908" y="3752212"/>
            <a:ext cx="5559536" cy="3050919"/>
            <a:chOff x="254000" y="2722668"/>
            <a:chExt cx="5118100" cy="2822539"/>
          </a:xfrm>
        </p:grpSpPr>
        <p:grpSp>
          <p:nvGrpSpPr>
            <p:cNvPr id="20" name="Group 19"/>
            <p:cNvGrpSpPr/>
            <p:nvPr/>
          </p:nvGrpSpPr>
          <p:grpSpPr>
            <a:xfrm>
              <a:off x="254000" y="2722668"/>
              <a:ext cx="5118100" cy="2822539"/>
              <a:chOff x="254000" y="2722668"/>
              <a:chExt cx="5118100" cy="2822539"/>
            </a:xfrm>
          </p:grpSpPr>
          <p:sp>
            <p:nvSpPr>
              <p:cNvPr id="15" name="TextBox 14"/>
              <p:cNvSpPr txBox="1"/>
              <p:nvPr/>
            </p:nvSpPr>
            <p:spPr>
              <a:xfrm>
                <a:off x="2273300" y="2819400"/>
                <a:ext cx="11938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12 cm</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254000" y="3784600"/>
                <a:ext cx="11938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10 cm</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4178300" y="3784600"/>
                <a:ext cx="11938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11 cm</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2273300" y="5118100"/>
                <a:ext cx="10414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9 cm</a:t>
                </a:r>
                <a:endParaRPr lang="en-US" sz="2400" b="1" dirty="0">
                  <a:solidFill>
                    <a:srgbClr val="0000FF"/>
                  </a:solidFill>
                  <a:latin typeface="Arial" pitchFamily="34" charset="0"/>
                  <a:cs typeface="Arial" pitchFamily="34" charset="0"/>
                </a:endParaRPr>
              </a:p>
            </p:txBody>
          </p:sp>
          <p:sp>
            <p:nvSpPr>
              <p:cNvPr id="19" name="Freeform 18"/>
              <p:cNvSpPr/>
              <p:nvPr/>
            </p:nvSpPr>
            <p:spPr>
              <a:xfrm>
                <a:off x="1248851" y="2722668"/>
                <a:ext cx="3340101" cy="2260601"/>
              </a:xfrm>
              <a:custGeom>
                <a:avLst/>
                <a:gdLst/>
                <a:ahLst/>
                <a:cxnLst/>
                <a:rect l="0" t="0" r="0" b="0"/>
                <a:pathLst>
                  <a:path w="3340101" h="2260601">
                    <a:moveTo>
                      <a:pt x="3340100" y="0"/>
                    </a:moveTo>
                    <a:lnTo>
                      <a:pt x="2565400" y="2260600"/>
                    </a:lnTo>
                    <a:lnTo>
                      <a:pt x="0" y="2247900"/>
                    </a:lnTo>
                    <a:lnTo>
                      <a:pt x="0" y="12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20"/>
            <p:cNvSpPr/>
            <p:nvPr/>
          </p:nvSpPr>
          <p:spPr>
            <a:xfrm>
              <a:off x="1257300" y="4800600"/>
              <a:ext cx="152401" cy="152401"/>
            </a:xfrm>
            <a:custGeom>
              <a:avLst/>
              <a:gdLst/>
              <a:ahLst/>
              <a:cxnLst/>
              <a:rect l="0" t="0" r="0" b="0"/>
              <a:pathLst>
                <a:path w="152401" h="152401">
                  <a:moveTo>
                    <a:pt x="152400" y="0"/>
                  </a:moveTo>
                  <a:lnTo>
                    <a:pt x="152400" y="152400"/>
                  </a:lnTo>
                  <a:lnTo>
                    <a:pt x="0" y="1524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127750" y="964406"/>
            <a:ext cx="4114800" cy="7315200"/>
            <a:chOff x="622300" y="3822700"/>
            <a:chExt cx="3251201" cy="1749172"/>
          </a:xfrm>
        </p:grpSpPr>
        <p:sp>
          <p:nvSpPr>
            <p:cNvPr id="27" name="Freeform 26"/>
            <p:cNvSpPr/>
            <p:nvPr/>
          </p:nvSpPr>
          <p:spPr>
            <a:xfrm>
              <a:off x="622300" y="3822700"/>
              <a:ext cx="3251201" cy="1749172"/>
            </a:xfrm>
            <a:custGeom>
              <a:avLst/>
              <a:gdLst/>
              <a:ahLst/>
              <a:cxnLst/>
              <a:rect l="0" t="0" r="0" b="0"/>
              <a:pathLst>
                <a:path w="3251201" h="1749172">
                  <a:moveTo>
                    <a:pt x="0" y="0"/>
                  </a:moveTo>
                  <a:lnTo>
                    <a:pt x="3251200" y="0"/>
                  </a:lnTo>
                  <a:lnTo>
                    <a:pt x="3251200" y="1749171"/>
                  </a:lnTo>
                  <a:lnTo>
                    <a:pt x="0" y="1749171"/>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24000" y="45466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6"/>
                                        </p:tgtEl>
                                      </p:cBhvr>
                                    </p:animEffect>
                                    <p:set>
                                      <p:cBhvr>
                                        <p:cTn id="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31550" y="945356"/>
            <a:ext cx="4773200" cy="654033"/>
          </a:xfrm>
          <a:prstGeom prst="rect">
            <a:avLst/>
          </a:prstGeom>
          <a:noFill/>
        </p:spPr>
        <p:txBody>
          <a:bodyPr vert="horz" lIns="99068" tIns="49534" rIns="99068" bIns="49534" rtlCol="0">
            <a:spAutoFit/>
          </a:bodyPr>
          <a:lstStyle/>
          <a:p>
            <a:r>
              <a:rPr lang="en-US" sz="3600" b="1" dirty="0" smtClean="0">
                <a:solidFill>
                  <a:srgbClr val="0000FF"/>
                </a:solidFill>
                <a:latin typeface="Arial" pitchFamily="34" charset="0"/>
                <a:cs typeface="Arial" pitchFamily="34" charset="0"/>
              </a:rPr>
              <a:t>Table of Contents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7352935" y="3827254"/>
            <a:ext cx="3062573" cy="665359"/>
          </a:xfrm>
          <a:prstGeom prst="rect">
            <a:avLst/>
          </a:prstGeom>
          <a:noFill/>
        </p:spPr>
        <p:txBody>
          <a:bodyPr vert="horz" lIns="99068" tIns="49534" rIns="99068" bIns="49534" rtlCol="0">
            <a:spAutoFit/>
          </a:bodyPr>
          <a:lstStyle/>
          <a:p>
            <a:r>
              <a:rPr lang="en-US" sz="1800" b="1" dirty="0" smtClean="0">
                <a:solidFill>
                  <a:srgbClr val="0000FF"/>
                </a:solidFill>
                <a:latin typeface="Arial - 23"/>
              </a:rPr>
              <a:t>Click on a topic to  </a:t>
            </a:r>
          </a:p>
          <a:p>
            <a:r>
              <a:rPr lang="en-US" sz="1800" b="1" dirty="0" smtClean="0">
                <a:solidFill>
                  <a:srgbClr val="0000FF"/>
                </a:solidFill>
                <a:latin typeface="Arial - 23"/>
              </a:rPr>
              <a:t>go to that section</a:t>
            </a:r>
            <a:endParaRPr lang="en-US" sz="1800" b="1" dirty="0">
              <a:solidFill>
                <a:srgbClr val="0000FF"/>
              </a:solidFill>
              <a:latin typeface="Arial - 23"/>
            </a:endParaRPr>
          </a:p>
        </p:txBody>
      </p:sp>
      <p:sp>
        <p:nvSpPr>
          <p:cNvPr id="4" name="Freeform 3"/>
          <p:cNvSpPr/>
          <p:nvPr/>
        </p:nvSpPr>
        <p:spPr>
          <a:xfrm>
            <a:off x="7346951" y="3783806"/>
            <a:ext cx="2133599" cy="762000"/>
          </a:xfrm>
          <a:custGeom>
            <a:avLst/>
            <a:gdLst/>
            <a:ahLst/>
            <a:cxnLst/>
            <a:rect l="0" t="0" r="0" b="0"/>
            <a:pathLst>
              <a:path w="2768601" h="812800">
                <a:moveTo>
                  <a:pt x="0" y="0"/>
                </a:moveTo>
                <a:lnTo>
                  <a:pt x="2768600" y="0"/>
                </a:lnTo>
                <a:lnTo>
                  <a:pt x="2768600" y="812799"/>
                </a:lnTo>
                <a:lnTo>
                  <a:pt x="0" y="81279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TextBox 4">
            <a:hlinkClick r:id="rId3" action="ppaction://hlinksldjump"/>
          </p:cNvPr>
          <p:cNvSpPr txBox="1"/>
          <p:nvPr/>
        </p:nvSpPr>
        <p:spPr>
          <a:xfrm>
            <a:off x="852011" y="2015765"/>
            <a:ext cx="402825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of Rectangles</a:t>
            </a:r>
            <a:endParaRPr lang="en-US" sz="2400" b="1" dirty="0">
              <a:solidFill>
                <a:srgbClr val="0000FF"/>
              </a:solidFill>
              <a:latin typeface="Arial" pitchFamily="34" charset="0"/>
              <a:cs typeface="Arial" pitchFamily="34" charset="0"/>
            </a:endParaRPr>
          </a:p>
        </p:txBody>
      </p:sp>
      <p:sp>
        <p:nvSpPr>
          <p:cNvPr id="6" name="TextBox 5">
            <a:hlinkClick r:id="rId4" action="ppaction://hlinksldjump"/>
          </p:cNvPr>
          <p:cNvSpPr txBox="1"/>
          <p:nvPr/>
        </p:nvSpPr>
        <p:spPr>
          <a:xfrm>
            <a:off x="796830" y="4294544"/>
            <a:ext cx="515947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of Irregular Figures </a:t>
            </a:r>
            <a:endParaRPr lang="en-US" sz="2400" b="1" dirty="0">
              <a:solidFill>
                <a:srgbClr val="0000FF"/>
              </a:solidFill>
              <a:latin typeface="Arial" pitchFamily="34" charset="0"/>
              <a:cs typeface="Arial" pitchFamily="34" charset="0"/>
            </a:endParaRPr>
          </a:p>
        </p:txBody>
      </p:sp>
      <p:sp>
        <p:nvSpPr>
          <p:cNvPr id="7" name="TextBox 6">
            <a:hlinkClick r:id="rId5" action="ppaction://hlinksldjump"/>
          </p:cNvPr>
          <p:cNvSpPr txBox="1"/>
          <p:nvPr/>
        </p:nvSpPr>
        <p:spPr>
          <a:xfrm>
            <a:off x="810625" y="4829920"/>
            <a:ext cx="502151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of Shaded Regions</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845439" y="8042176"/>
            <a:ext cx="3310890" cy="377034"/>
          </a:xfrm>
          <a:prstGeom prst="rect">
            <a:avLst/>
          </a:prstGeom>
          <a:noFill/>
        </p:spPr>
        <p:txBody>
          <a:bodyPr vert="horz" lIns="99068" tIns="49534" rIns="99068" bIns="49534" rtlCol="0">
            <a:spAutoFit/>
          </a:bodyPr>
          <a:lstStyle/>
          <a:p>
            <a:r>
              <a:rPr lang="en-US" sz="1800" b="1" dirty="0" smtClean="0">
                <a:solidFill>
                  <a:srgbClr val="0000FF"/>
                </a:solidFill>
                <a:latin typeface="Arial" pitchFamily="34" charset="0"/>
                <a:cs typeface="Arial" pitchFamily="34" charset="0"/>
              </a:rPr>
              <a:t>Common Core: 6.G.1-4</a:t>
            </a:r>
            <a:endParaRPr lang="en-US" sz="1800" b="1" dirty="0">
              <a:solidFill>
                <a:srgbClr val="0000FF"/>
              </a:solidFill>
              <a:latin typeface="Arial" pitchFamily="34" charset="0"/>
              <a:cs typeface="Arial" pitchFamily="34" charset="0"/>
            </a:endParaRPr>
          </a:p>
        </p:txBody>
      </p:sp>
      <p:sp>
        <p:nvSpPr>
          <p:cNvPr id="9" name="TextBox 8">
            <a:hlinkClick r:id="rId6" action="ppaction://hlinksldjump"/>
          </p:cNvPr>
          <p:cNvSpPr txBox="1"/>
          <p:nvPr/>
        </p:nvSpPr>
        <p:spPr>
          <a:xfrm>
            <a:off x="852012" y="2427593"/>
            <a:ext cx="4718018"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of Parallelograms</a:t>
            </a:r>
            <a:endParaRPr lang="en-US" sz="2400" b="1" dirty="0">
              <a:solidFill>
                <a:srgbClr val="0000FF"/>
              </a:solidFill>
              <a:latin typeface="Arial" pitchFamily="34" charset="0"/>
              <a:cs typeface="Arial" pitchFamily="34" charset="0"/>
            </a:endParaRPr>
          </a:p>
        </p:txBody>
      </p:sp>
      <p:sp>
        <p:nvSpPr>
          <p:cNvPr id="10" name="TextBox 9">
            <a:hlinkClick r:id="rId7" action="ppaction://hlinksldjump"/>
          </p:cNvPr>
          <p:cNvSpPr txBox="1"/>
          <p:nvPr/>
        </p:nvSpPr>
        <p:spPr>
          <a:xfrm>
            <a:off x="824421" y="2894331"/>
            <a:ext cx="366957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of Triangles</a:t>
            </a:r>
            <a:endParaRPr lang="en-US" sz="2400" b="1" dirty="0">
              <a:solidFill>
                <a:srgbClr val="0000FF"/>
              </a:solidFill>
              <a:latin typeface="Arial" pitchFamily="34" charset="0"/>
              <a:cs typeface="Arial" pitchFamily="34" charset="0"/>
            </a:endParaRPr>
          </a:p>
        </p:txBody>
      </p:sp>
      <p:sp>
        <p:nvSpPr>
          <p:cNvPr id="11" name="TextBox 10">
            <a:hlinkClick r:id="rId8" action="ppaction://hlinksldjump"/>
          </p:cNvPr>
          <p:cNvSpPr txBox="1"/>
          <p:nvPr/>
        </p:nvSpPr>
        <p:spPr>
          <a:xfrm>
            <a:off x="824422" y="3388524"/>
            <a:ext cx="4000659"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of Trapezoids</a:t>
            </a:r>
            <a:endParaRPr lang="en-US" sz="2400" b="1" dirty="0">
              <a:solidFill>
                <a:srgbClr val="0000FF"/>
              </a:solidFill>
              <a:latin typeface="Arial" pitchFamily="34" charset="0"/>
              <a:cs typeface="Arial" pitchFamily="34" charset="0"/>
            </a:endParaRPr>
          </a:p>
        </p:txBody>
      </p:sp>
      <p:sp>
        <p:nvSpPr>
          <p:cNvPr id="12" name="TextBox 11">
            <a:hlinkClick r:id="rId9" action="ppaction://hlinksldjump"/>
          </p:cNvPr>
          <p:cNvSpPr txBox="1"/>
          <p:nvPr/>
        </p:nvSpPr>
        <p:spPr>
          <a:xfrm>
            <a:off x="810625" y="3855262"/>
            <a:ext cx="4326525" cy="469367"/>
          </a:xfrm>
          <a:prstGeom prst="rect">
            <a:avLst/>
          </a:prstGeom>
          <a:noFill/>
        </p:spPr>
        <p:txBody>
          <a:bodyPr vert="horz" wrap="square" lIns="99068" tIns="49534" rIns="99068" bIns="49534" rtlCol="0">
            <a:spAutoFit/>
          </a:bodyPr>
          <a:lstStyle/>
          <a:p>
            <a:r>
              <a:rPr lang="en-US" sz="2400" b="1" dirty="0" smtClean="0">
                <a:solidFill>
                  <a:srgbClr val="0000FF"/>
                </a:solidFill>
                <a:latin typeface="Arial" pitchFamily="34" charset="0"/>
                <a:cs typeface="Arial" pitchFamily="34" charset="0"/>
              </a:rPr>
              <a:t>Mixed Review: Area</a:t>
            </a:r>
            <a:endParaRPr lang="en-US" sz="2400" b="1" dirty="0">
              <a:solidFill>
                <a:srgbClr val="0000FF"/>
              </a:solidFill>
              <a:latin typeface="Arial" pitchFamily="34" charset="0"/>
              <a:cs typeface="Arial" pitchFamily="34" charset="0"/>
            </a:endParaRPr>
          </a:p>
        </p:txBody>
      </p:sp>
      <p:sp>
        <p:nvSpPr>
          <p:cNvPr id="13" name="TextBox 12">
            <a:hlinkClick r:id="rId10" action="ppaction://hlinksldjump"/>
          </p:cNvPr>
          <p:cNvSpPr txBox="1"/>
          <p:nvPr/>
        </p:nvSpPr>
        <p:spPr>
          <a:xfrm>
            <a:off x="810625" y="5269203"/>
            <a:ext cx="502151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3-Dimensional Solids</a:t>
            </a:r>
            <a:endParaRPr lang="en-US" sz="2400" b="1" dirty="0">
              <a:solidFill>
                <a:srgbClr val="0000FF"/>
              </a:solidFill>
              <a:latin typeface="Arial" pitchFamily="34" charset="0"/>
              <a:cs typeface="Arial" pitchFamily="34" charset="0"/>
            </a:endParaRPr>
          </a:p>
        </p:txBody>
      </p:sp>
      <p:sp>
        <p:nvSpPr>
          <p:cNvPr id="14" name="TextBox 13">
            <a:hlinkClick r:id="rId11" action="ppaction://hlinksldjump"/>
          </p:cNvPr>
          <p:cNvSpPr txBox="1"/>
          <p:nvPr/>
        </p:nvSpPr>
        <p:spPr>
          <a:xfrm>
            <a:off x="824422" y="5722213"/>
            <a:ext cx="502151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Surface Area</a:t>
            </a:r>
            <a:endParaRPr lang="en-US" sz="2400" b="1" dirty="0">
              <a:solidFill>
                <a:srgbClr val="0000FF"/>
              </a:solidFill>
              <a:latin typeface="Arial" pitchFamily="34" charset="0"/>
              <a:cs typeface="Arial" pitchFamily="34" charset="0"/>
            </a:endParaRPr>
          </a:p>
        </p:txBody>
      </p:sp>
      <p:sp>
        <p:nvSpPr>
          <p:cNvPr id="15" name="TextBox 14">
            <a:hlinkClick r:id="rId12" action="ppaction://hlinksldjump"/>
          </p:cNvPr>
          <p:cNvSpPr txBox="1"/>
          <p:nvPr/>
        </p:nvSpPr>
        <p:spPr>
          <a:xfrm>
            <a:off x="838217" y="6161496"/>
            <a:ext cx="502151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Volume</a:t>
            </a:r>
            <a:endParaRPr lang="en-US" sz="2400" b="1" dirty="0">
              <a:solidFill>
                <a:srgbClr val="0000FF"/>
              </a:solidFill>
              <a:latin typeface="Arial" pitchFamily="34" charset="0"/>
              <a:cs typeface="Arial" pitchFamily="34" charset="0"/>
            </a:endParaRPr>
          </a:p>
        </p:txBody>
      </p:sp>
      <p:sp>
        <p:nvSpPr>
          <p:cNvPr id="17" name="TextBox 16">
            <a:hlinkClick r:id="rId13" action="ppaction://hlinksldjump"/>
          </p:cNvPr>
          <p:cNvSpPr txBox="1"/>
          <p:nvPr/>
        </p:nvSpPr>
        <p:spPr>
          <a:xfrm>
            <a:off x="793750" y="6591039"/>
            <a:ext cx="5867400" cy="469367"/>
          </a:xfrm>
          <a:prstGeom prst="rect">
            <a:avLst/>
          </a:prstGeom>
          <a:noFill/>
        </p:spPr>
        <p:txBody>
          <a:bodyPr vert="horz" wrap="square" lIns="99068" tIns="49534" rIns="99068" bIns="49534" rtlCol="0">
            <a:spAutoFit/>
          </a:bodyPr>
          <a:lstStyle/>
          <a:p>
            <a:r>
              <a:rPr lang="en-US" sz="2400" b="1" dirty="0" smtClean="0">
                <a:solidFill>
                  <a:srgbClr val="0000FF"/>
                </a:solidFill>
                <a:latin typeface="Arial" pitchFamily="34" charset="0"/>
                <a:cs typeface="Arial" pitchFamily="34" charset="0"/>
              </a:rPr>
              <a:t>Polygons in the Coordinate Plane</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3756-229bf1.png"/>
          <p:cNvPicPr>
            <a:picLocks/>
          </p:cNvPicPr>
          <p:nvPr/>
        </p:nvPicPr>
        <p:blipFill>
          <a:blip r:embed="rId3" cstate="print">
            <a:clrChange>
              <a:clrFrom>
                <a:srgbClr val="FFFFFF"/>
              </a:clrFrom>
              <a:clrTo>
                <a:srgbClr val="FFFFFF">
                  <a:alpha val="0"/>
                </a:srgbClr>
              </a:clrTo>
            </a:clrChange>
          </a:blip>
          <a:stretch>
            <a:fillRect/>
          </a:stretch>
        </p:blipFill>
        <p:spPr>
          <a:xfrm>
            <a:off x="5738876" y="3785109"/>
            <a:ext cx="4938744" cy="5628310"/>
          </a:xfrm>
          <a:prstGeom prst="rect">
            <a:avLst/>
          </a:prstGeom>
          <a:solidFill>
            <a:scrgbClr r="0" g="0" b="0">
              <a:alpha val="0"/>
            </a:scrgbClr>
          </a:solidFill>
        </p:spPr>
      </p:pic>
      <p:pic>
        <p:nvPicPr>
          <p:cNvPr id="3" name="Picture 2" descr="NBK-3756-229c4e.png"/>
          <p:cNvPicPr>
            <a:picLocks/>
          </p:cNvPicPr>
          <p:nvPr/>
        </p:nvPicPr>
        <p:blipFill>
          <a:blip r:embed="rId4" cstate="print">
            <a:clrChange>
              <a:clrFrom>
                <a:srgbClr val="FFFFFF"/>
              </a:clrFrom>
              <a:clrTo>
                <a:srgbClr val="FFFFFF">
                  <a:alpha val="0"/>
                </a:srgbClr>
              </a:clrTo>
            </a:clrChange>
          </a:blip>
          <a:stretch>
            <a:fillRect/>
          </a:stretch>
        </p:blipFill>
        <p:spPr>
          <a:xfrm>
            <a:off x="372475" y="3932969"/>
            <a:ext cx="4828381" cy="5642037"/>
          </a:xfrm>
          <a:prstGeom prst="rect">
            <a:avLst/>
          </a:prstGeom>
          <a:solidFill>
            <a:scrgbClr r="0" g="0" b="0">
              <a:alpha val="0"/>
            </a:scrgbClr>
          </a:solidFill>
        </p:spPr>
      </p:pic>
      <p:sp>
        <p:nvSpPr>
          <p:cNvPr id="4" name="TextBox 3"/>
          <p:cNvSpPr txBox="1"/>
          <p:nvPr/>
        </p:nvSpPr>
        <p:spPr>
          <a:xfrm>
            <a:off x="786987" y="1094504"/>
            <a:ext cx="4883563" cy="1577363"/>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Try These.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area of the figures using the formula.</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2648712" y="2791570"/>
            <a:ext cx="1158812"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12 ft</a:t>
            </a:r>
            <a:endParaRPr lang="en-US" sz="2400" b="1">
              <a:solidFill>
                <a:srgbClr val="0000FF"/>
              </a:solidFill>
              <a:latin typeface="Arial" pitchFamily="34" charset="0"/>
              <a:cs typeface="Arial" pitchFamily="34" charset="0"/>
            </a:endParaRPr>
          </a:p>
        </p:txBody>
      </p:sp>
      <p:cxnSp>
        <p:nvCxnSpPr>
          <p:cNvPr id="6" name="Straight Connector 5"/>
          <p:cNvCxnSpPr/>
          <p:nvPr/>
        </p:nvCxnSpPr>
        <p:spPr>
          <a:xfrm>
            <a:off x="2776042" y="3278762"/>
            <a:ext cx="0" cy="1283666"/>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638090" y="4425154"/>
            <a:ext cx="137955" cy="137277"/>
          </a:xfrm>
          <a:custGeom>
            <a:avLst/>
            <a:gdLst/>
            <a:ahLst/>
            <a:cxnLst/>
            <a:rect l="0" t="0" r="0" b="0"/>
            <a:pathLst>
              <a:path w="127001" h="127001">
                <a:moveTo>
                  <a:pt x="127000" y="0"/>
                </a:moveTo>
                <a:lnTo>
                  <a:pt x="127000" y="127000"/>
                </a:lnTo>
                <a:lnTo>
                  <a:pt x="0" y="1270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sz="2400">
              <a:latin typeface="Arial" pitchFamily="34" charset="0"/>
              <a:cs typeface="Arial" pitchFamily="34" charset="0"/>
            </a:endParaRPr>
          </a:p>
        </p:txBody>
      </p:sp>
      <p:sp>
        <p:nvSpPr>
          <p:cNvPr id="8" name="TextBox 7"/>
          <p:cNvSpPr txBox="1"/>
          <p:nvPr/>
        </p:nvSpPr>
        <p:spPr>
          <a:xfrm>
            <a:off x="2579735" y="4631066"/>
            <a:ext cx="1158812"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9 ft</a:t>
            </a:r>
            <a:endParaRPr lang="en-US" sz="2400" b="1">
              <a:solidFill>
                <a:srgbClr val="0000FF"/>
              </a:solidFill>
              <a:latin typeface="Arial" pitchFamily="34" charset="0"/>
              <a:cs typeface="Arial" pitchFamily="34" charset="0"/>
            </a:endParaRPr>
          </a:p>
        </p:txBody>
      </p:sp>
      <p:sp>
        <p:nvSpPr>
          <p:cNvPr id="9" name="TextBox 8"/>
          <p:cNvSpPr txBox="1"/>
          <p:nvPr/>
        </p:nvSpPr>
        <p:spPr>
          <a:xfrm>
            <a:off x="2055511" y="3683863"/>
            <a:ext cx="965676"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7 ft</a:t>
            </a:r>
            <a:endParaRPr lang="en-US" sz="2400" b="1">
              <a:solidFill>
                <a:srgbClr val="0000FF"/>
              </a:solidFill>
              <a:latin typeface="Arial" pitchFamily="34" charset="0"/>
              <a:cs typeface="Arial" pitchFamily="34" charset="0"/>
            </a:endParaRPr>
          </a:p>
        </p:txBody>
      </p:sp>
      <p:sp>
        <p:nvSpPr>
          <p:cNvPr id="10" name="TextBox 9"/>
          <p:cNvSpPr txBox="1"/>
          <p:nvPr/>
        </p:nvSpPr>
        <p:spPr>
          <a:xfrm>
            <a:off x="3697160" y="3656407"/>
            <a:ext cx="1158812"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8 ft</a:t>
            </a:r>
            <a:endParaRPr lang="en-US" sz="2400" b="1">
              <a:solidFill>
                <a:srgbClr val="0000FF"/>
              </a:solidFill>
              <a:latin typeface="Arial" pitchFamily="34" charset="0"/>
              <a:cs typeface="Arial" pitchFamily="34" charset="0"/>
            </a:endParaRPr>
          </a:p>
        </p:txBody>
      </p:sp>
      <p:sp>
        <p:nvSpPr>
          <p:cNvPr id="11" name="TextBox 10"/>
          <p:cNvSpPr txBox="1"/>
          <p:nvPr/>
        </p:nvSpPr>
        <p:spPr>
          <a:xfrm>
            <a:off x="7546071" y="4521245"/>
            <a:ext cx="827723"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13</a:t>
            </a:r>
            <a:endParaRPr lang="en-US" sz="2400" b="1">
              <a:solidFill>
                <a:srgbClr val="0000FF"/>
              </a:solidFill>
              <a:latin typeface="Arial" pitchFamily="34" charset="0"/>
              <a:cs typeface="Arial" pitchFamily="34" charset="0"/>
            </a:endParaRPr>
          </a:p>
        </p:txBody>
      </p:sp>
      <p:sp>
        <p:nvSpPr>
          <p:cNvPr id="12" name="TextBox 11"/>
          <p:cNvSpPr txBox="1"/>
          <p:nvPr/>
        </p:nvSpPr>
        <p:spPr>
          <a:xfrm>
            <a:off x="7546071" y="2805299"/>
            <a:ext cx="827723"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sp>
        <p:nvSpPr>
          <p:cNvPr id="16" name="Freeform 15"/>
          <p:cNvSpPr/>
          <p:nvPr/>
        </p:nvSpPr>
        <p:spPr>
          <a:xfrm flipV="1">
            <a:off x="1258830" y="3278762"/>
            <a:ext cx="3683366" cy="1284078"/>
          </a:xfrm>
          <a:custGeom>
            <a:avLst/>
            <a:gdLst/>
            <a:ahLst/>
            <a:cxnLst/>
            <a:rect l="0" t="0" r="0" b="0"/>
            <a:pathLst>
              <a:path w="3390901" h="1187958">
                <a:moveTo>
                  <a:pt x="0" y="1187957"/>
                </a:moveTo>
                <a:lnTo>
                  <a:pt x="678179" y="0"/>
                </a:lnTo>
                <a:lnTo>
                  <a:pt x="2712720" y="0"/>
                </a:lnTo>
                <a:lnTo>
                  <a:pt x="3390900" y="118795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7" name="TextBox 16"/>
          <p:cNvSpPr txBox="1"/>
          <p:nvPr/>
        </p:nvSpPr>
        <p:spPr>
          <a:xfrm>
            <a:off x="579406" y="3683863"/>
            <a:ext cx="1158812"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8 ft</a:t>
            </a:r>
            <a:endParaRPr lang="en-US" sz="2400" b="1">
              <a:solidFill>
                <a:srgbClr val="0000FF"/>
              </a:solidFill>
              <a:latin typeface="Arial" pitchFamily="34" charset="0"/>
              <a:cs typeface="Arial" pitchFamily="34" charset="0"/>
            </a:endParaRPr>
          </a:p>
        </p:txBody>
      </p:sp>
      <p:sp>
        <p:nvSpPr>
          <p:cNvPr id="21" name="Freeform 20"/>
          <p:cNvSpPr/>
          <p:nvPr/>
        </p:nvSpPr>
        <p:spPr>
          <a:xfrm rot="46800">
            <a:off x="6249305" y="3203399"/>
            <a:ext cx="3476436" cy="1331577"/>
          </a:xfrm>
          <a:custGeom>
            <a:avLst/>
            <a:gdLst/>
            <a:ahLst/>
            <a:cxnLst/>
            <a:rect l="0" t="0" r="0" b="0"/>
            <a:pathLst>
              <a:path w="3200401" h="1231901">
                <a:moveTo>
                  <a:pt x="0" y="1231900"/>
                </a:moveTo>
                <a:lnTo>
                  <a:pt x="546100" y="12700"/>
                </a:lnTo>
                <a:lnTo>
                  <a:pt x="2235200" y="0"/>
                </a:lnTo>
                <a:lnTo>
                  <a:pt x="3200400" y="1168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22" name="Straight Connector 21"/>
          <p:cNvCxnSpPr/>
          <p:nvPr/>
        </p:nvCxnSpPr>
        <p:spPr>
          <a:xfrm>
            <a:off x="7228777" y="3190769"/>
            <a:ext cx="0" cy="1331575"/>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25148" y="3615226"/>
            <a:ext cx="63458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24" name="TextBox 23"/>
          <p:cNvSpPr txBox="1"/>
          <p:nvPr/>
        </p:nvSpPr>
        <p:spPr>
          <a:xfrm>
            <a:off x="9270493" y="3615226"/>
            <a:ext cx="827723"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sp>
        <p:nvSpPr>
          <p:cNvPr id="25" name="TextBox 24"/>
          <p:cNvSpPr txBox="1"/>
          <p:nvPr/>
        </p:nvSpPr>
        <p:spPr>
          <a:xfrm>
            <a:off x="7283958" y="3615226"/>
            <a:ext cx="63458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grpSp>
        <p:nvGrpSpPr>
          <p:cNvPr id="29" name="Group 28"/>
          <p:cNvGrpSpPr/>
          <p:nvPr/>
        </p:nvGrpSpPr>
        <p:grpSpPr>
          <a:xfrm>
            <a:off x="6508750" y="5062353"/>
            <a:ext cx="3124200" cy="3832302"/>
            <a:chOff x="622300" y="3822700"/>
            <a:chExt cx="3251201" cy="1749172"/>
          </a:xfrm>
        </p:grpSpPr>
        <p:sp>
          <p:nvSpPr>
            <p:cNvPr id="30" name="Freeform 29"/>
            <p:cNvSpPr/>
            <p:nvPr/>
          </p:nvSpPr>
          <p:spPr>
            <a:xfrm>
              <a:off x="622300" y="3822700"/>
              <a:ext cx="3251201" cy="1749172"/>
            </a:xfrm>
            <a:custGeom>
              <a:avLst/>
              <a:gdLst/>
              <a:ahLst/>
              <a:cxnLst/>
              <a:rect l="0" t="0" r="0" b="0"/>
              <a:pathLst>
                <a:path w="3251201" h="1749172">
                  <a:moveTo>
                    <a:pt x="0" y="0"/>
                  </a:moveTo>
                  <a:lnTo>
                    <a:pt x="3251200" y="0"/>
                  </a:lnTo>
                  <a:lnTo>
                    <a:pt x="3251200" y="1749171"/>
                  </a:lnTo>
                  <a:lnTo>
                    <a:pt x="0" y="1749171"/>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524000" y="45466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grpSp>
        <p:nvGrpSpPr>
          <p:cNvPr id="32" name="Group 31"/>
          <p:cNvGrpSpPr/>
          <p:nvPr/>
        </p:nvGrpSpPr>
        <p:grpSpPr>
          <a:xfrm>
            <a:off x="1555750" y="5133104"/>
            <a:ext cx="3124200" cy="3832302"/>
            <a:chOff x="622300" y="3822700"/>
            <a:chExt cx="3251201" cy="1749172"/>
          </a:xfrm>
        </p:grpSpPr>
        <p:sp>
          <p:nvSpPr>
            <p:cNvPr id="33" name="Freeform 32"/>
            <p:cNvSpPr/>
            <p:nvPr/>
          </p:nvSpPr>
          <p:spPr>
            <a:xfrm>
              <a:off x="622300" y="3822700"/>
              <a:ext cx="3251201" cy="1749172"/>
            </a:xfrm>
            <a:custGeom>
              <a:avLst/>
              <a:gdLst/>
              <a:ahLst/>
              <a:cxnLst/>
              <a:rect l="0" t="0" r="0" b="0"/>
              <a:pathLst>
                <a:path w="3251201" h="1749172">
                  <a:moveTo>
                    <a:pt x="0" y="0"/>
                  </a:moveTo>
                  <a:lnTo>
                    <a:pt x="3251200" y="0"/>
                  </a:lnTo>
                  <a:lnTo>
                    <a:pt x="3251200" y="1749171"/>
                  </a:lnTo>
                  <a:lnTo>
                    <a:pt x="0" y="1749171"/>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524000" y="4546600"/>
              <a:ext cx="1701800" cy="276999"/>
            </a:xfrm>
            <a:prstGeom prst="rect">
              <a:avLst/>
            </a:prstGeom>
            <a:noFill/>
          </p:spPr>
          <p:txBody>
            <a:bodyPr vert="horz" rtlCol="0">
              <a:spAutoFit/>
            </a:bodyPr>
            <a:lstStyle/>
            <a:p>
              <a:r>
                <a:rPr lang="en-US" sz="1300" b="1" dirty="0" smtClean="0">
                  <a:solidFill>
                    <a:srgbClr val="FFFFFF"/>
                  </a:solidFill>
                  <a:latin typeface="Arial - 16"/>
                </a:rPr>
                <a:t>click to reveal</a:t>
              </a:r>
              <a:endParaRPr lang="en-US" sz="1300" b="1" dirty="0">
                <a:solidFill>
                  <a:srgbClr val="FFFFFF"/>
                </a:solidFill>
                <a:latin typeface="Arial - 16"/>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32"/>
                                        </p:tgtEl>
                                      </p:cBhvr>
                                    </p:animEffect>
                                    <p:set>
                                      <p:cBhvr>
                                        <p:cTn id="13"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0916" y="1025577"/>
            <a:ext cx="11284617"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53820" y="1025577"/>
            <a:ext cx="1002923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trapezoid by drawing a diagonal.</a:t>
            </a:r>
            <a:endParaRPr lang="en-US" sz="2800" b="1" dirty="0">
              <a:solidFill>
                <a:srgbClr val="000000"/>
              </a:solidFill>
              <a:latin typeface="Arial" pitchFamily="34" charset="0"/>
              <a:cs typeface="Arial" pitchFamily="34" charset="0"/>
            </a:endParaRPr>
          </a:p>
        </p:txBody>
      </p:sp>
      <p:sp>
        <p:nvSpPr>
          <p:cNvPr id="12" name="Freeform 11"/>
          <p:cNvSpPr/>
          <p:nvPr/>
        </p:nvSpPr>
        <p:spPr>
          <a:xfrm>
            <a:off x="1653822" y="2535612"/>
            <a:ext cx="4400726" cy="2265053"/>
          </a:xfrm>
          <a:custGeom>
            <a:avLst/>
            <a:gdLst/>
            <a:ahLst/>
            <a:cxnLst/>
            <a:rect l="0" t="0" r="0" b="0"/>
            <a:pathLst>
              <a:path w="4051301" h="2095501">
                <a:moveTo>
                  <a:pt x="0" y="2095500"/>
                </a:moveTo>
                <a:lnTo>
                  <a:pt x="810260" y="0"/>
                </a:lnTo>
                <a:lnTo>
                  <a:pt x="3241040" y="0"/>
                </a:lnTo>
                <a:lnTo>
                  <a:pt x="4051300" y="20955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TextBox 12"/>
          <p:cNvSpPr txBox="1"/>
          <p:nvPr/>
        </p:nvSpPr>
        <p:spPr>
          <a:xfrm>
            <a:off x="3543788" y="2027690"/>
            <a:ext cx="1048449" cy="407828"/>
          </a:xfrm>
          <a:prstGeom prst="rect">
            <a:avLst/>
          </a:prstGeom>
          <a:noFill/>
        </p:spPr>
        <p:txBody>
          <a:bodyPr vert="horz" lIns="99068" tIns="49534" rIns="99068" bIns="49534" rtlCol="0">
            <a:spAutoFit/>
          </a:bodyPr>
          <a:lstStyle/>
          <a:p>
            <a:r>
              <a:rPr lang="en-US" b="1" smtClean="0">
                <a:solidFill>
                  <a:srgbClr val="0000FF"/>
                </a:solidFill>
                <a:latin typeface="Arial - 24"/>
              </a:rPr>
              <a:t>9 m</a:t>
            </a:r>
            <a:endParaRPr lang="en-US" b="1">
              <a:solidFill>
                <a:srgbClr val="0000FF"/>
              </a:solidFill>
              <a:latin typeface="Arial - 24"/>
            </a:endParaRPr>
          </a:p>
        </p:txBody>
      </p:sp>
      <p:sp>
        <p:nvSpPr>
          <p:cNvPr id="14" name="TextBox 13"/>
          <p:cNvSpPr txBox="1"/>
          <p:nvPr/>
        </p:nvSpPr>
        <p:spPr>
          <a:xfrm>
            <a:off x="3254085" y="4979123"/>
            <a:ext cx="1213993" cy="382581"/>
          </a:xfrm>
          <a:prstGeom prst="rect">
            <a:avLst/>
          </a:prstGeom>
          <a:noFill/>
        </p:spPr>
        <p:txBody>
          <a:bodyPr vert="horz" lIns="99068" tIns="49534" rIns="99068" bIns="49534" rtlCol="0">
            <a:spAutoFit/>
          </a:bodyPr>
          <a:lstStyle/>
          <a:p>
            <a:r>
              <a:rPr lang="en-US" sz="1800" b="1" dirty="0" smtClean="0">
                <a:solidFill>
                  <a:srgbClr val="0000FF"/>
                </a:solidFill>
                <a:latin typeface="Arial - 23"/>
              </a:rPr>
              <a:t>11 m</a:t>
            </a:r>
            <a:endParaRPr lang="en-US" sz="1800" b="1" dirty="0">
              <a:solidFill>
                <a:srgbClr val="0000FF"/>
              </a:solidFill>
              <a:latin typeface="Arial - 23"/>
            </a:endParaRPr>
          </a:p>
        </p:txBody>
      </p:sp>
      <p:cxnSp>
        <p:nvCxnSpPr>
          <p:cNvPr id="15" name="Straight Connector 14"/>
          <p:cNvCxnSpPr/>
          <p:nvPr/>
        </p:nvCxnSpPr>
        <p:spPr>
          <a:xfrm>
            <a:off x="2550520" y="2494429"/>
            <a:ext cx="0" cy="2292507"/>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05701" y="3455361"/>
            <a:ext cx="1324356" cy="382581"/>
          </a:xfrm>
          <a:prstGeom prst="rect">
            <a:avLst/>
          </a:prstGeom>
          <a:noFill/>
        </p:spPr>
        <p:txBody>
          <a:bodyPr vert="horz" lIns="99068" tIns="49534" rIns="99068" bIns="49534" rtlCol="0">
            <a:spAutoFit/>
          </a:bodyPr>
          <a:lstStyle/>
          <a:p>
            <a:r>
              <a:rPr lang="en-US" sz="1800" b="1" dirty="0" smtClean="0">
                <a:solidFill>
                  <a:srgbClr val="0000FF"/>
                </a:solidFill>
                <a:latin typeface="Arial - 23"/>
              </a:rPr>
              <a:t>8.5 m</a:t>
            </a:r>
            <a:endParaRPr lang="en-US" sz="1800" b="1" dirty="0">
              <a:solidFill>
                <a:srgbClr val="0000FF"/>
              </a:solidFill>
              <a:latin typeface="Arial - 23"/>
            </a:endParaRPr>
          </a:p>
        </p:txBody>
      </p:sp>
      <p:pic>
        <p:nvPicPr>
          <p:cNvPr id="17" name="Picture 16" descr="a9223985872e4dfa97d51b2ef618b25d.png"/>
          <p:cNvPicPr>
            <a:picLocks/>
          </p:cNvPicPr>
          <p:nvPr/>
        </p:nvPicPr>
        <p:blipFill>
          <a:blip r:embed="rId3" cstate="print"/>
          <a:stretch>
            <a:fillRect/>
          </a:stretch>
        </p:blipFill>
        <p:spPr>
          <a:xfrm>
            <a:off x="9656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64635" y="1029054"/>
            <a:ext cx="10429304"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47539" y="1029054"/>
            <a:ext cx="9960261"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trapezoid using the formula.</a:t>
            </a:r>
            <a:endParaRPr lang="en-US" sz="2800" b="1" dirty="0">
              <a:solidFill>
                <a:srgbClr val="000000"/>
              </a:solidFill>
              <a:latin typeface="Arial" pitchFamily="34" charset="0"/>
              <a:cs typeface="Arial" pitchFamily="34" charset="0"/>
            </a:endParaRPr>
          </a:p>
        </p:txBody>
      </p:sp>
      <p:grpSp>
        <p:nvGrpSpPr>
          <p:cNvPr id="6" name="Group 5"/>
          <p:cNvGrpSpPr/>
          <p:nvPr/>
        </p:nvGrpSpPr>
        <p:grpSpPr>
          <a:xfrm rot="10815600">
            <a:off x="1868557" y="2664685"/>
            <a:ext cx="4400726" cy="2331268"/>
            <a:chOff x="1194067" y="1970396"/>
            <a:chExt cx="4051301" cy="2156760"/>
          </a:xfrm>
        </p:grpSpPr>
        <p:sp>
          <p:nvSpPr>
            <p:cNvPr id="4" name="Freeform 3"/>
            <p:cNvSpPr/>
            <p:nvPr/>
          </p:nvSpPr>
          <p:spPr>
            <a:xfrm>
              <a:off x="1194067" y="1970396"/>
              <a:ext cx="4051301" cy="2095501"/>
            </a:xfrm>
            <a:custGeom>
              <a:avLst/>
              <a:gdLst/>
              <a:ahLst/>
              <a:cxnLst/>
              <a:rect l="0" t="0" r="0" b="0"/>
              <a:pathLst>
                <a:path w="4051301" h="2095501">
                  <a:moveTo>
                    <a:pt x="0" y="2095500"/>
                  </a:moveTo>
                  <a:lnTo>
                    <a:pt x="810260" y="0"/>
                  </a:lnTo>
                  <a:lnTo>
                    <a:pt x="3241040" y="0"/>
                  </a:lnTo>
                  <a:lnTo>
                    <a:pt x="4051300" y="20955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1947673" y="2011082"/>
              <a:ext cx="144732" cy="2116074"/>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4371" y="2223355"/>
            <a:ext cx="1407128"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20 cm</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3509915" y="5147330"/>
            <a:ext cx="1407128"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13 cm</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4296251" y="3678479"/>
            <a:ext cx="1213993"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12 cm</a:t>
            </a:r>
            <a:endParaRPr lang="en-US" sz="2400" b="1" dirty="0">
              <a:solidFill>
                <a:srgbClr val="0000FF"/>
              </a:solidFill>
              <a:latin typeface="Arial" pitchFamily="34" charset="0"/>
              <a:cs typeface="Arial" pitchFamily="34" charset="0"/>
            </a:endParaRPr>
          </a:p>
        </p:txBody>
      </p:sp>
      <p:pic>
        <p:nvPicPr>
          <p:cNvPr id="16" name="Picture 15" descr="7677bd4409984999b47a2dc04a0eda9e.png"/>
          <p:cNvPicPr>
            <a:picLocks/>
          </p:cNvPicPr>
          <p:nvPr/>
        </p:nvPicPr>
        <p:blipFill>
          <a:blip r:embed="rId3" cstate="print"/>
          <a:stretch>
            <a:fillRect/>
          </a:stretch>
        </p:blipFill>
        <p:spPr>
          <a:xfrm>
            <a:off x="107950" y="88106"/>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07326" y="1784588"/>
            <a:ext cx="5821648" cy="1577363"/>
          </a:xfrm>
          <a:prstGeom prst="rect">
            <a:avLst/>
          </a:prstGeom>
          <a:noFill/>
        </p:spPr>
        <p:txBody>
          <a:bodyPr vert="horz" lIns="99068" tIns="49534" rIns="99068" bIns="49534" rtlCol="0">
            <a:spAutoFit/>
          </a:bodyPr>
          <a:lstStyle/>
          <a:p>
            <a:pPr algn="ctr"/>
            <a:r>
              <a:rPr lang="en-US" sz="4800" b="1" dirty="0" smtClean="0">
                <a:solidFill>
                  <a:srgbClr val="0000FF"/>
                </a:solidFill>
                <a:latin typeface="Arial" pitchFamily="34" charset="0"/>
                <a:cs typeface="Arial" pitchFamily="34" charset="0"/>
              </a:rPr>
              <a:t>Mixed Review:</a:t>
            </a:r>
          </a:p>
          <a:p>
            <a:pPr algn="ctr"/>
            <a:r>
              <a:rPr lang="en-US" sz="4800" b="1" dirty="0" smtClean="0">
                <a:solidFill>
                  <a:srgbClr val="0000FF"/>
                </a:solidFill>
                <a:latin typeface="Arial" pitchFamily="34" charset="0"/>
                <a:cs typeface="Arial" pitchFamily="34" charset="0"/>
              </a:rPr>
              <a:t>Area </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575550" y="3735234"/>
            <a:ext cx="2041716" cy="1023381"/>
          </a:xfrm>
          <a:prstGeom prst="rect">
            <a:avLst/>
          </a:prstGeom>
          <a:noFill/>
        </p:spPr>
        <p:txBody>
          <a:bodyPr vert="horz"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5" name="Freeform 4">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6383" y="1026125"/>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59287" y="1034403"/>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18" name="Group 17"/>
          <p:cNvGrpSpPr/>
          <p:nvPr/>
        </p:nvGrpSpPr>
        <p:grpSpPr>
          <a:xfrm>
            <a:off x="1245426" y="1808598"/>
            <a:ext cx="4235180" cy="2630624"/>
            <a:chOff x="774700" y="1130300"/>
            <a:chExt cx="3898900" cy="2433707"/>
          </a:xfrm>
        </p:grpSpPr>
        <p:sp>
          <p:nvSpPr>
            <p:cNvPr id="10" name="Freeform 9"/>
            <p:cNvSpPr/>
            <p:nvPr/>
          </p:nvSpPr>
          <p:spPr>
            <a:xfrm>
              <a:off x="1371600" y="1536700"/>
              <a:ext cx="2341880" cy="1534668"/>
            </a:xfrm>
            <a:custGeom>
              <a:avLst/>
              <a:gdLst/>
              <a:ahLst/>
              <a:cxnLst/>
              <a:rect l="0" t="0" r="0" b="0"/>
              <a:pathLst>
                <a:path w="2341880" h="1534668">
                  <a:moveTo>
                    <a:pt x="0" y="1534667"/>
                  </a:moveTo>
                  <a:lnTo>
                    <a:pt x="468376" y="0"/>
                  </a:lnTo>
                  <a:lnTo>
                    <a:pt x="1873504" y="0"/>
                  </a:lnTo>
                  <a:lnTo>
                    <a:pt x="2341879" y="153466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33600" y="11303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5 cm</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774700" y="20701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4 cm</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1866900" y="21463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3 cm</a:t>
              </a:r>
              <a:endParaRPr lang="en-US" sz="2400" dirty="0">
                <a:solidFill>
                  <a:srgbClr val="000000"/>
                </a:solidFill>
                <a:latin typeface="Arial" pitchFamily="34" charset="0"/>
                <a:cs typeface="Arial" pitchFamily="34" charset="0"/>
              </a:endParaRPr>
            </a:p>
          </p:txBody>
        </p:sp>
        <p:sp>
          <p:nvSpPr>
            <p:cNvPr id="14" name="TextBox 13"/>
            <p:cNvSpPr txBox="1"/>
            <p:nvPr/>
          </p:nvSpPr>
          <p:spPr>
            <a:xfrm>
              <a:off x="3556000" y="21336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4 cm</a:t>
              </a:r>
              <a:endParaRPr lang="en-US" sz="2400" dirty="0">
                <a:solidFill>
                  <a:srgbClr val="000000"/>
                </a:solidFill>
                <a:latin typeface="Arial" pitchFamily="34" charset="0"/>
                <a:cs typeface="Arial" pitchFamily="34" charset="0"/>
              </a:endParaRPr>
            </a:p>
          </p:txBody>
        </p:sp>
        <p:sp>
          <p:nvSpPr>
            <p:cNvPr id="15" name="TextBox 14"/>
            <p:cNvSpPr txBox="1"/>
            <p:nvPr/>
          </p:nvSpPr>
          <p:spPr>
            <a:xfrm>
              <a:off x="2120900" y="3136900"/>
              <a:ext cx="1295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11 cm</a:t>
              </a:r>
              <a:endParaRPr lang="en-US" sz="2400" dirty="0">
                <a:solidFill>
                  <a:srgbClr val="000000"/>
                </a:solidFill>
                <a:latin typeface="Arial" pitchFamily="34" charset="0"/>
                <a:cs typeface="Arial" pitchFamily="34" charset="0"/>
              </a:endParaRPr>
            </a:p>
          </p:txBody>
        </p:sp>
        <p:cxnSp>
          <p:nvCxnSpPr>
            <p:cNvPr id="16" name="Straight Connector 15"/>
            <p:cNvCxnSpPr/>
            <p:nvPr/>
          </p:nvCxnSpPr>
          <p:spPr>
            <a:xfrm>
              <a:off x="1866900" y="1536700"/>
              <a:ext cx="0" cy="15240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79600" y="2882900"/>
              <a:ext cx="114301" cy="165101"/>
            </a:xfrm>
            <a:custGeom>
              <a:avLst/>
              <a:gdLst/>
              <a:ahLst/>
              <a:cxnLst/>
              <a:rect l="0" t="0" r="0" b="0"/>
              <a:pathLst>
                <a:path w="114301" h="165101">
                  <a:moveTo>
                    <a:pt x="0" y="0"/>
                  </a:moveTo>
                  <a:lnTo>
                    <a:pt x="114300" y="0"/>
                  </a:lnTo>
                  <a:lnTo>
                    <a:pt x="114300" y="165100"/>
                  </a:lnTo>
                  <a:lnTo>
                    <a:pt x="0" y="165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081ca88230fa4a41bd24dc3d448e93e4.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7401" y="1003439"/>
            <a:ext cx="642864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0305" y="1003439"/>
            <a:ext cx="642864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12" name="Group 11"/>
          <p:cNvGrpSpPr/>
          <p:nvPr/>
        </p:nvGrpSpPr>
        <p:grpSpPr>
          <a:xfrm>
            <a:off x="921559" y="1801149"/>
            <a:ext cx="4179999" cy="2409473"/>
            <a:chOff x="342900" y="1144397"/>
            <a:chExt cx="3848100" cy="2229110"/>
          </a:xfrm>
        </p:grpSpPr>
        <p:grpSp>
          <p:nvGrpSpPr>
            <p:cNvPr id="7" name="Group 6"/>
            <p:cNvGrpSpPr/>
            <p:nvPr/>
          </p:nvGrpSpPr>
          <p:grpSpPr>
            <a:xfrm>
              <a:off x="1004569" y="1144397"/>
              <a:ext cx="2209929" cy="1756537"/>
              <a:chOff x="1004569" y="1144397"/>
              <a:chExt cx="2209929" cy="1756537"/>
            </a:xfrm>
          </p:grpSpPr>
          <p:sp>
            <p:nvSpPr>
              <p:cNvPr id="4" name="Freeform 3"/>
              <p:cNvSpPr/>
              <p:nvPr/>
            </p:nvSpPr>
            <p:spPr>
              <a:xfrm>
                <a:off x="1004569" y="1144397"/>
                <a:ext cx="2209929" cy="1756537"/>
              </a:xfrm>
              <a:custGeom>
                <a:avLst/>
                <a:gdLst/>
                <a:ahLst/>
                <a:cxnLst/>
                <a:rect l="0" t="0" r="0" b="0"/>
                <a:pathLst>
                  <a:path w="2209929" h="1756537">
                    <a:moveTo>
                      <a:pt x="2209928" y="1754885"/>
                    </a:moveTo>
                    <a:lnTo>
                      <a:pt x="0" y="1756536"/>
                    </a:lnTo>
                    <a:lnTo>
                      <a:pt x="110578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087879" y="1173352"/>
                <a:ext cx="72263" cy="1655065"/>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145664" y="2770377"/>
                <a:ext cx="130050" cy="86997"/>
              </a:xfrm>
              <a:custGeom>
                <a:avLst/>
                <a:gdLst/>
                <a:ahLst/>
                <a:cxnLst/>
                <a:rect l="0" t="0" r="0" b="0"/>
                <a:pathLst>
                  <a:path w="130050" h="86997">
                    <a:moveTo>
                      <a:pt x="0" y="0"/>
                    </a:moveTo>
                    <a:lnTo>
                      <a:pt x="130049" y="0"/>
                    </a:lnTo>
                    <a:lnTo>
                      <a:pt x="130049" y="86996"/>
                    </a:lnTo>
                    <a:lnTo>
                      <a:pt x="0" y="8699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146300" y="2222500"/>
              <a:ext cx="889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8 yd</a:t>
              </a:r>
              <a:endParaRPr lang="en-US" sz="2400" dirty="0">
                <a:solidFill>
                  <a:srgbClr val="000000"/>
                </a:solidFill>
                <a:latin typeface="Arial" pitchFamily="34" charset="0"/>
                <a:cs typeface="Arial" pitchFamily="34" charset="0"/>
              </a:endParaRPr>
            </a:p>
          </p:txBody>
        </p:sp>
        <p:sp>
          <p:nvSpPr>
            <p:cNvPr id="9" name="TextBox 8"/>
            <p:cNvSpPr txBox="1"/>
            <p:nvPr/>
          </p:nvSpPr>
          <p:spPr>
            <a:xfrm>
              <a:off x="1663700" y="2946400"/>
              <a:ext cx="1295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10.5 yd</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342900" y="1778000"/>
              <a:ext cx="1295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10.5 yd</a:t>
              </a:r>
              <a:endParaRPr lang="en-US" sz="2400" dirty="0">
                <a:solidFill>
                  <a:srgbClr val="000000"/>
                </a:solidFill>
                <a:latin typeface="Arial" pitchFamily="34" charset="0"/>
                <a:cs typeface="Arial" pitchFamily="34" charset="0"/>
              </a:endParaRPr>
            </a:p>
          </p:txBody>
        </p:sp>
        <p:sp>
          <p:nvSpPr>
            <p:cNvPr id="11" name="TextBox 10"/>
            <p:cNvSpPr txBox="1"/>
            <p:nvPr/>
          </p:nvSpPr>
          <p:spPr>
            <a:xfrm>
              <a:off x="2895600" y="1739900"/>
              <a:ext cx="1295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10.5 yd</a:t>
              </a:r>
              <a:endParaRPr lang="en-US" sz="2400" dirty="0">
                <a:solidFill>
                  <a:srgbClr val="000000"/>
                </a:solidFill>
                <a:latin typeface="Arial" pitchFamily="34" charset="0"/>
                <a:cs typeface="Arial" pitchFamily="34" charset="0"/>
              </a:endParaRPr>
            </a:p>
          </p:txBody>
        </p:sp>
      </p:grpSp>
      <p:pic>
        <p:nvPicPr>
          <p:cNvPr id="19" name="Picture 18" descr="69544f7cee8142d69a92a61cc1c9ddc9.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9673" y="1013083"/>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2577" y="1013083"/>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7" name="Group 6"/>
          <p:cNvGrpSpPr/>
          <p:nvPr/>
        </p:nvGrpSpPr>
        <p:grpSpPr>
          <a:xfrm>
            <a:off x="1020399" y="2015198"/>
            <a:ext cx="3573003" cy="2012883"/>
            <a:chOff x="533400" y="1130300"/>
            <a:chExt cx="3289301" cy="1862207"/>
          </a:xfrm>
        </p:grpSpPr>
        <p:sp>
          <p:nvSpPr>
            <p:cNvPr id="4" name="Freeform 3"/>
            <p:cNvSpPr/>
            <p:nvPr/>
          </p:nvSpPr>
          <p:spPr>
            <a:xfrm>
              <a:off x="1447800" y="1130300"/>
              <a:ext cx="2374901" cy="1346201"/>
            </a:xfrm>
            <a:custGeom>
              <a:avLst/>
              <a:gdLst/>
              <a:ahLst/>
              <a:cxnLst/>
              <a:rect l="0" t="0" r="0" b="0"/>
              <a:pathLst>
                <a:path w="2374901" h="1346201">
                  <a:moveTo>
                    <a:pt x="0" y="0"/>
                  </a:moveTo>
                  <a:lnTo>
                    <a:pt x="2374900" y="0"/>
                  </a:lnTo>
                  <a:lnTo>
                    <a:pt x="2374900" y="1346200"/>
                  </a:lnTo>
                  <a:lnTo>
                    <a:pt x="0" y="1346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1549400"/>
              <a:ext cx="9398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4.7 m</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22500" y="2565400"/>
              <a:ext cx="9398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7.2 m</a:t>
              </a:r>
              <a:endParaRPr lang="en-US" sz="2400" dirty="0">
                <a:solidFill>
                  <a:srgbClr val="000000"/>
                </a:solidFill>
                <a:latin typeface="Arial" pitchFamily="34" charset="0"/>
                <a:cs typeface="Arial" pitchFamily="34" charset="0"/>
              </a:endParaRPr>
            </a:p>
          </p:txBody>
        </p:sp>
      </p:grpSp>
      <p:pic>
        <p:nvPicPr>
          <p:cNvPr id="14" name="Picture 13" descr="ea83270e7b984eb8bcef91d40cda4ce0.png"/>
          <p:cNvPicPr>
            <a:picLocks/>
          </p:cNvPicPr>
          <p:nvPr/>
        </p:nvPicPr>
        <p:blipFill>
          <a:blip r:embed="rId3" cstate="print"/>
          <a:stretch>
            <a:fillRect/>
          </a:stretch>
        </p:blipFill>
        <p:spPr>
          <a:xfrm>
            <a:off x="135832" y="81602"/>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4541" y="1017746"/>
            <a:ext cx="642864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57445" y="1017746"/>
            <a:ext cx="642864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14" name="Group 13"/>
          <p:cNvGrpSpPr/>
          <p:nvPr/>
        </p:nvGrpSpPr>
        <p:grpSpPr>
          <a:xfrm>
            <a:off x="1252649" y="2125086"/>
            <a:ext cx="3793729" cy="1861879"/>
            <a:chOff x="787400" y="1333500"/>
            <a:chExt cx="3492501" cy="1722507"/>
          </a:xfrm>
        </p:grpSpPr>
        <p:sp>
          <p:nvSpPr>
            <p:cNvPr id="10" name="Freeform 9"/>
            <p:cNvSpPr/>
            <p:nvPr/>
          </p:nvSpPr>
          <p:spPr>
            <a:xfrm>
              <a:off x="1117600" y="1333500"/>
              <a:ext cx="3162301" cy="1270001"/>
            </a:xfrm>
            <a:custGeom>
              <a:avLst/>
              <a:gdLst/>
              <a:ahLst/>
              <a:cxnLst/>
              <a:rect l="0" t="0" r="0" b="0"/>
              <a:pathLst>
                <a:path w="3162301" h="1270001">
                  <a:moveTo>
                    <a:pt x="0" y="1270000"/>
                  </a:moveTo>
                  <a:lnTo>
                    <a:pt x="711580" y="0"/>
                  </a:lnTo>
                  <a:lnTo>
                    <a:pt x="3162300" y="0"/>
                  </a:lnTo>
                  <a:lnTo>
                    <a:pt x="2450719" y="12700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7400" y="1727200"/>
              <a:ext cx="914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9 in</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1841500" y="1816100"/>
              <a:ext cx="914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7 in</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1752600" y="2628900"/>
              <a:ext cx="10922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15 in</a:t>
              </a:r>
              <a:endParaRPr lang="en-US" sz="2400" dirty="0">
                <a:solidFill>
                  <a:srgbClr val="000000"/>
                </a:solidFill>
                <a:latin typeface="Arial" pitchFamily="34" charset="0"/>
                <a:cs typeface="Arial" pitchFamily="34" charset="0"/>
              </a:endParaRPr>
            </a:p>
          </p:txBody>
        </p:sp>
      </p:grpSp>
      <p:cxnSp>
        <p:nvCxnSpPr>
          <p:cNvPr id="15" name="Straight Connector 14"/>
          <p:cNvCxnSpPr/>
          <p:nvPr/>
        </p:nvCxnSpPr>
        <p:spPr>
          <a:xfrm>
            <a:off x="2347213" y="2102224"/>
            <a:ext cx="0" cy="1386486"/>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347214" y="3296526"/>
            <a:ext cx="124159" cy="178460"/>
          </a:xfrm>
          <a:custGeom>
            <a:avLst/>
            <a:gdLst/>
            <a:ahLst/>
            <a:cxnLst/>
            <a:rect l="0" t="0" r="0" b="0"/>
            <a:pathLst>
              <a:path w="114301" h="165101">
                <a:moveTo>
                  <a:pt x="0" y="0"/>
                </a:moveTo>
                <a:lnTo>
                  <a:pt x="114300" y="0"/>
                </a:lnTo>
                <a:lnTo>
                  <a:pt x="114300" y="165100"/>
                </a:lnTo>
                <a:lnTo>
                  <a:pt x="0" y="165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sz="2800">
              <a:latin typeface="Arial" pitchFamily="34" charset="0"/>
              <a:cs typeface="Arial" pitchFamily="34" charset="0"/>
            </a:endParaRPr>
          </a:p>
        </p:txBody>
      </p:sp>
      <p:pic>
        <p:nvPicPr>
          <p:cNvPr id="17" name="Picture 16" descr="c646c41cfb25491ba02c78287c533e84.png"/>
          <p:cNvPicPr>
            <a:picLocks/>
          </p:cNvPicPr>
          <p:nvPr/>
        </p:nvPicPr>
        <p:blipFill>
          <a:blip r:embed="rId3" cstate="print"/>
          <a:stretch>
            <a:fillRect/>
          </a:stretch>
        </p:blipFill>
        <p:spPr>
          <a:xfrm>
            <a:off x="110363"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9880" y="993196"/>
            <a:ext cx="1009821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92783" y="993196"/>
            <a:ext cx="9822307" cy="961810"/>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area of the figure by drawing a diagonal  </a:t>
            </a:r>
          </a:p>
          <a:p>
            <a:r>
              <a:rPr lang="en-US" sz="2800" b="1" dirty="0" smtClean="0">
                <a:solidFill>
                  <a:srgbClr val="000000"/>
                </a:solidFill>
                <a:latin typeface="Arial" pitchFamily="34" charset="0"/>
                <a:cs typeface="Arial" pitchFamily="34" charset="0"/>
              </a:rPr>
              <a:t>and creating triangles.</a:t>
            </a:r>
            <a:endParaRPr lang="en-US" sz="2800" b="1" dirty="0">
              <a:solidFill>
                <a:srgbClr val="000000"/>
              </a:solidFill>
              <a:latin typeface="Arial" pitchFamily="34" charset="0"/>
              <a:cs typeface="Arial" pitchFamily="34" charset="0"/>
            </a:endParaRPr>
          </a:p>
        </p:txBody>
      </p:sp>
      <p:grpSp>
        <p:nvGrpSpPr>
          <p:cNvPr id="18" name="Group 17"/>
          <p:cNvGrpSpPr/>
          <p:nvPr/>
        </p:nvGrpSpPr>
        <p:grpSpPr>
          <a:xfrm>
            <a:off x="1734248" y="2524782"/>
            <a:ext cx="4469702" cy="2630624"/>
            <a:chOff x="635000" y="1803400"/>
            <a:chExt cx="4114800" cy="2433707"/>
          </a:xfrm>
        </p:grpSpPr>
        <p:sp>
          <p:nvSpPr>
            <p:cNvPr id="12" name="Freeform 11"/>
            <p:cNvSpPr/>
            <p:nvPr/>
          </p:nvSpPr>
          <p:spPr>
            <a:xfrm>
              <a:off x="1447800" y="2209800"/>
              <a:ext cx="2341880" cy="1534668"/>
            </a:xfrm>
            <a:custGeom>
              <a:avLst/>
              <a:gdLst/>
              <a:ahLst/>
              <a:cxnLst/>
              <a:rect l="0" t="0" r="0" b="0"/>
              <a:pathLst>
                <a:path w="2341880" h="1534668">
                  <a:moveTo>
                    <a:pt x="0" y="1534667"/>
                  </a:moveTo>
                  <a:lnTo>
                    <a:pt x="468376" y="0"/>
                  </a:lnTo>
                  <a:lnTo>
                    <a:pt x="1873503" y="0"/>
                  </a:lnTo>
                  <a:lnTo>
                    <a:pt x="2341879" y="153466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09800" y="18034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17 cm</a:t>
              </a:r>
              <a:endParaRPr lang="en-US" sz="2400" dirty="0">
                <a:solidFill>
                  <a:srgbClr val="000000"/>
                </a:solidFill>
                <a:latin typeface="Arial" pitchFamily="34" charset="0"/>
                <a:cs typeface="Arial" pitchFamily="34" charset="0"/>
              </a:endParaRPr>
            </a:p>
          </p:txBody>
        </p:sp>
        <p:sp>
          <p:nvSpPr>
            <p:cNvPr id="14" name="TextBox 13"/>
            <p:cNvSpPr txBox="1"/>
            <p:nvPr/>
          </p:nvSpPr>
          <p:spPr>
            <a:xfrm>
              <a:off x="635000" y="27559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16 cm</a:t>
              </a:r>
              <a:endParaRPr lang="en-US" sz="2400" dirty="0">
                <a:solidFill>
                  <a:srgbClr val="000000"/>
                </a:solidFill>
                <a:latin typeface="Arial" pitchFamily="34" charset="0"/>
                <a:cs typeface="Arial" pitchFamily="34" charset="0"/>
              </a:endParaRPr>
            </a:p>
          </p:txBody>
        </p:sp>
        <p:sp>
          <p:nvSpPr>
            <p:cNvPr id="15" name="TextBox 14"/>
            <p:cNvSpPr txBox="1"/>
            <p:nvPr/>
          </p:nvSpPr>
          <p:spPr>
            <a:xfrm>
              <a:off x="1943100" y="2819400"/>
              <a:ext cx="1117600" cy="384721"/>
            </a:xfrm>
            <a:prstGeom prst="rect">
              <a:avLst/>
            </a:prstGeom>
            <a:noFill/>
          </p:spPr>
          <p:txBody>
            <a:bodyPr vert="horz" rtlCol="0">
              <a:spAutoFit/>
            </a:bodyPr>
            <a:lstStyle/>
            <a:p>
              <a:r>
                <a:rPr lang="en-US" sz="2100" dirty="0" smtClean="0">
                  <a:solidFill>
                    <a:srgbClr val="000000"/>
                  </a:solidFill>
                  <a:latin typeface="Arial - 26"/>
                </a:rPr>
                <a:t>15 cm</a:t>
              </a:r>
              <a:endParaRPr lang="en-US" sz="2100" dirty="0">
                <a:solidFill>
                  <a:srgbClr val="000000"/>
                </a:solidFill>
                <a:latin typeface="Arial - 26"/>
              </a:endParaRPr>
            </a:p>
          </p:txBody>
        </p:sp>
        <p:sp>
          <p:nvSpPr>
            <p:cNvPr id="16" name="TextBox 15"/>
            <p:cNvSpPr txBox="1"/>
            <p:nvPr/>
          </p:nvSpPr>
          <p:spPr>
            <a:xfrm>
              <a:off x="3632200" y="2806700"/>
              <a:ext cx="1117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16 cm</a:t>
              </a:r>
              <a:endParaRPr lang="en-US" sz="2400" dirty="0">
                <a:solidFill>
                  <a:srgbClr val="000000"/>
                </a:solidFill>
                <a:latin typeface="Arial" pitchFamily="34" charset="0"/>
                <a:cs typeface="Arial" pitchFamily="34" charset="0"/>
              </a:endParaRPr>
            </a:p>
          </p:txBody>
        </p:sp>
        <p:sp>
          <p:nvSpPr>
            <p:cNvPr id="17" name="TextBox 16"/>
            <p:cNvSpPr txBox="1"/>
            <p:nvPr/>
          </p:nvSpPr>
          <p:spPr>
            <a:xfrm>
              <a:off x="2197100" y="3810000"/>
              <a:ext cx="1295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22 cm</a:t>
              </a:r>
              <a:endParaRPr lang="en-US" sz="2400" dirty="0">
                <a:solidFill>
                  <a:srgbClr val="000000"/>
                </a:solidFill>
                <a:latin typeface="Arial" pitchFamily="34" charset="0"/>
                <a:cs typeface="Arial" pitchFamily="34" charset="0"/>
              </a:endParaRPr>
            </a:p>
          </p:txBody>
        </p:sp>
      </p:grpSp>
      <p:cxnSp>
        <p:nvCxnSpPr>
          <p:cNvPr id="19" name="Straight Connector 18"/>
          <p:cNvCxnSpPr/>
          <p:nvPr/>
        </p:nvCxnSpPr>
        <p:spPr>
          <a:xfrm>
            <a:off x="3155171" y="2964063"/>
            <a:ext cx="0" cy="164731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3168969" y="4419187"/>
            <a:ext cx="124159" cy="178460"/>
          </a:xfrm>
          <a:custGeom>
            <a:avLst/>
            <a:gdLst/>
            <a:ahLst/>
            <a:cxnLst/>
            <a:rect l="0" t="0" r="0" b="0"/>
            <a:pathLst>
              <a:path w="114301" h="165101">
                <a:moveTo>
                  <a:pt x="0" y="0"/>
                </a:moveTo>
                <a:lnTo>
                  <a:pt x="114300" y="0"/>
                </a:lnTo>
                <a:lnTo>
                  <a:pt x="114300" y="165100"/>
                </a:lnTo>
                <a:lnTo>
                  <a:pt x="0" y="165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pic>
        <p:nvPicPr>
          <p:cNvPr id="21" name="Picture 20" descr="1fa0f4142fe64502866c17fb4e6ca1e5.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5689" y="991300"/>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31950" y="991300"/>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15" name="Group 14"/>
          <p:cNvGrpSpPr/>
          <p:nvPr/>
        </p:nvGrpSpPr>
        <p:grpSpPr>
          <a:xfrm>
            <a:off x="1479550" y="2436418"/>
            <a:ext cx="3793729" cy="1804588"/>
            <a:chOff x="787400" y="1321717"/>
            <a:chExt cx="3492501" cy="1669505"/>
          </a:xfrm>
        </p:grpSpPr>
        <p:sp>
          <p:nvSpPr>
            <p:cNvPr id="10" name="Freeform 9"/>
            <p:cNvSpPr/>
            <p:nvPr/>
          </p:nvSpPr>
          <p:spPr>
            <a:xfrm>
              <a:off x="1117600" y="1321717"/>
              <a:ext cx="3162301" cy="1270001"/>
            </a:xfrm>
            <a:custGeom>
              <a:avLst/>
              <a:gdLst/>
              <a:ahLst/>
              <a:cxnLst/>
              <a:rect l="0" t="0" r="0" b="0"/>
              <a:pathLst>
                <a:path w="3162301" h="1270001">
                  <a:moveTo>
                    <a:pt x="0" y="1270000"/>
                  </a:moveTo>
                  <a:lnTo>
                    <a:pt x="711580" y="0"/>
                  </a:lnTo>
                  <a:lnTo>
                    <a:pt x="3162300" y="0"/>
                  </a:lnTo>
                  <a:lnTo>
                    <a:pt x="2450719" y="12700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7400" y="1662413"/>
              <a:ext cx="914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7 in</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1841500" y="1751312"/>
              <a:ext cx="9144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5.2 in</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1752600" y="2564115"/>
              <a:ext cx="10922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12.4 in</a:t>
              </a:r>
              <a:endParaRPr lang="en-US" sz="2400" dirty="0">
                <a:solidFill>
                  <a:srgbClr val="000000"/>
                </a:solidFill>
                <a:latin typeface="Arial" pitchFamily="34" charset="0"/>
                <a:cs typeface="Arial" pitchFamily="34" charset="0"/>
              </a:endParaRPr>
            </a:p>
          </p:txBody>
        </p:sp>
        <p:sp>
          <p:nvSpPr>
            <p:cNvPr id="14" name="Freeform 13"/>
            <p:cNvSpPr/>
            <p:nvPr/>
          </p:nvSpPr>
          <p:spPr>
            <a:xfrm>
              <a:off x="1816100" y="2438400"/>
              <a:ext cx="114301" cy="165101"/>
            </a:xfrm>
            <a:custGeom>
              <a:avLst/>
              <a:gdLst/>
              <a:ahLst/>
              <a:cxnLst/>
              <a:rect l="0" t="0" r="0" b="0"/>
              <a:pathLst>
                <a:path w="114301" h="165101">
                  <a:moveTo>
                    <a:pt x="0" y="0"/>
                  </a:moveTo>
                  <a:lnTo>
                    <a:pt x="114300" y="0"/>
                  </a:lnTo>
                  <a:lnTo>
                    <a:pt x="114300" y="165100"/>
                  </a:lnTo>
                  <a:lnTo>
                    <a:pt x="0" y="165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2596974" y="2449153"/>
            <a:ext cx="0" cy="1386486"/>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7" name="Picture 16" descr="5abeca0f551f4612ba61cb6ce1cb5955.png"/>
          <p:cNvPicPr>
            <a:picLocks/>
          </p:cNvPicPr>
          <p:nvPr/>
        </p:nvPicPr>
        <p:blipFill>
          <a:blip r:embed="rId3" cstate="print"/>
          <a:stretch>
            <a:fillRect/>
          </a:stretch>
        </p:blipFill>
        <p:spPr>
          <a:xfrm>
            <a:off x="137954"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812006"/>
            <a:ext cx="11036300"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pitchFamily="34" charset="0"/>
                <a:cs typeface="Arial" pitchFamily="34" charset="0"/>
              </a:rPr>
              <a:t>Area of Rectangles</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588250" y="3751025"/>
            <a:ext cx="1600199" cy="1023381"/>
          </a:xfrm>
          <a:prstGeom prst="rect">
            <a:avLst/>
          </a:prstGeom>
          <a:noFill/>
        </p:spPr>
        <p:txBody>
          <a:bodyPr vert="horz" wrap="square"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5" name="Freeform 4">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17167"/>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6654" y="1017167"/>
            <a:ext cx="6373463"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18" name="Group 17"/>
          <p:cNvGrpSpPr/>
          <p:nvPr/>
        </p:nvGrpSpPr>
        <p:grpSpPr>
          <a:xfrm>
            <a:off x="1403350" y="2272077"/>
            <a:ext cx="3393662" cy="2395745"/>
            <a:chOff x="584200" y="1144397"/>
            <a:chExt cx="3124200" cy="2216410"/>
          </a:xfrm>
        </p:grpSpPr>
        <p:grpSp>
          <p:nvGrpSpPr>
            <p:cNvPr id="13" name="Group 12"/>
            <p:cNvGrpSpPr/>
            <p:nvPr/>
          </p:nvGrpSpPr>
          <p:grpSpPr>
            <a:xfrm>
              <a:off x="1004569" y="1144397"/>
              <a:ext cx="2209929" cy="1756537"/>
              <a:chOff x="1004569" y="1144397"/>
              <a:chExt cx="2209929" cy="1756537"/>
            </a:xfrm>
          </p:grpSpPr>
          <p:sp>
            <p:nvSpPr>
              <p:cNvPr id="10" name="Freeform 9"/>
              <p:cNvSpPr/>
              <p:nvPr/>
            </p:nvSpPr>
            <p:spPr>
              <a:xfrm>
                <a:off x="1004569" y="1144397"/>
                <a:ext cx="2209929" cy="1756537"/>
              </a:xfrm>
              <a:custGeom>
                <a:avLst/>
                <a:gdLst/>
                <a:ahLst/>
                <a:cxnLst/>
                <a:rect l="0" t="0" r="0" b="0"/>
                <a:pathLst>
                  <a:path w="2209929" h="1756537">
                    <a:moveTo>
                      <a:pt x="2209928" y="1754885"/>
                    </a:moveTo>
                    <a:lnTo>
                      <a:pt x="0" y="1756536"/>
                    </a:lnTo>
                    <a:lnTo>
                      <a:pt x="110578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087879" y="1173352"/>
                <a:ext cx="72263" cy="1655065"/>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145664" y="2770377"/>
                <a:ext cx="130050" cy="86997"/>
              </a:xfrm>
              <a:custGeom>
                <a:avLst/>
                <a:gdLst/>
                <a:ahLst/>
                <a:cxnLst/>
                <a:rect l="0" t="0" r="0" b="0"/>
                <a:pathLst>
                  <a:path w="130050" h="86997">
                    <a:moveTo>
                      <a:pt x="0" y="0"/>
                    </a:moveTo>
                    <a:lnTo>
                      <a:pt x="130049" y="0"/>
                    </a:lnTo>
                    <a:lnTo>
                      <a:pt x="130049" y="86996"/>
                    </a:lnTo>
                    <a:lnTo>
                      <a:pt x="0" y="8699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057342" y="2286000"/>
              <a:ext cx="889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11 yd</a:t>
              </a:r>
              <a:endParaRPr lang="en-US" sz="2400" dirty="0">
                <a:solidFill>
                  <a:srgbClr val="000000"/>
                </a:solidFill>
                <a:latin typeface="Arial" pitchFamily="34" charset="0"/>
                <a:cs typeface="Arial" pitchFamily="34" charset="0"/>
              </a:endParaRPr>
            </a:p>
          </p:txBody>
        </p:sp>
        <p:sp>
          <p:nvSpPr>
            <p:cNvPr id="15" name="TextBox 14"/>
            <p:cNvSpPr txBox="1"/>
            <p:nvPr/>
          </p:nvSpPr>
          <p:spPr>
            <a:xfrm>
              <a:off x="2692400" y="1727200"/>
              <a:ext cx="1016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12 yd</a:t>
              </a:r>
              <a:endParaRPr lang="en-US" sz="2400" dirty="0">
                <a:solidFill>
                  <a:srgbClr val="000000"/>
                </a:solidFill>
                <a:latin typeface="Arial" pitchFamily="34" charset="0"/>
                <a:cs typeface="Arial" pitchFamily="34" charset="0"/>
              </a:endParaRPr>
            </a:p>
          </p:txBody>
        </p:sp>
        <p:sp>
          <p:nvSpPr>
            <p:cNvPr id="16" name="TextBox 15"/>
            <p:cNvSpPr txBox="1"/>
            <p:nvPr/>
          </p:nvSpPr>
          <p:spPr>
            <a:xfrm>
              <a:off x="1778000" y="2933700"/>
              <a:ext cx="1016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13 yd</a:t>
              </a:r>
              <a:endParaRPr lang="en-US" sz="2400" dirty="0">
                <a:solidFill>
                  <a:srgbClr val="000000"/>
                </a:solidFill>
                <a:latin typeface="Arial" pitchFamily="34" charset="0"/>
                <a:cs typeface="Arial" pitchFamily="34" charset="0"/>
              </a:endParaRPr>
            </a:p>
          </p:txBody>
        </p:sp>
        <p:sp>
          <p:nvSpPr>
            <p:cNvPr id="17" name="TextBox 16"/>
            <p:cNvSpPr txBox="1"/>
            <p:nvPr/>
          </p:nvSpPr>
          <p:spPr>
            <a:xfrm>
              <a:off x="584200" y="1727200"/>
              <a:ext cx="1016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12 yd</a:t>
              </a:r>
              <a:endParaRPr lang="en-US" sz="2400" dirty="0">
                <a:solidFill>
                  <a:srgbClr val="000000"/>
                </a:solidFill>
                <a:latin typeface="Arial" pitchFamily="34" charset="0"/>
                <a:cs typeface="Arial" pitchFamily="34" charset="0"/>
              </a:endParaRPr>
            </a:p>
          </p:txBody>
        </p:sp>
      </p:grpSp>
      <p:pic>
        <p:nvPicPr>
          <p:cNvPr id="19" name="Picture 18" descr="7a1acbb6c1594750b99e4e58cbe1f7db.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7401" y="1019416"/>
            <a:ext cx="642864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0305" y="1019416"/>
            <a:ext cx="642864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figure.</a:t>
            </a:r>
            <a:endParaRPr lang="en-US" sz="2800" b="1" dirty="0">
              <a:solidFill>
                <a:srgbClr val="000000"/>
              </a:solidFill>
              <a:latin typeface="Arial" pitchFamily="34" charset="0"/>
              <a:cs typeface="Arial" pitchFamily="34" charset="0"/>
            </a:endParaRPr>
          </a:p>
        </p:txBody>
      </p:sp>
      <p:grpSp>
        <p:nvGrpSpPr>
          <p:cNvPr id="7" name="Group 6"/>
          <p:cNvGrpSpPr/>
          <p:nvPr/>
        </p:nvGrpSpPr>
        <p:grpSpPr>
          <a:xfrm>
            <a:off x="1004332" y="1870527"/>
            <a:ext cx="3614389" cy="1967067"/>
            <a:chOff x="495300" y="1130300"/>
            <a:chExt cx="3327401" cy="1819821"/>
          </a:xfrm>
        </p:grpSpPr>
        <p:sp>
          <p:nvSpPr>
            <p:cNvPr id="4" name="Freeform 3"/>
            <p:cNvSpPr/>
            <p:nvPr/>
          </p:nvSpPr>
          <p:spPr>
            <a:xfrm>
              <a:off x="1447800" y="1130300"/>
              <a:ext cx="2374901" cy="1346201"/>
            </a:xfrm>
            <a:custGeom>
              <a:avLst/>
              <a:gdLst/>
              <a:ahLst/>
              <a:cxnLst/>
              <a:rect l="0" t="0" r="0" b="0"/>
              <a:pathLst>
                <a:path w="2374901" h="1346201">
                  <a:moveTo>
                    <a:pt x="0" y="0"/>
                  </a:moveTo>
                  <a:lnTo>
                    <a:pt x="2374900" y="0"/>
                  </a:lnTo>
                  <a:lnTo>
                    <a:pt x="2374900" y="1346200"/>
                  </a:lnTo>
                  <a:lnTo>
                    <a:pt x="0" y="1346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1587500"/>
              <a:ext cx="9398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4.6</a:t>
              </a:r>
              <a:r>
                <a:rPr lang="en-US" sz="2100" dirty="0" smtClean="0">
                  <a:solidFill>
                    <a:srgbClr val="000000"/>
                  </a:solidFill>
                  <a:latin typeface="Arial - 25"/>
                </a:rPr>
                <a:t> m</a:t>
              </a:r>
              <a:endParaRPr lang="en-US" sz="2100" dirty="0">
                <a:solidFill>
                  <a:srgbClr val="000000"/>
                </a:solidFill>
                <a:latin typeface="Arial - 25"/>
              </a:endParaRPr>
            </a:p>
          </p:txBody>
        </p:sp>
        <p:sp>
          <p:nvSpPr>
            <p:cNvPr id="6" name="TextBox 5"/>
            <p:cNvSpPr txBox="1"/>
            <p:nvPr/>
          </p:nvSpPr>
          <p:spPr>
            <a:xfrm>
              <a:off x="2222500" y="2565400"/>
              <a:ext cx="939800" cy="384721"/>
            </a:xfrm>
            <a:prstGeom prst="rect">
              <a:avLst/>
            </a:prstGeom>
            <a:noFill/>
          </p:spPr>
          <p:txBody>
            <a:bodyPr vert="horz" rtlCol="0">
              <a:spAutoFit/>
            </a:bodyPr>
            <a:lstStyle/>
            <a:p>
              <a:r>
                <a:rPr lang="en-US" sz="2100" dirty="0" smtClean="0">
                  <a:solidFill>
                    <a:srgbClr val="000000"/>
                  </a:solidFill>
                  <a:latin typeface="Arial - 25"/>
                </a:rPr>
                <a:t>8.7 m</a:t>
              </a:r>
              <a:endParaRPr lang="en-US" sz="2100" dirty="0">
                <a:solidFill>
                  <a:srgbClr val="000000"/>
                </a:solidFill>
                <a:latin typeface="Arial - 25"/>
              </a:endParaRPr>
            </a:p>
          </p:txBody>
        </p:sp>
      </p:grpSp>
      <p:pic>
        <p:nvPicPr>
          <p:cNvPr id="14" name="Picture 13" descr="0a63f43fb1384ca2bafe2114b0735710.png"/>
          <p:cNvPicPr>
            <a:picLocks/>
          </p:cNvPicPr>
          <p:nvPr/>
        </p:nvPicPr>
        <p:blipFill>
          <a:blip r:embed="rId3" cstate="print"/>
          <a:stretch>
            <a:fillRect/>
          </a:stretch>
        </p:blipFill>
        <p:spPr>
          <a:xfrm>
            <a:off x="110363"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19509"/>
            <a:ext cx="10567257"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6654" y="1019509"/>
            <a:ext cx="9946465" cy="1823584"/>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A wall is 56" wide.  You want to center a picture  </a:t>
            </a:r>
          </a:p>
          <a:p>
            <a:r>
              <a:rPr lang="en-US" sz="2800" b="1" dirty="0" smtClean="0">
                <a:solidFill>
                  <a:srgbClr val="000000"/>
                </a:solidFill>
                <a:latin typeface="Arial" pitchFamily="34" charset="0"/>
                <a:cs typeface="Arial" pitchFamily="34" charset="0"/>
              </a:rPr>
              <a:t>frame that is 20" wide on the wall.  How much  </a:t>
            </a:r>
          </a:p>
          <a:p>
            <a:r>
              <a:rPr lang="en-US" sz="2800" b="1" dirty="0" smtClean="0">
                <a:solidFill>
                  <a:srgbClr val="000000"/>
                </a:solidFill>
                <a:latin typeface="Arial" pitchFamily="34" charset="0"/>
                <a:cs typeface="Arial" pitchFamily="34" charset="0"/>
              </a:rPr>
              <a:t>space will there be between the edge of the wall  </a:t>
            </a:r>
          </a:p>
          <a:p>
            <a:r>
              <a:rPr lang="en-US" sz="2800" b="1" dirty="0" smtClean="0">
                <a:solidFill>
                  <a:srgbClr val="000000"/>
                </a:solidFill>
                <a:latin typeface="Arial" pitchFamily="34" charset="0"/>
                <a:cs typeface="Arial" pitchFamily="34" charset="0"/>
              </a:rPr>
              <a:t>and the frame?</a:t>
            </a:r>
            <a:endParaRPr lang="en-US" sz="2800" b="1" dirty="0">
              <a:solidFill>
                <a:srgbClr val="000000"/>
              </a:solidFill>
              <a:latin typeface="Arial" pitchFamily="34" charset="0"/>
              <a:cs typeface="Arial" pitchFamily="34" charset="0"/>
            </a:endParaRPr>
          </a:p>
        </p:txBody>
      </p:sp>
      <p:pic>
        <p:nvPicPr>
          <p:cNvPr id="10" name="Picture 9" descr="16695a8264a7430293aa2f4838375ec1.png"/>
          <p:cNvPicPr>
            <a:picLocks/>
          </p:cNvPicPr>
          <p:nvPr/>
        </p:nvPicPr>
        <p:blipFill>
          <a:blip r:embed="rId3" cstate="print"/>
          <a:stretch>
            <a:fillRect/>
          </a:stretch>
        </p:blipFill>
        <p:spPr>
          <a:xfrm>
            <a:off x="124158"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4417" y="1018928"/>
            <a:ext cx="1048448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97320" y="1018928"/>
            <a:ext cx="10015442" cy="1823584"/>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Daniel decided to walk the perimeter of his  </a:t>
            </a:r>
          </a:p>
          <a:p>
            <a:r>
              <a:rPr lang="en-US" sz="2800" b="1" dirty="0" smtClean="0">
                <a:solidFill>
                  <a:srgbClr val="000000"/>
                </a:solidFill>
                <a:latin typeface="Arial" pitchFamily="34" charset="0"/>
                <a:cs typeface="Arial" pitchFamily="34" charset="0"/>
              </a:rPr>
              <a:t>triangular backyard.  He walked 26.2 feet north and  </a:t>
            </a:r>
          </a:p>
          <a:p>
            <a:r>
              <a:rPr lang="en-US" sz="2800" b="1" dirty="0" smtClean="0">
                <a:solidFill>
                  <a:srgbClr val="000000"/>
                </a:solidFill>
                <a:latin typeface="Arial" pitchFamily="34" charset="0"/>
                <a:cs typeface="Arial" pitchFamily="34" charset="0"/>
              </a:rPr>
              <a:t>19.5 feet west and back to his starting point.  What  </a:t>
            </a:r>
          </a:p>
          <a:p>
            <a:r>
              <a:rPr lang="en-US" sz="2800" b="1" dirty="0" smtClean="0">
                <a:solidFill>
                  <a:srgbClr val="000000"/>
                </a:solidFill>
                <a:latin typeface="Arial" pitchFamily="34" charset="0"/>
                <a:cs typeface="Arial" pitchFamily="34" charset="0"/>
              </a:rPr>
              <a:t>is the area of Daniel's backyard?</a:t>
            </a:r>
            <a:endParaRPr lang="en-US" sz="2800" b="1" dirty="0">
              <a:solidFill>
                <a:srgbClr val="000000"/>
              </a:solidFill>
              <a:latin typeface="Arial" pitchFamily="34" charset="0"/>
              <a:cs typeface="Arial" pitchFamily="34" charset="0"/>
            </a:endParaRPr>
          </a:p>
        </p:txBody>
      </p:sp>
      <p:pic>
        <p:nvPicPr>
          <p:cNvPr id="10" name="Picture 9" descr="70da4f8d7b0a4331b8792cc20358e25b.png"/>
          <p:cNvPicPr>
            <a:picLocks/>
          </p:cNvPicPr>
          <p:nvPr/>
        </p:nvPicPr>
        <p:blipFill>
          <a:blip r:embed="rId3" cstate="print"/>
          <a:stretch>
            <a:fillRect/>
          </a:stretch>
        </p:blipFill>
        <p:spPr>
          <a:xfrm>
            <a:off x="96568" y="82365"/>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278606"/>
            <a:ext cx="11063678" cy="7441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55710" y="779348"/>
            <a:ext cx="4524883" cy="2316027"/>
          </a:xfrm>
          <a:prstGeom prst="rect">
            <a:avLst/>
          </a:prstGeom>
          <a:noFill/>
        </p:spPr>
        <p:txBody>
          <a:bodyPr vert="horz" lIns="99068" tIns="49534" rIns="99068" bIns="49534" rtlCol="0">
            <a:spAutoFit/>
          </a:bodyPr>
          <a:lstStyle/>
          <a:p>
            <a:pPr algn="ctr"/>
            <a:r>
              <a:rPr lang="en-US" sz="4800" b="1" dirty="0" smtClean="0">
                <a:solidFill>
                  <a:srgbClr val="0000FF"/>
                </a:solidFill>
                <a:latin typeface="Arial" pitchFamily="34" charset="0"/>
                <a:cs typeface="Arial" pitchFamily="34" charset="0"/>
              </a:rPr>
              <a:t>Area of</a:t>
            </a:r>
          </a:p>
          <a:p>
            <a:pPr algn="ctr"/>
            <a:r>
              <a:rPr lang="en-US" sz="4800" b="1" dirty="0" smtClean="0">
                <a:solidFill>
                  <a:srgbClr val="0000FF"/>
                </a:solidFill>
                <a:latin typeface="Arial" pitchFamily="34" charset="0"/>
                <a:cs typeface="Arial" pitchFamily="34" charset="0"/>
              </a:rPr>
              <a:t>Irregular Figures</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641542" y="3735234"/>
            <a:ext cx="1381808" cy="1023381"/>
          </a:xfrm>
          <a:prstGeom prst="rect">
            <a:avLst/>
          </a:prstGeom>
          <a:noFill/>
        </p:spPr>
        <p:txBody>
          <a:bodyPr vert="horz" wrap="square"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5" name="Freeform 4">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2905" y="925288"/>
            <a:ext cx="9518809" cy="5732347"/>
          </a:xfrm>
          <a:prstGeom prst="rect">
            <a:avLst/>
          </a:prstGeom>
          <a:noFill/>
        </p:spPr>
        <p:txBody>
          <a:bodyPr vert="horz" lIns="99068" tIns="49534" rIns="99068" bIns="49534" rtlCol="0">
            <a:spAutoFit/>
          </a:bodyPr>
          <a:lstStyle/>
          <a:p>
            <a:pPr algn="ctr"/>
            <a:r>
              <a:rPr lang="en-US" sz="3600" b="1" dirty="0" smtClean="0">
                <a:solidFill>
                  <a:srgbClr val="0000FF"/>
                </a:solidFill>
                <a:latin typeface="Arial" pitchFamily="34" charset="0"/>
                <a:cs typeface="Arial" pitchFamily="34" charset="0"/>
              </a:rPr>
              <a:t>Area of Irregular Figures</a:t>
            </a:r>
          </a:p>
          <a:p>
            <a:pPr algn="ctr"/>
            <a:r>
              <a:rPr lang="en-US" sz="3600" b="1" dirty="0" smtClean="0">
                <a:solidFill>
                  <a:srgbClr val="0000FF"/>
                </a:solidFill>
                <a:latin typeface="Arial" pitchFamily="34" charset="0"/>
                <a:cs typeface="Arial" pitchFamily="34" charset="0"/>
              </a:rPr>
              <a:t>Method #1</a:t>
            </a:r>
          </a:p>
          <a:p>
            <a:endParaRPr lang="en-US" sz="3000" b="1" dirty="0" smtClean="0">
              <a:solidFill>
                <a:srgbClr val="0000FF"/>
              </a:solidFill>
              <a:latin typeface="Arial - 38"/>
            </a:endParaRPr>
          </a:p>
          <a:p>
            <a:r>
              <a:rPr lang="en-US" sz="2400" b="1" dirty="0" smtClean="0">
                <a:solidFill>
                  <a:srgbClr val="0000FF"/>
                </a:solidFill>
                <a:latin typeface="Arial" pitchFamily="34" charset="0"/>
                <a:cs typeface="Arial" pitchFamily="34" charset="0"/>
              </a:rPr>
              <a:t>1.  Divide the figure into smaller figures </a:t>
            </a:r>
          </a:p>
          <a:p>
            <a:r>
              <a:rPr lang="en-US" sz="2400" b="1" dirty="0" smtClean="0">
                <a:solidFill>
                  <a:srgbClr val="0000FF"/>
                </a:solidFill>
                <a:latin typeface="Arial" pitchFamily="34" charset="0"/>
                <a:cs typeface="Arial" pitchFamily="34" charset="0"/>
              </a:rPr>
              <a:t>     (that you know how to find the area of)</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Label each small figure and label the new lengths and   </a:t>
            </a:r>
          </a:p>
          <a:p>
            <a:r>
              <a:rPr lang="en-US" sz="2400" b="1" dirty="0" smtClean="0">
                <a:solidFill>
                  <a:srgbClr val="0000FF"/>
                </a:solidFill>
                <a:latin typeface="Arial" pitchFamily="34" charset="0"/>
                <a:cs typeface="Arial" pitchFamily="34" charset="0"/>
              </a:rPr>
              <a:t>     widths of each shape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Find the area of each shape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Add the areas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Label your answer</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2435" y="1040606"/>
            <a:ext cx="4690428" cy="961810"/>
          </a:xfrm>
          <a:prstGeom prst="rect">
            <a:avLst/>
          </a:prstGeom>
          <a:noFill/>
        </p:spPr>
        <p:txBody>
          <a:bodyPr vert="horz" lIns="99068" tIns="49534" rIns="99068" bIns="49534" rtlCol="0">
            <a:spAutoFit/>
          </a:bodyPr>
          <a:lstStyle/>
          <a:p>
            <a:r>
              <a:rPr lang="en-US" sz="2800" b="1" dirty="0" smtClean="0">
                <a:solidFill>
                  <a:srgbClr val="0000FF"/>
                </a:solidFill>
                <a:latin typeface="Arial" pitchFamily="34" charset="0"/>
                <a:cs typeface="Arial" pitchFamily="34" charset="0"/>
              </a:rPr>
              <a:t>Example:</a:t>
            </a:r>
          </a:p>
          <a:p>
            <a:r>
              <a:rPr lang="en-US" sz="2800" b="1" dirty="0" smtClean="0">
                <a:solidFill>
                  <a:srgbClr val="0000FF"/>
                </a:solidFill>
                <a:latin typeface="Arial" pitchFamily="34" charset="0"/>
                <a:cs typeface="Arial" pitchFamily="34" charset="0"/>
              </a:rPr>
              <a:t>Find the area of the figure.</a:t>
            </a:r>
            <a:endParaRPr lang="en-US" sz="2800" b="1" dirty="0">
              <a:solidFill>
                <a:srgbClr val="0000FF"/>
              </a:solidFill>
              <a:latin typeface="Arial" pitchFamily="34" charset="0"/>
              <a:cs typeface="Arial" pitchFamily="34" charset="0"/>
            </a:endParaRPr>
          </a:p>
        </p:txBody>
      </p:sp>
      <p:grpSp>
        <p:nvGrpSpPr>
          <p:cNvPr id="14" name="Group 13"/>
          <p:cNvGrpSpPr/>
          <p:nvPr/>
        </p:nvGrpSpPr>
        <p:grpSpPr>
          <a:xfrm>
            <a:off x="6344380" y="1116806"/>
            <a:ext cx="3402314" cy="2211234"/>
            <a:chOff x="5257800" y="426096"/>
            <a:chExt cx="3132165" cy="2045711"/>
          </a:xfrm>
        </p:grpSpPr>
        <p:sp>
          <p:nvSpPr>
            <p:cNvPr id="3" name="Freeform 2"/>
            <p:cNvSpPr/>
            <p:nvPr/>
          </p:nvSpPr>
          <p:spPr>
            <a:xfrm>
              <a:off x="5257800" y="876300"/>
              <a:ext cx="2197101" cy="1168401"/>
            </a:xfrm>
            <a:custGeom>
              <a:avLst/>
              <a:gdLst/>
              <a:ahLst/>
              <a:cxnLst/>
              <a:rect l="0" t="0" r="0" b="0"/>
              <a:pathLst>
                <a:path w="2197101" h="1168401">
                  <a:moveTo>
                    <a:pt x="1422400" y="393700"/>
                  </a:moveTo>
                  <a:lnTo>
                    <a:pt x="1422400" y="0"/>
                  </a:lnTo>
                  <a:lnTo>
                    <a:pt x="2197100" y="0"/>
                  </a:lnTo>
                  <a:lnTo>
                    <a:pt x="2197100" y="1168400"/>
                  </a:lnTo>
                  <a:lnTo>
                    <a:pt x="0" y="1168400"/>
                  </a:lnTo>
                  <a:lnTo>
                    <a:pt x="0" y="381000"/>
                  </a:lnTo>
                  <a:close/>
                </a:path>
              </a:pathLst>
            </a:custGeom>
            <a:solidFill>
              <a:srgbClr val="7FFFD4"/>
            </a:solidFill>
            <a:ln w="38100" cap="flat" cmpd="sng" algn="ctr">
              <a:solidFill>
                <a:srgbClr val="7FFF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92800" y="2044700"/>
              <a:ext cx="1117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12 m</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7450165" y="1302396"/>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6688165" y="426096"/>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 m</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6040465" y="768996"/>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 m</a:t>
              </a:r>
              <a:endParaRPr lang="en-US" sz="2400" b="1" dirty="0">
                <a:solidFill>
                  <a:srgbClr val="000000"/>
                </a:solidFill>
                <a:latin typeface="Arial" pitchFamily="34" charset="0"/>
                <a:cs typeface="Arial" pitchFamily="34" charset="0"/>
              </a:endParaRPr>
            </a:p>
          </p:txBody>
        </p:sp>
        <p:sp>
          <p:nvSpPr>
            <p:cNvPr id="8" name="Freeform 7"/>
            <p:cNvSpPr/>
            <p:nvPr/>
          </p:nvSpPr>
          <p:spPr>
            <a:xfrm>
              <a:off x="6667500" y="8763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366000" y="8763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57800" y="12446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578600" y="116205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264150" y="19558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366000" y="19558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179393" y="3783806"/>
            <a:ext cx="3399181" cy="2136431"/>
            <a:chOff x="502919" y="2893456"/>
            <a:chExt cx="3129281" cy="1976507"/>
          </a:xfrm>
        </p:grpSpPr>
        <p:sp>
          <p:nvSpPr>
            <p:cNvPr id="15" name="Freeform 14"/>
            <p:cNvSpPr/>
            <p:nvPr/>
          </p:nvSpPr>
          <p:spPr>
            <a:xfrm>
              <a:off x="502919" y="3321303"/>
              <a:ext cx="2197102" cy="1168401"/>
            </a:xfrm>
            <a:custGeom>
              <a:avLst/>
              <a:gdLst/>
              <a:ahLst/>
              <a:cxnLst/>
              <a:rect l="0" t="0" r="0" b="0"/>
              <a:pathLst>
                <a:path w="2197102" h="1168401">
                  <a:moveTo>
                    <a:pt x="1422401" y="393700"/>
                  </a:moveTo>
                  <a:lnTo>
                    <a:pt x="1422401" y="0"/>
                  </a:lnTo>
                  <a:lnTo>
                    <a:pt x="2197101" y="0"/>
                  </a:lnTo>
                  <a:lnTo>
                    <a:pt x="2197101" y="1168400"/>
                  </a:lnTo>
                  <a:lnTo>
                    <a:pt x="0" y="1168400"/>
                  </a:lnTo>
                  <a:lnTo>
                    <a:pt x="0" y="381000"/>
                  </a:lnTo>
                  <a:close/>
                </a:path>
              </a:pathLst>
            </a:custGeom>
            <a:solidFill>
              <a:srgbClr val="7FFFD4"/>
            </a:solidFill>
            <a:ln w="38100" cap="flat" cmpd="sng" algn="ctr">
              <a:solidFill>
                <a:srgbClr val="7FFF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9842" y="4442856"/>
              <a:ext cx="1117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12 m</a:t>
              </a:r>
              <a:endParaRPr lang="en-US" sz="2400" b="1" dirty="0">
                <a:solidFill>
                  <a:srgbClr val="000000"/>
                </a:solidFill>
                <a:latin typeface="Arial" pitchFamily="34" charset="0"/>
                <a:cs typeface="Arial" pitchFamily="34" charset="0"/>
              </a:endParaRPr>
            </a:p>
          </p:txBody>
        </p:sp>
        <p:sp>
          <p:nvSpPr>
            <p:cNvPr id="17" name="TextBox 16"/>
            <p:cNvSpPr txBox="1"/>
            <p:nvPr/>
          </p:nvSpPr>
          <p:spPr>
            <a:xfrm>
              <a:off x="2645427" y="3947556"/>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6 m</a:t>
              </a:r>
              <a:endParaRPr lang="en-US" sz="2400" b="1" dirty="0">
                <a:solidFill>
                  <a:srgbClr val="000000"/>
                </a:solidFill>
                <a:latin typeface="Arial" pitchFamily="34" charset="0"/>
                <a:cs typeface="Arial" pitchFamily="34" charset="0"/>
              </a:endParaRPr>
            </a:p>
          </p:txBody>
        </p:sp>
        <p:sp>
          <p:nvSpPr>
            <p:cNvPr id="18" name="TextBox 17"/>
            <p:cNvSpPr txBox="1"/>
            <p:nvPr/>
          </p:nvSpPr>
          <p:spPr>
            <a:xfrm>
              <a:off x="1885341" y="2893456"/>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 m</a:t>
              </a:r>
              <a:endParaRPr lang="en-US" sz="2400" b="1" dirty="0">
                <a:solidFill>
                  <a:srgbClr val="000000"/>
                </a:solidFill>
                <a:latin typeface="Arial" pitchFamily="34" charset="0"/>
                <a:cs typeface="Arial" pitchFamily="34" charset="0"/>
              </a:endParaRPr>
            </a:p>
          </p:txBody>
        </p:sp>
        <p:sp>
          <p:nvSpPr>
            <p:cNvPr id="19" name="TextBox 18"/>
            <p:cNvSpPr txBox="1"/>
            <p:nvPr/>
          </p:nvSpPr>
          <p:spPr>
            <a:xfrm>
              <a:off x="1237641" y="3236356"/>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 m</a:t>
              </a:r>
              <a:endParaRPr lang="en-US" sz="2400" b="1" dirty="0">
                <a:solidFill>
                  <a:srgbClr val="000000"/>
                </a:solidFill>
                <a:latin typeface="Arial" pitchFamily="34" charset="0"/>
                <a:cs typeface="Arial" pitchFamily="34" charset="0"/>
              </a:endParaRPr>
            </a:p>
          </p:txBody>
        </p:sp>
        <p:cxnSp>
          <p:nvCxnSpPr>
            <p:cNvPr id="20" name="Straight Connector 19"/>
            <p:cNvCxnSpPr/>
            <p:nvPr/>
          </p:nvCxnSpPr>
          <p:spPr>
            <a:xfrm>
              <a:off x="1892300" y="3702303"/>
              <a:ext cx="774700"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20900" y="3416300"/>
              <a:ext cx="558800" cy="261610"/>
            </a:xfrm>
            <a:prstGeom prst="rect">
              <a:avLst/>
            </a:prstGeom>
            <a:noFill/>
          </p:spPr>
          <p:txBody>
            <a:bodyPr vert="horz" rtlCol="0">
              <a:spAutoFit/>
            </a:bodyPr>
            <a:lstStyle/>
            <a:p>
              <a:r>
                <a:rPr lang="en-US" sz="1200" b="1" dirty="0" smtClean="0">
                  <a:solidFill>
                    <a:srgbClr val="000000"/>
                  </a:solidFill>
                  <a:latin typeface="Arial - 15"/>
                </a:rPr>
                <a:t>#1</a:t>
              </a:r>
              <a:endParaRPr lang="en-US" sz="1200" b="1" dirty="0">
                <a:solidFill>
                  <a:srgbClr val="000000"/>
                </a:solidFill>
                <a:latin typeface="Arial - 15"/>
              </a:endParaRPr>
            </a:p>
          </p:txBody>
        </p:sp>
        <p:sp>
          <p:nvSpPr>
            <p:cNvPr id="22" name="TextBox 21"/>
            <p:cNvSpPr txBox="1"/>
            <p:nvPr/>
          </p:nvSpPr>
          <p:spPr>
            <a:xfrm>
              <a:off x="1397000" y="3924300"/>
              <a:ext cx="558800" cy="261610"/>
            </a:xfrm>
            <a:prstGeom prst="rect">
              <a:avLst/>
            </a:prstGeom>
            <a:noFill/>
          </p:spPr>
          <p:txBody>
            <a:bodyPr vert="horz" rtlCol="0">
              <a:spAutoFit/>
            </a:bodyPr>
            <a:lstStyle/>
            <a:p>
              <a:r>
                <a:rPr lang="en-US" sz="1200" b="1" dirty="0" smtClean="0">
                  <a:solidFill>
                    <a:srgbClr val="000000"/>
                  </a:solidFill>
                  <a:latin typeface="Arial - 15"/>
                </a:rPr>
                <a:t>#2</a:t>
              </a:r>
              <a:endParaRPr lang="en-US" sz="1200" b="1" dirty="0">
                <a:solidFill>
                  <a:srgbClr val="000000"/>
                </a:solidFill>
                <a:latin typeface="Arial - 15"/>
              </a:endParaRPr>
            </a:p>
          </p:txBody>
        </p:sp>
        <p:sp>
          <p:nvSpPr>
            <p:cNvPr id="23" name="Freeform 22"/>
            <p:cNvSpPr/>
            <p:nvPr/>
          </p:nvSpPr>
          <p:spPr>
            <a:xfrm>
              <a:off x="508000" y="370205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927860" y="3327146"/>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603500" y="3327146"/>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08000" y="43942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603500" y="43942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692400" y="33528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 m</a:t>
              </a:r>
              <a:endParaRPr lang="en-US" sz="2400" b="1" dirty="0">
                <a:solidFill>
                  <a:srgbClr val="000000"/>
                </a:solidFill>
                <a:latin typeface="Arial" pitchFamily="34" charset="0"/>
                <a:cs typeface="Arial" pitchFamily="34" charset="0"/>
              </a:endParaRPr>
            </a:p>
          </p:txBody>
        </p:sp>
      </p:grpSp>
      <p:pic>
        <p:nvPicPr>
          <p:cNvPr id="30" name="Picture 29" descr="NBK-3756-22c40a.png"/>
          <p:cNvPicPr>
            <a:picLocks/>
          </p:cNvPicPr>
          <p:nvPr/>
        </p:nvPicPr>
        <p:blipFill>
          <a:blip r:embed="rId3" cstate="print">
            <a:clrChange>
              <a:clrFrom>
                <a:srgbClr val="FFFFFF"/>
              </a:clrFrom>
              <a:clrTo>
                <a:srgbClr val="FFFFFF">
                  <a:alpha val="0"/>
                </a:srgbClr>
              </a:clrTo>
            </a:clrChange>
          </a:blip>
          <a:stretch>
            <a:fillRect/>
          </a:stretch>
        </p:blipFill>
        <p:spPr>
          <a:xfrm>
            <a:off x="3856069" y="3174206"/>
            <a:ext cx="4552474" cy="3486807"/>
          </a:xfrm>
          <a:prstGeom prst="rect">
            <a:avLst/>
          </a:prstGeom>
          <a:solidFill>
            <a:scrgbClr r="0" g="0" b="0">
              <a:alpha val="0"/>
            </a:scrgbClr>
          </a:solidFill>
        </p:spPr>
      </p:pic>
      <p:pic>
        <p:nvPicPr>
          <p:cNvPr id="31" name="Picture 30" descr="NBK-3756-22c448.png"/>
          <p:cNvPicPr>
            <a:picLocks/>
          </p:cNvPicPr>
          <p:nvPr/>
        </p:nvPicPr>
        <p:blipFill>
          <a:blip r:embed="rId4" cstate="print">
            <a:clrChange>
              <a:clrFrom>
                <a:srgbClr val="FFFFFF"/>
              </a:clrFrom>
              <a:clrTo>
                <a:srgbClr val="FFFFFF">
                  <a:alpha val="0"/>
                </a:srgbClr>
              </a:clrTo>
            </a:clrChange>
          </a:blip>
          <a:stretch>
            <a:fillRect/>
          </a:stretch>
        </p:blipFill>
        <p:spPr>
          <a:xfrm>
            <a:off x="6559963" y="3127473"/>
            <a:ext cx="4718018" cy="3500534"/>
          </a:xfrm>
          <a:prstGeom prst="rect">
            <a:avLst/>
          </a:prstGeom>
          <a:solidFill>
            <a:scrgbClr r="0" g="0" b="0">
              <a:alpha val="0"/>
            </a:scrgbClr>
          </a:solidFill>
        </p:spPr>
      </p:pic>
      <p:pic>
        <p:nvPicPr>
          <p:cNvPr id="32" name="Picture 31" descr="NBK-3756-22c477.png"/>
          <p:cNvPicPr>
            <a:picLocks/>
          </p:cNvPicPr>
          <p:nvPr/>
        </p:nvPicPr>
        <p:blipFill>
          <a:blip r:embed="rId5" cstate="print">
            <a:clrChange>
              <a:clrFrom>
                <a:srgbClr val="FFFFFF"/>
              </a:clrFrom>
              <a:clrTo>
                <a:srgbClr val="FFFFFF">
                  <a:alpha val="0"/>
                </a:srgbClr>
              </a:clrTo>
            </a:clrChange>
          </a:blip>
          <a:stretch>
            <a:fillRect/>
          </a:stretch>
        </p:blipFill>
        <p:spPr>
          <a:xfrm>
            <a:off x="5020024" y="4362681"/>
            <a:ext cx="5035312" cy="3500534"/>
          </a:xfrm>
          <a:prstGeom prst="rect">
            <a:avLst/>
          </a:prstGeom>
          <a:solidFill>
            <a:scrgbClr r="0" g="0" b="0">
              <a:alpha val="0"/>
            </a:scrgbClr>
          </a:solidFill>
        </p:spPr>
      </p:pic>
      <p:sp>
        <p:nvSpPr>
          <p:cNvPr id="33" name="Rectangle 32"/>
          <p:cNvSpPr/>
          <p:nvPr/>
        </p:nvSpPr>
        <p:spPr>
          <a:xfrm>
            <a:off x="0" y="3397509"/>
            <a:ext cx="11036300" cy="676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9941" y="935391"/>
            <a:ext cx="9518809" cy="5363015"/>
          </a:xfrm>
          <a:prstGeom prst="rect">
            <a:avLst/>
          </a:prstGeom>
          <a:noFill/>
        </p:spPr>
        <p:txBody>
          <a:bodyPr vert="horz" lIns="99068" tIns="49534" rIns="99068" bIns="49534" rtlCol="0">
            <a:spAutoFit/>
          </a:bodyPr>
          <a:lstStyle/>
          <a:p>
            <a:pPr algn="ctr"/>
            <a:r>
              <a:rPr lang="en-US" sz="3600" b="1" dirty="0" smtClean="0">
                <a:solidFill>
                  <a:srgbClr val="0000FF"/>
                </a:solidFill>
                <a:latin typeface="Arial" pitchFamily="34" charset="0"/>
                <a:cs typeface="Arial" pitchFamily="34" charset="0"/>
              </a:rPr>
              <a:t>Area of Irregular Figures</a:t>
            </a:r>
          </a:p>
          <a:p>
            <a:pPr algn="ctr"/>
            <a:r>
              <a:rPr lang="en-US" sz="3600" b="1" dirty="0" smtClean="0">
                <a:solidFill>
                  <a:srgbClr val="0000FF"/>
                </a:solidFill>
                <a:latin typeface="Arial" pitchFamily="34" charset="0"/>
                <a:cs typeface="Arial" pitchFamily="34" charset="0"/>
              </a:rPr>
              <a:t>Method #2</a:t>
            </a:r>
          </a:p>
          <a:p>
            <a:endParaRPr lang="en-US" sz="3000" b="1" dirty="0" smtClean="0">
              <a:solidFill>
                <a:srgbClr val="0000FF"/>
              </a:solidFill>
              <a:latin typeface="Arial - 38"/>
            </a:endParaRPr>
          </a:p>
          <a:p>
            <a:r>
              <a:rPr lang="en-US" sz="2400" b="1" dirty="0" smtClean="0">
                <a:solidFill>
                  <a:srgbClr val="0000FF"/>
                </a:solidFill>
                <a:latin typeface="Arial" pitchFamily="34" charset="0"/>
                <a:cs typeface="Arial" pitchFamily="34" charset="0"/>
              </a:rPr>
              <a:t>1.  Create one large, closed figure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Label the small added figure and label the new lengths  </a:t>
            </a:r>
          </a:p>
          <a:p>
            <a:r>
              <a:rPr lang="en-US" sz="2400" b="1" dirty="0" smtClean="0">
                <a:solidFill>
                  <a:srgbClr val="0000FF"/>
                </a:solidFill>
                <a:latin typeface="Arial" pitchFamily="34" charset="0"/>
                <a:cs typeface="Arial" pitchFamily="34" charset="0"/>
              </a:rPr>
              <a:t>     and widths of each shape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Find the area of the new, large figure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Subtract the areas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Label your answer</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1894" y="1043773"/>
            <a:ext cx="4690428"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p>
          <a:p>
            <a:r>
              <a:rPr lang="en-US" sz="2400" b="1" dirty="0" smtClean="0">
                <a:solidFill>
                  <a:srgbClr val="0000FF"/>
                </a:solidFill>
                <a:latin typeface="Arial" pitchFamily="34" charset="0"/>
                <a:cs typeface="Arial" pitchFamily="34" charset="0"/>
              </a:rPr>
              <a:t>Find the area of the figure.</a:t>
            </a:r>
            <a:endParaRPr lang="en-US" sz="2400" b="1" dirty="0">
              <a:solidFill>
                <a:srgbClr val="0000FF"/>
              </a:solidFill>
              <a:latin typeface="Arial" pitchFamily="34" charset="0"/>
              <a:cs typeface="Arial" pitchFamily="34" charset="0"/>
            </a:endParaRPr>
          </a:p>
        </p:txBody>
      </p:sp>
      <p:grpSp>
        <p:nvGrpSpPr>
          <p:cNvPr id="16" name="Group 15"/>
          <p:cNvGrpSpPr/>
          <p:nvPr/>
        </p:nvGrpSpPr>
        <p:grpSpPr>
          <a:xfrm>
            <a:off x="1560639" y="3954022"/>
            <a:ext cx="3476435" cy="2136431"/>
            <a:chOff x="863600" y="3048000"/>
            <a:chExt cx="3200400" cy="1976507"/>
          </a:xfrm>
        </p:grpSpPr>
        <p:sp>
          <p:nvSpPr>
            <p:cNvPr id="3" name="Freeform 2"/>
            <p:cNvSpPr/>
            <p:nvPr/>
          </p:nvSpPr>
          <p:spPr>
            <a:xfrm>
              <a:off x="863600" y="3365500"/>
              <a:ext cx="1422401" cy="419101"/>
            </a:xfrm>
            <a:custGeom>
              <a:avLst/>
              <a:gdLst/>
              <a:ahLst/>
              <a:cxnLst/>
              <a:rect l="0" t="0" r="0" b="0"/>
              <a:pathLst>
                <a:path w="1422401" h="419101">
                  <a:moveTo>
                    <a:pt x="0" y="0"/>
                  </a:moveTo>
                  <a:lnTo>
                    <a:pt x="1422400" y="25400"/>
                  </a:lnTo>
                  <a:lnTo>
                    <a:pt x="1422400" y="419100"/>
                  </a:lnTo>
                  <a:lnTo>
                    <a:pt x="12700" y="393700"/>
                  </a:lnTo>
                  <a:close/>
                </a:path>
              </a:pathLst>
            </a:custGeom>
            <a:solidFill>
              <a:schemeClr val="accent1">
                <a:alpha val="1000"/>
              </a:schemeClr>
            </a:solidFill>
            <a:ln w="38100" cap="flat" cmpd="sng" algn="ctr">
              <a:solidFill>
                <a:srgbClr val="0093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901700" y="3429000"/>
              <a:ext cx="2197101" cy="1168401"/>
            </a:xfrm>
            <a:custGeom>
              <a:avLst/>
              <a:gdLst/>
              <a:ahLst/>
              <a:cxnLst/>
              <a:rect l="0" t="0" r="0" b="0"/>
              <a:pathLst>
                <a:path w="2197101" h="1168401">
                  <a:moveTo>
                    <a:pt x="1422400" y="393700"/>
                  </a:moveTo>
                  <a:lnTo>
                    <a:pt x="1422400" y="0"/>
                  </a:lnTo>
                  <a:lnTo>
                    <a:pt x="2197100" y="0"/>
                  </a:lnTo>
                  <a:lnTo>
                    <a:pt x="2197100" y="1168400"/>
                  </a:lnTo>
                  <a:lnTo>
                    <a:pt x="0" y="1168400"/>
                  </a:lnTo>
                  <a:lnTo>
                    <a:pt x="0" y="381000"/>
                  </a:lnTo>
                  <a:close/>
                </a:path>
              </a:pathLst>
            </a:custGeom>
            <a:solidFill>
              <a:srgbClr val="7FFFD4"/>
            </a:solidFill>
            <a:ln w="38100" cap="flat" cmpd="sng" algn="ctr">
              <a:solidFill>
                <a:srgbClr val="7FFF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6700" y="4597400"/>
              <a:ext cx="1117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12 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3124200" y="39243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2362200" y="30480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 m</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630745" y="33909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 m</a:t>
              </a:r>
              <a:endParaRPr lang="en-US" sz="2400" b="1" dirty="0">
                <a:solidFill>
                  <a:srgbClr val="000000"/>
                </a:solidFill>
                <a:latin typeface="Arial" pitchFamily="34" charset="0"/>
                <a:cs typeface="Arial" pitchFamily="34" charset="0"/>
              </a:endParaRPr>
            </a:p>
          </p:txBody>
        </p:sp>
        <p:sp>
          <p:nvSpPr>
            <p:cNvPr id="9" name="Freeform 8"/>
            <p:cNvSpPr/>
            <p:nvPr/>
          </p:nvSpPr>
          <p:spPr>
            <a:xfrm>
              <a:off x="2311400" y="34290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009900" y="34290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01700" y="37973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22500" y="371475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08050" y="45085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009900" y="45085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0800" y="30861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a:t>
              </a:r>
              <a:endParaRPr lang="en-US" sz="2400" b="1" dirty="0">
                <a:solidFill>
                  <a:srgbClr val="000000"/>
                </a:solidFill>
                <a:latin typeface="Arial" pitchFamily="34" charset="0"/>
                <a:cs typeface="Arial" pitchFamily="34" charset="0"/>
              </a:endParaRPr>
            </a:p>
          </p:txBody>
        </p:sp>
      </p:grpSp>
      <p:grpSp>
        <p:nvGrpSpPr>
          <p:cNvPr id="22" name="Group 21"/>
          <p:cNvGrpSpPr/>
          <p:nvPr/>
        </p:nvGrpSpPr>
        <p:grpSpPr>
          <a:xfrm>
            <a:off x="4439904" y="3313802"/>
            <a:ext cx="7021846" cy="4790927"/>
            <a:chOff x="2882900" y="2476500"/>
            <a:chExt cx="6464300" cy="4432300"/>
          </a:xfrm>
        </p:grpSpPr>
        <p:sp>
          <p:nvSpPr>
            <p:cNvPr id="17" name="TextBox 16"/>
            <p:cNvSpPr txBox="1"/>
            <p:nvPr/>
          </p:nvSpPr>
          <p:spPr>
            <a:xfrm>
              <a:off x="4279900" y="3149600"/>
              <a:ext cx="1422400" cy="461665"/>
            </a:xfrm>
            <a:prstGeom prst="rect">
              <a:avLst/>
            </a:prstGeom>
            <a:noFill/>
          </p:spPr>
          <p:txBody>
            <a:bodyPr vert="horz" rtlCol="0">
              <a:spAutoFit/>
            </a:bodyPr>
            <a:lstStyle/>
            <a:p>
              <a:pPr algn="ctr"/>
              <a:r>
                <a:rPr lang="en-US" sz="1300" b="1" dirty="0" smtClean="0">
                  <a:solidFill>
                    <a:srgbClr val="000000"/>
                  </a:solidFill>
                  <a:latin typeface="Arial - 16"/>
                </a:rPr>
                <a:t>Whole  Rectangle</a:t>
              </a:r>
              <a:endParaRPr lang="en-US" sz="1300" b="1" dirty="0">
                <a:solidFill>
                  <a:srgbClr val="000000"/>
                </a:solidFill>
                <a:latin typeface="Arial - 16"/>
              </a:endParaRPr>
            </a:p>
          </p:txBody>
        </p:sp>
        <p:sp>
          <p:nvSpPr>
            <p:cNvPr id="18" name="TextBox 17"/>
            <p:cNvSpPr txBox="1"/>
            <p:nvPr/>
          </p:nvSpPr>
          <p:spPr>
            <a:xfrm>
              <a:off x="6654800" y="3149600"/>
              <a:ext cx="1422400" cy="276999"/>
            </a:xfrm>
            <a:prstGeom prst="rect">
              <a:avLst/>
            </a:prstGeom>
            <a:noFill/>
          </p:spPr>
          <p:txBody>
            <a:bodyPr vert="horz" rtlCol="0">
              <a:spAutoFit/>
            </a:bodyPr>
            <a:lstStyle/>
            <a:p>
              <a:pPr algn="ctr"/>
              <a:r>
                <a:rPr lang="en-US" sz="1300" b="1" dirty="0" smtClean="0">
                  <a:solidFill>
                    <a:srgbClr val="000000"/>
                  </a:solidFill>
                  <a:latin typeface="Arial - 16"/>
                </a:rPr>
                <a:t>Extra  Rectangle</a:t>
              </a:r>
              <a:endParaRPr lang="en-US" sz="1300" b="1" dirty="0">
                <a:solidFill>
                  <a:srgbClr val="000000"/>
                </a:solidFill>
                <a:latin typeface="Arial - 16"/>
              </a:endParaRPr>
            </a:p>
          </p:txBody>
        </p:sp>
        <p:pic>
          <p:nvPicPr>
            <p:cNvPr id="19" name="Picture 18" descr="NBK-3756-22ca03.png"/>
            <p:cNvPicPr>
              <a:picLocks/>
            </p:cNvPicPr>
            <p:nvPr/>
          </p:nvPicPr>
          <p:blipFill>
            <a:blip r:embed="rId3" cstate="print">
              <a:clrChange>
                <a:clrFrom>
                  <a:srgbClr val="FFFFFF"/>
                </a:clrFrom>
                <a:clrTo>
                  <a:srgbClr val="FFFFFF">
                    <a:alpha val="0"/>
                  </a:srgbClr>
                </a:clrTo>
              </a:clrChange>
            </a:blip>
            <a:stretch>
              <a:fillRect/>
            </a:stretch>
          </p:blipFill>
          <p:spPr>
            <a:xfrm>
              <a:off x="2882900" y="2476500"/>
              <a:ext cx="3987800" cy="3238500"/>
            </a:xfrm>
            <a:prstGeom prst="rect">
              <a:avLst/>
            </a:prstGeom>
            <a:solidFill>
              <a:scrgbClr r="0" g="0" b="0">
                <a:alpha val="0"/>
              </a:scrgbClr>
            </a:solidFill>
          </p:spPr>
        </p:pic>
        <p:pic>
          <p:nvPicPr>
            <p:cNvPr id="20" name="Picture 19" descr="NBK-3756-22ca60.png"/>
            <p:cNvPicPr>
              <a:picLocks/>
            </p:cNvPicPr>
            <p:nvPr/>
          </p:nvPicPr>
          <p:blipFill>
            <a:blip r:embed="rId4" cstate="print">
              <a:clrChange>
                <a:clrFrom>
                  <a:srgbClr val="FFFFFF"/>
                </a:clrFrom>
                <a:clrTo>
                  <a:srgbClr val="FFFFFF">
                    <a:alpha val="0"/>
                  </a:srgbClr>
                </a:clrTo>
              </a:clrChange>
            </a:blip>
            <a:stretch>
              <a:fillRect/>
            </a:stretch>
          </p:blipFill>
          <p:spPr>
            <a:xfrm>
              <a:off x="5410200" y="2476500"/>
              <a:ext cx="3937000" cy="3238500"/>
            </a:xfrm>
            <a:prstGeom prst="rect">
              <a:avLst/>
            </a:prstGeom>
            <a:solidFill>
              <a:scrgbClr r="0" g="0" b="0">
                <a:alpha val="0"/>
              </a:scrgbClr>
            </a:solidFill>
          </p:spPr>
        </p:pic>
        <p:pic>
          <p:nvPicPr>
            <p:cNvPr id="21" name="Picture 20" descr="NBK-3756-22caae.png"/>
            <p:cNvPicPr>
              <a:picLocks/>
            </p:cNvPicPr>
            <p:nvPr/>
          </p:nvPicPr>
          <p:blipFill>
            <a:blip r:embed="rId5" cstate="print">
              <a:clrChange>
                <a:clrFrom>
                  <a:srgbClr val="FFFFFF"/>
                </a:clrFrom>
                <a:clrTo>
                  <a:srgbClr val="FFFFFF">
                    <a:alpha val="0"/>
                  </a:srgbClr>
                </a:clrTo>
              </a:clrChange>
            </a:blip>
            <a:stretch>
              <a:fillRect/>
            </a:stretch>
          </p:blipFill>
          <p:spPr>
            <a:xfrm>
              <a:off x="3683000" y="3670300"/>
              <a:ext cx="4724400" cy="3238500"/>
            </a:xfrm>
            <a:prstGeom prst="rect">
              <a:avLst/>
            </a:prstGeom>
            <a:solidFill>
              <a:scrgbClr r="0" g="0" b="0">
                <a:alpha val="0"/>
              </a:scrgbClr>
            </a:solidFill>
          </p:spPr>
        </p:pic>
      </p:grpSp>
      <p:grpSp>
        <p:nvGrpSpPr>
          <p:cNvPr id="34" name="Group 33"/>
          <p:cNvGrpSpPr/>
          <p:nvPr/>
        </p:nvGrpSpPr>
        <p:grpSpPr>
          <a:xfrm>
            <a:off x="7340902" y="1057501"/>
            <a:ext cx="3435048" cy="2136431"/>
            <a:chOff x="6184900" y="368300"/>
            <a:chExt cx="3162300" cy="1976507"/>
          </a:xfrm>
        </p:grpSpPr>
        <p:sp>
          <p:nvSpPr>
            <p:cNvPr id="23" name="Freeform 22"/>
            <p:cNvSpPr/>
            <p:nvPr/>
          </p:nvSpPr>
          <p:spPr>
            <a:xfrm>
              <a:off x="6184900" y="749300"/>
              <a:ext cx="2197101" cy="1168401"/>
            </a:xfrm>
            <a:custGeom>
              <a:avLst/>
              <a:gdLst/>
              <a:ahLst/>
              <a:cxnLst/>
              <a:rect l="0" t="0" r="0" b="0"/>
              <a:pathLst>
                <a:path w="2197101" h="1168401">
                  <a:moveTo>
                    <a:pt x="1422400" y="393700"/>
                  </a:moveTo>
                  <a:lnTo>
                    <a:pt x="1422400" y="0"/>
                  </a:lnTo>
                  <a:lnTo>
                    <a:pt x="2197100" y="0"/>
                  </a:lnTo>
                  <a:lnTo>
                    <a:pt x="2197100" y="1168400"/>
                  </a:lnTo>
                  <a:lnTo>
                    <a:pt x="0" y="1168400"/>
                  </a:lnTo>
                  <a:lnTo>
                    <a:pt x="0" y="381000"/>
                  </a:lnTo>
                  <a:close/>
                </a:path>
              </a:pathLst>
            </a:custGeom>
            <a:solidFill>
              <a:srgbClr val="7FFFD4"/>
            </a:solidFill>
            <a:ln w="38100" cap="flat" cmpd="sng" algn="ctr">
              <a:solidFill>
                <a:srgbClr val="7FFF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819900" y="1917700"/>
              <a:ext cx="1117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12 m</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8407400" y="12446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7645400" y="3683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 m</a:t>
              </a:r>
              <a:endParaRPr lang="en-US" sz="2400" b="1" dirty="0">
                <a:solidFill>
                  <a:srgbClr val="000000"/>
                </a:solidFill>
                <a:latin typeface="Arial" pitchFamily="34" charset="0"/>
                <a:cs typeface="Arial" pitchFamily="34" charset="0"/>
              </a:endParaRPr>
            </a:p>
          </p:txBody>
        </p:sp>
        <p:sp>
          <p:nvSpPr>
            <p:cNvPr id="27" name="TextBox 26"/>
            <p:cNvSpPr txBox="1"/>
            <p:nvPr/>
          </p:nvSpPr>
          <p:spPr>
            <a:xfrm>
              <a:off x="6997700" y="7112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 m</a:t>
              </a:r>
              <a:endParaRPr lang="en-US" sz="2400" b="1" dirty="0">
                <a:solidFill>
                  <a:srgbClr val="000000"/>
                </a:solidFill>
                <a:latin typeface="Arial" pitchFamily="34" charset="0"/>
                <a:cs typeface="Arial" pitchFamily="34" charset="0"/>
              </a:endParaRPr>
            </a:p>
          </p:txBody>
        </p:sp>
        <p:sp>
          <p:nvSpPr>
            <p:cNvPr id="28" name="Freeform 27"/>
            <p:cNvSpPr/>
            <p:nvPr/>
          </p:nvSpPr>
          <p:spPr>
            <a:xfrm>
              <a:off x="7594600" y="7493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293100" y="7493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184900" y="11176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505700" y="103505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191250" y="18288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293100" y="1828800"/>
              <a:ext cx="88901" cy="88901"/>
            </a:xfrm>
            <a:custGeom>
              <a:avLst/>
              <a:gdLst/>
              <a:ahLst/>
              <a:cxnLst/>
              <a:rect l="0" t="0" r="0" b="0"/>
              <a:pathLst>
                <a:path w="88901" h="88901">
                  <a:moveTo>
                    <a:pt x="0" y="0"/>
                  </a:moveTo>
                  <a:lnTo>
                    <a:pt x="88900" y="0"/>
                  </a:lnTo>
                  <a:lnTo>
                    <a:pt x="88900" y="88900"/>
                  </a:lnTo>
                  <a:lnTo>
                    <a:pt x="0" y="88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44534" y="3313803"/>
            <a:ext cx="11180834" cy="68446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869950" y="1068482"/>
            <a:ext cx="9877489" cy="1577363"/>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Area - The number of square units (units</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it takes to cover  </a:t>
            </a:r>
          </a:p>
          <a:p>
            <a:r>
              <a:rPr lang="en-US" sz="2400" b="1" dirty="0" smtClean="0">
                <a:solidFill>
                  <a:srgbClr val="0000FF"/>
                </a:solidFill>
                <a:latin typeface="Arial" pitchFamily="34" charset="0"/>
                <a:cs typeface="Arial" pitchFamily="34" charset="0"/>
              </a:rPr>
              <a:t>the surface of a figure.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ALWAYS label units</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a:t>
            </a:r>
            <a:endParaRPr lang="en-US" sz="2400" b="1" baseline="70000" dirty="0">
              <a:solidFill>
                <a:srgbClr val="0000FF"/>
              </a:solidFill>
              <a:latin typeface="Arial" pitchFamily="34" charset="0"/>
              <a:cs typeface="Arial" pitchFamily="34" charset="0"/>
            </a:endParaRPr>
          </a:p>
        </p:txBody>
      </p:sp>
      <p:sp>
        <p:nvSpPr>
          <p:cNvPr id="25" name="Freeform 24"/>
          <p:cNvSpPr/>
          <p:nvPr/>
        </p:nvSpPr>
        <p:spPr>
          <a:xfrm>
            <a:off x="1711468" y="3580632"/>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7" name="TextBox 56"/>
          <p:cNvSpPr txBox="1"/>
          <p:nvPr/>
        </p:nvSpPr>
        <p:spPr>
          <a:xfrm>
            <a:off x="5367242" y="3360989"/>
            <a:ext cx="1131221" cy="407828"/>
          </a:xfrm>
          <a:prstGeom prst="rect">
            <a:avLst/>
          </a:prstGeom>
          <a:noFill/>
        </p:spPr>
        <p:txBody>
          <a:bodyPr vert="horz" lIns="99068" tIns="49534" rIns="99068" bIns="49534" rtlCol="0">
            <a:spAutoFit/>
          </a:bodyPr>
          <a:lstStyle/>
          <a:p>
            <a:r>
              <a:rPr lang="en-US" b="1" smtClean="0">
                <a:solidFill>
                  <a:srgbClr val="0000FF"/>
                </a:solidFill>
                <a:latin typeface="Arial - 25"/>
              </a:rPr>
              <a:t>10 ft</a:t>
            </a:r>
            <a:endParaRPr lang="en-US" b="1">
              <a:solidFill>
                <a:srgbClr val="0000FF"/>
              </a:solidFill>
              <a:latin typeface="Arial - 25"/>
            </a:endParaRPr>
          </a:p>
        </p:txBody>
      </p:sp>
      <p:sp>
        <p:nvSpPr>
          <p:cNvPr id="58" name="TextBox 57"/>
          <p:cNvSpPr txBox="1"/>
          <p:nvPr/>
        </p:nvSpPr>
        <p:spPr>
          <a:xfrm>
            <a:off x="2884073" y="4720022"/>
            <a:ext cx="938086" cy="423217"/>
          </a:xfrm>
          <a:prstGeom prst="rect">
            <a:avLst/>
          </a:prstGeom>
          <a:noFill/>
        </p:spPr>
        <p:txBody>
          <a:bodyPr vert="horz" lIns="99068" tIns="49534" rIns="99068" bIns="49534" rtlCol="0">
            <a:spAutoFit/>
          </a:bodyPr>
          <a:lstStyle/>
          <a:p>
            <a:r>
              <a:rPr lang="en-US" sz="2100" b="1" dirty="0" smtClean="0">
                <a:solidFill>
                  <a:srgbClr val="0000FF"/>
                </a:solidFill>
                <a:latin typeface="Arial - 25"/>
              </a:rPr>
              <a:t>5 ft</a:t>
            </a:r>
            <a:endParaRPr lang="en-US" sz="2100" b="1" dirty="0">
              <a:solidFill>
                <a:srgbClr val="0000FF"/>
              </a:solidFill>
              <a:latin typeface="Arial - 25"/>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17950" y="3860006"/>
            <a:ext cx="4038096" cy="219047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 name="TextBox 48"/>
          <p:cNvSpPr txBox="1"/>
          <p:nvPr/>
        </p:nvSpPr>
        <p:spPr>
          <a:xfrm>
            <a:off x="811192" y="1056838"/>
            <a:ext cx="4938744"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Try These:</a:t>
            </a:r>
          </a:p>
          <a:p>
            <a:r>
              <a:rPr lang="en-US" sz="2400" b="1" dirty="0" smtClean="0">
                <a:solidFill>
                  <a:srgbClr val="0000FF"/>
                </a:solidFill>
                <a:latin typeface="Arial" pitchFamily="34" charset="0"/>
                <a:cs typeface="Arial" pitchFamily="34" charset="0"/>
              </a:rPr>
              <a:t>Find the area of each figure.</a:t>
            </a:r>
            <a:endParaRPr lang="en-US" sz="2400" b="1" dirty="0">
              <a:solidFill>
                <a:srgbClr val="0000FF"/>
              </a:solidFill>
              <a:latin typeface="Arial" pitchFamily="34" charset="0"/>
              <a:cs typeface="Arial" pitchFamily="34" charset="0"/>
            </a:endParaRPr>
          </a:p>
        </p:txBody>
      </p:sp>
      <p:grpSp>
        <p:nvGrpSpPr>
          <p:cNvPr id="55" name="Group 54"/>
          <p:cNvGrpSpPr/>
          <p:nvPr/>
        </p:nvGrpSpPr>
        <p:grpSpPr>
          <a:xfrm>
            <a:off x="1993040" y="2717005"/>
            <a:ext cx="2653266" cy="2575713"/>
            <a:chOff x="1253108" y="1891494"/>
            <a:chExt cx="2442592" cy="2382907"/>
          </a:xfrm>
        </p:grpSpPr>
        <p:sp>
          <p:nvSpPr>
            <p:cNvPr id="50" name="Freeform 49"/>
            <p:cNvSpPr/>
            <p:nvPr/>
          </p:nvSpPr>
          <p:spPr>
            <a:xfrm>
              <a:off x="1253108" y="2265045"/>
              <a:ext cx="1562101" cy="1625601"/>
            </a:xfrm>
            <a:custGeom>
              <a:avLst/>
              <a:gdLst/>
              <a:ahLst/>
              <a:cxnLst/>
              <a:rect l="0" t="0" r="0" b="0"/>
              <a:pathLst>
                <a:path w="1562101" h="1625601">
                  <a:moveTo>
                    <a:pt x="25400" y="12700"/>
                  </a:moveTo>
                  <a:lnTo>
                    <a:pt x="609600" y="0"/>
                  </a:lnTo>
                  <a:lnTo>
                    <a:pt x="622300" y="1041400"/>
                  </a:lnTo>
                  <a:lnTo>
                    <a:pt x="1562100" y="1041400"/>
                  </a:lnTo>
                  <a:lnTo>
                    <a:pt x="1562100" y="1625600"/>
                  </a:lnTo>
                  <a:lnTo>
                    <a:pt x="0" y="1625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308100" y="1891494"/>
              <a:ext cx="863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3m</a:t>
              </a:r>
              <a:endParaRPr lang="en-US" sz="2400" b="1" dirty="0">
                <a:solidFill>
                  <a:srgbClr val="000000"/>
                </a:solidFill>
                <a:latin typeface="Arial" pitchFamily="34" charset="0"/>
                <a:cs typeface="Arial" pitchFamily="34" charset="0"/>
              </a:endParaRPr>
            </a:p>
          </p:txBody>
        </p:sp>
        <p:sp>
          <p:nvSpPr>
            <p:cNvPr id="52" name="TextBox 51"/>
            <p:cNvSpPr txBox="1"/>
            <p:nvPr/>
          </p:nvSpPr>
          <p:spPr>
            <a:xfrm>
              <a:off x="1841500" y="2462994"/>
              <a:ext cx="863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5m</a:t>
              </a:r>
              <a:endParaRPr lang="en-US" sz="2400" b="1" dirty="0">
                <a:solidFill>
                  <a:srgbClr val="000000"/>
                </a:solidFill>
                <a:latin typeface="Arial" pitchFamily="34" charset="0"/>
                <a:cs typeface="Arial" pitchFamily="34" charset="0"/>
              </a:endParaRPr>
            </a:p>
          </p:txBody>
        </p:sp>
        <p:sp>
          <p:nvSpPr>
            <p:cNvPr id="53" name="TextBox 52"/>
            <p:cNvSpPr txBox="1"/>
            <p:nvPr/>
          </p:nvSpPr>
          <p:spPr>
            <a:xfrm>
              <a:off x="2832100" y="3339295"/>
              <a:ext cx="863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3m</a:t>
              </a:r>
              <a:endParaRPr lang="en-US" sz="2400" b="1" dirty="0">
                <a:solidFill>
                  <a:srgbClr val="000000"/>
                </a:solidFill>
                <a:latin typeface="Arial" pitchFamily="34" charset="0"/>
                <a:cs typeface="Arial" pitchFamily="34" charset="0"/>
              </a:endParaRPr>
            </a:p>
          </p:txBody>
        </p:sp>
        <p:sp>
          <p:nvSpPr>
            <p:cNvPr id="54" name="TextBox 53"/>
            <p:cNvSpPr txBox="1"/>
            <p:nvPr/>
          </p:nvSpPr>
          <p:spPr>
            <a:xfrm>
              <a:off x="1765300" y="3847294"/>
              <a:ext cx="8636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8m</a:t>
              </a:r>
              <a:endParaRPr lang="en-US" sz="2400" b="1" dirty="0">
                <a:solidFill>
                  <a:srgbClr val="000000"/>
                </a:solidFill>
                <a:latin typeface="Arial" pitchFamily="34" charset="0"/>
                <a:cs typeface="Arial" pitchFamily="34" charset="0"/>
              </a:endParaRPr>
            </a:p>
          </p:txBody>
        </p:sp>
      </p:grpSp>
      <p:grpSp>
        <p:nvGrpSpPr>
          <p:cNvPr id="72" name="Group 71"/>
          <p:cNvGrpSpPr/>
          <p:nvPr/>
        </p:nvGrpSpPr>
        <p:grpSpPr>
          <a:xfrm>
            <a:off x="6136206" y="2388415"/>
            <a:ext cx="3586798" cy="3303275"/>
            <a:chOff x="5067300" y="1587500"/>
            <a:chExt cx="3302000" cy="3056007"/>
          </a:xfrm>
        </p:grpSpPr>
        <p:sp>
          <p:nvSpPr>
            <p:cNvPr id="56" name="Freeform 55"/>
            <p:cNvSpPr/>
            <p:nvPr/>
          </p:nvSpPr>
          <p:spPr>
            <a:xfrm>
              <a:off x="5867400" y="1862835"/>
              <a:ext cx="2209801" cy="2103883"/>
            </a:xfrm>
            <a:custGeom>
              <a:avLst/>
              <a:gdLst/>
              <a:ahLst/>
              <a:cxnLst/>
              <a:rect l="0" t="0" r="0" b="0"/>
              <a:pathLst>
                <a:path w="2209801" h="2103883">
                  <a:moveTo>
                    <a:pt x="1104900" y="0"/>
                  </a:moveTo>
                  <a:lnTo>
                    <a:pt x="2209800" y="803657"/>
                  </a:lnTo>
                  <a:lnTo>
                    <a:pt x="1788032" y="2103882"/>
                  </a:lnTo>
                  <a:lnTo>
                    <a:pt x="421766" y="2103882"/>
                  </a:lnTo>
                  <a:lnTo>
                    <a:pt x="0" y="80365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5842000" y="2658617"/>
              <a:ext cx="2184400"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53250" y="1858517"/>
              <a:ext cx="0" cy="8001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92850" y="2176017"/>
              <a:ext cx="190500" cy="165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6959600" y="2531617"/>
              <a:ext cx="114301" cy="114301"/>
            </a:xfrm>
            <a:custGeom>
              <a:avLst/>
              <a:gdLst/>
              <a:ahLst/>
              <a:cxnLst/>
              <a:rect l="0" t="0" r="0" b="0"/>
              <a:pathLst>
                <a:path w="114301" h="114301">
                  <a:moveTo>
                    <a:pt x="0" y="0"/>
                  </a:moveTo>
                  <a:lnTo>
                    <a:pt x="114300" y="0"/>
                  </a:lnTo>
                  <a:lnTo>
                    <a:pt x="114300" y="114300"/>
                  </a:lnTo>
                  <a:lnTo>
                    <a:pt x="0" y="114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H="1">
              <a:off x="7467600" y="2201417"/>
              <a:ext cx="152400" cy="152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7734300" y="3344417"/>
              <a:ext cx="292100" cy="127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892800" y="3230117"/>
              <a:ext cx="279400" cy="1143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997700" y="3865117"/>
              <a:ext cx="12700" cy="2286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578600" y="2692400"/>
              <a:ext cx="10414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18 ft</a:t>
              </a:r>
              <a:endParaRPr lang="en-US" sz="2400" b="1" dirty="0">
                <a:solidFill>
                  <a:srgbClr val="000000"/>
                </a:solidFill>
                <a:latin typeface="Arial" pitchFamily="34" charset="0"/>
                <a:cs typeface="Arial" pitchFamily="34" charset="0"/>
              </a:endParaRPr>
            </a:p>
          </p:txBody>
        </p:sp>
        <p:sp>
          <p:nvSpPr>
            <p:cNvPr id="66" name="TextBox 65"/>
            <p:cNvSpPr txBox="1"/>
            <p:nvPr/>
          </p:nvSpPr>
          <p:spPr>
            <a:xfrm>
              <a:off x="6616700" y="4216400"/>
              <a:ext cx="10414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12 ft</a:t>
              </a:r>
              <a:endParaRPr lang="en-US" sz="2400" b="1" dirty="0">
                <a:solidFill>
                  <a:srgbClr val="000000"/>
                </a:solidFill>
                <a:latin typeface="Arial" pitchFamily="34" charset="0"/>
                <a:cs typeface="Arial" pitchFamily="34" charset="0"/>
              </a:endParaRPr>
            </a:p>
          </p:txBody>
        </p:sp>
        <p:sp>
          <p:nvSpPr>
            <p:cNvPr id="67" name="TextBox 66"/>
            <p:cNvSpPr txBox="1"/>
            <p:nvPr/>
          </p:nvSpPr>
          <p:spPr>
            <a:xfrm>
              <a:off x="7480300" y="1587500"/>
              <a:ext cx="8890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6 ft</a:t>
              </a:r>
              <a:endParaRPr lang="en-US" sz="2400" b="1" dirty="0">
                <a:solidFill>
                  <a:srgbClr val="000000"/>
                </a:solidFill>
                <a:latin typeface="Arial" pitchFamily="34" charset="0"/>
                <a:cs typeface="Arial" pitchFamily="34" charset="0"/>
              </a:endParaRPr>
            </a:p>
          </p:txBody>
        </p:sp>
        <p:cxnSp>
          <p:nvCxnSpPr>
            <p:cNvPr id="68" name="Straight Connector 67"/>
            <p:cNvCxnSpPr/>
            <p:nvPr/>
          </p:nvCxnSpPr>
          <p:spPr>
            <a:xfrm flipH="1">
              <a:off x="7073900" y="1845817"/>
              <a:ext cx="393700" cy="40640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83350" y="2697226"/>
              <a:ext cx="0" cy="1269491"/>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067300" y="3556000"/>
              <a:ext cx="10414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 ft</a:t>
              </a:r>
              <a:endParaRPr lang="en-US" sz="2400" b="1" dirty="0">
                <a:solidFill>
                  <a:srgbClr val="000000"/>
                </a:solidFill>
                <a:latin typeface="Arial" pitchFamily="34" charset="0"/>
                <a:cs typeface="Arial" pitchFamily="34" charset="0"/>
              </a:endParaRPr>
            </a:p>
          </p:txBody>
        </p:sp>
        <p:cxnSp>
          <p:nvCxnSpPr>
            <p:cNvPr id="71" name="Straight Connector 70"/>
            <p:cNvCxnSpPr/>
            <p:nvPr/>
          </p:nvCxnSpPr>
          <p:spPr>
            <a:xfrm flipV="1">
              <a:off x="5842000" y="3344417"/>
              <a:ext cx="536194" cy="320548"/>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TextBox 47"/>
          <p:cNvSpPr txBox="1"/>
          <p:nvPr/>
        </p:nvSpPr>
        <p:spPr>
          <a:xfrm>
            <a:off x="801332" y="1025671"/>
            <a:ext cx="3945477"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25</a:t>
            </a:r>
            <a:endParaRPr lang="en-US" sz="2800" b="1" dirty="0">
              <a:solidFill>
                <a:srgbClr val="000000"/>
              </a:solidFill>
              <a:latin typeface="Arial" pitchFamily="34" charset="0"/>
              <a:cs typeface="Arial" pitchFamily="34" charset="0"/>
            </a:endParaRPr>
          </a:p>
        </p:txBody>
      </p:sp>
      <p:sp>
        <p:nvSpPr>
          <p:cNvPr id="49" name="TextBox 48"/>
          <p:cNvSpPr txBox="1"/>
          <p:nvPr/>
        </p:nvSpPr>
        <p:spPr>
          <a:xfrm>
            <a:off x="1684236" y="1025671"/>
            <a:ext cx="3945477"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area.</a:t>
            </a:r>
            <a:endParaRPr lang="en-US" sz="2800" b="1" dirty="0">
              <a:solidFill>
                <a:srgbClr val="000000"/>
              </a:solidFill>
              <a:latin typeface="Arial" pitchFamily="34" charset="0"/>
              <a:cs typeface="Arial" pitchFamily="34" charset="0"/>
            </a:endParaRPr>
          </a:p>
        </p:txBody>
      </p:sp>
      <p:grpSp>
        <p:nvGrpSpPr>
          <p:cNvPr id="66" name="Group 65"/>
          <p:cNvGrpSpPr/>
          <p:nvPr/>
        </p:nvGrpSpPr>
        <p:grpSpPr>
          <a:xfrm>
            <a:off x="1522047" y="1821871"/>
            <a:ext cx="5062903" cy="5115316"/>
            <a:chOff x="292100" y="927100"/>
            <a:chExt cx="4660900" cy="4732407"/>
          </a:xfrm>
        </p:grpSpPr>
        <p:cxnSp>
          <p:nvCxnSpPr>
            <p:cNvPr id="50" name="Straight Connector 49"/>
            <p:cNvCxnSpPr/>
            <p:nvPr/>
          </p:nvCxnSpPr>
          <p:spPr>
            <a:xfrm>
              <a:off x="1028700" y="5156200"/>
              <a:ext cx="2705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733800" y="1346200"/>
              <a:ext cx="0" cy="38227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1346200"/>
              <a:ext cx="16002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20900" y="1358900"/>
              <a:ext cx="0" cy="10922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59000" y="2463800"/>
              <a:ext cx="7493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08300" y="2476500"/>
              <a:ext cx="0" cy="16129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03300" y="4127500"/>
              <a:ext cx="1917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03300" y="4114800"/>
              <a:ext cx="0" cy="1041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43200" y="927100"/>
              <a:ext cx="736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4'</a:t>
              </a:r>
              <a:endParaRPr lang="en-US" sz="2400" dirty="0">
                <a:solidFill>
                  <a:srgbClr val="000000"/>
                </a:solidFill>
                <a:latin typeface="Arial" pitchFamily="34" charset="0"/>
                <a:cs typeface="Arial" pitchFamily="34" charset="0"/>
              </a:endParaRPr>
            </a:p>
          </p:txBody>
        </p:sp>
        <p:sp>
          <p:nvSpPr>
            <p:cNvPr id="59" name="TextBox 58"/>
            <p:cNvSpPr txBox="1"/>
            <p:nvPr/>
          </p:nvSpPr>
          <p:spPr>
            <a:xfrm>
              <a:off x="1371600" y="1676400"/>
              <a:ext cx="1016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3'</a:t>
              </a:r>
              <a:endParaRPr lang="en-US" sz="2400" dirty="0">
                <a:solidFill>
                  <a:srgbClr val="000000"/>
                </a:solidFill>
                <a:latin typeface="Arial" pitchFamily="34" charset="0"/>
                <a:cs typeface="Arial" pitchFamily="34" charset="0"/>
              </a:endParaRPr>
            </a:p>
          </p:txBody>
        </p:sp>
        <p:sp>
          <p:nvSpPr>
            <p:cNvPr id="60" name="TextBox 59"/>
            <p:cNvSpPr txBox="1"/>
            <p:nvPr/>
          </p:nvSpPr>
          <p:spPr>
            <a:xfrm>
              <a:off x="3124200" y="2946400"/>
              <a:ext cx="8382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a:t>
              </a:r>
              <a:endParaRPr lang="en-US" sz="2400" dirty="0">
                <a:solidFill>
                  <a:srgbClr val="000000"/>
                </a:solidFill>
                <a:latin typeface="Arial" pitchFamily="34" charset="0"/>
                <a:cs typeface="Arial" pitchFamily="34" charset="0"/>
              </a:endParaRPr>
            </a:p>
          </p:txBody>
        </p:sp>
        <p:sp>
          <p:nvSpPr>
            <p:cNvPr id="61" name="TextBox 60"/>
            <p:cNvSpPr txBox="1"/>
            <p:nvPr/>
          </p:nvSpPr>
          <p:spPr>
            <a:xfrm>
              <a:off x="292100" y="4394200"/>
              <a:ext cx="990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2'</a:t>
              </a:r>
              <a:endParaRPr lang="en-US" sz="2400" dirty="0">
                <a:solidFill>
                  <a:srgbClr val="000000"/>
                </a:solidFill>
                <a:latin typeface="Arial" pitchFamily="34" charset="0"/>
                <a:cs typeface="Arial" pitchFamily="34" charset="0"/>
              </a:endParaRPr>
            </a:p>
          </p:txBody>
        </p:sp>
        <p:cxnSp>
          <p:nvCxnSpPr>
            <p:cNvPr id="62" name="Straight Connector 61"/>
            <p:cNvCxnSpPr/>
            <p:nvPr/>
          </p:nvCxnSpPr>
          <p:spPr>
            <a:xfrm>
              <a:off x="2933700" y="2882900"/>
              <a:ext cx="774700" cy="0"/>
            </a:xfrm>
            <a:prstGeom prst="line">
              <a:avLst/>
            </a:prstGeom>
            <a:ln w="38100" cap="flat" cmpd="sng" algn="ctr">
              <a:solidFill>
                <a:srgbClr val="000000"/>
              </a:solidFill>
              <a:prstDash val="dash"/>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810000" y="3314700"/>
              <a:ext cx="1143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10'</a:t>
              </a:r>
              <a:endParaRPr lang="en-US" sz="2400" dirty="0">
                <a:solidFill>
                  <a:srgbClr val="000000"/>
                </a:solidFill>
                <a:latin typeface="Arial" pitchFamily="34" charset="0"/>
                <a:cs typeface="Arial" pitchFamily="34" charset="0"/>
              </a:endParaRPr>
            </a:p>
          </p:txBody>
        </p:sp>
        <p:sp>
          <p:nvSpPr>
            <p:cNvPr id="64" name="TextBox 63"/>
            <p:cNvSpPr txBox="1"/>
            <p:nvPr/>
          </p:nvSpPr>
          <p:spPr>
            <a:xfrm>
              <a:off x="2260600" y="5232400"/>
              <a:ext cx="12446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8'</a:t>
              </a:r>
              <a:endParaRPr lang="en-US" sz="2400" dirty="0">
                <a:solidFill>
                  <a:srgbClr val="000000"/>
                </a:solidFill>
                <a:latin typeface="Arial" pitchFamily="34" charset="0"/>
                <a:cs typeface="Arial" pitchFamily="34" charset="0"/>
              </a:endParaRPr>
            </a:p>
          </p:txBody>
        </p:sp>
        <p:sp>
          <p:nvSpPr>
            <p:cNvPr id="65" name="TextBox 64"/>
            <p:cNvSpPr txBox="1"/>
            <p:nvPr/>
          </p:nvSpPr>
          <p:spPr>
            <a:xfrm>
              <a:off x="1625600" y="3733800"/>
              <a:ext cx="1143000" cy="427107"/>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5'</a:t>
              </a:r>
              <a:endParaRPr lang="en-US" sz="2400" dirty="0">
                <a:solidFill>
                  <a:srgbClr val="000000"/>
                </a:solidFill>
                <a:latin typeface="Arial" pitchFamily="34" charset="0"/>
                <a:cs typeface="Arial" pitchFamily="34" charset="0"/>
              </a:endParaRPr>
            </a:p>
          </p:txBody>
        </p:sp>
      </p:grpSp>
      <p:pic>
        <p:nvPicPr>
          <p:cNvPr id="67" name="Picture 66" descr="4b4b536fafc34b6084f8302cfadf70b2.png"/>
          <p:cNvPicPr>
            <a:picLocks/>
          </p:cNvPicPr>
          <p:nvPr/>
        </p:nvPicPr>
        <p:blipFill>
          <a:blip r:embed="rId3" cstate="print"/>
          <a:stretch>
            <a:fillRect/>
          </a:stretch>
        </p:blipFill>
        <p:spPr>
          <a:xfrm>
            <a:off x="128730" y="9156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8006" y="1018835"/>
            <a:ext cx="4055840"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90910" y="1018835"/>
            <a:ext cx="4055840"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a:t>
            </a:r>
            <a:endParaRPr lang="en-US" sz="2800" b="1" dirty="0">
              <a:solidFill>
                <a:srgbClr val="000000"/>
              </a:solidFill>
              <a:latin typeface="Arial" pitchFamily="34" charset="0"/>
              <a:cs typeface="Arial" pitchFamily="34" charset="0"/>
            </a:endParaRPr>
          </a:p>
        </p:txBody>
      </p:sp>
      <p:grpSp>
        <p:nvGrpSpPr>
          <p:cNvPr id="11" name="Group 10"/>
          <p:cNvGrpSpPr/>
          <p:nvPr/>
        </p:nvGrpSpPr>
        <p:grpSpPr>
          <a:xfrm>
            <a:off x="1327150" y="2183606"/>
            <a:ext cx="4069636" cy="2836537"/>
            <a:chOff x="425150" y="1217282"/>
            <a:chExt cx="3746500" cy="2624207"/>
          </a:xfrm>
        </p:grpSpPr>
        <p:sp>
          <p:nvSpPr>
            <p:cNvPr id="4" name="Freeform 3"/>
            <p:cNvSpPr/>
            <p:nvPr/>
          </p:nvSpPr>
          <p:spPr>
            <a:xfrm>
              <a:off x="900938" y="1594866"/>
              <a:ext cx="2616963" cy="1778000"/>
            </a:xfrm>
            <a:custGeom>
              <a:avLst/>
              <a:gdLst/>
              <a:ahLst/>
              <a:cxnLst/>
              <a:rect l="0" t="0" r="0" b="0"/>
              <a:pathLst>
                <a:path w="2616963" h="1778000">
                  <a:moveTo>
                    <a:pt x="12700" y="0"/>
                  </a:moveTo>
                  <a:lnTo>
                    <a:pt x="1174495" y="25400"/>
                  </a:lnTo>
                  <a:lnTo>
                    <a:pt x="1161669" y="901700"/>
                  </a:lnTo>
                  <a:lnTo>
                    <a:pt x="2616962" y="901700"/>
                  </a:lnTo>
                  <a:lnTo>
                    <a:pt x="2616962" y="1765299"/>
                  </a:lnTo>
                  <a:lnTo>
                    <a:pt x="0" y="177799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7150" y="1217282"/>
              <a:ext cx="711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12</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2028887" y="1839582"/>
              <a:ext cx="711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2533351" y="2106282"/>
              <a:ext cx="711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13</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425150" y="2233282"/>
              <a:ext cx="711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20</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1771350" y="3414382"/>
              <a:ext cx="711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25</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3460450" y="2690482"/>
              <a:ext cx="711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pic>
        <p:nvPicPr>
          <p:cNvPr id="37" name="Picture 36" descr="e8efba53379549b189677d64636f6def.png"/>
          <p:cNvPicPr>
            <a:picLocks/>
          </p:cNvPicPr>
          <p:nvPr/>
        </p:nvPicPr>
        <p:blipFill>
          <a:blip r:embed="rId3" cstate="print"/>
          <a:stretch>
            <a:fillRect/>
          </a:stretch>
        </p:blipFill>
        <p:spPr>
          <a:xfrm>
            <a:off x="9656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6531" y="1028956"/>
            <a:ext cx="4055840"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32529" y="1028956"/>
            <a:ext cx="4055840"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a:t>
            </a:r>
            <a:endParaRPr lang="en-US" sz="2800" b="1" dirty="0">
              <a:solidFill>
                <a:srgbClr val="000000"/>
              </a:solidFill>
              <a:latin typeface="Arial" pitchFamily="34" charset="0"/>
              <a:cs typeface="Arial" pitchFamily="34" charset="0"/>
            </a:endParaRPr>
          </a:p>
        </p:txBody>
      </p:sp>
      <p:grpSp>
        <p:nvGrpSpPr>
          <p:cNvPr id="15" name="Group 14"/>
          <p:cNvGrpSpPr/>
          <p:nvPr/>
        </p:nvGrpSpPr>
        <p:grpSpPr>
          <a:xfrm>
            <a:off x="1860550" y="2107405"/>
            <a:ext cx="4773200" cy="1676400"/>
            <a:chOff x="723900" y="1162823"/>
            <a:chExt cx="4394200" cy="1550913"/>
          </a:xfrm>
        </p:grpSpPr>
        <p:grpSp>
          <p:nvGrpSpPr>
            <p:cNvPr id="12" name="Group 11"/>
            <p:cNvGrpSpPr/>
            <p:nvPr/>
          </p:nvGrpSpPr>
          <p:grpSpPr>
            <a:xfrm>
              <a:off x="736600" y="1162823"/>
              <a:ext cx="4381500" cy="1550913"/>
              <a:chOff x="736600" y="1162823"/>
              <a:chExt cx="4381500" cy="1550913"/>
            </a:xfrm>
          </p:grpSpPr>
          <p:grpSp>
            <p:nvGrpSpPr>
              <p:cNvPr id="7" name="Group 6"/>
              <p:cNvGrpSpPr/>
              <p:nvPr/>
            </p:nvGrpSpPr>
            <p:grpSpPr>
              <a:xfrm>
                <a:off x="736600" y="1776857"/>
                <a:ext cx="3086101" cy="936879"/>
                <a:chOff x="736600" y="1776857"/>
                <a:chExt cx="3086101" cy="936879"/>
              </a:xfrm>
            </p:grpSpPr>
            <p:sp>
              <p:nvSpPr>
                <p:cNvPr id="4" name="Freeform 3"/>
                <p:cNvSpPr/>
                <p:nvPr/>
              </p:nvSpPr>
              <p:spPr>
                <a:xfrm>
                  <a:off x="1587500" y="1776857"/>
                  <a:ext cx="2235201" cy="936879"/>
                </a:xfrm>
                <a:custGeom>
                  <a:avLst/>
                  <a:gdLst/>
                  <a:ahLst/>
                  <a:cxnLst/>
                  <a:rect l="0" t="0" r="0" b="0"/>
                  <a:pathLst>
                    <a:path w="2235201" h="936879">
                      <a:moveTo>
                        <a:pt x="0" y="0"/>
                      </a:moveTo>
                      <a:lnTo>
                        <a:pt x="2235200" y="0"/>
                      </a:lnTo>
                      <a:lnTo>
                        <a:pt x="2235200" y="936878"/>
                      </a:lnTo>
                      <a:lnTo>
                        <a:pt x="0" y="93687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36600" y="1776857"/>
                  <a:ext cx="850901" cy="927101"/>
                </a:xfrm>
                <a:custGeom>
                  <a:avLst/>
                  <a:gdLst/>
                  <a:ahLst/>
                  <a:cxnLst/>
                  <a:rect l="0" t="0" r="0" b="0"/>
                  <a:pathLst>
                    <a:path w="850901" h="927101">
                      <a:moveTo>
                        <a:pt x="850900" y="0"/>
                      </a:moveTo>
                      <a:lnTo>
                        <a:pt x="838200" y="927100"/>
                      </a:lnTo>
                      <a:lnTo>
                        <a:pt x="0" y="4318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574800" y="1802257"/>
                  <a:ext cx="139701" cy="869951"/>
                </a:xfrm>
                <a:custGeom>
                  <a:avLst/>
                  <a:gdLst/>
                  <a:ahLst/>
                  <a:cxnLst/>
                  <a:rect l="0" t="0" r="0" b="0"/>
                  <a:pathLst>
                    <a:path w="139701" h="869951">
                      <a:moveTo>
                        <a:pt x="0" y="0"/>
                      </a:moveTo>
                      <a:lnTo>
                        <a:pt x="139700" y="0"/>
                      </a:lnTo>
                      <a:lnTo>
                        <a:pt x="139700" y="869950"/>
                      </a:lnTo>
                      <a:lnTo>
                        <a:pt x="0" y="86995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787400" y="1162823"/>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cm</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2451100" y="1162823"/>
                <a:ext cx="1066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18 cm</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4051300" y="1962924"/>
                <a:ext cx="1066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9 cm</a:t>
                </a:r>
                <a:endParaRPr lang="en-US" sz="2400" b="1" dirty="0">
                  <a:solidFill>
                    <a:srgbClr val="000000"/>
                  </a:solidFill>
                  <a:latin typeface="Arial" pitchFamily="34" charset="0"/>
                  <a:cs typeface="Arial" pitchFamily="34" charset="0"/>
                </a:endParaRPr>
              </a:p>
            </p:txBody>
          </p:sp>
          <p:cxnSp>
            <p:nvCxnSpPr>
              <p:cNvPr id="11" name="Straight Connector 10"/>
              <p:cNvCxnSpPr/>
              <p:nvPr/>
            </p:nvCxnSpPr>
            <p:spPr>
              <a:xfrm flipV="1">
                <a:off x="4025900" y="1790700"/>
                <a:ext cx="0" cy="9144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1612900" y="1549400"/>
              <a:ext cx="22352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900" y="1536700"/>
              <a:ext cx="7620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42" name="Picture 41" descr="5e1690e7a640427da8f2f4efd7fa2a01.png"/>
          <p:cNvPicPr>
            <a:picLocks/>
          </p:cNvPicPr>
          <p:nvPr/>
        </p:nvPicPr>
        <p:blipFill>
          <a:blip r:embed="rId3" cstate="print"/>
          <a:stretch>
            <a:fillRect/>
          </a:stretch>
        </p:blipFill>
        <p:spPr>
          <a:xfrm>
            <a:off x="124158"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7300" y="1024648"/>
            <a:ext cx="4055840"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54252" y="996002"/>
            <a:ext cx="4055840"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a:t>
            </a:r>
            <a:endParaRPr lang="en-US" sz="2800" b="1" dirty="0">
              <a:solidFill>
                <a:srgbClr val="000000"/>
              </a:solidFill>
              <a:latin typeface="Arial" pitchFamily="34" charset="0"/>
              <a:cs typeface="Arial" pitchFamily="34" charset="0"/>
            </a:endParaRPr>
          </a:p>
        </p:txBody>
      </p:sp>
      <p:grpSp>
        <p:nvGrpSpPr>
          <p:cNvPr id="17" name="Group 16"/>
          <p:cNvGrpSpPr/>
          <p:nvPr/>
        </p:nvGrpSpPr>
        <p:grpSpPr>
          <a:xfrm>
            <a:off x="1737725" y="1985578"/>
            <a:ext cx="4085225" cy="2905176"/>
            <a:chOff x="163448" y="1079500"/>
            <a:chExt cx="3760852" cy="2687707"/>
          </a:xfrm>
        </p:grpSpPr>
        <p:grpSp>
          <p:nvGrpSpPr>
            <p:cNvPr id="9" name="Group 8"/>
            <p:cNvGrpSpPr/>
            <p:nvPr/>
          </p:nvGrpSpPr>
          <p:grpSpPr>
            <a:xfrm>
              <a:off x="254000" y="1468882"/>
              <a:ext cx="3670300" cy="1629918"/>
              <a:chOff x="254000" y="1468882"/>
              <a:chExt cx="3670300" cy="1629918"/>
            </a:xfrm>
          </p:grpSpPr>
          <p:cxnSp>
            <p:nvCxnSpPr>
              <p:cNvPr id="4" name="Straight Connector 3"/>
              <p:cNvCxnSpPr/>
              <p:nvPr/>
            </p:nvCxnSpPr>
            <p:spPr>
              <a:xfrm>
                <a:off x="1066800" y="3098800"/>
                <a:ext cx="2857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30300" y="1473200"/>
                <a:ext cx="1790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09951" y="1470533"/>
                <a:ext cx="984503" cy="160426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4000" y="1468882"/>
                <a:ext cx="868933" cy="7028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4000" y="2184400"/>
                <a:ext cx="825500" cy="9017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2900" y="33401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 </a:t>
              </a:r>
              <a:r>
                <a:rPr lang="en-US" sz="2400" b="1" dirty="0" err="1" smtClean="0">
                  <a:solidFill>
                    <a:srgbClr val="000000"/>
                  </a:solidFill>
                  <a:latin typeface="Arial" pitchFamily="34" charset="0"/>
                  <a:cs typeface="Arial" pitchFamily="34" charset="0"/>
                </a:rPr>
                <a:t>ft</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2032000" y="3111500"/>
              <a:ext cx="9398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9 ft</a:t>
              </a:r>
              <a:endParaRPr lang="en-US" sz="2400" b="1">
                <a:solidFill>
                  <a:srgbClr val="000000"/>
                </a:solidFill>
                <a:latin typeface="Arial" pitchFamily="34" charset="0"/>
                <a:cs typeface="Arial" pitchFamily="34" charset="0"/>
              </a:endParaRPr>
            </a:p>
          </p:txBody>
        </p:sp>
        <p:sp>
          <p:nvSpPr>
            <p:cNvPr id="12" name="TextBox 11"/>
            <p:cNvSpPr txBox="1"/>
            <p:nvPr/>
          </p:nvSpPr>
          <p:spPr>
            <a:xfrm>
              <a:off x="1714500" y="1079500"/>
              <a:ext cx="9398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6 ft</a:t>
              </a:r>
              <a:endParaRPr lang="en-US" sz="2400" b="1" dirty="0">
                <a:solidFill>
                  <a:srgbClr val="000000"/>
                </a:solidFill>
                <a:latin typeface="Arial" pitchFamily="34" charset="0"/>
                <a:cs typeface="Arial" pitchFamily="34" charset="0"/>
              </a:endParaRPr>
            </a:p>
          </p:txBody>
        </p:sp>
        <p:cxnSp>
          <p:nvCxnSpPr>
            <p:cNvPr id="13" name="Straight Connector 12"/>
            <p:cNvCxnSpPr/>
            <p:nvPr/>
          </p:nvCxnSpPr>
          <p:spPr>
            <a:xfrm>
              <a:off x="1111885" y="1495425"/>
              <a:ext cx="0" cy="1567688"/>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0300" y="2159000"/>
              <a:ext cx="9398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7 ft</a:t>
              </a:r>
              <a:endParaRPr lang="en-US" sz="2400" b="1">
                <a:solidFill>
                  <a:srgbClr val="000000"/>
                </a:solidFill>
                <a:latin typeface="Arial" pitchFamily="34" charset="0"/>
                <a:cs typeface="Arial" pitchFamily="34" charset="0"/>
              </a:endParaRPr>
            </a:p>
          </p:txBody>
        </p:sp>
        <p:cxnSp>
          <p:nvCxnSpPr>
            <p:cNvPr id="15" name="Straight Connector 14"/>
            <p:cNvCxnSpPr/>
            <p:nvPr/>
          </p:nvCxnSpPr>
          <p:spPr>
            <a:xfrm flipH="1">
              <a:off x="163448" y="3293490"/>
              <a:ext cx="923544"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1130680" y="2933573"/>
              <a:ext cx="145924" cy="145797"/>
            </a:xfrm>
            <a:custGeom>
              <a:avLst/>
              <a:gdLst/>
              <a:ahLst/>
              <a:cxnLst/>
              <a:rect l="0" t="0" r="0" b="0"/>
              <a:pathLst>
                <a:path w="145924" h="145797">
                  <a:moveTo>
                    <a:pt x="0" y="0"/>
                  </a:moveTo>
                  <a:lnTo>
                    <a:pt x="145923" y="0"/>
                  </a:lnTo>
                  <a:lnTo>
                    <a:pt x="145923" y="145796"/>
                  </a:lnTo>
                  <a:lnTo>
                    <a:pt x="0" y="14579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descr="03b2f1568390405ea460618a92b83dd0.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9785" y="1027171"/>
            <a:ext cx="3945477"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29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02689" y="1027171"/>
            <a:ext cx="3945477"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Find the area.</a:t>
            </a:r>
            <a:endParaRPr lang="en-US" sz="2800" b="1" dirty="0">
              <a:solidFill>
                <a:srgbClr val="000000"/>
              </a:solidFill>
              <a:latin typeface="Arial" pitchFamily="34" charset="0"/>
              <a:cs typeface="Arial" pitchFamily="34" charset="0"/>
            </a:endParaRPr>
          </a:p>
        </p:txBody>
      </p:sp>
      <p:grpSp>
        <p:nvGrpSpPr>
          <p:cNvPr id="16" name="Group 15"/>
          <p:cNvGrpSpPr/>
          <p:nvPr/>
        </p:nvGrpSpPr>
        <p:grpSpPr>
          <a:xfrm>
            <a:off x="1490488" y="1955006"/>
            <a:ext cx="5780262" cy="2740444"/>
            <a:chOff x="469900" y="1054100"/>
            <a:chExt cx="5321300" cy="2535307"/>
          </a:xfrm>
        </p:grpSpPr>
        <p:grpSp>
          <p:nvGrpSpPr>
            <p:cNvPr id="8" name="Group 7"/>
            <p:cNvGrpSpPr/>
            <p:nvPr/>
          </p:nvGrpSpPr>
          <p:grpSpPr>
            <a:xfrm>
              <a:off x="815847" y="1404111"/>
              <a:ext cx="3920363" cy="1633602"/>
              <a:chOff x="815847" y="1404111"/>
              <a:chExt cx="3920363" cy="1633602"/>
            </a:xfrm>
          </p:grpSpPr>
          <p:sp>
            <p:nvSpPr>
              <p:cNvPr id="4" name="Freeform 3"/>
              <p:cNvSpPr/>
              <p:nvPr/>
            </p:nvSpPr>
            <p:spPr>
              <a:xfrm>
                <a:off x="815847" y="1404111"/>
                <a:ext cx="3755264" cy="1482600"/>
              </a:xfrm>
              <a:custGeom>
                <a:avLst/>
                <a:gdLst/>
                <a:ahLst/>
                <a:cxnLst/>
                <a:rect l="0" t="0" r="0" b="0"/>
                <a:pathLst>
                  <a:path w="3755264" h="1482600">
                    <a:moveTo>
                      <a:pt x="915925" y="1470661"/>
                    </a:moveTo>
                    <a:lnTo>
                      <a:pt x="0" y="729362"/>
                    </a:lnTo>
                    <a:lnTo>
                      <a:pt x="961517" y="0"/>
                    </a:lnTo>
                    <a:lnTo>
                      <a:pt x="2839467" y="11939"/>
                    </a:lnTo>
                    <a:lnTo>
                      <a:pt x="3755263" y="753111"/>
                    </a:lnTo>
                    <a:lnTo>
                      <a:pt x="2793747" y="148259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743329" y="1421891"/>
                <a:ext cx="0" cy="1421892"/>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15384" y="3037713"/>
                <a:ext cx="102082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739900" y="2706370"/>
                <a:ext cx="145796" cy="145797"/>
              </a:xfrm>
              <a:custGeom>
                <a:avLst/>
                <a:gdLst/>
                <a:ahLst/>
                <a:cxnLst/>
                <a:rect l="0" t="0" r="0" b="0"/>
                <a:pathLst>
                  <a:path w="145796" h="145797">
                    <a:moveTo>
                      <a:pt x="0" y="0"/>
                    </a:moveTo>
                    <a:lnTo>
                      <a:pt x="145795" y="0"/>
                    </a:lnTo>
                    <a:lnTo>
                      <a:pt x="145795" y="145796"/>
                    </a:lnTo>
                    <a:lnTo>
                      <a:pt x="0" y="14579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69900" y="14351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mm</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495300" y="24765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mm</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4064000" y="13843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 mm</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1752600" y="19558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 mm</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235200" y="29591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14 mm</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2197100" y="10541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14 mm</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3733800" y="3162300"/>
              <a:ext cx="17272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6 mm</a:t>
              </a:r>
              <a:endParaRPr lang="en-US" sz="2400" b="1" dirty="0">
                <a:solidFill>
                  <a:srgbClr val="000000"/>
                </a:solidFill>
                <a:latin typeface="Arial" pitchFamily="34" charset="0"/>
                <a:cs typeface="Arial" pitchFamily="34" charset="0"/>
              </a:endParaRPr>
            </a:p>
          </p:txBody>
        </p:sp>
      </p:grpSp>
      <p:pic>
        <p:nvPicPr>
          <p:cNvPr id="60" name="Picture 59" descr="58de69462443477c9478f197410f5e2b.png"/>
          <p:cNvPicPr>
            <a:picLocks/>
          </p:cNvPicPr>
          <p:nvPr/>
        </p:nvPicPr>
        <p:blipFill>
          <a:blip r:embed="rId3" cstate="print"/>
          <a:stretch>
            <a:fillRect/>
          </a:stretch>
        </p:blipFill>
        <p:spPr>
          <a:xfrm>
            <a:off x="82772"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1253" y="781979"/>
            <a:ext cx="4193794" cy="2316027"/>
          </a:xfrm>
          <a:prstGeom prst="rect">
            <a:avLst/>
          </a:prstGeom>
          <a:noFill/>
        </p:spPr>
        <p:txBody>
          <a:bodyPr vert="horz" lIns="99068" tIns="49534" rIns="99068" bIns="49534" rtlCol="0">
            <a:spAutoFit/>
          </a:bodyPr>
          <a:lstStyle/>
          <a:p>
            <a:pPr algn="ctr"/>
            <a:r>
              <a:rPr lang="en-US" sz="4800" b="1" dirty="0" smtClean="0">
                <a:solidFill>
                  <a:srgbClr val="0000FF"/>
                </a:solidFill>
                <a:latin typeface="Arial" pitchFamily="34" charset="0"/>
                <a:cs typeface="Arial" pitchFamily="34" charset="0"/>
              </a:rPr>
              <a:t>Area of</a:t>
            </a:r>
          </a:p>
          <a:p>
            <a:pPr algn="ctr"/>
            <a:r>
              <a:rPr lang="en-US" sz="4800" b="1" dirty="0" smtClean="0">
                <a:solidFill>
                  <a:srgbClr val="0000FF"/>
                </a:solidFill>
                <a:latin typeface="Arial" pitchFamily="34" charset="0"/>
                <a:cs typeface="Arial" pitchFamily="34" charset="0"/>
              </a:rPr>
              <a:t>Shaded Regions</a:t>
            </a:r>
            <a:endParaRPr lang="en-US" sz="4800" b="1" dirty="0">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7550150" y="3751025"/>
            <a:ext cx="1592850" cy="1023381"/>
          </a:xfrm>
          <a:prstGeom prst="rect">
            <a:avLst/>
          </a:prstGeom>
          <a:noFill/>
        </p:spPr>
        <p:txBody>
          <a:bodyPr vert="horz" wrap="square" lIns="99068" tIns="49534" rIns="99068" bIns="49534" rtlCol="0">
            <a:spAutoFit/>
          </a:bodyPr>
          <a:lstStyle/>
          <a:p>
            <a:r>
              <a:rPr lang="en-US" b="1" i="1" dirty="0" smtClean="0">
                <a:solidFill>
                  <a:srgbClr val="0000FF"/>
                </a:solidFill>
                <a:latin typeface="Arial" pitchFamily="34" charset="0"/>
                <a:cs typeface="Arial" pitchFamily="34" charset="0"/>
              </a:rPr>
              <a:t>Return to </a:t>
            </a:r>
          </a:p>
          <a:p>
            <a:r>
              <a:rPr lang="en-US" b="1" i="1" dirty="0" smtClean="0">
                <a:solidFill>
                  <a:srgbClr val="0000FF"/>
                </a:solidFill>
                <a:latin typeface="Arial" pitchFamily="34" charset="0"/>
                <a:cs typeface="Arial" pitchFamily="34" charset="0"/>
              </a:rPr>
              <a:t>Table of </a:t>
            </a:r>
          </a:p>
          <a:p>
            <a:r>
              <a:rPr lang="en-US" b="1" i="1" dirty="0" smtClean="0">
                <a:solidFill>
                  <a:srgbClr val="0000FF"/>
                </a:solidFill>
                <a:latin typeface="Arial" pitchFamily="34" charset="0"/>
                <a:cs typeface="Arial" pitchFamily="34" charset="0"/>
              </a:rPr>
              <a:t>Contents</a:t>
            </a:r>
            <a:endParaRPr lang="en-US" b="1" i="1" dirty="0">
              <a:solidFill>
                <a:srgbClr val="0000FF"/>
              </a:solidFill>
              <a:latin typeface="Arial" pitchFamily="34" charset="0"/>
              <a:cs typeface="Arial" pitchFamily="34" charset="0"/>
            </a:endParaRPr>
          </a:p>
        </p:txBody>
      </p:sp>
      <p:sp>
        <p:nvSpPr>
          <p:cNvPr id="5" name="Freeform 4">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67699" y="914915"/>
            <a:ext cx="7008051" cy="654033"/>
          </a:xfrm>
          <a:prstGeom prst="rect">
            <a:avLst/>
          </a:prstGeom>
          <a:noFill/>
        </p:spPr>
        <p:txBody>
          <a:bodyPr vert="horz" lIns="99068" tIns="49534" rIns="99068" bIns="49534" rtlCol="0">
            <a:spAutoFit/>
          </a:bodyPr>
          <a:lstStyle/>
          <a:p>
            <a:r>
              <a:rPr lang="en-US" sz="3600" b="1" dirty="0" smtClean="0">
                <a:solidFill>
                  <a:srgbClr val="0000FF"/>
                </a:solidFill>
                <a:latin typeface="Arial" pitchFamily="34" charset="0"/>
                <a:cs typeface="Arial" pitchFamily="34" charset="0"/>
              </a:rPr>
              <a:t>Area of a Shaded Region</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1022682" y="2136672"/>
            <a:ext cx="7504684" cy="268535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  Find area of whole figure.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Find area of </a:t>
            </a:r>
            <a:r>
              <a:rPr lang="en-US" sz="2400" b="1" dirty="0" err="1" smtClean="0">
                <a:solidFill>
                  <a:srgbClr val="0000FF"/>
                </a:solidFill>
                <a:latin typeface="Arial" pitchFamily="34" charset="0"/>
                <a:cs typeface="Arial" pitchFamily="34" charset="0"/>
              </a:rPr>
              <a:t>unshaded</a:t>
            </a:r>
            <a:r>
              <a:rPr lang="en-US" sz="2400" b="1" dirty="0" smtClean="0">
                <a:solidFill>
                  <a:srgbClr val="0000FF"/>
                </a:solidFill>
                <a:latin typeface="Arial" pitchFamily="34" charset="0"/>
                <a:cs typeface="Arial" pitchFamily="34" charset="0"/>
              </a:rPr>
              <a:t> figure(s).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Subtract </a:t>
            </a:r>
            <a:r>
              <a:rPr lang="en-US" sz="2400" b="1" dirty="0" err="1" smtClean="0">
                <a:solidFill>
                  <a:srgbClr val="0000FF"/>
                </a:solidFill>
                <a:latin typeface="Arial" pitchFamily="34" charset="0"/>
                <a:cs typeface="Arial" pitchFamily="34" charset="0"/>
              </a:rPr>
              <a:t>unshaded</a:t>
            </a:r>
            <a:r>
              <a:rPr lang="en-US" sz="2400" b="1" dirty="0" smtClean="0">
                <a:solidFill>
                  <a:srgbClr val="0000FF"/>
                </a:solidFill>
                <a:latin typeface="Arial" pitchFamily="34" charset="0"/>
                <a:cs typeface="Arial" pitchFamily="34" charset="0"/>
              </a:rPr>
              <a:t> area from whole figure.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Label answer with units</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a:t>
            </a:r>
            <a:endParaRPr lang="en-US" sz="2400" b="1" baseline="70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1176" y="1002936"/>
            <a:ext cx="5966174" cy="1823584"/>
          </a:xfrm>
          <a:prstGeom prst="rect">
            <a:avLst/>
          </a:prstGeom>
          <a:noFill/>
        </p:spPr>
        <p:txBody>
          <a:bodyPr vert="horz" wrap="square" lIns="99068" tIns="49534" rIns="99068" bIns="49534" rtlCol="0">
            <a:spAutoFit/>
          </a:bodyPr>
          <a:lstStyle/>
          <a:p>
            <a:r>
              <a:rPr lang="en-US" sz="2800" b="1" dirty="0" smtClean="0">
                <a:solidFill>
                  <a:srgbClr val="0000FF"/>
                </a:solidFill>
                <a:latin typeface="Arial" pitchFamily="34" charset="0"/>
                <a:cs typeface="Arial" pitchFamily="34" charset="0"/>
              </a:rPr>
              <a:t>Example</a:t>
            </a:r>
          </a:p>
          <a:p>
            <a:endParaRPr lang="en-US" sz="2800" b="1" dirty="0" smtClean="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Find the area of the shaded region.</a:t>
            </a:r>
            <a:endParaRPr lang="en-US" sz="2800" b="1" dirty="0">
              <a:solidFill>
                <a:srgbClr val="0000FF"/>
              </a:solidFill>
              <a:latin typeface="Arial" pitchFamily="34" charset="0"/>
              <a:cs typeface="Arial" pitchFamily="34" charset="0"/>
            </a:endParaRPr>
          </a:p>
        </p:txBody>
      </p:sp>
      <p:sp>
        <p:nvSpPr>
          <p:cNvPr id="3" name="Freeform 2"/>
          <p:cNvSpPr/>
          <p:nvPr/>
        </p:nvSpPr>
        <p:spPr>
          <a:xfrm>
            <a:off x="1267810" y="3130711"/>
            <a:ext cx="3735512" cy="1948495"/>
          </a:xfrm>
          <a:custGeom>
            <a:avLst/>
            <a:gdLst/>
            <a:ahLst/>
            <a:cxnLst/>
            <a:rect l="0" t="0" r="0" b="0"/>
            <a:pathLst>
              <a:path w="3438906" h="1802639">
                <a:moveTo>
                  <a:pt x="0" y="0"/>
                </a:moveTo>
                <a:lnTo>
                  <a:pt x="3438905" y="0"/>
                </a:lnTo>
                <a:lnTo>
                  <a:pt x="3438905" y="1802638"/>
                </a:lnTo>
                <a:lnTo>
                  <a:pt x="0" y="1802638"/>
                </a:lnTo>
                <a:close/>
              </a:path>
            </a:pathLst>
          </a:custGeom>
          <a:solidFill>
            <a:srgbClr val="7FFFD4"/>
          </a:solidFill>
          <a:ln w="38100" cap="flat" cmpd="sng" algn="ctr">
            <a:solidFill>
              <a:srgbClr val="7FFF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sz="2400">
              <a:latin typeface="Arial" pitchFamily="34" charset="0"/>
              <a:cs typeface="Arial" pitchFamily="34" charset="0"/>
            </a:endParaRPr>
          </a:p>
        </p:txBody>
      </p:sp>
      <p:sp>
        <p:nvSpPr>
          <p:cNvPr id="4" name="Freeform 3"/>
          <p:cNvSpPr/>
          <p:nvPr/>
        </p:nvSpPr>
        <p:spPr>
          <a:xfrm>
            <a:off x="3570120" y="3647894"/>
            <a:ext cx="695703" cy="692282"/>
          </a:xfrm>
          <a:custGeom>
            <a:avLst/>
            <a:gdLst/>
            <a:ahLst/>
            <a:cxnLst/>
            <a:rect l="0" t="0" r="0" b="0"/>
            <a:pathLst>
              <a:path w="640463" h="640461">
                <a:moveTo>
                  <a:pt x="640462" y="0"/>
                </a:moveTo>
                <a:lnTo>
                  <a:pt x="640462" y="640460"/>
                </a:lnTo>
                <a:lnTo>
                  <a:pt x="0" y="640460"/>
                </a:lnTo>
                <a:lnTo>
                  <a:pt x="0" y="0"/>
                </a:lnTo>
                <a:close/>
              </a:path>
            </a:pathLst>
          </a:custGeom>
          <a:solidFill>
            <a:srgbClr val="FFFFFF"/>
          </a:solidFill>
          <a:ln w="38100" cap="flat" cmpd="sng" algn="ctr">
            <a:solidFill>
              <a:srgbClr val="7FFF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TextBox 4"/>
          <p:cNvSpPr txBox="1"/>
          <p:nvPr/>
        </p:nvSpPr>
        <p:spPr>
          <a:xfrm>
            <a:off x="5020152" y="3881675"/>
            <a:ext cx="1158812"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8 ft</a:t>
            </a:r>
            <a:endParaRPr lang="en-US" sz="2400" b="1">
              <a:solidFill>
                <a:srgbClr val="0000FF"/>
              </a:solidFill>
              <a:latin typeface="Arial" pitchFamily="34" charset="0"/>
              <a:cs typeface="Arial" pitchFamily="34" charset="0"/>
            </a:endParaRPr>
          </a:p>
        </p:txBody>
      </p:sp>
      <p:sp>
        <p:nvSpPr>
          <p:cNvPr id="6" name="TextBox 5"/>
          <p:cNvSpPr txBox="1"/>
          <p:nvPr/>
        </p:nvSpPr>
        <p:spPr>
          <a:xfrm>
            <a:off x="2702529" y="2659920"/>
            <a:ext cx="1186402"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10 ft</a:t>
            </a:r>
            <a:endParaRPr lang="en-US" sz="2400" b="1">
              <a:solidFill>
                <a:srgbClr val="0000FF"/>
              </a:solidFill>
              <a:latin typeface="Arial" pitchFamily="34" charset="0"/>
              <a:cs typeface="Arial" pitchFamily="34" charset="0"/>
            </a:endParaRPr>
          </a:p>
        </p:txBody>
      </p:sp>
      <p:sp>
        <p:nvSpPr>
          <p:cNvPr id="7" name="TextBox 6"/>
          <p:cNvSpPr txBox="1"/>
          <p:nvPr/>
        </p:nvSpPr>
        <p:spPr>
          <a:xfrm>
            <a:off x="3502662" y="4320958"/>
            <a:ext cx="993267"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3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2964642" y="3854220"/>
            <a:ext cx="993267"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3 ft</a:t>
            </a:r>
            <a:endParaRPr lang="en-US" sz="2400" b="1">
              <a:solidFill>
                <a:srgbClr val="0000FF"/>
              </a:solidFill>
              <a:latin typeface="Arial" pitchFamily="34" charset="0"/>
              <a:cs typeface="Arial" pitchFamily="34" charset="0"/>
            </a:endParaRPr>
          </a:p>
        </p:txBody>
      </p:sp>
      <p:sp>
        <p:nvSpPr>
          <p:cNvPr id="9" name="TextBox 8"/>
          <p:cNvSpPr txBox="1"/>
          <p:nvPr/>
        </p:nvSpPr>
        <p:spPr>
          <a:xfrm>
            <a:off x="6842507" y="2391186"/>
            <a:ext cx="3917887" cy="407828"/>
          </a:xfrm>
          <a:prstGeom prst="rect">
            <a:avLst/>
          </a:prstGeom>
          <a:noFill/>
        </p:spPr>
        <p:txBody>
          <a:bodyPr vert="horz" lIns="99068" tIns="49534" rIns="99068" bIns="49534" rtlCol="0">
            <a:spAutoFit/>
          </a:bodyPr>
          <a:lstStyle/>
          <a:p>
            <a:r>
              <a:rPr lang="en-US" b="1" smtClean="0">
                <a:solidFill>
                  <a:srgbClr val="0000FF"/>
                </a:solidFill>
                <a:latin typeface="Arial - 24"/>
              </a:rPr>
              <a:t>Area Whole Rectangle</a:t>
            </a:r>
            <a:endParaRPr lang="en-US" b="1">
              <a:solidFill>
                <a:srgbClr val="0000FF"/>
              </a:solidFill>
              <a:latin typeface="Arial - 24"/>
            </a:endParaRPr>
          </a:p>
        </p:txBody>
      </p:sp>
      <p:sp>
        <p:nvSpPr>
          <p:cNvPr id="10" name="TextBox 9"/>
          <p:cNvSpPr txBox="1"/>
          <p:nvPr/>
        </p:nvSpPr>
        <p:spPr>
          <a:xfrm>
            <a:off x="6842506" y="4134590"/>
            <a:ext cx="4055840" cy="407828"/>
          </a:xfrm>
          <a:prstGeom prst="rect">
            <a:avLst/>
          </a:prstGeom>
          <a:noFill/>
        </p:spPr>
        <p:txBody>
          <a:bodyPr vert="horz" lIns="99068" tIns="49534" rIns="99068" bIns="49534" rtlCol="0">
            <a:spAutoFit/>
          </a:bodyPr>
          <a:lstStyle/>
          <a:p>
            <a:r>
              <a:rPr lang="en-US" b="1" smtClean="0">
                <a:solidFill>
                  <a:srgbClr val="0000FF"/>
                </a:solidFill>
                <a:latin typeface="Arial - 24"/>
              </a:rPr>
              <a:t>Area Unshaded Square</a:t>
            </a:r>
            <a:endParaRPr lang="en-US" b="1">
              <a:solidFill>
                <a:srgbClr val="0000FF"/>
              </a:solidFill>
              <a:latin typeface="Arial - 24"/>
            </a:endParaRPr>
          </a:p>
        </p:txBody>
      </p:sp>
      <p:sp>
        <p:nvSpPr>
          <p:cNvPr id="11" name="TextBox 10"/>
          <p:cNvSpPr txBox="1"/>
          <p:nvPr/>
        </p:nvSpPr>
        <p:spPr>
          <a:xfrm>
            <a:off x="6828711" y="5795628"/>
            <a:ext cx="3669570" cy="407828"/>
          </a:xfrm>
          <a:prstGeom prst="rect">
            <a:avLst/>
          </a:prstGeom>
          <a:noFill/>
        </p:spPr>
        <p:txBody>
          <a:bodyPr vert="horz" lIns="99068" tIns="49534" rIns="99068" bIns="49534" rtlCol="0">
            <a:spAutoFit/>
          </a:bodyPr>
          <a:lstStyle/>
          <a:p>
            <a:r>
              <a:rPr lang="en-US" b="1" smtClean="0">
                <a:solidFill>
                  <a:srgbClr val="0000FF"/>
                </a:solidFill>
                <a:latin typeface="Arial - 24"/>
              </a:rPr>
              <a:t>Area Shaded Region</a:t>
            </a:r>
            <a:endParaRPr lang="en-US" b="1">
              <a:solidFill>
                <a:srgbClr val="0000FF"/>
              </a:solidFill>
              <a:latin typeface="Arial - 24"/>
            </a:endParaRPr>
          </a:p>
        </p:txBody>
      </p:sp>
      <p:pic>
        <p:nvPicPr>
          <p:cNvPr id="12" name="Picture 11" descr="NBK-3756-2303e7.png"/>
          <p:cNvPicPr>
            <a:picLocks/>
          </p:cNvPicPr>
          <p:nvPr/>
        </p:nvPicPr>
        <p:blipFill>
          <a:blip r:embed="rId3" cstate="print">
            <a:clrChange>
              <a:clrFrom>
                <a:srgbClr val="FFFFFF"/>
              </a:clrFrom>
              <a:clrTo>
                <a:srgbClr val="FFFFFF">
                  <a:alpha val="0"/>
                </a:srgbClr>
              </a:clrTo>
            </a:clrChange>
          </a:blip>
          <a:stretch>
            <a:fillRect/>
          </a:stretch>
        </p:blipFill>
        <p:spPr>
          <a:xfrm>
            <a:off x="6042374" y="1644413"/>
            <a:ext cx="3917887" cy="3541717"/>
          </a:xfrm>
          <a:prstGeom prst="rect">
            <a:avLst/>
          </a:prstGeom>
          <a:solidFill>
            <a:scrgbClr r="0" g="0" b="0">
              <a:alpha val="0"/>
            </a:scrgbClr>
          </a:solidFill>
        </p:spPr>
      </p:pic>
      <p:pic>
        <p:nvPicPr>
          <p:cNvPr id="13" name="Picture 12" descr="NBK-3756-230435.png"/>
          <p:cNvPicPr>
            <a:picLocks/>
          </p:cNvPicPr>
          <p:nvPr/>
        </p:nvPicPr>
        <p:blipFill>
          <a:blip r:embed="rId4" cstate="print">
            <a:clrChange>
              <a:clrFrom>
                <a:srgbClr val="FFFFFF"/>
              </a:clrFrom>
              <a:clrTo>
                <a:srgbClr val="FFFFFF">
                  <a:alpha val="0"/>
                </a:srgbClr>
              </a:clrTo>
            </a:clrChange>
          </a:blip>
          <a:stretch>
            <a:fillRect/>
          </a:stretch>
        </p:blipFill>
        <p:spPr>
          <a:xfrm>
            <a:off x="6083760" y="3338391"/>
            <a:ext cx="3752342" cy="3527989"/>
          </a:xfrm>
          <a:prstGeom prst="rect">
            <a:avLst/>
          </a:prstGeom>
          <a:solidFill>
            <a:scrgbClr r="0" g="0" b="0">
              <a:alpha val="0"/>
            </a:scrgbClr>
          </a:solidFill>
        </p:spPr>
      </p:pic>
      <p:pic>
        <p:nvPicPr>
          <p:cNvPr id="14" name="Picture 13" descr="NBK-3756-230483.png"/>
          <p:cNvPicPr>
            <a:picLocks/>
          </p:cNvPicPr>
          <p:nvPr/>
        </p:nvPicPr>
        <p:blipFill>
          <a:blip r:embed="rId5" cstate="print">
            <a:clrChange>
              <a:clrFrom>
                <a:srgbClr val="FFFFFF"/>
              </a:clrFrom>
              <a:clrTo>
                <a:srgbClr val="FFFFFF">
                  <a:alpha val="0"/>
                </a:srgbClr>
              </a:clrTo>
            </a:clrChange>
          </a:blip>
          <a:stretch>
            <a:fillRect/>
          </a:stretch>
        </p:blipFill>
        <p:spPr>
          <a:xfrm>
            <a:off x="6083760" y="4966489"/>
            <a:ext cx="4000659" cy="3541717"/>
          </a:xfrm>
          <a:prstGeom prst="rect">
            <a:avLst/>
          </a:prstGeom>
          <a:solidFill>
            <a:scrgbClr r="0" g="0" b="0">
              <a:alpha val="0"/>
            </a:scrgbClr>
          </a:solidFill>
        </p:spPr>
      </p:pic>
      <p:grpSp>
        <p:nvGrpSpPr>
          <p:cNvPr id="17" name="Group 16"/>
          <p:cNvGrpSpPr/>
          <p:nvPr/>
        </p:nvGrpSpPr>
        <p:grpSpPr>
          <a:xfrm>
            <a:off x="6361621" y="1943657"/>
            <a:ext cx="4603750" cy="8214756"/>
            <a:chOff x="6432550" y="2183606"/>
            <a:chExt cx="4603750" cy="8214756"/>
          </a:xfrm>
        </p:grpSpPr>
        <p:sp>
          <p:nvSpPr>
            <p:cNvPr id="15" name="Rectangle 14"/>
            <p:cNvSpPr/>
            <p:nvPr/>
          </p:nvSpPr>
          <p:spPr>
            <a:xfrm>
              <a:off x="6432550" y="2423555"/>
              <a:ext cx="4603750" cy="79748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394950" y="2183606"/>
              <a:ext cx="609600" cy="838200"/>
            </a:xfrm>
            <a:prstGeom prst="rect">
              <a:avLst/>
            </a:prstGeom>
            <a:noFill/>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5844" y="1014290"/>
            <a:ext cx="6042374" cy="1823584"/>
          </a:xfrm>
          <a:prstGeom prst="rect">
            <a:avLst/>
          </a:prstGeom>
          <a:noFill/>
        </p:spPr>
        <p:txBody>
          <a:bodyPr vert="horz" lIns="99068" tIns="49534" rIns="99068" bIns="49534" rtlCol="0">
            <a:spAutoFit/>
          </a:bodyPr>
          <a:lstStyle/>
          <a:p>
            <a:r>
              <a:rPr lang="en-US" sz="2800" b="1" dirty="0" smtClean="0">
                <a:solidFill>
                  <a:srgbClr val="0000FF"/>
                </a:solidFill>
                <a:latin typeface="Arial" pitchFamily="34" charset="0"/>
                <a:cs typeface="Arial" pitchFamily="34" charset="0"/>
              </a:rPr>
              <a:t>Try This</a:t>
            </a:r>
          </a:p>
          <a:p>
            <a:endParaRPr lang="en-US" sz="2800" b="1" dirty="0" smtClean="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Find the area of the shaded region.</a:t>
            </a:r>
            <a:endParaRPr lang="en-US" sz="2800" b="1" dirty="0">
              <a:solidFill>
                <a:srgbClr val="0000FF"/>
              </a:solidFill>
              <a:latin typeface="Arial" pitchFamily="34" charset="0"/>
              <a:cs typeface="Arial" pitchFamily="34" charset="0"/>
            </a:endParaRPr>
          </a:p>
        </p:txBody>
      </p:sp>
      <p:grpSp>
        <p:nvGrpSpPr>
          <p:cNvPr id="20" name="Group 19"/>
          <p:cNvGrpSpPr/>
          <p:nvPr/>
        </p:nvGrpSpPr>
        <p:grpSpPr>
          <a:xfrm>
            <a:off x="946150" y="3250406"/>
            <a:ext cx="3228119" cy="3822167"/>
            <a:chOff x="1070831" y="4586116"/>
            <a:chExt cx="3228119" cy="3822167"/>
          </a:xfrm>
        </p:grpSpPr>
        <p:grpSp>
          <p:nvGrpSpPr>
            <p:cNvPr id="8" name="Group 7"/>
            <p:cNvGrpSpPr/>
            <p:nvPr/>
          </p:nvGrpSpPr>
          <p:grpSpPr>
            <a:xfrm>
              <a:off x="1070831" y="4586116"/>
              <a:ext cx="3228119" cy="3212256"/>
              <a:chOff x="977900" y="1663700"/>
              <a:chExt cx="2971801" cy="2971801"/>
            </a:xfrm>
          </p:grpSpPr>
          <p:sp>
            <p:nvSpPr>
              <p:cNvPr id="6" name="Freeform 5"/>
              <p:cNvSpPr/>
              <p:nvPr/>
            </p:nvSpPr>
            <p:spPr>
              <a:xfrm>
                <a:off x="977900" y="1663700"/>
                <a:ext cx="2971801" cy="2971801"/>
              </a:xfrm>
              <a:custGeom>
                <a:avLst/>
                <a:gdLst/>
                <a:ahLst/>
                <a:cxnLst/>
                <a:rect l="0" t="0" r="0" b="0"/>
                <a:pathLst>
                  <a:path w="2971801" h="2971801">
                    <a:moveTo>
                      <a:pt x="2971800" y="0"/>
                    </a:moveTo>
                    <a:lnTo>
                      <a:pt x="2971800" y="2971800"/>
                    </a:lnTo>
                    <a:lnTo>
                      <a:pt x="0" y="2971800"/>
                    </a:lnTo>
                    <a:lnTo>
                      <a:pt x="0" y="0"/>
                    </a:lnTo>
                    <a:close/>
                  </a:path>
                </a:pathLst>
              </a:custGeom>
              <a:solidFill>
                <a:srgbClr val="32CD32"/>
              </a:solidFill>
              <a:ln w="38100" cap="flat" cmpd="sng" algn="ctr">
                <a:solidFill>
                  <a:srgbClr val="32CD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19810" y="2106167"/>
                <a:ext cx="2902967" cy="2509268"/>
              </a:xfrm>
              <a:custGeom>
                <a:avLst/>
                <a:gdLst/>
                <a:ahLst/>
                <a:cxnLst/>
                <a:rect l="0" t="0" r="0" b="0"/>
                <a:pathLst>
                  <a:path w="2902967" h="2509268">
                    <a:moveTo>
                      <a:pt x="1451482" y="0"/>
                    </a:moveTo>
                    <a:lnTo>
                      <a:pt x="2902966" y="2509267"/>
                    </a:lnTo>
                    <a:lnTo>
                      <a:pt x="0" y="2509267"/>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083102" y="7938916"/>
              <a:ext cx="1407128"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14 cm</a:t>
              </a:r>
              <a:endParaRPr lang="en-US" sz="2400" b="1" dirty="0">
                <a:solidFill>
                  <a:srgbClr val="0000FF"/>
                </a:solidFill>
                <a:latin typeface="Arial" pitchFamily="34" charset="0"/>
                <a:cs typeface="Arial" pitchFamily="34" charset="0"/>
              </a:endParaRPr>
            </a:p>
          </p:txBody>
        </p:sp>
        <p:cxnSp>
          <p:nvCxnSpPr>
            <p:cNvPr id="11" name="Straight Connector 10"/>
            <p:cNvCxnSpPr/>
            <p:nvPr/>
          </p:nvCxnSpPr>
          <p:spPr>
            <a:xfrm>
              <a:off x="2672577" y="5066307"/>
              <a:ext cx="0" cy="2679899"/>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698750" y="7645624"/>
              <a:ext cx="158373" cy="157732"/>
            </a:xfrm>
            <a:custGeom>
              <a:avLst/>
              <a:gdLst/>
              <a:ahLst/>
              <a:cxnLst/>
              <a:rect l="0" t="0" r="0" b="0"/>
              <a:pathLst>
                <a:path w="145798" h="145925">
                  <a:moveTo>
                    <a:pt x="145797" y="0"/>
                  </a:moveTo>
                  <a:lnTo>
                    <a:pt x="145797" y="145924"/>
                  </a:lnTo>
                  <a:lnTo>
                    <a:pt x="0" y="145924"/>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TextBox 12"/>
            <p:cNvSpPr txBox="1"/>
            <p:nvPr/>
          </p:nvSpPr>
          <p:spPr>
            <a:xfrm>
              <a:off x="2137631" y="6450806"/>
              <a:ext cx="1407128"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12 cm</a:t>
              </a:r>
              <a:endParaRPr lang="en-US" sz="2400" b="1" dirty="0">
                <a:solidFill>
                  <a:srgbClr val="0000FF"/>
                </a:solidFill>
                <a:latin typeface="Arial" pitchFamily="34" charset="0"/>
                <a:cs typeface="Arial" pitchFamily="34" charset="0"/>
              </a:endParaRPr>
            </a:p>
          </p:txBody>
        </p:sp>
      </p:grpSp>
      <p:grpSp>
        <p:nvGrpSpPr>
          <p:cNvPr id="21" name="Group 20"/>
          <p:cNvGrpSpPr/>
          <p:nvPr/>
        </p:nvGrpSpPr>
        <p:grpSpPr>
          <a:xfrm>
            <a:off x="6028580" y="2002149"/>
            <a:ext cx="4538677" cy="7344257"/>
            <a:chOff x="6028580" y="700108"/>
            <a:chExt cx="4538677" cy="7344257"/>
          </a:xfrm>
        </p:grpSpPr>
        <p:sp>
          <p:nvSpPr>
            <p:cNvPr id="3" name="TextBox 2"/>
            <p:cNvSpPr txBox="1"/>
            <p:nvPr/>
          </p:nvSpPr>
          <p:spPr>
            <a:xfrm>
              <a:off x="6842506" y="1482579"/>
              <a:ext cx="3448844" cy="407828"/>
            </a:xfrm>
            <a:prstGeom prst="rect">
              <a:avLst/>
            </a:prstGeom>
            <a:noFill/>
          </p:spPr>
          <p:txBody>
            <a:bodyPr vert="horz" lIns="99068" tIns="49534" rIns="99068" bIns="49534" rtlCol="0">
              <a:spAutoFit/>
            </a:bodyPr>
            <a:lstStyle/>
            <a:p>
              <a:r>
                <a:rPr lang="en-US" b="1" smtClean="0">
                  <a:solidFill>
                    <a:srgbClr val="0000FF"/>
                  </a:solidFill>
                  <a:latin typeface="Arial - 24"/>
                </a:rPr>
                <a:t>Area Whole Square</a:t>
              </a:r>
              <a:endParaRPr lang="en-US" b="1">
                <a:solidFill>
                  <a:srgbClr val="0000FF"/>
                </a:solidFill>
                <a:latin typeface="Arial - 24"/>
              </a:endParaRPr>
            </a:p>
          </p:txBody>
        </p:sp>
        <p:sp>
          <p:nvSpPr>
            <p:cNvPr id="4" name="TextBox 3"/>
            <p:cNvSpPr txBox="1"/>
            <p:nvPr/>
          </p:nvSpPr>
          <p:spPr>
            <a:xfrm>
              <a:off x="6842506" y="3225983"/>
              <a:ext cx="2703894" cy="407828"/>
            </a:xfrm>
            <a:prstGeom prst="rect">
              <a:avLst/>
            </a:prstGeom>
            <a:noFill/>
          </p:spPr>
          <p:txBody>
            <a:bodyPr vert="horz" lIns="99068" tIns="49534" rIns="99068" bIns="49534" rtlCol="0">
              <a:spAutoFit/>
            </a:bodyPr>
            <a:lstStyle/>
            <a:p>
              <a:r>
                <a:rPr lang="en-US" b="1" smtClean="0">
                  <a:solidFill>
                    <a:srgbClr val="0000FF"/>
                  </a:solidFill>
                  <a:latin typeface="Arial - 24"/>
                </a:rPr>
                <a:t>Area Triangle</a:t>
              </a:r>
              <a:endParaRPr lang="en-US" b="1">
                <a:solidFill>
                  <a:srgbClr val="0000FF"/>
                </a:solidFill>
                <a:latin typeface="Arial - 24"/>
              </a:endParaRPr>
            </a:p>
          </p:txBody>
        </p:sp>
        <p:sp>
          <p:nvSpPr>
            <p:cNvPr id="5" name="TextBox 4"/>
            <p:cNvSpPr txBox="1"/>
            <p:nvPr/>
          </p:nvSpPr>
          <p:spPr>
            <a:xfrm>
              <a:off x="6842506" y="5477307"/>
              <a:ext cx="3669570" cy="407828"/>
            </a:xfrm>
            <a:prstGeom prst="rect">
              <a:avLst/>
            </a:prstGeom>
            <a:noFill/>
          </p:spPr>
          <p:txBody>
            <a:bodyPr vert="horz" lIns="99068" tIns="49534" rIns="99068" bIns="49534" rtlCol="0">
              <a:spAutoFit/>
            </a:bodyPr>
            <a:lstStyle/>
            <a:p>
              <a:r>
                <a:rPr lang="en-US" b="1" smtClean="0">
                  <a:solidFill>
                    <a:srgbClr val="0000FF"/>
                  </a:solidFill>
                  <a:latin typeface="Arial - 24"/>
                </a:rPr>
                <a:t>Area Shaded Region</a:t>
              </a:r>
              <a:endParaRPr lang="en-US" b="1">
                <a:solidFill>
                  <a:srgbClr val="0000FF"/>
                </a:solidFill>
                <a:latin typeface="Arial - 24"/>
              </a:endParaRPr>
            </a:p>
          </p:txBody>
        </p:sp>
        <p:pic>
          <p:nvPicPr>
            <p:cNvPr id="10" name="Picture 9" descr="NBK-3756-230685.png"/>
            <p:cNvPicPr>
              <a:picLocks/>
            </p:cNvPicPr>
            <p:nvPr/>
          </p:nvPicPr>
          <p:blipFill>
            <a:blip r:embed="rId3" cstate="print">
              <a:clrChange>
                <a:clrFrom>
                  <a:srgbClr val="FFFFFF"/>
                </a:clrFrom>
                <a:clrTo>
                  <a:srgbClr val="FFFFFF">
                    <a:alpha val="0"/>
                  </a:srgbClr>
                </a:clrTo>
              </a:clrChange>
            </a:blip>
            <a:stretch>
              <a:fillRect/>
            </a:stretch>
          </p:blipFill>
          <p:spPr>
            <a:xfrm>
              <a:off x="6028580" y="700108"/>
              <a:ext cx="4124817" cy="3473079"/>
            </a:xfrm>
            <a:prstGeom prst="rect">
              <a:avLst/>
            </a:prstGeom>
            <a:solidFill>
              <a:scrgbClr r="0" g="0" b="0">
                <a:alpha val="0"/>
              </a:scrgbClr>
            </a:solidFill>
          </p:spPr>
        </p:pic>
        <p:pic>
          <p:nvPicPr>
            <p:cNvPr id="14" name="Picture 13" descr="NBK-3756-230750.png"/>
            <p:cNvPicPr>
              <a:picLocks/>
            </p:cNvPicPr>
            <p:nvPr/>
          </p:nvPicPr>
          <p:blipFill>
            <a:blip r:embed="rId4" cstate="print">
              <a:clrChange>
                <a:clrFrom>
                  <a:srgbClr val="FFFFFF"/>
                </a:clrFrom>
                <a:clrTo>
                  <a:srgbClr val="FFFFFF">
                    <a:alpha val="0"/>
                  </a:srgbClr>
                </a:clrTo>
              </a:clrChange>
            </a:blip>
            <a:stretch>
              <a:fillRect/>
            </a:stretch>
          </p:blipFill>
          <p:spPr>
            <a:xfrm>
              <a:off x="6056169" y="2402329"/>
              <a:ext cx="4511088" cy="3857451"/>
            </a:xfrm>
            <a:prstGeom prst="rect">
              <a:avLst/>
            </a:prstGeom>
            <a:solidFill>
              <a:scrgbClr r="0" g="0" b="0">
                <a:alpha val="0"/>
              </a:scrgbClr>
            </a:solidFill>
          </p:spPr>
        </p:pic>
        <p:pic>
          <p:nvPicPr>
            <p:cNvPr id="15" name="Picture 14" descr="NBK-3756-23079e.png"/>
            <p:cNvPicPr>
              <a:picLocks/>
            </p:cNvPicPr>
            <p:nvPr/>
          </p:nvPicPr>
          <p:blipFill>
            <a:blip r:embed="rId5" cstate="print">
              <a:clrChange>
                <a:clrFrom>
                  <a:srgbClr val="FFFFFF"/>
                </a:clrFrom>
                <a:clrTo>
                  <a:srgbClr val="FFFFFF">
                    <a:alpha val="0"/>
                  </a:srgbClr>
                </a:clrTo>
              </a:clrChange>
            </a:blip>
            <a:stretch>
              <a:fillRect/>
            </a:stretch>
          </p:blipFill>
          <p:spPr>
            <a:xfrm>
              <a:off x="6083760" y="4612469"/>
              <a:ext cx="4290362" cy="3431896"/>
            </a:xfrm>
            <a:prstGeom prst="rect">
              <a:avLst/>
            </a:prstGeom>
            <a:solidFill>
              <a:scrgbClr r="0" g="0" b="0">
                <a:alpha val="0"/>
              </a:scrgbClr>
            </a:solidFill>
          </p:spPr>
        </p:pic>
      </p:grpSp>
      <p:grpSp>
        <p:nvGrpSpPr>
          <p:cNvPr id="17" name="Group 16"/>
          <p:cNvGrpSpPr/>
          <p:nvPr/>
        </p:nvGrpSpPr>
        <p:grpSpPr>
          <a:xfrm>
            <a:off x="6435436" y="2209799"/>
            <a:ext cx="4603750" cy="7974807"/>
            <a:chOff x="6432550" y="2183606"/>
            <a:chExt cx="4603750" cy="7974807"/>
          </a:xfrm>
        </p:grpSpPr>
        <p:sp>
          <p:nvSpPr>
            <p:cNvPr id="18" name="Rectangle 17"/>
            <p:cNvSpPr/>
            <p:nvPr/>
          </p:nvSpPr>
          <p:spPr>
            <a:xfrm>
              <a:off x="6432550" y="2183606"/>
              <a:ext cx="4603750" cy="79748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394950" y="2183606"/>
              <a:ext cx="609600" cy="838200"/>
            </a:xfrm>
            <a:prstGeom prst="rect">
              <a:avLst/>
            </a:prstGeom>
            <a:noFill/>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9411" y="1074921"/>
            <a:ext cx="9325674" cy="1946695"/>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How many 1 ft</a:t>
            </a:r>
            <a:r>
              <a:rPr lang="en-US" sz="2400" b="1" baseline="3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tiles does it take to cover the rectangle?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Use the squares to find out!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Look for a faster way than covering the whole figure.</a:t>
            </a:r>
            <a:endParaRPr lang="en-US" sz="2400" b="1" baseline="70000" dirty="0">
              <a:solidFill>
                <a:srgbClr val="0000FF"/>
              </a:solidFill>
              <a:latin typeface="Arial" pitchFamily="34" charset="0"/>
              <a:cs typeface="Arial" pitchFamily="34" charset="0"/>
            </a:endParaRPr>
          </a:p>
        </p:txBody>
      </p:sp>
      <p:sp>
        <p:nvSpPr>
          <p:cNvPr id="3" name="Freeform 2"/>
          <p:cNvSpPr/>
          <p:nvPr/>
        </p:nvSpPr>
        <p:spPr>
          <a:xfrm>
            <a:off x="1826475" y="3847895"/>
            <a:ext cx="400067" cy="398101"/>
          </a:xfrm>
          <a:custGeom>
            <a:avLst/>
            <a:gdLst/>
            <a:ahLst/>
            <a:cxnLst/>
            <a:rect l="0" t="0" r="0" b="0"/>
            <a:pathLst>
              <a:path w="368301" h="368301">
                <a:moveTo>
                  <a:pt x="0" y="0"/>
                </a:moveTo>
                <a:lnTo>
                  <a:pt x="368300" y="0"/>
                </a:lnTo>
                <a:lnTo>
                  <a:pt x="368300" y="368300"/>
                </a:lnTo>
                <a:lnTo>
                  <a:pt x="0" y="368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4" name="TextBox 3"/>
          <p:cNvSpPr txBox="1"/>
          <p:nvPr/>
        </p:nvSpPr>
        <p:spPr>
          <a:xfrm>
            <a:off x="5468454" y="3847894"/>
            <a:ext cx="1131221" cy="407828"/>
          </a:xfrm>
          <a:prstGeom prst="rect">
            <a:avLst/>
          </a:prstGeom>
          <a:noFill/>
        </p:spPr>
        <p:txBody>
          <a:bodyPr vert="horz" lIns="99068" tIns="49534" rIns="99068" bIns="49534" rtlCol="0">
            <a:spAutoFit/>
          </a:bodyPr>
          <a:lstStyle/>
          <a:p>
            <a:r>
              <a:rPr lang="en-US" b="1" smtClean="0">
                <a:solidFill>
                  <a:srgbClr val="0000FF"/>
                </a:solidFill>
                <a:latin typeface="Arial - 25"/>
              </a:rPr>
              <a:t>10 ft</a:t>
            </a:r>
            <a:endParaRPr lang="en-US" b="1">
              <a:solidFill>
                <a:srgbClr val="0000FF"/>
              </a:solidFill>
              <a:latin typeface="Arial - 25"/>
            </a:endParaRPr>
          </a:p>
        </p:txBody>
      </p:sp>
      <p:sp>
        <p:nvSpPr>
          <p:cNvPr id="5" name="TextBox 4"/>
          <p:cNvSpPr txBox="1"/>
          <p:nvPr/>
        </p:nvSpPr>
        <p:spPr>
          <a:xfrm>
            <a:off x="3026671" y="5001012"/>
            <a:ext cx="938086" cy="423217"/>
          </a:xfrm>
          <a:prstGeom prst="rect">
            <a:avLst/>
          </a:prstGeom>
          <a:noFill/>
        </p:spPr>
        <p:txBody>
          <a:bodyPr vert="horz" lIns="99068" tIns="49534" rIns="99068" bIns="49534" rtlCol="0">
            <a:spAutoFit/>
          </a:bodyPr>
          <a:lstStyle/>
          <a:p>
            <a:r>
              <a:rPr lang="en-US" sz="2100" b="1" dirty="0" smtClean="0">
                <a:solidFill>
                  <a:srgbClr val="0000FF"/>
                </a:solidFill>
                <a:latin typeface="Arial - 25"/>
              </a:rPr>
              <a:t>5 ft</a:t>
            </a:r>
            <a:endParaRPr lang="en-US" sz="2100" b="1" dirty="0">
              <a:solidFill>
                <a:srgbClr val="0000FF"/>
              </a:solidFill>
              <a:latin typeface="Arial - 25"/>
            </a:endParaRPr>
          </a:p>
        </p:txBody>
      </p:sp>
      <p:sp>
        <p:nvSpPr>
          <p:cNvPr id="6" name="Freeform 5"/>
          <p:cNvSpPr/>
          <p:nvPr/>
        </p:nvSpPr>
        <p:spPr>
          <a:xfrm>
            <a:off x="3799214" y="4321495"/>
            <a:ext cx="4101227" cy="1976911"/>
          </a:xfrm>
          <a:custGeom>
            <a:avLst/>
            <a:gdLst/>
            <a:ahLst/>
            <a:cxnLst/>
            <a:rect l="0" t="0" r="0" b="0"/>
            <a:pathLst>
              <a:path w="3775583" h="1828928">
                <a:moveTo>
                  <a:pt x="0" y="0"/>
                </a:moveTo>
                <a:lnTo>
                  <a:pt x="3775582" y="0"/>
                </a:lnTo>
                <a:lnTo>
                  <a:pt x="3775582" y="1828927"/>
                </a:lnTo>
                <a:lnTo>
                  <a:pt x="0" y="1828927"/>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1176" y="1040606"/>
            <a:ext cx="6042374" cy="1823584"/>
          </a:xfrm>
          <a:prstGeom prst="rect">
            <a:avLst/>
          </a:prstGeom>
          <a:noFill/>
        </p:spPr>
        <p:txBody>
          <a:bodyPr vert="horz" lIns="99068" tIns="49534" rIns="99068" bIns="49534" rtlCol="0">
            <a:spAutoFit/>
          </a:bodyPr>
          <a:lstStyle/>
          <a:p>
            <a:r>
              <a:rPr lang="en-US" sz="2800" b="1" dirty="0" smtClean="0">
                <a:solidFill>
                  <a:srgbClr val="0000FF"/>
                </a:solidFill>
                <a:latin typeface="Arial" pitchFamily="34" charset="0"/>
                <a:cs typeface="Arial" pitchFamily="34" charset="0"/>
              </a:rPr>
              <a:t>Try This</a:t>
            </a:r>
          </a:p>
          <a:p>
            <a:endParaRPr lang="en-US" sz="2800" b="1" dirty="0" smtClean="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Find the area of the shaded region.</a:t>
            </a:r>
            <a:endParaRPr lang="en-US" sz="2800" b="1" dirty="0">
              <a:solidFill>
                <a:srgbClr val="0000FF"/>
              </a:solidFill>
              <a:latin typeface="Arial" pitchFamily="34" charset="0"/>
              <a:cs typeface="Arial" pitchFamily="34" charset="0"/>
            </a:endParaRPr>
          </a:p>
        </p:txBody>
      </p:sp>
      <p:grpSp>
        <p:nvGrpSpPr>
          <p:cNvPr id="23" name="Group 22"/>
          <p:cNvGrpSpPr/>
          <p:nvPr/>
        </p:nvGrpSpPr>
        <p:grpSpPr>
          <a:xfrm>
            <a:off x="869950" y="3211961"/>
            <a:ext cx="4580064" cy="2995584"/>
            <a:chOff x="717360" y="2443510"/>
            <a:chExt cx="4580064" cy="2995584"/>
          </a:xfrm>
        </p:grpSpPr>
        <p:sp>
          <p:nvSpPr>
            <p:cNvPr id="6" name="TextBox 5"/>
            <p:cNvSpPr txBox="1"/>
            <p:nvPr/>
          </p:nvSpPr>
          <p:spPr>
            <a:xfrm>
              <a:off x="2041715" y="2443510"/>
              <a:ext cx="1241584"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16 m</a:t>
              </a:r>
              <a:endParaRPr lang="en-US" sz="2400" b="1" dirty="0">
                <a:solidFill>
                  <a:srgbClr val="0000FF"/>
                </a:solidFill>
                <a:latin typeface="Arial" pitchFamily="34" charset="0"/>
                <a:cs typeface="Arial" pitchFamily="34" charset="0"/>
              </a:endParaRPr>
            </a:p>
          </p:txBody>
        </p:sp>
        <p:sp>
          <p:nvSpPr>
            <p:cNvPr id="7" name="Freeform 6"/>
            <p:cNvSpPr/>
            <p:nvPr/>
          </p:nvSpPr>
          <p:spPr>
            <a:xfrm flipV="1">
              <a:off x="800133" y="3137918"/>
              <a:ext cx="3848221" cy="1788431"/>
            </a:xfrm>
            <a:custGeom>
              <a:avLst/>
              <a:gdLst/>
              <a:ahLst/>
              <a:cxnLst/>
              <a:rect l="0" t="0" r="0" b="0"/>
              <a:pathLst>
                <a:path w="3542666" h="1654557">
                  <a:moveTo>
                    <a:pt x="0" y="1654556"/>
                  </a:moveTo>
                  <a:lnTo>
                    <a:pt x="708533" y="0"/>
                  </a:lnTo>
                  <a:lnTo>
                    <a:pt x="2834132" y="0"/>
                  </a:lnTo>
                  <a:lnTo>
                    <a:pt x="3542665" y="1654556"/>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8" name="Freeform 7"/>
            <p:cNvSpPr/>
            <p:nvPr/>
          </p:nvSpPr>
          <p:spPr>
            <a:xfrm>
              <a:off x="1282970" y="3144781"/>
              <a:ext cx="2908756" cy="1117977"/>
            </a:xfrm>
            <a:custGeom>
              <a:avLst/>
              <a:gdLst/>
              <a:ahLst/>
              <a:cxnLst/>
              <a:rect l="0" t="0" r="0" b="0"/>
              <a:pathLst>
                <a:path w="2677796" h="1034290">
                  <a:moveTo>
                    <a:pt x="0" y="0"/>
                  </a:moveTo>
                  <a:lnTo>
                    <a:pt x="2677795" y="0"/>
                  </a:lnTo>
                  <a:lnTo>
                    <a:pt x="2677795" y="1034289"/>
                  </a:lnTo>
                  <a:lnTo>
                    <a:pt x="0" y="1034289"/>
                  </a:lnTo>
                  <a:close/>
                </a:path>
              </a:pathLst>
            </a:custGeom>
            <a:solidFill>
              <a:srgbClr val="FFFFFF"/>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9" name="Straight Connector 8"/>
            <p:cNvCxnSpPr/>
            <p:nvPr/>
          </p:nvCxnSpPr>
          <p:spPr>
            <a:xfrm>
              <a:off x="717360" y="2869406"/>
              <a:ext cx="38765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7920" y="3853555"/>
              <a:ext cx="1241584"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12 m</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1296765" y="3500875"/>
              <a:ext cx="1048449"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m</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2138284" y="4969727"/>
              <a:ext cx="1048449"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8 m</a:t>
              </a:r>
              <a:endParaRPr lang="en-US" sz="2400" b="1">
                <a:solidFill>
                  <a:srgbClr val="0000FF"/>
                </a:solidFill>
                <a:latin typeface="Arial" pitchFamily="34" charset="0"/>
                <a:cs typeface="Arial" pitchFamily="34" charset="0"/>
              </a:endParaRPr>
            </a:p>
          </p:txBody>
        </p:sp>
        <p:cxnSp>
          <p:nvCxnSpPr>
            <p:cNvPr id="13" name="Straight Connector 12"/>
            <p:cNvCxnSpPr/>
            <p:nvPr/>
          </p:nvCxnSpPr>
          <p:spPr>
            <a:xfrm>
              <a:off x="3586798" y="4297075"/>
              <a:ext cx="0" cy="590286"/>
            </a:xfrm>
            <a:prstGeom prst="line">
              <a:avLst/>
            </a:prstGeom>
            <a:ln w="38100" cap="flat" cmpd="sng" algn="ctr">
              <a:solidFill>
                <a:srgbClr val="000000"/>
              </a:solidFill>
              <a:prstDash val="dash"/>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48975" y="4571286"/>
              <a:ext cx="1048449" cy="469367"/>
            </a:xfrm>
            <a:prstGeom prst="rect">
              <a:avLst/>
            </a:prstGeom>
            <a:noFill/>
          </p:spPr>
          <p:txBody>
            <a:bodyPr vert="horz" lIns="99068" tIns="49534" rIns="99068" bIns="49534" rtlCol="0">
              <a:spAutoFit/>
            </a:bodyPr>
            <a:lstStyle/>
            <a:p>
              <a:r>
                <a:rPr lang="en-US" sz="2400" b="1" smtClean="0">
                  <a:solidFill>
                    <a:srgbClr val="0000FF"/>
                  </a:solidFill>
                  <a:latin typeface="Arial" pitchFamily="34" charset="0"/>
                  <a:cs typeface="Arial" pitchFamily="34" charset="0"/>
                </a:rPr>
                <a:t>2 m</a:t>
              </a:r>
              <a:endParaRPr lang="en-US" sz="2400" b="1">
                <a:solidFill>
                  <a:srgbClr val="0000FF"/>
                </a:solidFill>
                <a:latin typeface="Arial" pitchFamily="34" charset="0"/>
                <a:cs typeface="Arial" pitchFamily="34" charset="0"/>
              </a:endParaRPr>
            </a:p>
          </p:txBody>
        </p:sp>
        <p:cxnSp>
          <p:nvCxnSpPr>
            <p:cNvPr id="15" name="Straight Connector 14"/>
            <p:cNvCxnSpPr/>
            <p:nvPr/>
          </p:nvCxnSpPr>
          <p:spPr>
            <a:xfrm flipH="1" flipV="1">
              <a:off x="3708887" y="4592218"/>
              <a:ext cx="482838" cy="152788"/>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138943" y="2057058"/>
            <a:ext cx="4800791" cy="7289348"/>
            <a:chOff x="6138943" y="0"/>
            <a:chExt cx="4800791" cy="7289348"/>
          </a:xfrm>
        </p:grpSpPr>
        <p:sp>
          <p:nvSpPr>
            <p:cNvPr id="3" name="TextBox 2"/>
            <p:cNvSpPr txBox="1"/>
            <p:nvPr/>
          </p:nvSpPr>
          <p:spPr>
            <a:xfrm>
              <a:off x="6966664" y="864840"/>
              <a:ext cx="2814257" cy="382581"/>
            </a:xfrm>
            <a:prstGeom prst="rect">
              <a:avLst/>
            </a:prstGeom>
            <a:noFill/>
          </p:spPr>
          <p:txBody>
            <a:bodyPr vert="horz" lIns="99068" tIns="49534" rIns="99068" bIns="49534" rtlCol="0">
              <a:spAutoFit/>
            </a:bodyPr>
            <a:lstStyle/>
            <a:p>
              <a:r>
                <a:rPr lang="en-US" sz="1800" b="1" dirty="0" smtClean="0">
                  <a:solidFill>
                    <a:srgbClr val="0000FF"/>
                  </a:solidFill>
                  <a:latin typeface="Arial - 23"/>
                </a:rPr>
                <a:t>Area Trapezoid</a:t>
              </a:r>
              <a:endParaRPr lang="en-US" sz="1800" b="1" dirty="0">
                <a:solidFill>
                  <a:srgbClr val="0000FF"/>
                </a:solidFill>
                <a:latin typeface="Arial - 23"/>
              </a:endParaRPr>
            </a:p>
          </p:txBody>
        </p:sp>
        <p:sp>
          <p:nvSpPr>
            <p:cNvPr id="4" name="TextBox 3"/>
            <p:cNvSpPr txBox="1"/>
            <p:nvPr/>
          </p:nvSpPr>
          <p:spPr>
            <a:xfrm>
              <a:off x="6966665" y="2965158"/>
              <a:ext cx="2952210" cy="407828"/>
            </a:xfrm>
            <a:prstGeom prst="rect">
              <a:avLst/>
            </a:prstGeom>
            <a:noFill/>
          </p:spPr>
          <p:txBody>
            <a:bodyPr vert="horz" lIns="99068" tIns="49534" rIns="99068" bIns="49534" rtlCol="0">
              <a:spAutoFit/>
            </a:bodyPr>
            <a:lstStyle/>
            <a:p>
              <a:r>
                <a:rPr lang="en-US" b="1" smtClean="0">
                  <a:solidFill>
                    <a:srgbClr val="0000FF"/>
                  </a:solidFill>
                  <a:latin typeface="Arial - 24"/>
                </a:rPr>
                <a:t>Area Rectangle</a:t>
              </a:r>
              <a:endParaRPr lang="en-US" b="1">
                <a:solidFill>
                  <a:srgbClr val="0000FF"/>
                </a:solidFill>
                <a:latin typeface="Arial - 24"/>
              </a:endParaRPr>
            </a:p>
          </p:txBody>
        </p:sp>
        <p:sp>
          <p:nvSpPr>
            <p:cNvPr id="5" name="TextBox 4"/>
            <p:cNvSpPr txBox="1"/>
            <p:nvPr/>
          </p:nvSpPr>
          <p:spPr>
            <a:xfrm>
              <a:off x="6966664" y="4722290"/>
              <a:ext cx="3669570" cy="407828"/>
            </a:xfrm>
            <a:prstGeom prst="rect">
              <a:avLst/>
            </a:prstGeom>
            <a:noFill/>
          </p:spPr>
          <p:txBody>
            <a:bodyPr vert="horz" lIns="99068" tIns="49534" rIns="99068" bIns="49534" rtlCol="0">
              <a:spAutoFit/>
            </a:bodyPr>
            <a:lstStyle/>
            <a:p>
              <a:r>
                <a:rPr lang="en-US" b="1" smtClean="0">
                  <a:solidFill>
                    <a:srgbClr val="0000FF"/>
                  </a:solidFill>
                  <a:latin typeface="Arial - 24"/>
                </a:rPr>
                <a:t>Area Shaded Region</a:t>
              </a:r>
              <a:endParaRPr lang="en-US" b="1">
                <a:solidFill>
                  <a:srgbClr val="0000FF"/>
                </a:solidFill>
                <a:latin typeface="Arial - 24"/>
              </a:endParaRPr>
            </a:p>
          </p:txBody>
        </p:sp>
        <p:pic>
          <p:nvPicPr>
            <p:cNvPr id="16" name="Picture 15" descr="NBK-3756-230b08.png"/>
            <p:cNvPicPr>
              <a:picLocks/>
            </p:cNvPicPr>
            <p:nvPr/>
          </p:nvPicPr>
          <p:blipFill>
            <a:blip r:embed="rId3" cstate="print">
              <a:clrChange>
                <a:clrFrom>
                  <a:srgbClr val="FFFFFF"/>
                </a:clrFrom>
                <a:clrTo>
                  <a:srgbClr val="FFFFFF">
                    <a:alpha val="0"/>
                  </a:srgbClr>
                </a:clrTo>
              </a:clrChange>
            </a:blip>
            <a:stretch>
              <a:fillRect/>
            </a:stretch>
          </p:blipFill>
          <p:spPr>
            <a:xfrm>
              <a:off x="6138943" y="0"/>
              <a:ext cx="4800791" cy="3857451"/>
            </a:xfrm>
            <a:prstGeom prst="rect">
              <a:avLst/>
            </a:prstGeom>
            <a:solidFill>
              <a:scrgbClr r="0" g="0" b="0">
                <a:alpha val="0"/>
              </a:scrgbClr>
            </a:solidFill>
          </p:spPr>
        </p:pic>
        <p:pic>
          <p:nvPicPr>
            <p:cNvPr id="17" name="Picture 16" descr="NBK-3756-230b75.png"/>
            <p:cNvPicPr>
              <a:picLocks/>
            </p:cNvPicPr>
            <p:nvPr/>
          </p:nvPicPr>
          <p:blipFill>
            <a:blip r:embed="rId4" cstate="print">
              <a:clrChange>
                <a:clrFrom>
                  <a:srgbClr val="FFFFFF"/>
                </a:clrFrom>
                <a:clrTo>
                  <a:srgbClr val="FFFFFF">
                    <a:alpha val="0"/>
                  </a:srgbClr>
                </a:clrTo>
              </a:clrChange>
            </a:blip>
            <a:stretch>
              <a:fillRect/>
            </a:stretch>
          </p:blipFill>
          <p:spPr>
            <a:xfrm>
              <a:off x="6166534" y="2114049"/>
              <a:ext cx="4124817" cy="3486807"/>
            </a:xfrm>
            <a:prstGeom prst="rect">
              <a:avLst/>
            </a:prstGeom>
            <a:solidFill>
              <a:scrgbClr r="0" g="0" b="0">
                <a:alpha val="0"/>
              </a:scrgbClr>
            </a:solidFill>
          </p:spPr>
        </p:pic>
        <p:pic>
          <p:nvPicPr>
            <p:cNvPr id="18" name="Picture 17" descr="NBK-3756-230bc3.png"/>
            <p:cNvPicPr>
              <a:picLocks/>
            </p:cNvPicPr>
            <p:nvPr/>
          </p:nvPicPr>
          <p:blipFill>
            <a:blip r:embed="rId5" cstate="print">
              <a:clrChange>
                <a:clrFrom>
                  <a:srgbClr val="FFFFFF"/>
                </a:clrFrom>
                <a:clrTo>
                  <a:srgbClr val="FFFFFF">
                    <a:alpha val="0"/>
                  </a:srgbClr>
                </a:clrTo>
              </a:clrChange>
            </a:blip>
            <a:stretch>
              <a:fillRect/>
            </a:stretch>
          </p:blipFill>
          <p:spPr>
            <a:xfrm>
              <a:off x="6180328" y="3843724"/>
              <a:ext cx="4152408" cy="3445624"/>
            </a:xfrm>
            <a:prstGeom prst="rect">
              <a:avLst/>
            </a:prstGeom>
            <a:solidFill>
              <a:scrgbClr r="0" g="0" b="0">
                <a:alpha val="0"/>
              </a:scrgbClr>
            </a:solidFill>
          </p:spPr>
        </p:pic>
      </p:grpSp>
      <p:grpSp>
        <p:nvGrpSpPr>
          <p:cNvPr id="19" name="Group 18"/>
          <p:cNvGrpSpPr/>
          <p:nvPr/>
        </p:nvGrpSpPr>
        <p:grpSpPr>
          <a:xfrm>
            <a:off x="6400800" y="812007"/>
            <a:ext cx="4603750" cy="9372598"/>
            <a:chOff x="6477000" y="2183606"/>
            <a:chExt cx="4603750" cy="8174177"/>
          </a:xfrm>
        </p:grpSpPr>
        <p:sp>
          <p:nvSpPr>
            <p:cNvPr id="20" name="Rectangle 19"/>
            <p:cNvSpPr/>
            <p:nvPr/>
          </p:nvSpPr>
          <p:spPr>
            <a:xfrm>
              <a:off x="6477000" y="2382976"/>
              <a:ext cx="4603750" cy="79748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394950" y="2183606"/>
              <a:ext cx="609600" cy="838200"/>
            </a:xfrm>
            <a:prstGeom prst="rect">
              <a:avLst/>
            </a:prstGeom>
            <a:noFill/>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3663" y="1037676"/>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22772" y="1037676"/>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shaded region.</a:t>
            </a:r>
            <a:endParaRPr lang="en-US" sz="2800" b="1" dirty="0">
              <a:solidFill>
                <a:srgbClr val="000000"/>
              </a:solidFill>
              <a:latin typeface="Arial" pitchFamily="34" charset="0"/>
              <a:cs typeface="Arial" pitchFamily="34" charset="0"/>
            </a:endParaRPr>
          </a:p>
        </p:txBody>
      </p:sp>
      <p:grpSp>
        <p:nvGrpSpPr>
          <p:cNvPr id="11" name="Group 10"/>
          <p:cNvGrpSpPr/>
          <p:nvPr/>
        </p:nvGrpSpPr>
        <p:grpSpPr>
          <a:xfrm>
            <a:off x="1164632" y="2114616"/>
            <a:ext cx="4842178" cy="4813310"/>
            <a:chOff x="355600" y="1270000"/>
            <a:chExt cx="4457701" cy="4453007"/>
          </a:xfrm>
        </p:grpSpPr>
        <p:grpSp>
          <p:nvGrpSpPr>
            <p:cNvPr id="6" name="Group 5"/>
            <p:cNvGrpSpPr/>
            <p:nvPr/>
          </p:nvGrpSpPr>
          <p:grpSpPr>
            <a:xfrm>
              <a:off x="977900" y="1270000"/>
              <a:ext cx="3835401" cy="3911601"/>
              <a:chOff x="977900" y="1270000"/>
              <a:chExt cx="3835401" cy="3911601"/>
            </a:xfrm>
          </p:grpSpPr>
          <p:sp>
            <p:nvSpPr>
              <p:cNvPr id="4" name="Freeform 3"/>
              <p:cNvSpPr/>
              <p:nvPr/>
            </p:nvSpPr>
            <p:spPr>
              <a:xfrm>
                <a:off x="977900" y="1270000"/>
                <a:ext cx="3835401" cy="3911601"/>
              </a:xfrm>
              <a:custGeom>
                <a:avLst/>
                <a:gdLst/>
                <a:ahLst/>
                <a:cxnLst/>
                <a:rect l="0" t="0" r="0" b="0"/>
                <a:pathLst>
                  <a:path w="3835401" h="3911601">
                    <a:moveTo>
                      <a:pt x="0" y="0"/>
                    </a:moveTo>
                    <a:lnTo>
                      <a:pt x="3835400" y="0"/>
                    </a:lnTo>
                    <a:lnTo>
                      <a:pt x="3835400" y="3911600"/>
                    </a:lnTo>
                    <a:lnTo>
                      <a:pt x="0" y="3911600"/>
                    </a:lnTo>
                    <a:close/>
                  </a:path>
                </a:pathLst>
              </a:cu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803400" y="2438400"/>
                <a:ext cx="1879601" cy="1308101"/>
              </a:xfrm>
              <a:custGeom>
                <a:avLst/>
                <a:gdLst/>
                <a:ahLst/>
                <a:cxnLst/>
                <a:rect l="0" t="0" r="0" b="0"/>
                <a:pathLst>
                  <a:path w="1879601" h="1308101">
                    <a:moveTo>
                      <a:pt x="0" y="0"/>
                    </a:moveTo>
                    <a:lnTo>
                      <a:pt x="1879600" y="0"/>
                    </a:lnTo>
                    <a:lnTo>
                      <a:pt x="1879600" y="1308100"/>
                    </a:lnTo>
                    <a:lnTo>
                      <a:pt x="0" y="13081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55600" y="2997200"/>
              <a:ext cx="14224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11'</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2540000" y="5295900"/>
              <a:ext cx="14224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9" name="TextBox 8"/>
            <p:cNvSpPr txBox="1"/>
            <p:nvPr/>
          </p:nvSpPr>
          <p:spPr>
            <a:xfrm>
              <a:off x="1790700" y="2959100"/>
              <a:ext cx="9398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10" name="TextBox 9"/>
            <p:cNvSpPr txBox="1"/>
            <p:nvPr/>
          </p:nvSpPr>
          <p:spPr>
            <a:xfrm>
              <a:off x="2552700" y="3378200"/>
              <a:ext cx="9144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grpSp>
      <p:pic>
        <p:nvPicPr>
          <p:cNvPr id="25" name="Picture 24" descr="a3a5b516a55a4eb593da7808ce8af63f.png"/>
          <p:cNvPicPr>
            <a:picLocks/>
          </p:cNvPicPr>
          <p:nvPr/>
        </p:nvPicPr>
        <p:blipFill>
          <a:blip r:embed="rId3" cstate="print"/>
          <a:stretch>
            <a:fillRect/>
          </a:stretch>
        </p:blipFill>
        <p:spPr>
          <a:xfrm>
            <a:off x="110363"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4928" y="1010739"/>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07832" y="1010739"/>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shaded region.</a:t>
            </a:r>
            <a:endParaRPr lang="en-US" sz="2800" b="1" dirty="0">
              <a:solidFill>
                <a:srgbClr val="000000"/>
              </a:solidFill>
              <a:latin typeface="Arial" pitchFamily="34" charset="0"/>
              <a:cs typeface="Arial" pitchFamily="34" charset="0"/>
            </a:endParaRPr>
          </a:p>
        </p:txBody>
      </p:sp>
      <p:sp>
        <p:nvSpPr>
          <p:cNvPr id="4" name="Freeform 3"/>
          <p:cNvSpPr/>
          <p:nvPr/>
        </p:nvSpPr>
        <p:spPr>
          <a:xfrm>
            <a:off x="1915071" y="2195001"/>
            <a:ext cx="5508079" cy="3744612"/>
          </a:xfrm>
          <a:custGeom>
            <a:avLst/>
            <a:gdLst/>
            <a:ahLst/>
            <a:cxnLst/>
            <a:rect l="0" t="0" r="0" b="0"/>
            <a:pathLst>
              <a:path w="5070729" h="3464307">
                <a:moveTo>
                  <a:pt x="0" y="3464306"/>
                </a:moveTo>
                <a:lnTo>
                  <a:pt x="1140968" y="0"/>
                </a:lnTo>
                <a:lnTo>
                  <a:pt x="5070728" y="0"/>
                </a:lnTo>
                <a:lnTo>
                  <a:pt x="3929760" y="3464306"/>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5" name="Freeform 4"/>
          <p:cNvSpPr/>
          <p:nvPr/>
        </p:nvSpPr>
        <p:spPr>
          <a:xfrm>
            <a:off x="3902638" y="2769363"/>
            <a:ext cx="1376919" cy="2423742"/>
          </a:xfrm>
          <a:custGeom>
            <a:avLst/>
            <a:gdLst/>
            <a:ahLst/>
            <a:cxnLst/>
            <a:rect l="0" t="0" r="0" b="0"/>
            <a:pathLst>
              <a:path w="1267589" h="2242312">
                <a:moveTo>
                  <a:pt x="0" y="0"/>
                </a:moveTo>
                <a:lnTo>
                  <a:pt x="1267588" y="2242311"/>
                </a:lnTo>
                <a:lnTo>
                  <a:pt x="0" y="2242311"/>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cxnSp>
        <p:nvCxnSpPr>
          <p:cNvPr id="6" name="Straight Connector 5"/>
          <p:cNvCxnSpPr/>
          <p:nvPr/>
        </p:nvCxnSpPr>
        <p:spPr>
          <a:xfrm flipH="1">
            <a:off x="3123475" y="2183606"/>
            <a:ext cx="38488" cy="3790462"/>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02553" y="3846292"/>
            <a:ext cx="1572673"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16"</a:t>
            </a:r>
            <a:endParaRPr lang="en-US" sz="2400" b="1">
              <a:solidFill>
                <a:srgbClr val="000000"/>
              </a:solidFill>
              <a:latin typeface="Arial" pitchFamily="34" charset="0"/>
              <a:cs typeface="Arial" pitchFamily="34" charset="0"/>
            </a:endParaRPr>
          </a:p>
        </p:txBody>
      </p:sp>
      <p:sp>
        <p:nvSpPr>
          <p:cNvPr id="8" name="TextBox 7"/>
          <p:cNvSpPr txBox="1"/>
          <p:nvPr/>
        </p:nvSpPr>
        <p:spPr>
          <a:xfrm>
            <a:off x="3578723" y="5891702"/>
            <a:ext cx="1545082"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17"</a:t>
            </a:r>
            <a:endParaRPr lang="en-US" sz="2400" b="1">
              <a:solidFill>
                <a:srgbClr val="000000"/>
              </a:solidFill>
              <a:latin typeface="Arial" pitchFamily="34" charset="0"/>
              <a:cs typeface="Arial" pitchFamily="34" charset="0"/>
            </a:endParaRPr>
          </a:p>
        </p:txBody>
      </p:sp>
      <p:sp>
        <p:nvSpPr>
          <p:cNvPr id="9" name="TextBox 8"/>
          <p:cNvSpPr txBox="1"/>
          <p:nvPr/>
        </p:nvSpPr>
        <p:spPr>
          <a:xfrm>
            <a:off x="3109680" y="4271847"/>
            <a:ext cx="11036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15"</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3840835" y="3887475"/>
            <a:ext cx="1076039"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1" name="TextBox 10"/>
          <p:cNvSpPr txBox="1"/>
          <p:nvPr/>
        </p:nvSpPr>
        <p:spPr>
          <a:xfrm>
            <a:off x="4392650" y="4862133"/>
            <a:ext cx="1158812"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 name="Freeform 11"/>
          <p:cNvSpPr/>
          <p:nvPr/>
        </p:nvSpPr>
        <p:spPr>
          <a:xfrm>
            <a:off x="3109682" y="5781883"/>
            <a:ext cx="179341" cy="178460"/>
          </a:xfrm>
          <a:custGeom>
            <a:avLst/>
            <a:gdLst/>
            <a:ahLst/>
            <a:cxnLst/>
            <a:rect l="0" t="0" r="0" b="0"/>
            <a:pathLst>
              <a:path w="165101" h="165101">
                <a:moveTo>
                  <a:pt x="0" y="0"/>
                </a:moveTo>
                <a:lnTo>
                  <a:pt x="165100" y="0"/>
                </a:lnTo>
                <a:lnTo>
                  <a:pt x="165100" y="165100"/>
                </a:lnTo>
                <a:lnTo>
                  <a:pt x="0" y="165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sp>
        <p:nvSpPr>
          <p:cNvPr id="13" name="Freeform 12"/>
          <p:cNvSpPr/>
          <p:nvPr/>
        </p:nvSpPr>
        <p:spPr>
          <a:xfrm>
            <a:off x="3896018" y="5068049"/>
            <a:ext cx="124159" cy="123549"/>
          </a:xfrm>
          <a:custGeom>
            <a:avLst/>
            <a:gdLst/>
            <a:ahLst/>
            <a:cxnLst/>
            <a:rect l="0" t="0" r="0" b="0"/>
            <a:pathLst>
              <a:path w="114301" h="114301">
                <a:moveTo>
                  <a:pt x="0" y="0"/>
                </a:moveTo>
                <a:lnTo>
                  <a:pt x="114300" y="0"/>
                </a:lnTo>
                <a:lnTo>
                  <a:pt x="114300" y="114300"/>
                </a:lnTo>
                <a:lnTo>
                  <a:pt x="0" y="114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9068" tIns="49534" rIns="99068" bIns="49534" rtlCol="0" anchor="ctr"/>
          <a:lstStyle/>
          <a:p>
            <a:pPr algn="ctr"/>
            <a:endParaRPr lang="en-US"/>
          </a:p>
        </p:txBody>
      </p:sp>
      <p:pic>
        <p:nvPicPr>
          <p:cNvPr id="27" name="Picture 26" descr="9741c4cbc8b5420fbdb6d62716845301.png"/>
          <p:cNvPicPr>
            <a:picLocks/>
          </p:cNvPicPr>
          <p:nvPr/>
        </p:nvPicPr>
        <p:blipFill>
          <a:blip r:embed="rId3" cstate="print"/>
          <a:stretch>
            <a:fillRect/>
          </a:stretch>
        </p:blipFill>
        <p:spPr>
          <a:xfrm>
            <a:off x="82772" y="82365"/>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10"/>
          <p:cNvGrpSpPr/>
          <p:nvPr/>
        </p:nvGrpSpPr>
        <p:grpSpPr>
          <a:xfrm>
            <a:off x="1187704" y="1955006"/>
            <a:ext cx="4635246" cy="4329650"/>
            <a:chOff x="711200" y="1438055"/>
            <a:chExt cx="4267200" cy="4005552"/>
          </a:xfrm>
        </p:grpSpPr>
        <p:sp>
          <p:nvSpPr>
            <p:cNvPr id="2" name="Freeform 1"/>
            <p:cNvSpPr/>
            <p:nvPr/>
          </p:nvSpPr>
          <p:spPr>
            <a:xfrm>
              <a:off x="1333500" y="1814067"/>
              <a:ext cx="1663701" cy="3086101"/>
            </a:xfrm>
            <a:custGeom>
              <a:avLst/>
              <a:gdLst/>
              <a:ahLst/>
              <a:cxnLst/>
              <a:rect l="0" t="0" r="0" b="0"/>
              <a:pathLst>
                <a:path w="1663701" h="3086101">
                  <a:moveTo>
                    <a:pt x="0" y="0"/>
                  </a:moveTo>
                  <a:lnTo>
                    <a:pt x="1663700" y="0"/>
                  </a:lnTo>
                  <a:lnTo>
                    <a:pt x="1663700" y="3086100"/>
                  </a:lnTo>
                  <a:lnTo>
                    <a:pt x="0" y="3086100"/>
                  </a:lnTo>
                  <a:close/>
                </a:path>
              </a:pathLst>
            </a:custGeom>
            <a:solidFill>
              <a:srgbClr val="AFEEEE"/>
            </a:solidFill>
            <a:ln w="38100" cap="flat" cmpd="sng" algn="ctr">
              <a:solidFill>
                <a:srgbClr val="AFEEE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828800" y="2474467"/>
              <a:ext cx="673101" cy="1693166"/>
            </a:xfrm>
            <a:custGeom>
              <a:avLst/>
              <a:gdLst/>
              <a:ahLst/>
              <a:cxnLst/>
              <a:rect l="0" t="0" r="0" b="0"/>
              <a:pathLst>
                <a:path w="673101" h="1693166">
                  <a:moveTo>
                    <a:pt x="0" y="0"/>
                  </a:moveTo>
                  <a:lnTo>
                    <a:pt x="673100" y="0"/>
                  </a:lnTo>
                  <a:lnTo>
                    <a:pt x="673100" y="1693165"/>
                  </a:lnTo>
                  <a:lnTo>
                    <a:pt x="0" y="1693165"/>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Freeform 3"/>
            <p:cNvSpPr/>
            <p:nvPr/>
          </p:nvSpPr>
          <p:spPr>
            <a:xfrm>
              <a:off x="2984500" y="3693667"/>
              <a:ext cx="1257301" cy="1212851"/>
            </a:xfrm>
            <a:custGeom>
              <a:avLst/>
              <a:gdLst/>
              <a:ahLst/>
              <a:cxnLst/>
              <a:rect l="0" t="0" r="0" b="0"/>
              <a:pathLst>
                <a:path w="1257301" h="1212851">
                  <a:moveTo>
                    <a:pt x="0" y="0"/>
                  </a:moveTo>
                  <a:lnTo>
                    <a:pt x="1257300" y="0"/>
                  </a:lnTo>
                  <a:lnTo>
                    <a:pt x="1257300" y="1212850"/>
                  </a:lnTo>
                  <a:lnTo>
                    <a:pt x="0" y="1212850"/>
                  </a:lnTo>
                  <a:close/>
                </a:path>
              </a:pathLst>
            </a:custGeom>
            <a:solidFill>
              <a:srgbClr val="AFEEEE"/>
            </a:solidFill>
            <a:ln w="38100" cap="flat" cmpd="sng" algn="ctr">
              <a:solidFill>
                <a:srgbClr val="AFEEE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73300" y="5016500"/>
              <a:ext cx="9398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13"</a:t>
              </a:r>
              <a:endParaRPr lang="en-US" sz="2400" b="1">
                <a:solidFill>
                  <a:srgbClr val="000000"/>
                </a:solidFill>
                <a:latin typeface="Arial" pitchFamily="34" charset="0"/>
                <a:cs typeface="Arial" pitchFamily="34" charset="0"/>
              </a:endParaRPr>
            </a:p>
          </p:txBody>
        </p:sp>
        <p:sp>
          <p:nvSpPr>
            <p:cNvPr id="6" name="TextBox 5"/>
            <p:cNvSpPr txBox="1"/>
            <p:nvPr/>
          </p:nvSpPr>
          <p:spPr>
            <a:xfrm>
              <a:off x="711200" y="3149600"/>
              <a:ext cx="9398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14"</a:t>
              </a:r>
              <a:endParaRPr lang="en-US" sz="2400" b="1">
                <a:solidFill>
                  <a:srgbClr val="000000"/>
                </a:solidFill>
                <a:latin typeface="Arial" pitchFamily="34" charset="0"/>
                <a:cs typeface="Arial" pitchFamily="34" charset="0"/>
              </a:endParaRPr>
            </a:p>
          </p:txBody>
        </p:sp>
        <p:sp>
          <p:nvSpPr>
            <p:cNvPr id="7" name="TextBox 6"/>
            <p:cNvSpPr txBox="1"/>
            <p:nvPr/>
          </p:nvSpPr>
          <p:spPr>
            <a:xfrm>
              <a:off x="1866900" y="1438055"/>
              <a:ext cx="7620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4216400" y="4089400"/>
              <a:ext cx="7620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9" name="TextBox 8"/>
            <p:cNvSpPr txBox="1"/>
            <p:nvPr/>
          </p:nvSpPr>
          <p:spPr>
            <a:xfrm>
              <a:off x="1778000" y="3149600"/>
              <a:ext cx="7620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866900" y="3834919"/>
              <a:ext cx="7620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grpSp>
      <p:sp>
        <p:nvSpPr>
          <p:cNvPr id="12" name="TextBox 11"/>
          <p:cNvSpPr txBox="1"/>
          <p:nvPr/>
        </p:nvSpPr>
        <p:spPr>
          <a:xfrm>
            <a:off x="824928" y="1001519"/>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32</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1666268" y="1001519"/>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shaded region.</a:t>
            </a:r>
            <a:endParaRPr lang="en-US" sz="2800" b="1" dirty="0">
              <a:solidFill>
                <a:srgbClr val="000000"/>
              </a:solidFill>
              <a:latin typeface="Arial" pitchFamily="34" charset="0"/>
              <a:cs typeface="Arial" pitchFamily="34" charset="0"/>
            </a:endParaRPr>
          </a:p>
        </p:txBody>
      </p:sp>
      <p:pic>
        <p:nvPicPr>
          <p:cNvPr id="40" name="Picture 39" descr="70e80607ac9546798a5535cd846b601a.png"/>
          <p:cNvPicPr>
            <a:picLocks/>
          </p:cNvPicPr>
          <p:nvPr/>
        </p:nvPicPr>
        <p:blipFill>
          <a:blip r:embed="rId3" cstate="print"/>
          <a:stretch>
            <a:fillRect/>
          </a:stretch>
        </p:blipFill>
        <p:spPr>
          <a:xfrm>
            <a:off x="82772"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 name="Group 17"/>
          <p:cNvGrpSpPr/>
          <p:nvPr/>
        </p:nvGrpSpPr>
        <p:grpSpPr>
          <a:xfrm>
            <a:off x="1809380" y="1878806"/>
            <a:ext cx="6223370" cy="3720050"/>
            <a:chOff x="442976" y="884424"/>
            <a:chExt cx="5729224" cy="3441583"/>
          </a:xfrm>
        </p:grpSpPr>
        <p:grpSp>
          <p:nvGrpSpPr>
            <p:cNvPr id="12" name="Group 11"/>
            <p:cNvGrpSpPr/>
            <p:nvPr/>
          </p:nvGrpSpPr>
          <p:grpSpPr>
            <a:xfrm>
              <a:off x="442976" y="1334897"/>
              <a:ext cx="4606036" cy="2444750"/>
              <a:chOff x="442976" y="1334897"/>
              <a:chExt cx="4606036" cy="2444750"/>
            </a:xfrm>
          </p:grpSpPr>
          <p:grpSp>
            <p:nvGrpSpPr>
              <p:cNvPr id="9" name="Group 8"/>
              <p:cNvGrpSpPr/>
              <p:nvPr/>
            </p:nvGrpSpPr>
            <p:grpSpPr>
              <a:xfrm>
                <a:off x="442976" y="1336802"/>
                <a:ext cx="4606036" cy="2442845"/>
                <a:chOff x="442976" y="1336802"/>
                <a:chExt cx="4606036" cy="2442845"/>
              </a:xfrm>
            </p:grpSpPr>
            <p:sp>
              <p:nvSpPr>
                <p:cNvPr id="2" name="Freeform 1"/>
                <p:cNvSpPr/>
                <p:nvPr/>
              </p:nvSpPr>
              <p:spPr>
                <a:xfrm>
                  <a:off x="442976" y="1336802"/>
                  <a:ext cx="4606036" cy="2442845"/>
                </a:xfrm>
                <a:custGeom>
                  <a:avLst/>
                  <a:gdLst/>
                  <a:ahLst/>
                  <a:cxnLst/>
                  <a:rect l="0" t="0" r="0" b="0"/>
                  <a:pathLst>
                    <a:path w="4606036" h="2442845">
                      <a:moveTo>
                        <a:pt x="0" y="0"/>
                      </a:moveTo>
                      <a:lnTo>
                        <a:pt x="4606035" y="0"/>
                      </a:lnTo>
                      <a:lnTo>
                        <a:pt x="4606035" y="2442844"/>
                      </a:lnTo>
                      <a:lnTo>
                        <a:pt x="0" y="2442844"/>
                      </a:lnTo>
                      <a:close/>
                    </a:path>
                  </a:pathLst>
                </a:custGeom>
                <a:solidFill>
                  <a:srgbClr val="00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80948" y="2425954"/>
                  <a:ext cx="1321945" cy="1321943"/>
                  <a:chOff x="480948" y="2425954"/>
                  <a:chExt cx="1321945" cy="1321943"/>
                </a:xfrm>
              </p:grpSpPr>
              <p:sp>
                <p:nvSpPr>
                  <p:cNvPr id="3" name="Freeform 2"/>
                  <p:cNvSpPr/>
                  <p:nvPr/>
                </p:nvSpPr>
                <p:spPr>
                  <a:xfrm>
                    <a:off x="480948" y="2425954"/>
                    <a:ext cx="1321945" cy="1321943"/>
                  </a:xfrm>
                  <a:custGeom>
                    <a:avLst/>
                    <a:gdLst/>
                    <a:ahLst/>
                    <a:cxnLst/>
                    <a:rect l="0" t="0" r="0" b="0"/>
                    <a:pathLst>
                      <a:path w="1321945" h="1321943">
                        <a:moveTo>
                          <a:pt x="0" y="0"/>
                        </a:moveTo>
                        <a:lnTo>
                          <a:pt x="1321944" y="1321942"/>
                        </a:lnTo>
                        <a:lnTo>
                          <a:pt x="0" y="132194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80948" y="3586226"/>
                    <a:ext cx="142622" cy="142621"/>
                  </a:xfrm>
                  <a:custGeom>
                    <a:avLst/>
                    <a:gdLst/>
                    <a:ahLst/>
                    <a:cxnLst/>
                    <a:rect l="0" t="0" r="0" b="0"/>
                    <a:pathLst>
                      <a:path w="142622" h="142621">
                        <a:moveTo>
                          <a:pt x="0" y="0"/>
                        </a:moveTo>
                        <a:lnTo>
                          <a:pt x="142621" y="0"/>
                        </a:lnTo>
                        <a:lnTo>
                          <a:pt x="142621" y="142620"/>
                        </a:lnTo>
                        <a:lnTo>
                          <a:pt x="0" y="14262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0800000">
                  <a:off x="3694049" y="1371853"/>
                  <a:ext cx="1321944" cy="1321944"/>
                  <a:chOff x="3694049" y="1371853"/>
                  <a:chExt cx="1321944" cy="1321944"/>
                </a:xfrm>
              </p:grpSpPr>
              <p:sp>
                <p:nvSpPr>
                  <p:cNvPr id="6" name="Freeform 5"/>
                  <p:cNvSpPr/>
                  <p:nvPr/>
                </p:nvSpPr>
                <p:spPr>
                  <a:xfrm>
                    <a:off x="3694049" y="1371853"/>
                    <a:ext cx="1321944" cy="1321944"/>
                  </a:xfrm>
                  <a:custGeom>
                    <a:avLst/>
                    <a:gdLst/>
                    <a:ahLst/>
                    <a:cxnLst/>
                    <a:rect l="0" t="0" r="0" b="0"/>
                    <a:pathLst>
                      <a:path w="1321944" h="1321944">
                        <a:moveTo>
                          <a:pt x="0" y="0"/>
                        </a:moveTo>
                        <a:lnTo>
                          <a:pt x="1321943" y="1321943"/>
                        </a:lnTo>
                        <a:lnTo>
                          <a:pt x="0" y="1321943"/>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694049" y="2532126"/>
                    <a:ext cx="142622" cy="142622"/>
                  </a:xfrm>
                  <a:custGeom>
                    <a:avLst/>
                    <a:gdLst/>
                    <a:ahLst/>
                    <a:cxnLst/>
                    <a:rect l="0" t="0" r="0" b="0"/>
                    <a:pathLst>
                      <a:path w="142622" h="142622">
                        <a:moveTo>
                          <a:pt x="0" y="0"/>
                        </a:moveTo>
                        <a:lnTo>
                          <a:pt x="142621" y="0"/>
                        </a:lnTo>
                        <a:lnTo>
                          <a:pt x="142621" y="142621"/>
                        </a:lnTo>
                        <a:lnTo>
                          <a:pt x="0" y="142621"/>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Freeform 9"/>
              <p:cNvSpPr/>
              <p:nvPr/>
            </p:nvSpPr>
            <p:spPr>
              <a:xfrm>
                <a:off x="4883784" y="1334897"/>
                <a:ext cx="133606" cy="133731"/>
              </a:xfrm>
              <a:custGeom>
                <a:avLst/>
                <a:gdLst/>
                <a:ahLst/>
                <a:cxnLst/>
                <a:rect l="0" t="0" r="0" b="0"/>
                <a:pathLst>
                  <a:path w="133606" h="133731">
                    <a:moveTo>
                      <a:pt x="0" y="0"/>
                    </a:moveTo>
                    <a:lnTo>
                      <a:pt x="133605" y="0"/>
                    </a:lnTo>
                    <a:lnTo>
                      <a:pt x="133605" y="133730"/>
                    </a:lnTo>
                    <a:lnTo>
                      <a:pt x="0" y="13373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64184" y="3620896"/>
                <a:ext cx="133605" cy="133733"/>
              </a:xfrm>
              <a:custGeom>
                <a:avLst/>
                <a:gdLst/>
                <a:ahLst/>
                <a:cxnLst/>
                <a:rect l="0" t="0" r="0" b="0"/>
                <a:pathLst>
                  <a:path w="133605" h="133733">
                    <a:moveTo>
                      <a:pt x="0" y="0"/>
                    </a:moveTo>
                    <a:lnTo>
                      <a:pt x="133604" y="0"/>
                    </a:lnTo>
                    <a:lnTo>
                      <a:pt x="133604" y="133732"/>
                    </a:lnTo>
                    <a:lnTo>
                      <a:pt x="0" y="13373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698500" y="3860800"/>
              <a:ext cx="10414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 </a:t>
              </a:r>
              <a:r>
                <a:rPr lang="en-US" sz="2400" b="1" dirty="0" err="1" smtClean="0">
                  <a:solidFill>
                    <a:srgbClr val="000000"/>
                  </a:solidFill>
                  <a:latin typeface="Arial" pitchFamily="34" charset="0"/>
                  <a:cs typeface="Arial" pitchFamily="34" charset="0"/>
                </a:rPr>
                <a:t>yd</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5130800" y="1727200"/>
              <a:ext cx="10414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4 yd</a:t>
              </a:r>
              <a:endParaRPr lang="en-US" sz="2400" b="1">
                <a:solidFill>
                  <a:srgbClr val="000000"/>
                </a:solidFill>
                <a:latin typeface="Arial" pitchFamily="34" charset="0"/>
                <a:cs typeface="Arial" pitchFamily="34" charset="0"/>
              </a:endParaRPr>
            </a:p>
          </p:txBody>
        </p:sp>
        <p:sp>
          <p:nvSpPr>
            <p:cNvPr id="15" name="TextBox 14"/>
            <p:cNvSpPr txBox="1"/>
            <p:nvPr/>
          </p:nvSpPr>
          <p:spPr>
            <a:xfrm>
              <a:off x="5130800" y="3251200"/>
              <a:ext cx="10414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3 yd</a:t>
              </a:r>
              <a:endParaRPr lang="en-US" sz="2400" b="1">
                <a:solidFill>
                  <a:srgbClr val="000000"/>
                </a:solidFill>
                <a:latin typeface="Arial" pitchFamily="34" charset="0"/>
                <a:cs typeface="Arial" pitchFamily="34" charset="0"/>
              </a:endParaRPr>
            </a:p>
          </p:txBody>
        </p:sp>
        <p:sp>
          <p:nvSpPr>
            <p:cNvPr id="16" name="TextBox 15"/>
            <p:cNvSpPr txBox="1"/>
            <p:nvPr/>
          </p:nvSpPr>
          <p:spPr>
            <a:xfrm>
              <a:off x="3149600" y="3898900"/>
              <a:ext cx="10414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8 yd</a:t>
              </a:r>
              <a:endParaRPr lang="en-US" sz="2400" b="1">
                <a:solidFill>
                  <a:srgbClr val="000000"/>
                </a:solidFill>
                <a:latin typeface="Arial" pitchFamily="34" charset="0"/>
                <a:cs typeface="Arial" pitchFamily="34" charset="0"/>
              </a:endParaRPr>
            </a:p>
          </p:txBody>
        </p:sp>
        <p:sp>
          <p:nvSpPr>
            <p:cNvPr id="17" name="TextBox 16"/>
            <p:cNvSpPr txBox="1"/>
            <p:nvPr/>
          </p:nvSpPr>
          <p:spPr>
            <a:xfrm>
              <a:off x="4114800" y="884424"/>
              <a:ext cx="10414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4 yd</a:t>
              </a:r>
              <a:endParaRPr lang="en-US" sz="2400" b="1">
                <a:solidFill>
                  <a:srgbClr val="000000"/>
                </a:solidFill>
                <a:latin typeface="Arial" pitchFamily="34" charset="0"/>
                <a:cs typeface="Arial" pitchFamily="34" charset="0"/>
              </a:endParaRPr>
            </a:p>
          </p:txBody>
        </p:sp>
      </p:grpSp>
      <p:sp>
        <p:nvSpPr>
          <p:cNvPr id="19" name="TextBox 18"/>
          <p:cNvSpPr txBox="1"/>
          <p:nvPr/>
        </p:nvSpPr>
        <p:spPr>
          <a:xfrm>
            <a:off x="824928" y="1027317"/>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33</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644768" y="1027317"/>
            <a:ext cx="800131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Find the area of the shaded region.</a:t>
            </a:r>
            <a:endParaRPr lang="en-US" sz="2800" b="1" dirty="0">
              <a:solidFill>
                <a:srgbClr val="000000"/>
              </a:solidFill>
              <a:latin typeface="Arial" pitchFamily="34" charset="0"/>
              <a:cs typeface="Arial" pitchFamily="34" charset="0"/>
            </a:endParaRPr>
          </a:p>
        </p:txBody>
      </p:sp>
      <p:pic>
        <p:nvPicPr>
          <p:cNvPr id="59" name="Picture 58" descr="2e7197d64f224bee900d8d8a7bc569b9.png"/>
          <p:cNvPicPr>
            <a:picLocks/>
          </p:cNvPicPr>
          <p:nvPr/>
        </p:nvPicPr>
        <p:blipFill>
          <a:blip r:embed="rId3" cstate="print"/>
          <a:stretch>
            <a:fillRect/>
          </a:stretch>
        </p:blipFill>
        <p:spPr>
          <a:xfrm>
            <a:off x="110363"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4041" y="1014935"/>
            <a:ext cx="11008709"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16945" y="1014935"/>
            <a:ext cx="10043033" cy="1392697"/>
          </a:xfrm>
          <a:prstGeom prst="rect">
            <a:avLst/>
          </a:prstGeom>
          <a:noFill/>
        </p:spPr>
        <p:txBody>
          <a:bodyPr vert="horz" wrap="square" lIns="99068" tIns="49534" rIns="99068" bIns="49534" rtlCol="0">
            <a:spAutoFit/>
          </a:bodyPr>
          <a:lstStyle/>
          <a:p>
            <a:r>
              <a:rPr lang="en-US" sz="2800" b="1" dirty="0" smtClean="0">
                <a:solidFill>
                  <a:srgbClr val="000000"/>
                </a:solidFill>
                <a:latin typeface="Arial" pitchFamily="34" charset="0"/>
                <a:cs typeface="Arial" pitchFamily="34" charset="0"/>
              </a:rPr>
              <a:t>A cement path 2 feet wide is poured around a  rectangular pool.  If the pool is 13 feet by 9 feet, </a:t>
            </a:r>
          </a:p>
          <a:p>
            <a:r>
              <a:rPr lang="en-US" sz="2800" b="1" dirty="0" smtClean="0">
                <a:solidFill>
                  <a:srgbClr val="000000"/>
                </a:solidFill>
                <a:latin typeface="Arial" pitchFamily="34" charset="0"/>
                <a:cs typeface="Arial" pitchFamily="34" charset="0"/>
              </a:rPr>
              <a:t>how much cement was needed to create the path?</a:t>
            </a:r>
            <a:endParaRPr lang="en-US" sz="2800" b="1" dirty="0">
              <a:solidFill>
                <a:srgbClr val="000000"/>
              </a:solidFill>
              <a:latin typeface="Arial" pitchFamily="34" charset="0"/>
              <a:cs typeface="Arial" pitchFamily="34" charset="0"/>
            </a:endParaRPr>
          </a:p>
        </p:txBody>
      </p:sp>
      <p:grpSp>
        <p:nvGrpSpPr>
          <p:cNvPr id="6" name="Group 5"/>
          <p:cNvGrpSpPr/>
          <p:nvPr/>
        </p:nvGrpSpPr>
        <p:grpSpPr>
          <a:xfrm>
            <a:off x="1848516" y="3214467"/>
            <a:ext cx="5269834" cy="2855339"/>
            <a:chOff x="758825" y="2116835"/>
            <a:chExt cx="4851401" cy="2641601"/>
          </a:xfrm>
        </p:grpSpPr>
        <p:sp>
          <p:nvSpPr>
            <p:cNvPr id="4" name="Freeform 3"/>
            <p:cNvSpPr/>
            <p:nvPr/>
          </p:nvSpPr>
          <p:spPr>
            <a:xfrm>
              <a:off x="758825" y="2116835"/>
              <a:ext cx="4851401" cy="2641601"/>
            </a:xfrm>
            <a:custGeom>
              <a:avLst/>
              <a:gdLst/>
              <a:ahLst/>
              <a:cxnLst/>
              <a:rect l="0" t="0" r="0" b="0"/>
              <a:pathLst>
                <a:path w="4851401" h="2641601">
                  <a:moveTo>
                    <a:pt x="0" y="0"/>
                  </a:moveTo>
                  <a:lnTo>
                    <a:pt x="4851400" y="0"/>
                  </a:lnTo>
                  <a:lnTo>
                    <a:pt x="4851400" y="2641600"/>
                  </a:lnTo>
                  <a:lnTo>
                    <a:pt x="0" y="2641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196975" y="2510535"/>
              <a:ext cx="3992754" cy="1930401"/>
            </a:xfrm>
            <a:custGeom>
              <a:avLst/>
              <a:gdLst/>
              <a:ahLst/>
              <a:cxnLst/>
              <a:rect l="0" t="0" r="0" b="0"/>
              <a:pathLst>
                <a:path w="3992754" h="1930401">
                  <a:moveTo>
                    <a:pt x="0" y="0"/>
                  </a:moveTo>
                  <a:lnTo>
                    <a:pt x="3992753" y="0"/>
                  </a:lnTo>
                  <a:lnTo>
                    <a:pt x="3992753" y="1930400"/>
                  </a:lnTo>
                  <a:lnTo>
                    <a:pt x="0" y="1930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4b82a714ab83497d996fcacc6e723f5d.png"/>
          <p:cNvPicPr>
            <a:picLocks/>
          </p:cNvPicPr>
          <p:nvPr/>
        </p:nvPicPr>
        <p:blipFill>
          <a:blip r:embed="rId3" cstate="print"/>
          <a:stretch>
            <a:fillRect/>
          </a:stretch>
        </p:blipFill>
        <p:spPr>
          <a:xfrm>
            <a:off x="82772"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64708"/>
            <a:ext cx="11036300"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 11"/>
              </a:rPr>
              <a:t>3-Dimensional Solids</a:t>
            </a:r>
            <a:endParaRPr lang="en-US" sz="4800" b="1" dirty="0">
              <a:solidFill>
                <a:srgbClr val="0000FF"/>
              </a:solidFill>
              <a:latin typeface="Arial - 11"/>
            </a:endParaRPr>
          </a:p>
        </p:txBody>
      </p:sp>
      <p:sp>
        <p:nvSpPr>
          <p:cNvPr id="3" name="TextBox 2">
            <a:hlinkClick r:id="rId3" action="ppaction://hlinksldjump"/>
          </p:cNvPr>
          <p:cNvSpPr txBox="1"/>
          <p:nvPr/>
        </p:nvSpPr>
        <p:spPr>
          <a:xfrm>
            <a:off x="7633921" y="3781409"/>
            <a:ext cx="1586278" cy="931032"/>
          </a:xfrm>
          <a:prstGeom prst="rect">
            <a:avLst/>
          </a:prstGeom>
          <a:noFill/>
        </p:spPr>
        <p:txBody>
          <a:bodyPr vert="horz" wrap="square" lIns="99068" tIns="49534" rIns="99068" bIns="49534" rtlCol="0">
            <a:spAutoFit/>
          </a:bodyPr>
          <a:lstStyle/>
          <a:p>
            <a:r>
              <a:rPr lang="en-US" sz="1800" b="1" i="1" dirty="0" smtClean="0">
                <a:solidFill>
                  <a:srgbClr val="0000FF"/>
                </a:solidFill>
                <a:latin typeface="Arial" pitchFamily="34" charset="0"/>
                <a:cs typeface="Arial" pitchFamily="34" charset="0"/>
              </a:rPr>
              <a:t>Return to</a:t>
            </a:r>
          </a:p>
          <a:p>
            <a:r>
              <a:rPr lang="en-US" sz="1800" b="1" i="1" dirty="0" smtClean="0">
                <a:solidFill>
                  <a:srgbClr val="0000FF"/>
                </a:solidFill>
                <a:latin typeface="Arial" pitchFamily="34" charset="0"/>
                <a:cs typeface="Arial" pitchFamily="34" charset="0"/>
              </a:rPr>
              <a:t>Table of</a:t>
            </a:r>
          </a:p>
          <a:p>
            <a:r>
              <a:rPr lang="en-US" sz="1800" b="1" i="1" dirty="0" smtClean="0">
                <a:solidFill>
                  <a:srgbClr val="0000FF"/>
                </a:solidFill>
                <a:latin typeface="Arial" pitchFamily="34" charset="0"/>
                <a:cs typeface="Arial" pitchFamily="34" charset="0"/>
              </a:rPr>
              <a:t>Contents</a:t>
            </a:r>
            <a:endParaRPr lang="en-US" sz="1800" b="1" i="1" dirty="0">
              <a:solidFill>
                <a:srgbClr val="0000FF"/>
              </a:solidFill>
              <a:latin typeface="Arial" pitchFamily="34" charset="0"/>
              <a:cs typeface="Arial" pitchFamily="34" charset="0"/>
            </a:endParaRPr>
          </a:p>
        </p:txBody>
      </p:sp>
      <p:sp>
        <p:nvSpPr>
          <p:cNvPr id="5" name="Freeform 4">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282970" y="1011554"/>
            <a:ext cx="8432974" cy="6506052"/>
            <a:chOff x="1181100" y="711200"/>
            <a:chExt cx="7763382" cy="6019038"/>
          </a:xfrm>
        </p:grpSpPr>
        <p:sp>
          <p:nvSpPr>
            <p:cNvPr id="2" name="TextBox 1">
              <a:hlinkClick r:id="rId3"/>
            </p:cNvPr>
            <p:cNvSpPr txBox="1"/>
            <p:nvPr/>
          </p:nvSpPr>
          <p:spPr>
            <a:xfrm>
              <a:off x="1181100" y="711200"/>
              <a:ext cx="7391400" cy="882687"/>
            </a:xfrm>
            <a:prstGeom prst="rect">
              <a:avLst/>
            </a:prstGeom>
            <a:noFill/>
          </p:spPr>
          <p:txBody>
            <a:bodyPr vert="horz" rtlCol="0">
              <a:spAutoFit/>
            </a:bodyPr>
            <a:lstStyle/>
            <a:p>
              <a:pPr algn="ctr"/>
              <a:r>
                <a:rPr lang="en-US" sz="2800" b="1" dirty="0" smtClean="0">
                  <a:solidFill>
                    <a:srgbClr val="0000FF"/>
                  </a:solidFill>
                  <a:latin typeface="Arial" pitchFamily="34" charset="0"/>
                  <a:cs typeface="Arial" pitchFamily="34" charset="0"/>
                </a:rPr>
                <a:t>Click for a web site with interactive </a:t>
              </a:r>
            </a:p>
            <a:p>
              <a:pPr algn="ctr"/>
              <a:r>
                <a:rPr lang="en-US" sz="2800" b="1" dirty="0" smtClean="0">
                  <a:solidFill>
                    <a:srgbClr val="0000FF"/>
                  </a:solidFill>
                  <a:latin typeface="Arial" pitchFamily="34" charset="0"/>
                  <a:cs typeface="Arial" pitchFamily="34" charset="0"/>
                </a:rPr>
                <a:t>3-D figures and nets.</a:t>
              </a:r>
              <a:endParaRPr lang="en-US" sz="2800" b="1" dirty="0">
                <a:solidFill>
                  <a:srgbClr val="0000FF"/>
                </a:solidFill>
                <a:latin typeface="Arial" pitchFamily="34" charset="0"/>
                <a:cs typeface="Arial" pitchFamily="34" charset="0"/>
              </a:endParaRPr>
            </a:p>
          </p:txBody>
        </p:sp>
        <p:pic>
          <p:nvPicPr>
            <p:cNvPr id="3" name="Picture 2" descr="clipboard.jpg">
              <a:hlinkClick r:id="rId3"/>
            </p:cNvPr>
            <p:cNvPicPr>
              <a:picLocks/>
            </p:cNvPicPr>
            <p:nvPr/>
          </p:nvPicPr>
          <p:blipFill>
            <a:blip r:embed="rId4" cstate="print"/>
            <a:stretch>
              <a:fillRect/>
            </a:stretch>
          </p:blipFill>
          <p:spPr>
            <a:xfrm>
              <a:off x="1206500" y="1587500"/>
              <a:ext cx="7737982" cy="5142738"/>
            </a:xfrm>
            <a:prstGeom prst="rect">
              <a:avLst/>
            </a:prstGeom>
            <a:solidFill>
              <a:scrgbClr r="0" g="0" b="0">
                <a:alpha val="0"/>
              </a:scrgbClr>
            </a:solidFill>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850976"/>
            <a:ext cx="11174254" cy="1485030"/>
          </a:xfrm>
          <a:prstGeom prst="rect">
            <a:avLst/>
          </a:prstGeom>
          <a:noFill/>
        </p:spPr>
        <p:txBody>
          <a:bodyPr vert="horz" lIns="99068" tIns="49534" rIns="99068" bIns="49534" rtlCol="0">
            <a:spAutoFit/>
          </a:bodyPr>
          <a:lstStyle/>
          <a:p>
            <a:pPr algn="ctr"/>
            <a:r>
              <a:rPr lang="en-US" sz="3600" b="1" u="sng" dirty="0" smtClean="0">
                <a:solidFill>
                  <a:srgbClr val="0000FF"/>
                </a:solidFill>
                <a:latin typeface="Arial" pitchFamily="34" charset="0"/>
                <a:cs typeface="Arial" pitchFamily="34" charset="0"/>
              </a:rPr>
              <a:t>3-Dimensional Solids</a:t>
            </a:r>
          </a:p>
          <a:p>
            <a:endParaRPr lang="en-US" sz="3000" b="1" u="sng" dirty="0" smtClean="0">
              <a:solidFill>
                <a:srgbClr val="0000FF"/>
              </a:solidFill>
              <a:latin typeface="Arial - 38"/>
            </a:endParaRPr>
          </a:p>
          <a:p>
            <a:pPr algn="ctr"/>
            <a:r>
              <a:rPr lang="en-US" sz="2400" b="1" i="1" dirty="0" smtClean="0">
                <a:solidFill>
                  <a:srgbClr val="0000FF"/>
                </a:solidFill>
                <a:latin typeface="Arial" pitchFamily="34" charset="0"/>
                <a:cs typeface="Arial" pitchFamily="34" charset="0"/>
              </a:rPr>
              <a:t>Categories &amp; Characteristics of 3-D Solids:</a:t>
            </a:r>
            <a:endParaRPr lang="en-US" sz="2400" b="1" i="1" dirty="0">
              <a:solidFill>
                <a:srgbClr val="0000FF"/>
              </a:solidFill>
              <a:latin typeface="Arial" pitchFamily="34" charset="0"/>
              <a:cs typeface="Arial" pitchFamily="34" charset="0"/>
            </a:endParaRPr>
          </a:p>
        </p:txBody>
      </p:sp>
      <p:sp>
        <p:nvSpPr>
          <p:cNvPr id="3" name="TextBox 2"/>
          <p:cNvSpPr txBox="1"/>
          <p:nvPr/>
        </p:nvSpPr>
        <p:spPr>
          <a:xfrm>
            <a:off x="807815" y="2580786"/>
            <a:ext cx="9739535" cy="1946695"/>
          </a:xfrm>
          <a:prstGeom prst="rect">
            <a:avLst/>
          </a:prstGeom>
          <a:noFill/>
        </p:spPr>
        <p:txBody>
          <a:bodyPr vert="horz" lIns="99068" tIns="49534" rIns="99068" bIns="49534" rtlCol="0">
            <a:spAutoFit/>
          </a:bodyPr>
          <a:lstStyle/>
          <a:p>
            <a:r>
              <a:rPr lang="en-US" sz="2400" b="1" u="sng" dirty="0" smtClean="0">
                <a:solidFill>
                  <a:srgbClr val="0000FF"/>
                </a:solidFill>
                <a:latin typeface="Arial" pitchFamily="34" charset="0"/>
                <a:cs typeface="Arial" pitchFamily="34" charset="0"/>
              </a:rPr>
              <a:t>Prisms</a:t>
            </a:r>
          </a:p>
          <a:p>
            <a:r>
              <a:rPr lang="en-US" sz="2400" b="1" dirty="0" smtClean="0">
                <a:solidFill>
                  <a:srgbClr val="0000FF"/>
                </a:solidFill>
                <a:latin typeface="Arial" pitchFamily="34" charset="0"/>
                <a:cs typeface="Arial" pitchFamily="34" charset="0"/>
              </a:rPr>
              <a:t>1.  Have 2 congruent, polygon bases which are parallel </a:t>
            </a:r>
          </a:p>
          <a:p>
            <a:r>
              <a:rPr lang="en-US" sz="2400" b="1" dirty="0" smtClean="0">
                <a:solidFill>
                  <a:srgbClr val="0000FF"/>
                </a:solidFill>
                <a:latin typeface="Arial" pitchFamily="34" charset="0"/>
                <a:cs typeface="Arial" pitchFamily="34" charset="0"/>
              </a:rPr>
              <a:t>to one another</a:t>
            </a:r>
          </a:p>
          <a:p>
            <a:r>
              <a:rPr lang="en-US" sz="2400" b="1" dirty="0" smtClean="0">
                <a:solidFill>
                  <a:srgbClr val="0000FF"/>
                </a:solidFill>
                <a:latin typeface="Arial" pitchFamily="34" charset="0"/>
                <a:cs typeface="Arial" pitchFamily="34" charset="0"/>
              </a:rPr>
              <a:t>2.  Sides are rectangular (parallelograms)</a:t>
            </a:r>
          </a:p>
          <a:p>
            <a:r>
              <a:rPr lang="en-US" sz="2400" b="1" dirty="0" smtClean="0">
                <a:solidFill>
                  <a:srgbClr val="0000FF"/>
                </a:solidFill>
                <a:latin typeface="Arial" pitchFamily="34" charset="0"/>
                <a:cs typeface="Arial" pitchFamily="34" charset="0"/>
              </a:rPr>
              <a:t>3.  Named by the shape of their base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1696831" y="5216482"/>
            <a:ext cx="8442770" cy="1577363"/>
          </a:xfrm>
          <a:prstGeom prst="rect">
            <a:avLst/>
          </a:prstGeom>
          <a:noFill/>
        </p:spPr>
        <p:txBody>
          <a:bodyPr vert="horz" lIns="99068" tIns="49534" rIns="99068" bIns="49534" rtlCol="0">
            <a:spAutoFit/>
          </a:bodyPr>
          <a:lstStyle/>
          <a:p>
            <a:r>
              <a:rPr lang="en-US" sz="2400" b="1" u="sng" dirty="0" smtClean="0">
                <a:solidFill>
                  <a:srgbClr val="0000FF"/>
                </a:solidFill>
                <a:latin typeface="Arial" pitchFamily="34" charset="0"/>
                <a:cs typeface="Arial" pitchFamily="34" charset="0"/>
              </a:rPr>
              <a:t>Pyramids</a:t>
            </a:r>
          </a:p>
          <a:p>
            <a:r>
              <a:rPr lang="en-US" sz="2400" b="1" dirty="0" smtClean="0">
                <a:solidFill>
                  <a:srgbClr val="0000FF"/>
                </a:solidFill>
                <a:latin typeface="Arial" pitchFamily="34" charset="0"/>
                <a:cs typeface="Arial" pitchFamily="34" charset="0"/>
              </a:rPr>
              <a:t>1.  Have 1 polygon base with a vertex opposite it</a:t>
            </a:r>
          </a:p>
          <a:p>
            <a:r>
              <a:rPr lang="en-US" sz="2400" b="1" dirty="0" smtClean="0">
                <a:solidFill>
                  <a:srgbClr val="0000FF"/>
                </a:solidFill>
                <a:latin typeface="Arial" pitchFamily="34" charset="0"/>
                <a:cs typeface="Arial" pitchFamily="34" charset="0"/>
              </a:rPr>
              <a:t>2.  Sides are triangular</a:t>
            </a:r>
          </a:p>
          <a:p>
            <a:r>
              <a:rPr lang="en-US" sz="2400" b="1" dirty="0" smtClean="0">
                <a:solidFill>
                  <a:srgbClr val="0000FF"/>
                </a:solidFill>
                <a:latin typeface="Arial" pitchFamily="34" charset="0"/>
                <a:cs typeface="Arial" pitchFamily="34" charset="0"/>
              </a:rPr>
              <a:t>3.  Named by the shape of their base</a:t>
            </a:r>
            <a:endParaRPr lang="en-US" sz="2400" b="1" dirty="0">
              <a:solidFill>
                <a:srgbClr val="0000FF"/>
              </a:solidFill>
              <a:latin typeface="Arial" pitchFamily="34" charset="0"/>
              <a:cs typeface="Arial" pitchFamily="34" charset="0"/>
            </a:endParaRPr>
          </a:p>
        </p:txBody>
      </p:sp>
      <p:grpSp>
        <p:nvGrpSpPr>
          <p:cNvPr id="7" name="Group 6"/>
          <p:cNvGrpSpPr/>
          <p:nvPr/>
        </p:nvGrpSpPr>
        <p:grpSpPr>
          <a:xfrm>
            <a:off x="-273050" y="6222207"/>
            <a:ext cx="11826223" cy="3076177"/>
            <a:chOff x="-251369" y="5756438"/>
            <a:chExt cx="10887202" cy="2845908"/>
          </a:xfrm>
        </p:grpSpPr>
        <p:sp>
          <p:nvSpPr>
            <p:cNvPr id="5" name="Freeform 4"/>
            <p:cNvSpPr/>
            <p:nvPr/>
          </p:nvSpPr>
          <p:spPr>
            <a:xfrm>
              <a:off x="-251369" y="7166357"/>
              <a:ext cx="10887202" cy="1435989"/>
            </a:xfrm>
            <a:custGeom>
              <a:avLst/>
              <a:gdLst/>
              <a:ahLst/>
              <a:cxnLst/>
              <a:rect l="0" t="0" r="0" b="0"/>
              <a:pathLst>
                <a:path w="10887202" h="1435989">
                  <a:moveTo>
                    <a:pt x="0" y="0"/>
                  </a:moveTo>
                  <a:lnTo>
                    <a:pt x="10887201" y="0"/>
                  </a:lnTo>
                  <a:lnTo>
                    <a:pt x="10887201" y="1435988"/>
                  </a:lnTo>
                  <a:lnTo>
                    <a:pt x="0" y="1435988"/>
                  </a:lnTo>
                  <a:close/>
                </a:path>
              </a:pathLst>
            </a:custGeom>
            <a:solidFill>
              <a:srgbClr val="FFAD5B">
                <a:alpha val="0"/>
              </a:srgbClr>
            </a:solidFill>
            <a:ln w="38100" cap="flat" cmpd="sng" algn="ctr">
              <a:solidFill>
                <a:srgbClr val="FFAD5B">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12842" y="5756438"/>
              <a:ext cx="2311400" cy="338554"/>
            </a:xfrm>
            <a:prstGeom prst="rect">
              <a:avLst/>
            </a:prstGeom>
            <a:noFill/>
          </p:spPr>
          <p:txBody>
            <a:bodyPr vert="horz" rtlCol="0">
              <a:spAutoFit/>
            </a:bodyPr>
            <a:lstStyle/>
            <a:p>
              <a:r>
                <a:rPr lang="en-US" sz="1700" b="1" dirty="0" smtClean="0">
                  <a:solidFill>
                    <a:srgbClr val="FFFFFF"/>
                  </a:solidFill>
                  <a:latin typeface="Arial - 22"/>
                </a:rPr>
                <a:t>click to reveal</a:t>
              </a:r>
              <a:endParaRPr lang="en-US" sz="1700" b="1" dirty="0">
                <a:solidFill>
                  <a:srgbClr val="FFFFFF"/>
                </a:solidFill>
                <a:latin typeface="Arial - 22"/>
              </a:endParaRPr>
            </a:p>
          </p:txBody>
        </p:sp>
      </p:grpSp>
      <p:grpSp>
        <p:nvGrpSpPr>
          <p:cNvPr id="10" name="Group 9"/>
          <p:cNvGrpSpPr/>
          <p:nvPr/>
        </p:nvGrpSpPr>
        <p:grpSpPr>
          <a:xfrm>
            <a:off x="1800116" y="5704572"/>
            <a:ext cx="8186728" cy="1369328"/>
            <a:chOff x="1562100" y="5283200"/>
            <a:chExt cx="7536689" cy="1266826"/>
          </a:xfrm>
        </p:grpSpPr>
        <p:sp>
          <p:nvSpPr>
            <p:cNvPr id="8" name="Freeform 7"/>
            <p:cNvSpPr/>
            <p:nvPr/>
          </p:nvSpPr>
          <p:spPr>
            <a:xfrm>
              <a:off x="1562100" y="5283200"/>
              <a:ext cx="7536689" cy="1266826"/>
            </a:xfrm>
            <a:custGeom>
              <a:avLst/>
              <a:gdLst/>
              <a:ahLst/>
              <a:cxnLst/>
              <a:rect l="0" t="0" r="0" b="0"/>
              <a:pathLst>
                <a:path w="7536689" h="1266826">
                  <a:moveTo>
                    <a:pt x="0" y="0"/>
                  </a:moveTo>
                  <a:lnTo>
                    <a:pt x="7536688" y="0"/>
                  </a:lnTo>
                  <a:lnTo>
                    <a:pt x="7536688" y="1266825"/>
                  </a:lnTo>
                  <a:lnTo>
                    <a:pt x="0" y="1266825"/>
                  </a:lnTo>
                  <a:close/>
                </a:path>
              </a:pathLst>
            </a:custGeom>
            <a:solidFill>
              <a:srgbClr val="FFAD5B"/>
            </a:solidFill>
            <a:ln w="38100" cap="flat" cmpd="sng" algn="ctr">
              <a:solidFill>
                <a:srgbClr val="FFAD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14800" y="5727700"/>
              <a:ext cx="2463800" cy="369332"/>
            </a:xfrm>
            <a:prstGeom prst="rect">
              <a:avLst/>
            </a:prstGeom>
            <a:noFill/>
          </p:spPr>
          <p:txBody>
            <a:bodyPr vert="horz" rtlCol="0">
              <a:spAutoFit/>
            </a:bodyPr>
            <a:lstStyle/>
            <a:p>
              <a:r>
                <a:rPr lang="en-US" b="1" smtClean="0">
                  <a:solidFill>
                    <a:srgbClr val="FFFFFF"/>
                  </a:solidFill>
                  <a:latin typeface="Arial - 24"/>
                </a:rPr>
                <a:t>click to reveal</a:t>
              </a:r>
              <a:endParaRPr lang="en-US" b="1">
                <a:solidFill>
                  <a:srgbClr val="FFFFFF"/>
                </a:solidFill>
                <a:latin typeface="Arial - 24"/>
              </a:endParaRPr>
            </a:p>
          </p:txBody>
        </p:sp>
      </p:grpSp>
      <p:grpSp>
        <p:nvGrpSpPr>
          <p:cNvPr id="11" name="Group 10"/>
          <p:cNvGrpSpPr/>
          <p:nvPr/>
        </p:nvGrpSpPr>
        <p:grpSpPr>
          <a:xfrm>
            <a:off x="935644" y="3084512"/>
            <a:ext cx="8186728" cy="1369328"/>
            <a:chOff x="1562100" y="5283200"/>
            <a:chExt cx="7536689" cy="1266826"/>
          </a:xfrm>
        </p:grpSpPr>
        <p:sp>
          <p:nvSpPr>
            <p:cNvPr id="12" name="Freeform 11"/>
            <p:cNvSpPr/>
            <p:nvPr/>
          </p:nvSpPr>
          <p:spPr>
            <a:xfrm>
              <a:off x="1562100" y="5283200"/>
              <a:ext cx="7536689" cy="1266826"/>
            </a:xfrm>
            <a:custGeom>
              <a:avLst/>
              <a:gdLst/>
              <a:ahLst/>
              <a:cxnLst/>
              <a:rect l="0" t="0" r="0" b="0"/>
              <a:pathLst>
                <a:path w="7536689" h="1266826">
                  <a:moveTo>
                    <a:pt x="0" y="0"/>
                  </a:moveTo>
                  <a:lnTo>
                    <a:pt x="7536688" y="0"/>
                  </a:lnTo>
                  <a:lnTo>
                    <a:pt x="7536688" y="1266825"/>
                  </a:lnTo>
                  <a:lnTo>
                    <a:pt x="0" y="1266825"/>
                  </a:lnTo>
                  <a:close/>
                </a:path>
              </a:pathLst>
            </a:custGeom>
            <a:solidFill>
              <a:srgbClr val="FFAD5B"/>
            </a:solidFill>
            <a:ln w="38100" cap="flat" cmpd="sng" algn="ctr">
              <a:solidFill>
                <a:srgbClr val="FFAD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14800" y="5727700"/>
              <a:ext cx="2463800" cy="369332"/>
            </a:xfrm>
            <a:prstGeom prst="rect">
              <a:avLst/>
            </a:prstGeom>
            <a:noFill/>
          </p:spPr>
          <p:txBody>
            <a:bodyPr vert="horz" rtlCol="0">
              <a:spAutoFit/>
            </a:bodyPr>
            <a:lstStyle/>
            <a:p>
              <a:r>
                <a:rPr lang="en-US" b="1" smtClean="0">
                  <a:solidFill>
                    <a:srgbClr val="FFFFFF"/>
                  </a:solidFill>
                  <a:latin typeface="Arial - 24"/>
                </a:rPr>
                <a:t>click to reveal</a:t>
              </a:r>
              <a:endParaRPr lang="en-US" b="1">
                <a:solidFill>
                  <a:srgbClr val="FFFFFF"/>
                </a:solidFill>
                <a:latin typeface="Arial - 24"/>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35806"/>
            <a:ext cx="11174254" cy="1500419"/>
          </a:xfrm>
          <a:prstGeom prst="rect">
            <a:avLst/>
          </a:prstGeom>
          <a:noFill/>
        </p:spPr>
        <p:txBody>
          <a:bodyPr vert="horz" lIns="99068" tIns="49534" rIns="99068" bIns="49534" rtlCol="0">
            <a:spAutoFit/>
          </a:bodyPr>
          <a:lstStyle/>
          <a:p>
            <a:pPr algn="ctr"/>
            <a:r>
              <a:rPr lang="en-US" sz="3600" b="1" u="sng" dirty="0" smtClean="0">
                <a:solidFill>
                  <a:srgbClr val="0000FF"/>
                </a:solidFill>
                <a:latin typeface="Arial" pitchFamily="34" charset="0"/>
                <a:cs typeface="Arial" pitchFamily="34" charset="0"/>
              </a:rPr>
              <a:t>3-Dimensional Solids</a:t>
            </a:r>
          </a:p>
          <a:p>
            <a:endParaRPr lang="en-US" sz="3100" b="1" u="sng" dirty="0" smtClean="0">
              <a:solidFill>
                <a:srgbClr val="0000FF"/>
              </a:solidFill>
              <a:latin typeface="Arial - 38"/>
            </a:endParaRPr>
          </a:p>
          <a:p>
            <a:pPr algn="ctr"/>
            <a:r>
              <a:rPr lang="en-US" sz="2400" b="1" i="1" dirty="0" smtClean="0">
                <a:solidFill>
                  <a:srgbClr val="0000FF"/>
                </a:solidFill>
                <a:latin typeface="Arial" pitchFamily="34" charset="0"/>
                <a:cs typeface="Arial" pitchFamily="34" charset="0"/>
              </a:rPr>
              <a:t>Categories &amp; Characteristics of 3-D Solids:</a:t>
            </a:r>
            <a:endParaRPr lang="en-US" sz="2400" b="1" i="1" dirty="0">
              <a:solidFill>
                <a:srgbClr val="0000FF"/>
              </a:solidFill>
              <a:latin typeface="Arial" pitchFamily="34" charset="0"/>
              <a:cs typeface="Arial" pitchFamily="34" charset="0"/>
            </a:endParaRPr>
          </a:p>
        </p:txBody>
      </p:sp>
      <p:sp>
        <p:nvSpPr>
          <p:cNvPr id="3" name="TextBox 2"/>
          <p:cNvSpPr txBox="1"/>
          <p:nvPr/>
        </p:nvSpPr>
        <p:spPr>
          <a:xfrm>
            <a:off x="1766615" y="2891035"/>
            <a:ext cx="7256367" cy="1331159"/>
          </a:xfrm>
          <a:prstGeom prst="rect">
            <a:avLst/>
          </a:prstGeom>
          <a:noFill/>
        </p:spPr>
        <p:txBody>
          <a:bodyPr vert="horz" lIns="99068" tIns="49534" rIns="99068" bIns="49534" rtlCol="0">
            <a:spAutoFit/>
          </a:bodyPr>
          <a:lstStyle/>
          <a:p>
            <a:r>
              <a:rPr lang="en-US" b="1" u="sng" dirty="0" smtClean="0">
                <a:solidFill>
                  <a:srgbClr val="0000FF"/>
                </a:solidFill>
                <a:latin typeface="Arial - 24"/>
              </a:rPr>
              <a:t>Cylinders</a:t>
            </a:r>
          </a:p>
          <a:p>
            <a:r>
              <a:rPr lang="en-US" b="1" dirty="0" smtClean="0">
                <a:solidFill>
                  <a:srgbClr val="0000FF"/>
                </a:solidFill>
                <a:latin typeface="Arial - 24"/>
              </a:rPr>
              <a:t>1.  Have 2 congruent, circular bases which </a:t>
            </a:r>
          </a:p>
          <a:p>
            <a:r>
              <a:rPr lang="en-US" b="1" dirty="0" smtClean="0">
                <a:solidFill>
                  <a:srgbClr val="0000FF"/>
                </a:solidFill>
                <a:latin typeface="Arial - 24"/>
              </a:rPr>
              <a:t>are parallel to one another</a:t>
            </a:r>
          </a:p>
          <a:p>
            <a:r>
              <a:rPr lang="en-US" b="1" dirty="0" smtClean="0">
                <a:solidFill>
                  <a:srgbClr val="0000FF"/>
                </a:solidFill>
                <a:latin typeface="Arial - 24"/>
              </a:rPr>
              <a:t>2.  Sides are curved</a:t>
            </a:r>
            <a:endParaRPr lang="en-US" b="1" dirty="0">
              <a:solidFill>
                <a:srgbClr val="0000FF"/>
              </a:solidFill>
              <a:latin typeface="Arial - 24"/>
            </a:endParaRPr>
          </a:p>
        </p:txBody>
      </p:sp>
      <p:sp>
        <p:nvSpPr>
          <p:cNvPr id="4" name="TextBox 3"/>
          <p:cNvSpPr txBox="1"/>
          <p:nvPr/>
        </p:nvSpPr>
        <p:spPr>
          <a:xfrm>
            <a:off x="1752818" y="5499278"/>
            <a:ext cx="8222044" cy="1023381"/>
          </a:xfrm>
          <a:prstGeom prst="rect">
            <a:avLst/>
          </a:prstGeom>
          <a:noFill/>
        </p:spPr>
        <p:txBody>
          <a:bodyPr vert="horz" lIns="99068" tIns="49534" rIns="99068" bIns="49534" rtlCol="0">
            <a:spAutoFit/>
          </a:bodyPr>
          <a:lstStyle/>
          <a:p>
            <a:r>
              <a:rPr lang="en-US" b="1" u="sng" dirty="0" smtClean="0">
                <a:solidFill>
                  <a:srgbClr val="0000FF"/>
                </a:solidFill>
                <a:latin typeface="Arial - 24"/>
              </a:rPr>
              <a:t>Cones</a:t>
            </a:r>
          </a:p>
          <a:p>
            <a:r>
              <a:rPr lang="en-US" b="1" dirty="0" smtClean="0">
                <a:solidFill>
                  <a:srgbClr val="0000FF"/>
                </a:solidFill>
                <a:latin typeface="Arial - 24"/>
              </a:rPr>
              <a:t>1.  Have 1 circular bases with a vertex opposite it</a:t>
            </a:r>
          </a:p>
          <a:p>
            <a:r>
              <a:rPr lang="en-US" b="1" dirty="0" smtClean="0">
                <a:solidFill>
                  <a:srgbClr val="0000FF"/>
                </a:solidFill>
                <a:latin typeface="Arial - 24"/>
              </a:rPr>
              <a:t>2.  Sides are curved</a:t>
            </a:r>
            <a:endParaRPr lang="en-US" b="1" dirty="0">
              <a:solidFill>
                <a:srgbClr val="0000FF"/>
              </a:solidFill>
              <a:latin typeface="Arial - 24"/>
            </a:endParaRPr>
          </a:p>
        </p:txBody>
      </p:sp>
      <p:grpSp>
        <p:nvGrpSpPr>
          <p:cNvPr id="11" name="Group 10"/>
          <p:cNvGrpSpPr/>
          <p:nvPr/>
        </p:nvGrpSpPr>
        <p:grpSpPr>
          <a:xfrm>
            <a:off x="1784350" y="3307556"/>
            <a:ext cx="8186728" cy="1369328"/>
            <a:chOff x="1702400" y="5283200"/>
            <a:chExt cx="7536689" cy="1266826"/>
          </a:xfrm>
        </p:grpSpPr>
        <p:sp>
          <p:nvSpPr>
            <p:cNvPr id="12" name="Freeform 11"/>
            <p:cNvSpPr/>
            <p:nvPr/>
          </p:nvSpPr>
          <p:spPr>
            <a:xfrm>
              <a:off x="1702400" y="5283200"/>
              <a:ext cx="7536689" cy="1266826"/>
            </a:xfrm>
            <a:custGeom>
              <a:avLst/>
              <a:gdLst/>
              <a:ahLst/>
              <a:cxnLst/>
              <a:rect l="0" t="0" r="0" b="0"/>
              <a:pathLst>
                <a:path w="7536689" h="1266826">
                  <a:moveTo>
                    <a:pt x="0" y="0"/>
                  </a:moveTo>
                  <a:lnTo>
                    <a:pt x="7536688" y="0"/>
                  </a:lnTo>
                  <a:lnTo>
                    <a:pt x="7536688" y="1266825"/>
                  </a:lnTo>
                  <a:lnTo>
                    <a:pt x="0" y="1266825"/>
                  </a:lnTo>
                  <a:close/>
                </a:path>
              </a:pathLst>
            </a:custGeom>
            <a:solidFill>
              <a:srgbClr val="FFAD5B"/>
            </a:solidFill>
            <a:ln w="38100" cap="flat" cmpd="sng" algn="ctr">
              <a:solidFill>
                <a:srgbClr val="FFAD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14800" y="5727700"/>
              <a:ext cx="2463800" cy="369332"/>
            </a:xfrm>
            <a:prstGeom prst="rect">
              <a:avLst/>
            </a:prstGeom>
            <a:noFill/>
          </p:spPr>
          <p:txBody>
            <a:bodyPr vert="horz" rtlCol="0">
              <a:spAutoFit/>
            </a:bodyPr>
            <a:lstStyle/>
            <a:p>
              <a:r>
                <a:rPr lang="en-US" b="1" smtClean="0">
                  <a:solidFill>
                    <a:srgbClr val="FFFFFF"/>
                  </a:solidFill>
                  <a:latin typeface="Arial - 24"/>
                </a:rPr>
                <a:t>click to reveal</a:t>
              </a:r>
              <a:endParaRPr lang="en-US" b="1">
                <a:solidFill>
                  <a:srgbClr val="FFFFFF"/>
                </a:solidFill>
                <a:latin typeface="Arial - 24"/>
              </a:endParaRPr>
            </a:p>
          </p:txBody>
        </p:sp>
      </p:grpSp>
      <p:grpSp>
        <p:nvGrpSpPr>
          <p:cNvPr id="14" name="Group 13"/>
          <p:cNvGrpSpPr/>
          <p:nvPr/>
        </p:nvGrpSpPr>
        <p:grpSpPr>
          <a:xfrm>
            <a:off x="1784350" y="5917406"/>
            <a:ext cx="8186728" cy="1369328"/>
            <a:chOff x="1562100" y="5283200"/>
            <a:chExt cx="7536689" cy="1266826"/>
          </a:xfrm>
        </p:grpSpPr>
        <p:sp>
          <p:nvSpPr>
            <p:cNvPr id="15" name="Freeform 14"/>
            <p:cNvSpPr/>
            <p:nvPr/>
          </p:nvSpPr>
          <p:spPr>
            <a:xfrm>
              <a:off x="1562100" y="5283200"/>
              <a:ext cx="7536689" cy="1266826"/>
            </a:xfrm>
            <a:custGeom>
              <a:avLst/>
              <a:gdLst/>
              <a:ahLst/>
              <a:cxnLst/>
              <a:rect l="0" t="0" r="0" b="0"/>
              <a:pathLst>
                <a:path w="7536689" h="1266826">
                  <a:moveTo>
                    <a:pt x="0" y="0"/>
                  </a:moveTo>
                  <a:lnTo>
                    <a:pt x="7536688" y="0"/>
                  </a:lnTo>
                  <a:lnTo>
                    <a:pt x="7536688" y="1266825"/>
                  </a:lnTo>
                  <a:lnTo>
                    <a:pt x="0" y="1266825"/>
                  </a:lnTo>
                  <a:close/>
                </a:path>
              </a:pathLst>
            </a:custGeom>
            <a:solidFill>
              <a:srgbClr val="FFAD5B"/>
            </a:solidFill>
            <a:ln w="38100" cap="flat" cmpd="sng" algn="ctr">
              <a:solidFill>
                <a:srgbClr val="FFAD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14800" y="5727700"/>
              <a:ext cx="2463800" cy="369332"/>
            </a:xfrm>
            <a:prstGeom prst="rect">
              <a:avLst/>
            </a:prstGeom>
            <a:noFill/>
          </p:spPr>
          <p:txBody>
            <a:bodyPr vert="horz" rtlCol="0">
              <a:spAutoFit/>
            </a:bodyPr>
            <a:lstStyle/>
            <a:p>
              <a:r>
                <a:rPr lang="en-US" b="1" smtClean="0">
                  <a:solidFill>
                    <a:srgbClr val="FFFFFF"/>
                  </a:solidFill>
                  <a:latin typeface="Arial - 24"/>
                </a:rPr>
                <a:t>click to reveal</a:t>
              </a:r>
              <a:endParaRPr lang="en-US" b="1">
                <a:solidFill>
                  <a:srgbClr val="FFFFFF"/>
                </a:solidFill>
                <a:latin typeface="Arial - 24"/>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00668" y="1755787"/>
            <a:ext cx="3090164"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 = </a:t>
            </a:r>
            <a:r>
              <a:rPr lang="en-US" sz="2400" b="1" i="1" dirty="0" smtClean="0">
                <a:solidFill>
                  <a:srgbClr val="0000FF"/>
                </a:solidFill>
                <a:latin typeface="Arial" pitchFamily="34" charset="0"/>
                <a:cs typeface="Arial" pitchFamily="34" charset="0"/>
              </a:rPr>
              <a:t>length(width)</a:t>
            </a:r>
          </a:p>
          <a:p>
            <a:r>
              <a:rPr lang="en-US" sz="2400" b="1" i="1" dirty="0" smtClean="0">
                <a:solidFill>
                  <a:srgbClr val="0000FF"/>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 </a:t>
            </a:r>
            <a:r>
              <a:rPr lang="en-US" sz="2400" b="1" i="1" dirty="0" err="1" smtClean="0">
                <a:solidFill>
                  <a:srgbClr val="0000FF"/>
                </a:solidFill>
                <a:latin typeface="Arial" pitchFamily="34" charset="0"/>
                <a:cs typeface="Arial" pitchFamily="34" charset="0"/>
              </a:rPr>
              <a:t>lw</a:t>
            </a:r>
            <a:endParaRPr lang="en-US" sz="2400" b="1" i="1" dirty="0">
              <a:solidFill>
                <a:srgbClr val="0000FF"/>
              </a:solidFill>
              <a:latin typeface="Arial" pitchFamily="34" charset="0"/>
              <a:cs typeface="Arial" pitchFamily="34" charset="0"/>
            </a:endParaRPr>
          </a:p>
        </p:txBody>
      </p:sp>
      <p:sp>
        <p:nvSpPr>
          <p:cNvPr id="3" name="TextBox 2"/>
          <p:cNvSpPr txBox="1"/>
          <p:nvPr/>
        </p:nvSpPr>
        <p:spPr>
          <a:xfrm>
            <a:off x="4414464" y="4130659"/>
            <a:ext cx="2648712"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 = side(side)</a:t>
            </a:r>
          </a:p>
          <a:p>
            <a:r>
              <a:rPr lang="en-US" sz="2400" b="1" dirty="0" smtClean="0">
                <a:solidFill>
                  <a:srgbClr val="0000FF"/>
                </a:solidFill>
                <a:latin typeface="Arial" pitchFamily="34" charset="0"/>
                <a:cs typeface="Arial" pitchFamily="34" charset="0"/>
              </a:rPr>
              <a:t>A = s</a:t>
            </a:r>
            <a:r>
              <a:rPr lang="en-US" sz="2400" b="1" baseline="30000" dirty="0" smtClean="0">
                <a:solidFill>
                  <a:srgbClr val="0000FF"/>
                </a:solidFill>
                <a:latin typeface="Arial" pitchFamily="34" charset="0"/>
                <a:cs typeface="Arial" pitchFamily="34" charset="0"/>
              </a:rPr>
              <a:t>2</a:t>
            </a:r>
            <a:endParaRPr lang="en-US" sz="2400" b="1" baseline="30000" dirty="0">
              <a:solidFill>
                <a:srgbClr val="0000FF"/>
              </a:solidFill>
              <a:latin typeface="Arial" pitchFamily="34" charset="0"/>
              <a:cs typeface="Arial" pitchFamily="34" charset="0"/>
            </a:endParaRPr>
          </a:p>
        </p:txBody>
      </p:sp>
      <p:sp>
        <p:nvSpPr>
          <p:cNvPr id="4" name="TextBox 3"/>
          <p:cNvSpPr txBox="1"/>
          <p:nvPr/>
        </p:nvSpPr>
        <p:spPr>
          <a:xfrm>
            <a:off x="772485" y="1083136"/>
            <a:ext cx="9794716"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The Area (A) of a rectangle is found by using the formula:  </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772486" y="3389370"/>
            <a:ext cx="9380855"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The Area (A) of a square is found by using the formula:  </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858807"/>
            <a:ext cx="11174254" cy="1438864"/>
          </a:xfrm>
          <a:prstGeom prst="rect">
            <a:avLst/>
          </a:prstGeom>
          <a:noFill/>
        </p:spPr>
        <p:txBody>
          <a:bodyPr vert="horz" lIns="99068" tIns="49534" rIns="99068" bIns="49534" rtlCol="0">
            <a:spAutoFit/>
          </a:bodyPr>
          <a:lstStyle/>
          <a:p>
            <a:pPr algn="ctr"/>
            <a:r>
              <a:rPr lang="en-US" sz="3600" b="1" u="sng" dirty="0" smtClean="0">
                <a:solidFill>
                  <a:srgbClr val="0000FF"/>
                </a:solidFill>
                <a:latin typeface="Arial" pitchFamily="34" charset="0"/>
                <a:cs typeface="Arial" pitchFamily="34" charset="0"/>
              </a:rPr>
              <a:t>3-Dimensional Solids</a:t>
            </a:r>
          </a:p>
          <a:p>
            <a:endParaRPr lang="en-US" sz="2700" b="1" u="sng" dirty="0" smtClean="0">
              <a:solidFill>
                <a:srgbClr val="0000FF"/>
              </a:solidFill>
              <a:latin typeface="Arial" pitchFamily="34" charset="0"/>
              <a:cs typeface="Arial" pitchFamily="34" charset="0"/>
            </a:endParaRPr>
          </a:p>
          <a:p>
            <a:pPr algn="ctr"/>
            <a:r>
              <a:rPr lang="en-US" sz="2400" b="1" i="1" dirty="0" smtClean="0">
                <a:solidFill>
                  <a:srgbClr val="0000FF"/>
                </a:solidFill>
                <a:latin typeface="Arial" pitchFamily="34" charset="0"/>
                <a:cs typeface="Arial" pitchFamily="34" charset="0"/>
              </a:rPr>
              <a:t>Vocabulary Words for 3-D Solids:</a:t>
            </a:r>
            <a:endParaRPr lang="en-US" sz="2400" b="1" i="1" dirty="0">
              <a:solidFill>
                <a:srgbClr val="0000FF"/>
              </a:solidFill>
              <a:latin typeface="Arial" pitchFamily="34" charset="0"/>
              <a:cs typeface="Arial" pitchFamily="34" charset="0"/>
            </a:endParaRPr>
          </a:p>
        </p:txBody>
      </p:sp>
      <p:sp>
        <p:nvSpPr>
          <p:cNvPr id="3" name="TextBox 2"/>
          <p:cNvSpPr txBox="1"/>
          <p:nvPr/>
        </p:nvSpPr>
        <p:spPr>
          <a:xfrm>
            <a:off x="793750" y="2547300"/>
            <a:ext cx="9525000" cy="5270682"/>
          </a:xfrm>
          <a:prstGeom prst="rect">
            <a:avLst/>
          </a:prstGeom>
          <a:noFill/>
        </p:spPr>
        <p:txBody>
          <a:bodyPr vert="horz" wrap="square" lIns="99068" tIns="49534" rIns="99068" bIns="49534" rtlCol="0">
            <a:spAutoFit/>
          </a:bodyPr>
          <a:lstStyle/>
          <a:p>
            <a:r>
              <a:rPr lang="en-US" sz="2400" b="1" u="sng" dirty="0" smtClean="0">
                <a:solidFill>
                  <a:srgbClr val="0000FF"/>
                </a:solidFill>
                <a:latin typeface="Arial" pitchFamily="34" charset="0"/>
                <a:cs typeface="Arial" pitchFamily="34" charset="0"/>
              </a:rPr>
              <a:t>Polyhedron</a:t>
            </a:r>
            <a:r>
              <a:rPr lang="en-US" sz="2400" b="1" dirty="0" smtClean="0">
                <a:solidFill>
                  <a:srgbClr val="0000FF"/>
                </a:solidFill>
                <a:latin typeface="Arial" pitchFamily="34" charset="0"/>
                <a:cs typeface="Arial" pitchFamily="34" charset="0"/>
              </a:rPr>
              <a:t>   		A 3-D figure whose faces are </a:t>
            </a:r>
            <a:r>
              <a:rPr lang="en-US" sz="2400" b="1" i="1" dirty="0" smtClean="0">
                <a:solidFill>
                  <a:srgbClr val="0000FF"/>
                </a:solidFill>
                <a:latin typeface="Arial" pitchFamily="34" charset="0"/>
                <a:cs typeface="Arial" pitchFamily="34" charset="0"/>
              </a:rPr>
              <a:t>all</a:t>
            </a:r>
            <a:r>
              <a:rPr lang="en-US" sz="2400" b="1" dirty="0" smtClean="0">
                <a:solidFill>
                  <a:srgbClr val="0000FF"/>
                </a:solidFill>
                <a:latin typeface="Arial" pitchFamily="34" charset="0"/>
                <a:cs typeface="Arial" pitchFamily="34" charset="0"/>
              </a:rPr>
              <a:t> polygons</a:t>
            </a:r>
          </a:p>
          <a:p>
            <a:r>
              <a:rPr lang="en-US" sz="2400" b="1" dirty="0" smtClean="0">
                <a:solidFill>
                  <a:srgbClr val="0000FF"/>
                </a:solidFill>
                <a:latin typeface="Arial" pitchFamily="34" charset="0"/>
                <a:cs typeface="Arial" pitchFamily="34" charset="0"/>
              </a:rPr>
              <a:t> 			(Prisms &amp; Pyramids)</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Face</a:t>
            </a:r>
            <a:r>
              <a:rPr lang="en-US" sz="2400" b="1" dirty="0" smtClean="0">
                <a:solidFill>
                  <a:srgbClr val="0000FF"/>
                </a:solidFill>
                <a:latin typeface="Arial" pitchFamily="34" charset="0"/>
                <a:cs typeface="Arial" pitchFamily="34" charset="0"/>
              </a:rPr>
              <a:t>  			Flat surface of a Polyhedron</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Edge</a:t>
            </a:r>
            <a:r>
              <a:rPr lang="en-US" sz="2400" b="1" dirty="0" smtClean="0">
                <a:solidFill>
                  <a:srgbClr val="0000FF"/>
                </a:solidFill>
                <a:latin typeface="Arial" pitchFamily="34" charset="0"/>
                <a:cs typeface="Arial" pitchFamily="34" charset="0"/>
              </a:rPr>
              <a:t> 			Line segment formed where 2 faces meet</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Vertex</a:t>
            </a:r>
            <a:r>
              <a:rPr lang="en-US" sz="2400" b="1" dirty="0" smtClean="0">
                <a:solidFill>
                  <a:srgbClr val="0000FF"/>
                </a:solidFill>
                <a:latin typeface="Arial" pitchFamily="34" charset="0"/>
                <a:cs typeface="Arial" pitchFamily="34" charset="0"/>
              </a:rPr>
              <a:t> (Vertices)	Point where 3 or more faces/edges meet</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Solid</a:t>
            </a:r>
            <a:r>
              <a:rPr lang="en-US" sz="2400" b="1" dirty="0" smtClean="0">
                <a:solidFill>
                  <a:srgbClr val="0000FF"/>
                </a:solidFill>
                <a:latin typeface="Arial" pitchFamily="34" charset="0"/>
                <a:cs typeface="Arial" pitchFamily="34" charset="0"/>
              </a:rPr>
              <a:t> 			a 3-D figure </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Net</a:t>
            </a:r>
            <a:r>
              <a:rPr lang="en-US" sz="2400" b="1" dirty="0" smtClean="0">
                <a:solidFill>
                  <a:srgbClr val="0000FF"/>
                </a:solidFill>
                <a:latin typeface="Arial" pitchFamily="34" charset="0"/>
                <a:cs typeface="Arial" pitchFamily="34" charset="0"/>
              </a:rPr>
              <a:t> 			a 2-D drawing of a 3-D figure</a:t>
            </a:r>
          </a:p>
          <a:p>
            <a:r>
              <a:rPr lang="en-US" sz="2400" b="1" dirty="0" smtClean="0">
                <a:solidFill>
                  <a:srgbClr val="0000FF"/>
                </a:solidFill>
                <a:latin typeface="Arial" pitchFamily="34" charset="0"/>
                <a:cs typeface="Arial" pitchFamily="34" charset="0"/>
              </a:rPr>
              <a:t>			 (what a 3-D figure would look like if it were 			unfolded)</a:t>
            </a:r>
            <a:endParaRPr lang="en-US" sz="2400" b="1" dirty="0">
              <a:solidFill>
                <a:srgbClr val="0000FF"/>
              </a:solidFill>
              <a:latin typeface="Arial" pitchFamily="34" charset="0"/>
              <a:cs typeface="Arial" pitchFamily="34" charset="0"/>
            </a:endParaRPr>
          </a:p>
        </p:txBody>
      </p:sp>
      <p:grpSp>
        <p:nvGrpSpPr>
          <p:cNvPr id="4" name="Group 3"/>
          <p:cNvGrpSpPr/>
          <p:nvPr/>
        </p:nvGrpSpPr>
        <p:grpSpPr>
          <a:xfrm>
            <a:off x="3460750" y="2297671"/>
            <a:ext cx="7829151" cy="7810735"/>
            <a:chOff x="6294065" y="2183606"/>
            <a:chExt cx="4710485" cy="8068523"/>
          </a:xfrm>
        </p:grpSpPr>
        <p:sp>
          <p:nvSpPr>
            <p:cNvPr id="5" name="Rectangle 4"/>
            <p:cNvSpPr/>
            <p:nvPr/>
          </p:nvSpPr>
          <p:spPr>
            <a:xfrm>
              <a:off x="6294065" y="2277322"/>
              <a:ext cx="4603750" cy="79748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94950" y="2183606"/>
              <a:ext cx="609600" cy="838200"/>
            </a:xfrm>
            <a:prstGeom prst="rect">
              <a:avLst/>
            </a:prstGeom>
            <a:noFill/>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2325" y="1015286"/>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6654" y="1015286"/>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Name the figure.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39407" y="1973667"/>
            <a:ext cx="376613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422311" y="1973669"/>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539407" y="2385495"/>
            <a:ext cx="349023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422311" y="2385497"/>
            <a:ext cx="34902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prism</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539407" y="2783595"/>
            <a:ext cx="387650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422311" y="2783597"/>
            <a:ext cx="387650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pyramid</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539407" y="3195423"/>
            <a:ext cx="2248646"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422311" y="3195424"/>
            <a:ext cx="2248646"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cylinder</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1539407" y="360725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422311" y="360725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539407" y="401907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422311" y="401907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nvGrpSpPr>
          <p:cNvPr id="30" name="Group 29"/>
          <p:cNvGrpSpPr/>
          <p:nvPr/>
        </p:nvGrpSpPr>
        <p:grpSpPr>
          <a:xfrm>
            <a:off x="6401054" y="1789258"/>
            <a:ext cx="2618777" cy="2451748"/>
            <a:chOff x="5892800" y="889000"/>
            <a:chExt cx="2410842" cy="2268221"/>
          </a:xfrm>
        </p:grpSpPr>
        <p:sp>
          <p:nvSpPr>
            <p:cNvPr id="21" name="Freeform 20"/>
            <p:cNvSpPr/>
            <p:nvPr/>
          </p:nvSpPr>
          <p:spPr>
            <a:xfrm>
              <a:off x="5893180" y="2463292"/>
              <a:ext cx="1204724" cy="693548"/>
            </a:xfrm>
            <a:custGeom>
              <a:avLst/>
              <a:gdLst/>
              <a:ahLst/>
              <a:cxnLst/>
              <a:rect l="0" t="0" r="0" b="0"/>
              <a:pathLst>
                <a:path w="1204724" h="693548">
                  <a:moveTo>
                    <a:pt x="890" y="0"/>
                  </a:moveTo>
                  <a:lnTo>
                    <a:pt x="1204723" y="0"/>
                  </a:lnTo>
                  <a:lnTo>
                    <a:pt x="1204723" y="692658"/>
                  </a:lnTo>
                  <a:lnTo>
                    <a:pt x="1204723" y="693547"/>
                  </a:lnTo>
                  <a:lnTo>
                    <a:pt x="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894070" y="889380"/>
              <a:ext cx="1203834" cy="1573913"/>
            </a:xfrm>
            <a:custGeom>
              <a:avLst/>
              <a:gdLst/>
              <a:ahLst/>
              <a:cxnLst/>
              <a:rect l="0" t="0" r="0" b="0"/>
              <a:pathLst>
                <a:path w="1203834" h="1573913">
                  <a:moveTo>
                    <a:pt x="1203833" y="1573912"/>
                  </a:moveTo>
                  <a:lnTo>
                    <a:pt x="0" y="1573912"/>
                  </a:lnTo>
                  <a:lnTo>
                    <a:pt x="1203833"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7097903" y="889380"/>
              <a:ext cx="1205739" cy="1573913"/>
            </a:xfrm>
            <a:custGeom>
              <a:avLst/>
              <a:gdLst/>
              <a:ahLst/>
              <a:cxnLst/>
              <a:rect l="0" t="0" r="0" b="0"/>
              <a:pathLst>
                <a:path w="1205739" h="1573913">
                  <a:moveTo>
                    <a:pt x="0" y="0"/>
                  </a:moveTo>
                  <a:lnTo>
                    <a:pt x="1205738" y="1572896"/>
                  </a:lnTo>
                  <a:lnTo>
                    <a:pt x="0" y="157391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097903" y="2462276"/>
              <a:ext cx="1205739" cy="693675"/>
            </a:xfrm>
            <a:custGeom>
              <a:avLst/>
              <a:gdLst/>
              <a:ahLst/>
              <a:cxnLst/>
              <a:rect l="0" t="0" r="0" b="0"/>
              <a:pathLst>
                <a:path w="1205739" h="693675">
                  <a:moveTo>
                    <a:pt x="0" y="1016"/>
                  </a:moveTo>
                  <a:lnTo>
                    <a:pt x="1205738" y="0"/>
                  </a:lnTo>
                  <a:lnTo>
                    <a:pt x="0" y="693674"/>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894069" y="2462529"/>
              <a:ext cx="2409191" cy="1272"/>
            </a:xfrm>
            <a:custGeom>
              <a:avLst/>
              <a:gdLst/>
              <a:ahLst/>
              <a:cxnLst/>
              <a:rect l="0" t="0" r="0" b="0"/>
              <a:pathLst>
                <a:path w="2409191" h="1272">
                  <a:moveTo>
                    <a:pt x="0" y="1271"/>
                  </a:moveTo>
                  <a:lnTo>
                    <a:pt x="1203960" y="1271"/>
                  </a:lnTo>
                  <a:lnTo>
                    <a:pt x="240919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892800" y="2462529"/>
              <a:ext cx="2410461" cy="694692"/>
            </a:xfrm>
            <a:custGeom>
              <a:avLst/>
              <a:gdLst/>
              <a:ahLst/>
              <a:cxnLst/>
              <a:rect l="0" t="0" r="0" b="0"/>
              <a:pathLst>
                <a:path w="2410461" h="694692">
                  <a:moveTo>
                    <a:pt x="2410460" y="0"/>
                  </a:moveTo>
                  <a:lnTo>
                    <a:pt x="1205230" y="693421"/>
                  </a:lnTo>
                  <a:lnTo>
                    <a:pt x="1205230" y="694691"/>
                  </a:lnTo>
                  <a:lnTo>
                    <a:pt x="0" y="1271"/>
                  </a:lnTo>
                  <a:lnTo>
                    <a:pt x="1270" y="127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892800" y="889000"/>
              <a:ext cx="1205231" cy="1574801"/>
            </a:xfrm>
            <a:custGeom>
              <a:avLst/>
              <a:gdLst/>
              <a:ahLst/>
              <a:cxnLst/>
              <a:rect l="0" t="0" r="0" b="0"/>
              <a:pathLst>
                <a:path w="1205231" h="1574801">
                  <a:moveTo>
                    <a:pt x="1205230" y="0"/>
                  </a:moveTo>
                  <a:lnTo>
                    <a:pt x="1270" y="1574800"/>
                  </a:lnTo>
                  <a:lnTo>
                    <a:pt x="0" y="157480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7097903" y="889380"/>
              <a:ext cx="1205738" cy="1572896"/>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7098030" y="889000"/>
              <a:ext cx="1" cy="2266951"/>
            </a:xfrm>
            <a:custGeom>
              <a:avLst/>
              <a:gdLst/>
              <a:ahLst/>
              <a:cxnLst/>
              <a:rect l="0" t="0" r="0" b="0"/>
              <a:pathLst>
                <a:path w="1" h="2266951">
                  <a:moveTo>
                    <a:pt x="0" y="2266950"/>
                  </a:moveTo>
                  <a:lnTo>
                    <a:pt x="0" y="157480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1" name="Picture 30" descr="d93b82ab550840968c717ba1d949fe16.png"/>
          <p:cNvPicPr>
            <a:picLocks/>
          </p:cNvPicPr>
          <p:nvPr/>
        </p:nvPicPr>
        <p:blipFill>
          <a:blip r:embed="rId3" cstate="print"/>
          <a:stretch>
            <a:fillRect/>
          </a:stretch>
        </p:blipFill>
        <p:spPr>
          <a:xfrm>
            <a:off x="124158" y="109821"/>
            <a:ext cx="3752342" cy="68638"/>
          </a:xfrm>
          <a:prstGeom prst="rect">
            <a:avLst/>
          </a:prstGeom>
          <a:solidFill>
            <a:scrgbClr r="0" g="0" b="0">
              <a:alpha val="0"/>
            </a:scrgbClr>
          </a:solidFill>
        </p:spPr>
      </p:pic>
      <p:grpSp>
        <p:nvGrpSpPr>
          <p:cNvPr id="38" name="Group 37"/>
          <p:cNvGrpSpPr/>
          <p:nvPr/>
        </p:nvGrpSpPr>
        <p:grpSpPr>
          <a:xfrm>
            <a:off x="946150" y="2012156"/>
            <a:ext cx="365760" cy="2413635"/>
            <a:chOff x="946150" y="2012156"/>
            <a:chExt cx="365760" cy="2413635"/>
          </a:xfrm>
        </p:grpSpPr>
        <p:sp>
          <p:nvSpPr>
            <p:cNvPr id="32" name="Oval 31"/>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3" name="Oval 32"/>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4" name="Oval 33"/>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Oval 34"/>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6" name="Oval 35"/>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7" name="Oval 36"/>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2910" y="1020223"/>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5814" y="1020223"/>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Name the figure.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20746" y="1977687"/>
            <a:ext cx="376613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403650" y="1972817"/>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520746" y="2389515"/>
            <a:ext cx="349023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403650" y="2384645"/>
            <a:ext cx="34902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prism</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520746" y="2787615"/>
            <a:ext cx="387650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403650" y="2782745"/>
            <a:ext cx="387650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pyramid</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520746" y="3199443"/>
            <a:ext cx="2248646"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403650" y="3199444"/>
            <a:ext cx="2248646"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cylinder</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1520746" y="361127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403650" y="361127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520746" y="402309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403650" y="4018227"/>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nvGrpSpPr>
          <p:cNvPr id="36" name="Group 35"/>
          <p:cNvGrpSpPr/>
          <p:nvPr/>
        </p:nvGrpSpPr>
        <p:grpSpPr>
          <a:xfrm>
            <a:off x="6152737" y="1769492"/>
            <a:ext cx="3650256" cy="2471514"/>
            <a:chOff x="5664200" y="825500"/>
            <a:chExt cx="3360420" cy="2286508"/>
          </a:xfrm>
        </p:grpSpPr>
        <p:sp>
          <p:nvSpPr>
            <p:cNvPr id="21" name="Freeform 20"/>
            <p:cNvSpPr/>
            <p:nvPr/>
          </p:nvSpPr>
          <p:spPr>
            <a:xfrm>
              <a:off x="6187694" y="828166"/>
              <a:ext cx="2834005" cy="595251"/>
            </a:xfrm>
            <a:custGeom>
              <a:avLst/>
              <a:gdLst/>
              <a:ahLst/>
              <a:cxnLst/>
              <a:rect l="0" t="0" r="0" b="0"/>
              <a:pathLst>
                <a:path w="2834005" h="595251">
                  <a:moveTo>
                    <a:pt x="2834004" y="2033"/>
                  </a:moveTo>
                  <a:lnTo>
                    <a:pt x="2313177" y="595250"/>
                  </a:lnTo>
                  <a:lnTo>
                    <a:pt x="0" y="595250"/>
                  </a:lnTo>
                  <a:lnTo>
                    <a:pt x="0" y="2922"/>
                  </a:lnTo>
                  <a:lnTo>
                    <a:pt x="2921" y="0"/>
                  </a:lnTo>
                  <a:lnTo>
                    <a:pt x="283400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500871" y="830199"/>
              <a:ext cx="523241" cy="1689100"/>
            </a:xfrm>
            <a:custGeom>
              <a:avLst/>
              <a:gdLst/>
              <a:ahLst/>
              <a:cxnLst/>
              <a:rect l="0" t="0" r="0" b="0"/>
              <a:pathLst>
                <a:path w="523241" h="1689100">
                  <a:moveTo>
                    <a:pt x="0" y="593217"/>
                  </a:moveTo>
                  <a:lnTo>
                    <a:pt x="520827" y="0"/>
                  </a:lnTo>
                  <a:lnTo>
                    <a:pt x="523240" y="1689099"/>
                  </a:lnTo>
                  <a:lnTo>
                    <a:pt x="0" y="1689099"/>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500871" y="2519298"/>
              <a:ext cx="523241" cy="592710"/>
            </a:xfrm>
            <a:custGeom>
              <a:avLst/>
              <a:gdLst/>
              <a:ahLst/>
              <a:cxnLst/>
              <a:rect l="0" t="0" r="0" b="0"/>
              <a:pathLst>
                <a:path w="523241" h="592710">
                  <a:moveTo>
                    <a:pt x="0" y="592709"/>
                  </a:moveTo>
                  <a:lnTo>
                    <a:pt x="0" y="0"/>
                  </a:lnTo>
                  <a:lnTo>
                    <a:pt x="52324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664580" y="2519298"/>
              <a:ext cx="2836292" cy="592710"/>
            </a:xfrm>
            <a:custGeom>
              <a:avLst/>
              <a:gdLst/>
              <a:ahLst/>
              <a:cxnLst/>
              <a:rect l="0" t="0" r="0" b="0"/>
              <a:pathLst>
                <a:path w="2836292" h="592710">
                  <a:moveTo>
                    <a:pt x="2836291" y="592709"/>
                  </a:moveTo>
                  <a:lnTo>
                    <a:pt x="0" y="592709"/>
                  </a:lnTo>
                  <a:lnTo>
                    <a:pt x="523114" y="0"/>
                  </a:lnTo>
                  <a:lnTo>
                    <a:pt x="283629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187694" y="1423416"/>
              <a:ext cx="2313178" cy="1095883"/>
            </a:xfrm>
            <a:custGeom>
              <a:avLst/>
              <a:gdLst/>
              <a:ahLst/>
              <a:cxnLst/>
              <a:rect l="0" t="0" r="0" b="0"/>
              <a:pathLst>
                <a:path w="2313178" h="1095883">
                  <a:moveTo>
                    <a:pt x="2313177" y="1095882"/>
                  </a:moveTo>
                  <a:lnTo>
                    <a:pt x="0" y="1095882"/>
                  </a:lnTo>
                  <a:lnTo>
                    <a:pt x="0" y="0"/>
                  </a:lnTo>
                  <a:lnTo>
                    <a:pt x="2313177"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669788" y="830199"/>
              <a:ext cx="517907" cy="593218"/>
            </a:xfrm>
            <a:custGeom>
              <a:avLst/>
              <a:gdLst/>
              <a:ahLst/>
              <a:cxnLst/>
              <a:rect l="0" t="0" r="0" b="0"/>
              <a:pathLst>
                <a:path w="517907" h="593218">
                  <a:moveTo>
                    <a:pt x="517906" y="889"/>
                  </a:moveTo>
                  <a:lnTo>
                    <a:pt x="517906" y="593217"/>
                  </a:lnTo>
                  <a:lnTo>
                    <a:pt x="0" y="593217"/>
                  </a:lnTo>
                  <a:lnTo>
                    <a:pt x="0" y="588390"/>
                  </a:lnTo>
                  <a:lnTo>
                    <a:pt x="515492"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664580" y="1423416"/>
              <a:ext cx="523115" cy="1688592"/>
            </a:xfrm>
            <a:custGeom>
              <a:avLst/>
              <a:gdLst/>
              <a:ahLst/>
              <a:cxnLst/>
              <a:rect l="0" t="0" r="0" b="0"/>
              <a:pathLst>
                <a:path w="523115" h="1688592">
                  <a:moveTo>
                    <a:pt x="0" y="0"/>
                  </a:moveTo>
                  <a:lnTo>
                    <a:pt x="5208" y="0"/>
                  </a:lnTo>
                  <a:lnTo>
                    <a:pt x="523114" y="0"/>
                  </a:lnTo>
                  <a:lnTo>
                    <a:pt x="523114" y="1095882"/>
                  </a:lnTo>
                  <a:lnTo>
                    <a:pt x="0" y="1688591"/>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501379" y="830580"/>
              <a:ext cx="523241" cy="2280921"/>
            </a:xfrm>
            <a:custGeom>
              <a:avLst/>
              <a:gdLst/>
              <a:ahLst/>
              <a:cxnLst/>
              <a:rect l="0" t="0" r="0" b="0"/>
              <a:pathLst>
                <a:path w="523241" h="2280921">
                  <a:moveTo>
                    <a:pt x="520700" y="0"/>
                  </a:moveTo>
                  <a:lnTo>
                    <a:pt x="523240" y="1689099"/>
                  </a:lnTo>
                  <a:lnTo>
                    <a:pt x="0" y="228092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664200" y="1418589"/>
              <a:ext cx="2837180" cy="1692912"/>
            </a:xfrm>
            <a:custGeom>
              <a:avLst/>
              <a:gdLst/>
              <a:ahLst/>
              <a:cxnLst/>
              <a:rect l="0" t="0" r="0" b="0"/>
              <a:pathLst>
                <a:path w="2837180" h="1692912">
                  <a:moveTo>
                    <a:pt x="2837179" y="5080"/>
                  </a:moveTo>
                  <a:lnTo>
                    <a:pt x="2837179" y="1101090"/>
                  </a:lnTo>
                  <a:lnTo>
                    <a:pt x="2837179" y="1692911"/>
                  </a:lnTo>
                  <a:lnTo>
                    <a:pt x="0" y="1692911"/>
                  </a:lnTo>
                  <a:lnTo>
                    <a:pt x="0" y="5080"/>
                  </a:lnTo>
                  <a:lnTo>
                    <a:pt x="0" y="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664200" y="1418589"/>
              <a:ext cx="2837180" cy="5081"/>
            </a:xfrm>
            <a:custGeom>
              <a:avLst/>
              <a:gdLst/>
              <a:ahLst/>
              <a:cxnLst/>
              <a:rect l="0" t="0" r="0" b="0"/>
              <a:pathLst>
                <a:path w="2837180" h="5081">
                  <a:moveTo>
                    <a:pt x="2837179" y="5080"/>
                  </a:moveTo>
                  <a:lnTo>
                    <a:pt x="523240" y="5080"/>
                  </a:lnTo>
                  <a:lnTo>
                    <a:pt x="5079" y="5080"/>
                  </a:lnTo>
                  <a:lnTo>
                    <a:pt x="0" y="508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187439" y="825500"/>
              <a:ext cx="5081" cy="5081"/>
            </a:xfrm>
            <a:custGeom>
              <a:avLst/>
              <a:gdLst/>
              <a:ahLst/>
              <a:cxnLst/>
              <a:rect l="0" t="0" r="0" b="0"/>
              <a:pathLst>
                <a:path w="5081" h="5081">
                  <a:moveTo>
                    <a:pt x="0" y="5080"/>
                  </a:moveTo>
                  <a:lnTo>
                    <a:pt x="0" y="2539"/>
                  </a:lnTo>
                  <a:lnTo>
                    <a:pt x="0" y="0"/>
                  </a:lnTo>
                  <a:lnTo>
                    <a:pt x="5080" y="0"/>
                  </a:lnTo>
                  <a:lnTo>
                    <a:pt x="3810" y="2539"/>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69279" y="828039"/>
              <a:ext cx="3354072" cy="595631"/>
            </a:xfrm>
            <a:custGeom>
              <a:avLst/>
              <a:gdLst/>
              <a:ahLst/>
              <a:cxnLst/>
              <a:rect l="0" t="0" r="0" b="0"/>
              <a:pathLst>
                <a:path w="3354072" h="595631">
                  <a:moveTo>
                    <a:pt x="0" y="590550"/>
                  </a:moveTo>
                  <a:lnTo>
                    <a:pt x="515621" y="2540"/>
                  </a:lnTo>
                  <a:lnTo>
                    <a:pt x="518160" y="0"/>
                  </a:lnTo>
                  <a:lnTo>
                    <a:pt x="518160" y="0"/>
                  </a:lnTo>
                  <a:lnTo>
                    <a:pt x="521971" y="0"/>
                  </a:lnTo>
                  <a:lnTo>
                    <a:pt x="3352801" y="0"/>
                  </a:lnTo>
                  <a:lnTo>
                    <a:pt x="3354071" y="0"/>
                  </a:lnTo>
                  <a:lnTo>
                    <a:pt x="3352801" y="2540"/>
                  </a:lnTo>
                  <a:lnTo>
                    <a:pt x="2832101" y="59563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187439" y="830580"/>
              <a:ext cx="1" cy="1689100"/>
            </a:xfrm>
            <a:custGeom>
              <a:avLst/>
              <a:gdLst/>
              <a:ahLst/>
              <a:cxnLst/>
              <a:rect l="0" t="0" r="0" b="0"/>
              <a:pathLst>
                <a:path w="1" h="1689100">
                  <a:moveTo>
                    <a:pt x="0" y="1689099"/>
                  </a:moveTo>
                  <a:lnTo>
                    <a:pt x="0" y="593089"/>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V="1">
              <a:off x="5664580" y="2519298"/>
              <a:ext cx="523114" cy="592709"/>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6187439" y="2519679"/>
              <a:ext cx="2837181" cy="1"/>
            </a:xfrm>
            <a:custGeom>
              <a:avLst/>
              <a:gdLst/>
              <a:ahLst/>
              <a:cxnLst/>
              <a:rect l="0" t="0" r="0" b="0"/>
              <a:pathLst>
                <a:path w="2837181" h="1">
                  <a:moveTo>
                    <a:pt x="2837180"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7" name="Picture 36" descr="339bd7c8eeb64b3ba769d0d0ec01118c.png"/>
          <p:cNvPicPr>
            <a:picLocks/>
          </p:cNvPicPr>
          <p:nvPr/>
        </p:nvPicPr>
        <p:blipFill>
          <a:blip r:embed="rId3" cstate="print"/>
          <a:stretch>
            <a:fillRect/>
          </a:stretch>
        </p:blipFill>
        <p:spPr>
          <a:xfrm>
            <a:off x="110363" y="109821"/>
            <a:ext cx="3752342" cy="68638"/>
          </a:xfrm>
          <a:prstGeom prst="rect">
            <a:avLst/>
          </a:prstGeom>
          <a:solidFill>
            <a:scrgbClr r="0" g="0" b="0">
              <a:alpha val="0"/>
            </a:scrgbClr>
          </a:solidFill>
        </p:spPr>
      </p:pic>
      <p:grpSp>
        <p:nvGrpSpPr>
          <p:cNvPr id="38" name="Group 37"/>
          <p:cNvGrpSpPr/>
          <p:nvPr/>
        </p:nvGrpSpPr>
        <p:grpSpPr>
          <a:xfrm>
            <a:off x="946150" y="2012156"/>
            <a:ext cx="365760" cy="2413635"/>
            <a:chOff x="946150" y="2012156"/>
            <a:chExt cx="365760" cy="2413635"/>
          </a:xfrm>
        </p:grpSpPr>
        <p:sp>
          <p:nvSpPr>
            <p:cNvPr id="39" name="Oval 38"/>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0" name="Oval 39"/>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1" name="Oval 40"/>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2" name="Oval 41"/>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3" name="Oval 42"/>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4" name="Oval 43"/>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3999" y="1010425"/>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6903" y="1010425"/>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Name the figure.</a:t>
            </a:r>
            <a:endParaRPr lang="en-US" sz="2800" b="1" dirty="0">
              <a:solidFill>
                <a:srgbClr val="000000"/>
              </a:solidFill>
              <a:latin typeface="Arial" pitchFamily="34" charset="0"/>
              <a:cs typeface="Arial" pitchFamily="34" charset="0"/>
            </a:endParaRPr>
          </a:p>
        </p:txBody>
      </p:sp>
      <p:grpSp>
        <p:nvGrpSpPr>
          <p:cNvPr id="42" name="Group 41"/>
          <p:cNvGrpSpPr/>
          <p:nvPr/>
        </p:nvGrpSpPr>
        <p:grpSpPr>
          <a:xfrm>
            <a:off x="1565450" y="1955006"/>
            <a:ext cx="3876500" cy="2514779"/>
            <a:chOff x="703564" y="1954827"/>
            <a:chExt cx="3876500" cy="2514779"/>
          </a:xfrm>
        </p:grpSpPr>
        <p:sp>
          <p:nvSpPr>
            <p:cNvPr id="4" name="TextBox 3"/>
            <p:cNvSpPr txBox="1"/>
            <p:nvPr/>
          </p:nvSpPr>
          <p:spPr>
            <a:xfrm>
              <a:off x="703564" y="1954827"/>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703564" y="2366655"/>
              <a:ext cx="349023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8" name="TextBox 7"/>
            <p:cNvSpPr txBox="1"/>
            <p:nvPr/>
          </p:nvSpPr>
          <p:spPr>
            <a:xfrm>
              <a:off x="703564" y="2764755"/>
              <a:ext cx="387650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10" name="TextBox 9"/>
            <p:cNvSpPr txBox="1"/>
            <p:nvPr/>
          </p:nvSpPr>
          <p:spPr>
            <a:xfrm>
              <a:off x="703565" y="3176583"/>
              <a:ext cx="373854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703564" y="358841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703564" y="400023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grpSp>
      <p:grpSp>
        <p:nvGrpSpPr>
          <p:cNvPr id="43" name="Group 42"/>
          <p:cNvGrpSpPr/>
          <p:nvPr/>
        </p:nvGrpSpPr>
        <p:grpSpPr>
          <a:xfrm>
            <a:off x="2012950" y="1954829"/>
            <a:ext cx="3876500" cy="2514777"/>
            <a:chOff x="1586468" y="1111936"/>
            <a:chExt cx="3876500" cy="2514777"/>
          </a:xfrm>
        </p:grpSpPr>
        <p:sp>
          <p:nvSpPr>
            <p:cNvPr id="5" name="TextBox 4"/>
            <p:cNvSpPr txBox="1"/>
            <p:nvPr/>
          </p:nvSpPr>
          <p:spPr>
            <a:xfrm>
              <a:off x="1586468" y="1111936"/>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1586468" y="1523764"/>
              <a:ext cx="34902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prism</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1586468" y="1921864"/>
              <a:ext cx="387650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pyramid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1586469" y="2333690"/>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pentagonal prism</a:t>
              </a:r>
              <a:endParaRPr lang="en-US" sz="2400" b="1">
                <a:solidFill>
                  <a:srgbClr val="000000"/>
                </a:solidFill>
                <a:latin typeface="Arial" pitchFamily="34" charset="0"/>
                <a:cs typeface="Arial" pitchFamily="34" charset="0"/>
              </a:endParaRPr>
            </a:p>
          </p:txBody>
        </p:sp>
        <p:sp>
          <p:nvSpPr>
            <p:cNvPr id="13" name="TextBox 12"/>
            <p:cNvSpPr txBox="1"/>
            <p:nvPr/>
          </p:nvSpPr>
          <p:spPr>
            <a:xfrm>
              <a:off x="1586468" y="2745519"/>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1586468" y="3157346"/>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grpSp>
        <p:nvGrpSpPr>
          <p:cNvPr id="33" name="Group 32"/>
          <p:cNvGrpSpPr/>
          <p:nvPr/>
        </p:nvGrpSpPr>
        <p:grpSpPr>
          <a:xfrm>
            <a:off x="5214653" y="1194276"/>
            <a:ext cx="4743127" cy="3732530"/>
            <a:chOff x="4800600" y="393700"/>
            <a:chExt cx="4366515" cy="3453130"/>
          </a:xfrm>
        </p:grpSpPr>
        <p:sp>
          <p:nvSpPr>
            <p:cNvPr id="21" name="Freeform 20"/>
            <p:cNvSpPr/>
            <p:nvPr/>
          </p:nvSpPr>
          <p:spPr>
            <a:xfrm>
              <a:off x="6670167" y="397890"/>
              <a:ext cx="2496948" cy="1702563"/>
            </a:xfrm>
            <a:custGeom>
              <a:avLst/>
              <a:gdLst/>
              <a:ahLst/>
              <a:cxnLst/>
              <a:rect l="0" t="0" r="0" b="0"/>
              <a:pathLst>
                <a:path w="2496948" h="1702563">
                  <a:moveTo>
                    <a:pt x="2496947" y="1171576"/>
                  </a:moveTo>
                  <a:lnTo>
                    <a:pt x="879855" y="1702562"/>
                  </a:lnTo>
                  <a:lnTo>
                    <a:pt x="439674" y="1326135"/>
                  </a:lnTo>
                  <a:lnTo>
                    <a:pt x="0" y="951738"/>
                  </a:lnTo>
                  <a:lnTo>
                    <a:pt x="1123696" y="0"/>
                  </a:lnTo>
                  <a:lnTo>
                    <a:pt x="1809623" y="58458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225030" y="1569466"/>
              <a:ext cx="1942085" cy="1746250"/>
            </a:xfrm>
            <a:custGeom>
              <a:avLst/>
              <a:gdLst/>
              <a:ahLst/>
              <a:cxnLst/>
              <a:rect l="0" t="0" r="0" b="0"/>
              <a:pathLst>
                <a:path w="1942085" h="1746250">
                  <a:moveTo>
                    <a:pt x="1833626" y="405129"/>
                  </a:moveTo>
                  <a:lnTo>
                    <a:pt x="1712595" y="857376"/>
                  </a:lnTo>
                  <a:lnTo>
                    <a:pt x="1652651" y="1078610"/>
                  </a:lnTo>
                  <a:lnTo>
                    <a:pt x="1592579" y="1300860"/>
                  </a:lnTo>
                  <a:lnTo>
                    <a:pt x="1532127" y="1523110"/>
                  </a:lnTo>
                  <a:lnTo>
                    <a:pt x="1471167" y="1746249"/>
                  </a:lnTo>
                  <a:lnTo>
                    <a:pt x="0" y="1746249"/>
                  </a:lnTo>
                  <a:lnTo>
                    <a:pt x="47498" y="1566798"/>
                  </a:lnTo>
                  <a:lnTo>
                    <a:pt x="95503" y="1388236"/>
                  </a:lnTo>
                  <a:lnTo>
                    <a:pt x="216535" y="936116"/>
                  </a:lnTo>
                  <a:lnTo>
                    <a:pt x="270255" y="733044"/>
                  </a:lnTo>
                  <a:lnTo>
                    <a:pt x="324992" y="530986"/>
                  </a:lnTo>
                  <a:lnTo>
                    <a:pt x="1942084"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800600" y="928750"/>
              <a:ext cx="1869568" cy="1171703"/>
            </a:xfrm>
            <a:custGeom>
              <a:avLst/>
              <a:gdLst/>
              <a:ahLst/>
              <a:cxnLst/>
              <a:rect l="0" t="0" r="0" b="0"/>
              <a:pathLst>
                <a:path w="1869568" h="1171703">
                  <a:moveTo>
                    <a:pt x="1869567" y="420878"/>
                  </a:moveTo>
                  <a:lnTo>
                    <a:pt x="1743329" y="527050"/>
                  </a:lnTo>
                  <a:lnTo>
                    <a:pt x="1617598" y="634111"/>
                  </a:lnTo>
                  <a:lnTo>
                    <a:pt x="6222" y="1171702"/>
                  </a:lnTo>
                  <a:lnTo>
                    <a:pt x="0" y="1164972"/>
                  </a:lnTo>
                  <a:lnTo>
                    <a:pt x="688213" y="581788"/>
                  </a:lnTo>
                  <a:lnTo>
                    <a:pt x="1376171"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176771" y="397890"/>
              <a:ext cx="1617093" cy="951739"/>
            </a:xfrm>
            <a:custGeom>
              <a:avLst/>
              <a:gdLst/>
              <a:ahLst/>
              <a:cxnLst/>
              <a:rect l="0" t="0" r="0" b="0"/>
              <a:pathLst>
                <a:path w="1617093" h="951739">
                  <a:moveTo>
                    <a:pt x="0" y="530860"/>
                  </a:moveTo>
                  <a:lnTo>
                    <a:pt x="1617092" y="0"/>
                  </a:lnTo>
                  <a:lnTo>
                    <a:pt x="493396" y="951738"/>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806822" y="1349628"/>
              <a:ext cx="2743201" cy="2497076"/>
            </a:xfrm>
            <a:custGeom>
              <a:avLst/>
              <a:gdLst/>
              <a:ahLst/>
              <a:cxnLst/>
              <a:rect l="0" t="0" r="0" b="0"/>
              <a:pathLst>
                <a:path w="2743201" h="2497076">
                  <a:moveTo>
                    <a:pt x="1863345" y="0"/>
                  </a:moveTo>
                  <a:lnTo>
                    <a:pt x="2303019" y="374397"/>
                  </a:lnTo>
                  <a:lnTo>
                    <a:pt x="2743200" y="750824"/>
                  </a:lnTo>
                  <a:lnTo>
                    <a:pt x="2688463" y="952882"/>
                  </a:lnTo>
                  <a:lnTo>
                    <a:pt x="2634743" y="1155954"/>
                  </a:lnTo>
                  <a:lnTo>
                    <a:pt x="2513711" y="1608074"/>
                  </a:lnTo>
                  <a:lnTo>
                    <a:pt x="2465706" y="1786636"/>
                  </a:lnTo>
                  <a:lnTo>
                    <a:pt x="2418208" y="1966087"/>
                  </a:lnTo>
                  <a:lnTo>
                    <a:pt x="2086992" y="1966087"/>
                  </a:lnTo>
                  <a:lnTo>
                    <a:pt x="1965580" y="1521207"/>
                  </a:lnTo>
                  <a:lnTo>
                    <a:pt x="1905509" y="1298957"/>
                  </a:lnTo>
                  <a:lnTo>
                    <a:pt x="1846581" y="1077595"/>
                  </a:lnTo>
                  <a:lnTo>
                    <a:pt x="1725549" y="625476"/>
                  </a:lnTo>
                  <a:lnTo>
                    <a:pt x="1617092" y="219838"/>
                  </a:lnTo>
                  <a:lnTo>
                    <a:pt x="1725549" y="625476"/>
                  </a:lnTo>
                  <a:lnTo>
                    <a:pt x="1846581" y="1077595"/>
                  </a:lnTo>
                  <a:lnTo>
                    <a:pt x="1905509" y="1298957"/>
                  </a:lnTo>
                  <a:lnTo>
                    <a:pt x="1965580" y="1521207"/>
                  </a:lnTo>
                  <a:lnTo>
                    <a:pt x="2086992" y="1966087"/>
                  </a:lnTo>
                  <a:lnTo>
                    <a:pt x="471298" y="2497075"/>
                  </a:lnTo>
                  <a:lnTo>
                    <a:pt x="469900" y="2497075"/>
                  </a:lnTo>
                  <a:lnTo>
                    <a:pt x="348488" y="2052067"/>
                  </a:lnTo>
                  <a:lnTo>
                    <a:pt x="288418" y="1829817"/>
                  </a:lnTo>
                  <a:lnTo>
                    <a:pt x="229362" y="1608582"/>
                  </a:lnTo>
                  <a:lnTo>
                    <a:pt x="108458" y="1156336"/>
                  </a:lnTo>
                  <a:lnTo>
                    <a:pt x="0" y="750824"/>
                  </a:lnTo>
                  <a:lnTo>
                    <a:pt x="1611376" y="213233"/>
                  </a:lnTo>
                  <a:lnTo>
                    <a:pt x="1737107" y="106172"/>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278120" y="3315715"/>
              <a:ext cx="1946911" cy="530989"/>
            </a:xfrm>
            <a:custGeom>
              <a:avLst/>
              <a:gdLst/>
              <a:ahLst/>
              <a:cxnLst/>
              <a:rect l="0" t="0" r="0" b="0"/>
              <a:pathLst>
                <a:path w="1946911" h="530989">
                  <a:moveTo>
                    <a:pt x="1800986" y="530988"/>
                  </a:moveTo>
                  <a:lnTo>
                    <a:pt x="0" y="530988"/>
                  </a:lnTo>
                  <a:lnTo>
                    <a:pt x="1615694" y="0"/>
                  </a:lnTo>
                  <a:lnTo>
                    <a:pt x="1946910" y="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079106" y="3315715"/>
              <a:ext cx="1617092" cy="530989"/>
            </a:xfrm>
            <a:custGeom>
              <a:avLst/>
              <a:gdLst/>
              <a:ahLst/>
              <a:cxnLst/>
              <a:rect l="0" t="0" r="0" b="0"/>
              <a:pathLst>
                <a:path w="1617092" h="530989">
                  <a:moveTo>
                    <a:pt x="145924" y="0"/>
                  </a:moveTo>
                  <a:lnTo>
                    <a:pt x="1617091" y="0"/>
                  </a:lnTo>
                  <a:lnTo>
                    <a:pt x="0" y="530988"/>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793990" y="397509"/>
              <a:ext cx="1372870" cy="2918462"/>
            </a:xfrm>
            <a:custGeom>
              <a:avLst/>
              <a:gdLst/>
              <a:ahLst/>
              <a:cxnLst/>
              <a:rect l="0" t="0" r="0" b="0"/>
              <a:pathLst>
                <a:path w="1372870" h="2918462">
                  <a:moveTo>
                    <a:pt x="901700" y="2918461"/>
                  </a:moveTo>
                  <a:lnTo>
                    <a:pt x="1372869" y="11722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800600" y="928369"/>
              <a:ext cx="2749551" cy="2918461"/>
            </a:xfrm>
            <a:custGeom>
              <a:avLst/>
              <a:gdLst/>
              <a:ahLst/>
              <a:cxnLst/>
              <a:rect l="0" t="0" r="0" b="0"/>
              <a:pathLst>
                <a:path w="2749551" h="2918461">
                  <a:moveTo>
                    <a:pt x="6350" y="1172210"/>
                  </a:moveTo>
                  <a:lnTo>
                    <a:pt x="477520" y="2918460"/>
                  </a:lnTo>
                  <a:lnTo>
                    <a:pt x="2278380" y="2918460"/>
                  </a:lnTo>
                  <a:lnTo>
                    <a:pt x="2749550" y="1172210"/>
                  </a:lnTo>
                  <a:lnTo>
                    <a:pt x="1376679" y="0"/>
                  </a:lnTo>
                  <a:lnTo>
                    <a:pt x="0" y="11658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flipH="1">
              <a:off x="6159500" y="393700"/>
              <a:ext cx="1625600" cy="5334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531100" y="1562100"/>
              <a:ext cx="1625600" cy="5334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061200" y="3314700"/>
              <a:ext cx="1625600" cy="5207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34" name="Picture 33" descr="ea7870e8d1bf42348afe62c0ad80ae4d.png"/>
          <p:cNvPicPr>
            <a:picLocks/>
          </p:cNvPicPr>
          <p:nvPr/>
        </p:nvPicPr>
        <p:blipFill>
          <a:blip r:embed="rId3" cstate="print"/>
          <a:stretch>
            <a:fillRect/>
          </a:stretch>
        </p:blipFill>
        <p:spPr>
          <a:xfrm>
            <a:off x="96568" y="123548"/>
            <a:ext cx="3752342" cy="68638"/>
          </a:xfrm>
          <a:prstGeom prst="rect">
            <a:avLst/>
          </a:prstGeom>
          <a:solidFill>
            <a:scrgbClr r="0" g="0" b="0">
              <a:alpha val="0"/>
            </a:scrgbClr>
          </a:solidFill>
        </p:spPr>
      </p:pic>
      <p:grpSp>
        <p:nvGrpSpPr>
          <p:cNvPr id="35" name="Group 34"/>
          <p:cNvGrpSpPr/>
          <p:nvPr/>
        </p:nvGrpSpPr>
        <p:grpSpPr>
          <a:xfrm>
            <a:off x="946150" y="2012156"/>
            <a:ext cx="365760" cy="2413635"/>
            <a:chOff x="946150" y="2012156"/>
            <a:chExt cx="365760" cy="2413635"/>
          </a:xfrm>
        </p:grpSpPr>
        <p:sp>
          <p:nvSpPr>
            <p:cNvPr id="36" name="Oval 35"/>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7" name="Oval 36"/>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8" name="Oval 37"/>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9" name="Oval 38"/>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0" name="Oval 39"/>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1" name="Oval 40"/>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5770" y="1043083"/>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08674" y="1043083"/>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Name the figure.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22714" y="1973877"/>
            <a:ext cx="376613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012950" y="1973879"/>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522714" y="2385705"/>
            <a:ext cx="349023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012950" y="2385707"/>
            <a:ext cx="34902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prism</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522714" y="2783805"/>
            <a:ext cx="387650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012950" y="2783807"/>
            <a:ext cx="387650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pyramid</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522715" y="319563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012951" y="319563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pentagonal prism</a:t>
            </a:r>
            <a:endParaRPr lang="en-US" sz="2400" b="1">
              <a:solidFill>
                <a:srgbClr val="000000"/>
              </a:solidFill>
              <a:latin typeface="Arial" pitchFamily="34" charset="0"/>
              <a:cs typeface="Arial" pitchFamily="34" charset="0"/>
            </a:endParaRPr>
          </a:p>
        </p:txBody>
      </p:sp>
      <p:sp>
        <p:nvSpPr>
          <p:cNvPr id="12" name="TextBox 11"/>
          <p:cNvSpPr txBox="1"/>
          <p:nvPr/>
        </p:nvSpPr>
        <p:spPr>
          <a:xfrm>
            <a:off x="1522714" y="360746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012950" y="360746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522714" y="401928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012950" y="401928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nvGrpSpPr>
          <p:cNvPr id="25" name="Group 24"/>
          <p:cNvGrpSpPr/>
          <p:nvPr/>
        </p:nvGrpSpPr>
        <p:grpSpPr>
          <a:xfrm>
            <a:off x="7118414" y="439283"/>
            <a:ext cx="2520278" cy="2886362"/>
            <a:chOff x="6553200" y="406400"/>
            <a:chExt cx="2320164" cy="2670302"/>
          </a:xfrm>
        </p:grpSpPr>
        <p:sp>
          <p:nvSpPr>
            <p:cNvPr id="21" name="Freeform 20"/>
            <p:cNvSpPr/>
            <p:nvPr/>
          </p:nvSpPr>
          <p:spPr>
            <a:xfrm>
              <a:off x="6553581" y="2484373"/>
              <a:ext cx="2319783" cy="592329"/>
            </a:xfrm>
            <a:custGeom>
              <a:avLst/>
              <a:gdLst/>
              <a:ahLst/>
              <a:cxnLst/>
              <a:rect l="0" t="0" r="0" b="0"/>
              <a:pathLst>
                <a:path w="2319783" h="592329">
                  <a:moveTo>
                    <a:pt x="2313559" y="264034"/>
                  </a:moveTo>
                  <a:lnTo>
                    <a:pt x="2315972" y="271653"/>
                  </a:lnTo>
                  <a:lnTo>
                    <a:pt x="2317876" y="279400"/>
                  </a:lnTo>
                  <a:lnTo>
                    <a:pt x="2319274" y="287528"/>
                  </a:lnTo>
                  <a:lnTo>
                    <a:pt x="2319782" y="296165"/>
                  </a:lnTo>
                  <a:lnTo>
                    <a:pt x="2319274" y="297562"/>
                  </a:lnTo>
                  <a:lnTo>
                    <a:pt x="2319274" y="299466"/>
                  </a:lnTo>
                  <a:lnTo>
                    <a:pt x="2319274" y="303403"/>
                  </a:lnTo>
                  <a:lnTo>
                    <a:pt x="2318385" y="311024"/>
                  </a:lnTo>
                  <a:lnTo>
                    <a:pt x="2316479" y="318262"/>
                  </a:lnTo>
                  <a:lnTo>
                    <a:pt x="2314066" y="325882"/>
                  </a:lnTo>
                  <a:lnTo>
                    <a:pt x="2307336" y="340360"/>
                  </a:lnTo>
                  <a:lnTo>
                    <a:pt x="2305812" y="341757"/>
                  </a:lnTo>
                  <a:lnTo>
                    <a:pt x="2304923" y="343662"/>
                  </a:lnTo>
                  <a:lnTo>
                    <a:pt x="2303017" y="347472"/>
                  </a:lnTo>
                  <a:lnTo>
                    <a:pt x="2298191" y="355219"/>
                  </a:lnTo>
                  <a:lnTo>
                    <a:pt x="2292476" y="361950"/>
                  </a:lnTo>
                  <a:lnTo>
                    <a:pt x="2286126" y="368681"/>
                  </a:lnTo>
                  <a:lnTo>
                    <a:pt x="2279014" y="375412"/>
                  </a:lnTo>
                  <a:lnTo>
                    <a:pt x="2271267" y="382525"/>
                  </a:lnTo>
                  <a:lnTo>
                    <a:pt x="2253996" y="395987"/>
                  </a:lnTo>
                  <a:lnTo>
                    <a:pt x="2244471" y="402718"/>
                  </a:lnTo>
                  <a:lnTo>
                    <a:pt x="2241550" y="404115"/>
                  </a:lnTo>
                  <a:lnTo>
                    <a:pt x="2239137" y="406019"/>
                  </a:lnTo>
                  <a:lnTo>
                    <a:pt x="2234311" y="409956"/>
                  </a:lnTo>
                  <a:lnTo>
                    <a:pt x="2211324" y="422403"/>
                  </a:lnTo>
                  <a:lnTo>
                    <a:pt x="2198877" y="428625"/>
                  </a:lnTo>
                  <a:lnTo>
                    <a:pt x="2185924" y="435356"/>
                  </a:lnTo>
                  <a:lnTo>
                    <a:pt x="2171953" y="441072"/>
                  </a:lnTo>
                  <a:lnTo>
                    <a:pt x="2164714" y="443993"/>
                  </a:lnTo>
                  <a:lnTo>
                    <a:pt x="2157984" y="447294"/>
                  </a:lnTo>
                  <a:lnTo>
                    <a:pt x="2143125" y="453137"/>
                  </a:lnTo>
                  <a:lnTo>
                    <a:pt x="2127758" y="459868"/>
                  </a:lnTo>
                  <a:lnTo>
                    <a:pt x="2111501" y="465582"/>
                  </a:lnTo>
                  <a:lnTo>
                    <a:pt x="2094611" y="471297"/>
                  </a:lnTo>
                  <a:lnTo>
                    <a:pt x="2076958" y="477140"/>
                  </a:lnTo>
                  <a:lnTo>
                    <a:pt x="2058670" y="482854"/>
                  </a:lnTo>
                  <a:lnTo>
                    <a:pt x="2039492" y="488188"/>
                  </a:lnTo>
                  <a:lnTo>
                    <a:pt x="2020315" y="493903"/>
                  </a:lnTo>
                  <a:lnTo>
                    <a:pt x="2000123" y="499619"/>
                  </a:lnTo>
                  <a:lnTo>
                    <a:pt x="1979422" y="505460"/>
                  </a:lnTo>
                  <a:lnTo>
                    <a:pt x="1957450" y="510287"/>
                  </a:lnTo>
                  <a:lnTo>
                    <a:pt x="1951609" y="511175"/>
                  </a:lnTo>
                  <a:lnTo>
                    <a:pt x="1946401" y="512572"/>
                  </a:lnTo>
                  <a:lnTo>
                    <a:pt x="1935734" y="515494"/>
                  </a:lnTo>
                  <a:lnTo>
                    <a:pt x="1892046" y="525146"/>
                  </a:lnTo>
                  <a:lnTo>
                    <a:pt x="1869059" y="529463"/>
                  </a:lnTo>
                  <a:lnTo>
                    <a:pt x="1846452" y="534290"/>
                  </a:lnTo>
                  <a:lnTo>
                    <a:pt x="1800478" y="542925"/>
                  </a:lnTo>
                  <a:lnTo>
                    <a:pt x="1752853" y="550546"/>
                  </a:lnTo>
                  <a:lnTo>
                    <a:pt x="1740408" y="551943"/>
                  </a:lnTo>
                  <a:lnTo>
                    <a:pt x="1728470" y="553975"/>
                  </a:lnTo>
                  <a:lnTo>
                    <a:pt x="1704466" y="557784"/>
                  </a:lnTo>
                  <a:lnTo>
                    <a:pt x="1679448" y="560578"/>
                  </a:lnTo>
                  <a:lnTo>
                    <a:pt x="1667001" y="562103"/>
                  </a:lnTo>
                  <a:lnTo>
                    <a:pt x="1654937" y="564007"/>
                  </a:lnTo>
                  <a:lnTo>
                    <a:pt x="1629537" y="566928"/>
                  </a:lnTo>
                  <a:lnTo>
                    <a:pt x="1604645" y="570231"/>
                  </a:lnTo>
                  <a:lnTo>
                    <a:pt x="1552321" y="575056"/>
                  </a:lnTo>
                  <a:lnTo>
                    <a:pt x="1525904" y="576962"/>
                  </a:lnTo>
                  <a:lnTo>
                    <a:pt x="1499997" y="579375"/>
                  </a:lnTo>
                  <a:lnTo>
                    <a:pt x="1445767" y="583184"/>
                  </a:lnTo>
                  <a:lnTo>
                    <a:pt x="1438528" y="583184"/>
                  </a:lnTo>
                  <a:lnTo>
                    <a:pt x="1431798" y="583693"/>
                  </a:lnTo>
                  <a:lnTo>
                    <a:pt x="1418336" y="584581"/>
                  </a:lnTo>
                  <a:lnTo>
                    <a:pt x="1391030" y="586613"/>
                  </a:lnTo>
                  <a:lnTo>
                    <a:pt x="1362710" y="587503"/>
                  </a:lnTo>
                  <a:lnTo>
                    <a:pt x="1334770" y="588900"/>
                  </a:lnTo>
                  <a:lnTo>
                    <a:pt x="1277747" y="590931"/>
                  </a:lnTo>
                  <a:lnTo>
                    <a:pt x="1219200" y="591821"/>
                  </a:lnTo>
                  <a:lnTo>
                    <a:pt x="1189354" y="591821"/>
                  </a:lnTo>
                  <a:lnTo>
                    <a:pt x="1174496" y="591821"/>
                  </a:lnTo>
                  <a:lnTo>
                    <a:pt x="1160145" y="592328"/>
                  </a:lnTo>
                  <a:lnTo>
                    <a:pt x="1100074" y="591821"/>
                  </a:lnTo>
                  <a:lnTo>
                    <a:pt x="1041526" y="590931"/>
                  </a:lnTo>
                  <a:lnTo>
                    <a:pt x="984376" y="588900"/>
                  </a:lnTo>
                  <a:lnTo>
                    <a:pt x="928242" y="586613"/>
                  </a:lnTo>
                  <a:lnTo>
                    <a:pt x="873125" y="583184"/>
                  </a:lnTo>
                  <a:lnTo>
                    <a:pt x="818769" y="579375"/>
                  </a:lnTo>
                  <a:lnTo>
                    <a:pt x="765555" y="575056"/>
                  </a:lnTo>
                  <a:lnTo>
                    <a:pt x="714248" y="570231"/>
                  </a:lnTo>
                  <a:lnTo>
                    <a:pt x="662812" y="564007"/>
                  </a:lnTo>
                  <a:lnTo>
                    <a:pt x="613410" y="557784"/>
                  </a:lnTo>
                  <a:lnTo>
                    <a:pt x="564896" y="550546"/>
                  </a:lnTo>
                  <a:lnTo>
                    <a:pt x="517905" y="542925"/>
                  </a:lnTo>
                  <a:lnTo>
                    <a:pt x="471297" y="534290"/>
                  </a:lnTo>
                  <a:lnTo>
                    <a:pt x="448310" y="529463"/>
                  </a:lnTo>
                  <a:lnTo>
                    <a:pt x="426212" y="525146"/>
                  </a:lnTo>
                  <a:lnTo>
                    <a:pt x="382015" y="515494"/>
                  </a:lnTo>
                  <a:lnTo>
                    <a:pt x="339344" y="505460"/>
                  </a:lnTo>
                  <a:lnTo>
                    <a:pt x="297561" y="493903"/>
                  </a:lnTo>
                  <a:lnTo>
                    <a:pt x="277875" y="488188"/>
                  </a:lnTo>
                  <a:lnTo>
                    <a:pt x="259207" y="482854"/>
                  </a:lnTo>
                  <a:lnTo>
                    <a:pt x="223138" y="471297"/>
                  </a:lnTo>
                  <a:lnTo>
                    <a:pt x="190500" y="459868"/>
                  </a:lnTo>
                  <a:lnTo>
                    <a:pt x="159258" y="447294"/>
                  </a:lnTo>
                  <a:lnTo>
                    <a:pt x="144907" y="441072"/>
                  </a:lnTo>
                  <a:lnTo>
                    <a:pt x="131952" y="435356"/>
                  </a:lnTo>
                  <a:lnTo>
                    <a:pt x="118490" y="428625"/>
                  </a:lnTo>
                  <a:lnTo>
                    <a:pt x="106552" y="422403"/>
                  </a:lnTo>
                  <a:lnTo>
                    <a:pt x="84454" y="409956"/>
                  </a:lnTo>
                  <a:lnTo>
                    <a:pt x="73913" y="402718"/>
                  </a:lnTo>
                  <a:lnTo>
                    <a:pt x="64262" y="395987"/>
                  </a:lnTo>
                  <a:lnTo>
                    <a:pt x="47498" y="382525"/>
                  </a:lnTo>
                  <a:lnTo>
                    <a:pt x="39370" y="375412"/>
                  </a:lnTo>
                  <a:lnTo>
                    <a:pt x="32638" y="368681"/>
                  </a:lnTo>
                  <a:lnTo>
                    <a:pt x="21082" y="355219"/>
                  </a:lnTo>
                  <a:lnTo>
                    <a:pt x="15748" y="347472"/>
                  </a:lnTo>
                  <a:lnTo>
                    <a:pt x="11429" y="340360"/>
                  </a:lnTo>
                  <a:lnTo>
                    <a:pt x="5207" y="325882"/>
                  </a:lnTo>
                  <a:lnTo>
                    <a:pt x="2286" y="318262"/>
                  </a:lnTo>
                  <a:lnTo>
                    <a:pt x="888" y="311024"/>
                  </a:lnTo>
                  <a:lnTo>
                    <a:pt x="0" y="303403"/>
                  </a:lnTo>
                  <a:lnTo>
                    <a:pt x="0" y="296165"/>
                  </a:lnTo>
                  <a:lnTo>
                    <a:pt x="380" y="284100"/>
                  </a:lnTo>
                  <a:lnTo>
                    <a:pt x="3301" y="272669"/>
                  </a:lnTo>
                  <a:lnTo>
                    <a:pt x="5714" y="264034"/>
                  </a:lnTo>
                  <a:lnTo>
                    <a:pt x="9525" y="255397"/>
                  </a:lnTo>
                  <a:lnTo>
                    <a:pt x="14350" y="246762"/>
                  </a:lnTo>
                  <a:lnTo>
                    <a:pt x="20574" y="238506"/>
                  </a:lnTo>
                  <a:lnTo>
                    <a:pt x="28701" y="227457"/>
                  </a:lnTo>
                  <a:lnTo>
                    <a:pt x="38862" y="216916"/>
                  </a:lnTo>
                  <a:lnTo>
                    <a:pt x="49911" y="206375"/>
                  </a:lnTo>
                  <a:lnTo>
                    <a:pt x="63246" y="196343"/>
                  </a:lnTo>
                  <a:lnTo>
                    <a:pt x="77724" y="185802"/>
                  </a:lnTo>
                  <a:lnTo>
                    <a:pt x="93979" y="176150"/>
                  </a:lnTo>
                  <a:lnTo>
                    <a:pt x="111251" y="166497"/>
                  </a:lnTo>
                  <a:lnTo>
                    <a:pt x="130937" y="156972"/>
                  </a:lnTo>
                  <a:lnTo>
                    <a:pt x="151129" y="147321"/>
                  </a:lnTo>
                  <a:lnTo>
                    <a:pt x="173736" y="137796"/>
                  </a:lnTo>
                  <a:lnTo>
                    <a:pt x="197230" y="128652"/>
                  </a:lnTo>
                  <a:lnTo>
                    <a:pt x="222630" y="120016"/>
                  </a:lnTo>
                  <a:lnTo>
                    <a:pt x="249047" y="110872"/>
                  </a:lnTo>
                  <a:lnTo>
                    <a:pt x="277875" y="102235"/>
                  </a:lnTo>
                  <a:lnTo>
                    <a:pt x="307594" y="93600"/>
                  </a:lnTo>
                  <a:lnTo>
                    <a:pt x="339344" y="85853"/>
                  </a:lnTo>
                  <a:lnTo>
                    <a:pt x="382015" y="74931"/>
                  </a:lnTo>
                  <a:lnTo>
                    <a:pt x="426212" y="65278"/>
                  </a:lnTo>
                  <a:lnTo>
                    <a:pt x="471297" y="56134"/>
                  </a:lnTo>
                  <a:lnTo>
                    <a:pt x="517905" y="48006"/>
                  </a:lnTo>
                  <a:lnTo>
                    <a:pt x="564896" y="39878"/>
                  </a:lnTo>
                  <a:lnTo>
                    <a:pt x="613410" y="33147"/>
                  </a:lnTo>
                  <a:lnTo>
                    <a:pt x="662812" y="26416"/>
                  </a:lnTo>
                  <a:lnTo>
                    <a:pt x="714248" y="21082"/>
                  </a:lnTo>
                  <a:lnTo>
                    <a:pt x="765555" y="15875"/>
                  </a:lnTo>
                  <a:lnTo>
                    <a:pt x="818769" y="11557"/>
                  </a:lnTo>
                  <a:lnTo>
                    <a:pt x="873125" y="7621"/>
                  </a:lnTo>
                  <a:lnTo>
                    <a:pt x="928242" y="5334"/>
                  </a:lnTo>
                  <a:lnTo>
                    <a:pt x="984376" y="2413"/>
                  </a:lnTo>
                  <a:lnTo>
                    <a:pt x="1041526" y="1016"/>
                  </a:lnTo>
                  <a:lnTo>
                    <a:pt x="1100074" y="0"/>
                  </a:lnTo>
                  <a:lnTo>
                    <a:pt x="1160145" y="0"/>
                  </a:lnTo>
                  <a:lnTo>
                    <a:pt x="1219200" y="0"/>
                  </a:lnTo>
                  <a:lnTo>
                    <a:pt x="1277747" y="1016"/>
                  </a:lnTo>
                  <a:lnTo>
                    <a:pt x="1334770" y="2413"/>
                  </a:lnTo>
                  <a:lnTo>
                    <a:pt x="1391030" y="5334"/>
                  </a:lnTo>
                  <a:lnTo>
                    <a:pt x="1445767" y="7621"/>
                  </a:lnTo>
                  <a:lnTo>
                    <a:pt x="1499997" y="11557"/>
                  </a:lnTo>
                  <a:lnTo>
                    <a:pt x="1552321" y="15875"/>
                  </a:lnTo>
                  <a:lnTo>
                    <a:pt x="1604645" y="21082"/>
                  </a:lnTo>
                  <a:lnTo>
                    <a:pt x="1654937" y="26416"/>
                  </a:lnTo>
                  <a:lnTo>
                    <a:pt x="1704466" y="33147"/>
                  </a:lnTo>
                  <a:lnTo>
                    <a:pt x="1752853" y="39878"/>
                  </a:lnTo>
                  <a:lnTo>
                    <a:pt x="1800478" y="48006"/>
                  </a:lnTo>
                  <a:lnTo>
                    <a:pt x="1846452" y="56134"/>
                  </a:lnTo>
                  <a:lnTo>
                    <a:pt x="1892046" y="65278"/>
                  </a:lnTo>
                  <a:lnTo>
                    <a:pt x="1935734" y="74931"/>
                  </a:lnTo>
                  <a:lnTo>
                    <a:pt x="1979422" y="85853"/>
                  </a:lnTo>
                  <a:lnTo>
                    <a:pt x="2012569" y="94616"/>
                  </a:lnTo>
                  <a:lnTo>
                    <a:pt x="2044319" y="103252"/>
                  </a:lnTo>
                  <a:lnTo>
                    <a:pt x="2074037" y="112269"/>
                  </a:lnTo>
                  <a:lnTo>
                    <a:pt x="2102358" y="121921"/>
                  </a:lnTo>
                  <a:lnTo>
                    <a:pt x="2128265" y="131572"/>
                  </a:lnTo>
                  <a:lnTo>
                    <a:pt x="2153285" y="141097"/>
                  </a:lnTo>
                  <a:lnTo>
                    <a:pt x="2176272" y="151257"/>
                  </a:lnTo>
                  <a:lnTo>
                    <a:pt x="2197862" y="161799"/>
                  </a:lnTo>
                  <a:lnTo>
                    <a:pt x="2217038" y="171831"/>
                  </a:lnTo>
                  <a:lnTo>
                    <a:pt x="2234819" y="182372"/>
                  </a:lnTo>
                  <a:lnTo>
                    <a:pt x="2251201" y="192913"/>
                  </a:lnTo>
                  <a:lnTo>
                    <a:pt x="2266061" y="203962"/>
                  </a:lnTo>
                  <a:lnTo>
                    <a:pt x="2278507" y="214503"/>
                  </a:lnTo>
                  <a:lnTo>
                    <a:pt x="2289555" y="226060"/>
                  </a:lnTo>
                  <a:lnTo>
                    <a:pt x="2299208" y="237618"/>
                  </a:lnTo>
                  <a:lnTo>
                    <a:pt x="2306827" y="249556"/>
                  </a:lnTo>
                  <a:lnTo>
                    <a:pt x="2313559" y="263018"/>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574155" y="406400"/>
              <a:ext cx="2286254" cy="2327530"/>
            </a:xfrm>
            <a:custGeom>
              <a:avLst/>
              <a:gdLst/>
              <a:ahLst/>
              <a:cxnLst/>
              <a:rect l="0" t="0" r="0" b="0"/>
              <a:pathLst>
                <a:path w="2286254" h="2327530">
                  <a:moveTo>
                    <a:pt x="0" y="2316479"/>
                  </a:moveTo>
                  <a:lnTo>
                    <a:pt x="1139571" y="0"/>
                  </a:lnTo>
                  <a:lnTo>
                    <a:pt x="2286253" y="2327529"/>
                  </a:lnTo>
                  <a:lnTo>
                    <a:pt x="2278634" y="2315591"/>
                  </a:lnTo>
                  <a:lnTo>
                    <a:pt x="2268981" y="2304033"/>
                  </a:lnTo>
                  <a:lnTo>
                    <a:pt x="2257933" y="2292476"/>
                  </a:lnTo>
                  <a:lnTo>
                    <a:pt x="2245487" y="2281935"/>
                  </a:lnTo>
                  <a:lnTo>
                    <a:pt x="2230627" y="2270886"/>
                  </a:lnTo>
                  <a:lnTo>
                    <a:pt x="2214245" y="2260345"/>
                  </a:lnTo>
                  <a:lnTo>
                    <a:pt x="2196464" y="2249804"/>
                  </a:lnTo>
                  <a:lnTo>
                    <a:pt x="2177288" y="2239772"/>
                  </a:lnTo>
                  <a:lnTo>
                    <a:pt x="2155698" y="2229230"/>
                  </a:lnTo>
                  <a:lnTo>
                    <a:pt x="2132711" y="2219070"/>
                  </a:lnTo>
                  <a:lnTo>
                    <a:pt x="2107691" y="2209545"/>
                  </a:lnTo>
                  <a:lnTo>
                    <a:pt x="2081784" y="2199894"/>
                  </a:lnTo>
                  <a:lnTo>
                    <a:pt x="2053463" y="2190242"/>
                  </a:lnTo>
                  <a:lnTo>
                    <a:pt x="2023745" y="2181225"/>
                  </a:lnTo>
                  <a:lnTo>
                    <a:pt x="1991995" y="2172589"/>
                  </a:lnTo>
                  <a:lnTo>
                    <a:pt x="1958848" y="2163826"/>
                  </a:lnTo>
                  <a:lnTo>
                    <a:pt x="1915160" y="2152904"/>
                  </a:lnTo>
                  <a:lnTo>
                    <a:pt x="1871472" y="2143251"/>
                  </a:lnTo>
                  <a:lnTo>
                    <a:pt x="1825878" y="2134107"/>
                  </a:lnTo>
                  <a:lnTo>
                    <a:pt x="1779904" y="2125979"/>
                  </a:lnTo>
                  <a:lnTo>
                    <a:pt x="1732279" y="2117851"/>
                  </a:lnTo>
                  <a:lnTo>
                    <a:pt x="1683892" y="2111120"/>
                  </a:lnTo>
                  <a:lnTo>
                    <a:pt x="1634363" y="2104389"/>
                  </a:lnTo>
                  <a:lnTo>
                    <a:pt x="1584071" y="2099055"/>
                  </a:lnTo>
                  <a:lnTo>
                    <a:pt x="1531747" y="2093848"/>
                  </a:lnTo>
                  <a:lnTo>
                    <a:pt x="1479423" y="2089530"/>
                  </a:lnTo>
                  <a:lnTo>
                    <a:pt x="1425193" y="2085594"/>
                  </a:lnTo>
                  <a:lnTo>
                    <a:pt x="1370456" y="2083307"/>
                  </a:lnTo>
                  <a:lnTo>
                    <a:pt x="1314196" y="2080386"/>
                  </a:lnTo>
                  <a:lnTo>
                    <a:pt x="1257173" y="2078989"/>
                  </a:lnTo>
                  <a:lnTo>
                    <a:pt x="1198626" y="2077973"/>
                  </a:lnTo>
                  <a:lnTo>
                    <a:pt x="1139571" y="2077973"/>
                  </a:lnTo>
                  <a:lnTo>
                    <a:pt x="1079500" y="2077973"/>
                  </a:lnTo>
                  <a:lnTo>
                    <a:pt x="1020952" y="2078989"/>
                  </a:lnTo>
                  <a:lnTo>
                    <a:pt x="963802" y="2080386"/>
                  </a:lnTo>
                  <a:lnTo>
                    <a:pt x="907668" y="2083307"/>
                  </a:lnTo>
                  <a:lnTo>
                    <a:pt x="852551" y="2085594"/>
                  </a:lnTo>
                  <a:lnTo>
                    <a:pt x="798195" y="2089530"/>
                  </a:lnTo>
                  <a:lnTo>
                    <a:pt x="744981" y="2093848"/>
                  </a:lnTo>
                  <a:lnTo>
                    <a:pt x="693674" y="2099055"/>
                  </a:lnTo>
                  <a:lnTo>
                    <a:pt x="642238" y="2104389"/>
                  </a:lnTo>
                  <a:lnTo>
                    <a:pt x="592836" y="2111120"/>
                  </a:lnTo>
                  <a:lnTo>
                    <a:pt x="544322" y="2117851"/>
                  </a:lnTo>
                  <a:lnTo>
                    <a:pt x="497331" y="2125979"/>
                  </a:lnTo>
                  <a:lnTo>
                    <a:pt x="450723" y="2134107"/>
                  </a:lnTo>
                  <a:lnTo>
                    <a:pt x="405638" y="2143251"/>
                  </a:lnTo>
                  <a:lnTo>
                    <a:pt x="361441" y="2152904"/>
                  </a:lnTo>
                  <a:lnTo>
                    <a:pt x="318770" y="2163826"/>
                  </a:lnTo>
                  <a:lnTo>
                    <a:pt x="287020" y="2171573"/>
                  </a:lnTo>
                  <a:lnTo>
                    <a:pt x="257301" y="2180208"/>
                  </a:lnTo>
                  <a:lnTo>
                    <a:pt x="228473" y="2188845"/>
                  </a:lnTo>
                  <a:lnTo>
                    <a:pt x="202056" y="2197989"/>
                  </a:lnTo>
                  <a:lnTo>
                    <a:pt x="176656" y="2206625"/>
                  </a:lnTo>
                  <a:lnTo>
                    <a:pt x="153162" y="2215769"/>
                  </a:lnTo>
                  <a:lnTo>
                    <a:pt x="130555" y="2225294"/>
                  </a:lnTo>
                  <a:lnTo>
                    <a:pt x="110363" y="2234945"/>
                  </a:lnTo>
                  <a:lnTo>
                    <a:pt x="90677" y="2244470"/>
                  </a:lnTo>
                  <a:lnTo>
                    <a:pt x="73405" y="2254123"/>
                  </a:lnTo>
                  <a:lnTo>
                    <a:pt x="57150" y="2263775"/>
                  </a:lnTo>
                  <a:lnTo>
                    <a:pt x="42672" y="2274316"/>
                  </a:lnTo>
                  <a:lnTo>
                    <a:pt x="29337" y="2284348"/>
                  </a:lnTo>
                  <a:lnTo>
                    <a:pt x="18288" y="2294889"/>
                  </a:lnTo>
                  <a:lnTo>
                    <a:pt x="8127" y="230543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573519" y="2484120"/>
              <a:ext cx="2287271" cy="248920"/>
            </a:xfrm>
            <a:custGeom>
              <a:avLst/>
              <a:gdLst/>
              <a:ahLst/>
              <a:cxnLst/>
              <a:rect l="0" t="0" r="0" b="0"/>
              <a:pathLst>
                <a:path w="2287271" h="248920">
                  <a:moveTo>
                    <a:pt x="0" y="238759"/>
                  </a:moveTo>
                  <a:lnTo>
                    <a:pt x="8890" y="227330"/>
                  </a:lnTo>
                  <a:lnTo>
                    <a:pt x="19050" y="217169"/>
                  </a:lnTo>
                  <a:lnTo>
                    <a:pt x="43181" y="195580"/>
                  </a:lnTo>
                  <a:lnTo>
                    <a:pt x="73660" y="176530"/>
                  </a:lnTo>
                  <a:lnTo>
                    <a:pt x="110490" y="156209"/>
                  </a:lnTo>
                  <a:lnTo>
                    <a:pt x="153670" y="137159"/>
                  </a:lnTo>
                  <a:lnTo>
                    <a:pt x="203200" y="119380"/>
                  </a:lnTo>
                  <a:lnTo>
                    <a:pt x="257810" y="101600"/>
                  </a:lnTo>
                  <a:lnTo>
                    <a:pt x="318770" y="85090"/>
                  </a:lnTo>
                  <a:lnTo>
                    <a:pt x="406400" y="64769"/>
                  </a:lnTo>
                  <a:lnTo>
                    <a:pt x="497840" y="48259"/>
                  </a:lnTo>
                  <a:lnTo>
                    <a:pt x="593090" y="33019"/>
                  </a:lnTo>
                  <a:lnTo>
                    <a:pt x="694690" y="20319"/>
                  </a:lnTo>
                  <a:lnTo>
                    <a:pt x="798831" y="11430"/>
                  </a:lnTo>
                  <a:lnTo>
                    <a:pt x="908050" y="5080"/>
                  </a:lnTo>
                  <a:lnTo>
                    <a:pt x="1021081" y="1269"/>
                  </a:lnTo>
                  <a:lnTo>
                    <a:pt x="1140460" y="0"/>
                  </a:lnTo>
                  <a:lnTo>
                    <a:pt x="1257300" y="1269"/>
                  </a:lnTo>
                  <a:lnTo>
                    <a:pt x="1371600" y="5080"/>
                  </a:lnTo>
                  <a:lnTo>
                    <a:pt x="1479550" y="11430"/>
                  </a:lnTo>
                  <a:lnTo>
                    <a:pt x="1584960" y="20319"/>
                  </a:lnTo>
                  <a:lnTo>
                    <a:pt x="1684020" y="33019"/>
                  </a:lnTo>
                  <a:lnTo>
                    <a:pt x="1780540" y="48259"/>
                  </a:lnTo>
                  <a:lnTo>
                    <a:pt x="1871981" y="64769"/>
                  </a:lnTo>
                  <a:lnTo>
                    <a:pt x="1959610" y="85090"/>
                  </a:lnTo>
                  <a:lnTo>
                    <a:pt x="2024381" y="102869"/>
                  </a:lnTo>
                  <a:lnTo>
                    <a:pt x="2082800" y="121919"/>
                  </a:lnTo>
                  <a:lnTo>
                    <a:pt x="2133600" y="140969"/>
                  </a:lnTo>
                  <a:lnTo>
                    <a:pt x="2178050" y="161290"/>
                  </a:lnTo>
                  <a:lnTo>
                    <a:pt x="2214881" y="181609"/>
                  </a:lnTo>
                  <a:lnTo>
                    <a:pt x="2246631" y="203200"/>
                  </a:lnTo>
                  <a:lnTo>
                    <a:pt x="2269490" y="226059"/>
                  </a:lnTo>
                  <a:lnTo>
                    <a:pt x="2287270" y="248919"/>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553200" y="406400"/>
              <a:ext cx="2319020" cy="2669540"/>
            </a:xfrm>
            <a:custGeom>
              <a:avLst/>
              <a:gdLst/>
              <a:ahLst/>
              <a:cxnLst/>
              <a:rect l="0" t="0" r="0" b="0"/>
              <a:pathLst>
                <a:path w="2319020" h="2669540">
                  <a:moveTo>
                    <a:pt x="2308859" y="2329179"/>
                  </a:moveTo>
                  <a:lnTo>
                    <a:pt x="2319019" y="2364739"/>
                  </a:lnTo>
                  <a:lnTo>
                    <a:pt x="2319019" y="2381250"/>
                  </a:lnTo>
                  <a:lnTo>
                    <a:pt x="2307589" y="2418079"/>
                  </a:lnTo>
                  <a:lnTo>
                    <a:pt x="2303779" y="2424429"/>
                  </a:lnTo>
                  <a:lnTo>
                    <a:pt x="2286000" y="2446020"/>
                  </a:lnTo>
                  <a:lnTo>
                    <a:pt x="2245359" y="2480310"/>
                  </a:lnTo>
                  <a:lnTo>
                    <a:pt x="2235200" y="2487929"/>
                  </a:lnTo>
                  <a:lnTo>
                    <a:pt x="2172969" y="2518410"/>
                  </a:lnTo>
                  <a:lnTo>
                    <a:pt x="2128519" y="2537460"/>
                  </a:lnTo>
                  <a:lnTo>
                    <a:pt x="2058669" y="2560320"/>
                  </a:lnTo>
                  <a:lnTo>
                    <a:pt x="1979929" y="2583179"/>
                  </a:lnTo>
                  <a:lnTo>
                    <a:pt x="1936750" y="2593339"/>
                  </a:lnTo>
                  <a:lnTo>
                    <a:pt x="1800859" y="2620010"/>
                  </a:lnTo>
                  <a:lnTo>
                    <a:pt x="1680209" y="2637789"/>
                  </a:lnTo>
                  <a:lnTo>
                    <a:pt x="1605279" y="2647950"/>
                  </a:lnTo>
                  <a:lnTo>
                    <a:pt x="1446529" y="2660650"/>
                  </a:lnTo>
                  <a:lnTo>
                    <a:pt x="1391919" y="2664460"/>
                  </a:lnTo>
                  <a:lnTo>
                    <a:pt x="1219200" y="2669539"/>
                  </a:lnTo>
                  <a:lnTo>
                    <a:pt x="1099819" y="2669539"/>
                  </a:lnTo>
                  <a:lnTo>
                    <a:pt x="873759" y="2660650"/>
                  </a:lnTo>
                  <a:lnTo>
                    <a:pt x="662940" y="2641600"/>
                  </a:lnTo>
                  <a:lnTo>
                    <a:pt x="471169" y="2612389"/>
                  </a:lnTo>
                  <a:lnTo>
                    <a:pt x="339090" y="2583179"/>
                  </a:lnTo>
                  <a:lnTo>
                    <a:pt x="223519" y="2548889"/>
                  </a:lnTo>
                  <a:lnTo>
                    <a:pt x="132080" y="2513329"/>
                  </a:lnTo>
                  <a:lnTo>
                    <a:pt x="73659" y="2480310"/>
                  </a:lnTo>
                  <a:lnTo>
                    <a:pt x="39369" y="2452370"/>
                  </a:lnTo>
                  <a:lnTo>
                    <a:pt x="16509" y="2424429"/>
                  </a:lnTo>
                  <a:lnTo>
                    <a:pt x="2540" y="2395220"/>
                  </a:lnTo>
                  <a:lnTo>
                    <a:pt x="0" y="2373629"/>
                  </a:lnTo>
                  <a:lnTo>
                    <a:pt x="6350" y="2341879"/>
                  </a:lnTo>
                  <a:lnTo>
                    <a:pt x="20319" y="2316479"/>
                  </a:lnTo>
                  <a:lnTo>
                    <a:pt x="1160779" y="0"/>
                  </a:lnTo>
                  <a:lnTo>
                    <a:pt x="2307589" y="2326639"/>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6" name="Picture 25" descr="872a6e8aa8954440a77d367574e12f37.png"/>
          <p:cNvPicPr>
            <a:picLocks/>
          </p:cNvPicPr>
          <p:nvPr/>
        </p:nvPicPr>
        <p:blipFill>
          <a:blip r:embed="rId3" cstate="print"/>
          <a:stretch>
            <a:fillRect/>
          </a:stretch>
        </p:blipFill>
        <p:spPr>
          <a:xfrm>
            <a:off x="137954" y="123548"/>
            <a:ext cx="3752342" cy="68638"/>
          </a:xfrm>
          <a:prstGeom prst="rect">
            <a:avLst/>
          </a:prstGeom>
          <a:solidFill>
            <a:scrgbClr r="0" g="0" b="0">
              <a:alpha val="0"/>
            </a:scrgbClr>
          </a:solidFill>
        </p:spPr>
      </p:pic>
      <p:grpSp>
        <p:nvGrpSpPr>
          <p:cNvPr id="27" name="Group 26"/>
          <p:cNvGrpSpPr/>
          <p:nvPr/>
        </p:nvGrpSpPr>
        <p:grpSpPr>
          <a:xfrm>
            <a:off x="946150" y="2012156"/>
            <a:ext cx="365760" cy="2413635"/>
            <a:chOff x="946150" y="2012156"/>
            <a:chExt cx="365760" cy="2413635"/>
          </a:xfrm>
        </p:grpSpPr>
        <p:sp>
          <p:nvSpPr>
            <p:cNvPr id="28" name="Oval 27"/>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Oval 31"/>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3" name="Oval 32"/>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87670" y="1043083"/>
            <a:ext cx="3352276"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70574" y="1043083"/>
            <a:ext cx="3352276" cy="530923"/>
          </a:xfrm>
          <a:prstGeom prst="rect">
            <a:avLst/>
          </a:prstGeom>
          <a:noFill/>
        </p:spPr>
        <p:txBody>
          <a:bodyPr vert="horz" lIns="99068" tIns="49534" rIns="99068" bIns="49534" rtlCol="0">
            <a:spAutoFit/>
          </a:bodyPr>
          <a:lstStyle/>
          <a:p>
            <a:r>
              <a:rPr lang="en-US" sz="2800" b="1" smtClean="0">
                <a:solidFill>
                  <a:srgbClr val="000000"/>
                </a:solidFill>
                <a:latin typeface="Arial" pitchFamily="34" charset="0"/>
                <a:cs typeface="Arial" pitchFamily="34" charset="0"/>
              </a:rPr>
              <a:t>Name the figure.</a:t>
            </a:r>
            <a:endParaRPr lang="en-US" sz="2800" b="1">
              <a:solidFill>
                <a:srgbClr val="000000"/>
              </a:solidFill>
              <a:latin typeface="Arial" pitchFamily="34" charset="0"/>
              <a:cs typeface="Arial" pitchFamily="34" charset="0"/>
            </a:endParaRPr>
          </a:p>
        </p:txBody>
      </p:sp>
      <p:sp>
        <p:nvSpPr>
          <p:cNvPr id="4" name="TextBox 3"/>
          <p:cNvSpPr txBox="1"/>
          <p:nvPr/>
        </p:nvSpPr>
        <p:spPr>
          <a:xfrm>
            <a:off x="1482646" y="1973877"/>
            <a:ext cx="376613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022650" y="1973879"/>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482646" y="2385705"/>
            <a:ext cx="2248646"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022650" y="2385707"/>
            <a:ext cx="2248646"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cylinder</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482646" y="2783805"/>
            <a:ext cx="387650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022650" y="2783807"/>
            <a:ext cx="387650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pyramid</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482647" y="319563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022651" y="319563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pentagonal prism</a:t>
            </a:r>
            <a:endParaRPr lang="en-US" sz="2400" b="1">
              <a:solidFill>
                <a:srgbClr val="000000"/>
              </a:solidFill>
              <a:latin typeface="Arial" pitchFamily="34" charset="0"/>
              <a:cs typeface="Arial" pitchFamily="34" charset="0"/>
            </a:endParaRPr>
          </a:p>
        </p:txBody>
      </p:sp>
      <p:sp>
        <p:nvSpPr>
          <p:cNvPr id="12" name="TextBox 11"/>
          <p:cNvSpPr txBox="1"/>
          <p:nvPr/>
        </p:nvSpPr>
        <p:spPr>
          <a:xfrm>
            <a:off x="1482646" y="360746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022650" y="360746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482646" y="401928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022650" y="401928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nvGrpSpPr>
          <p:cNvPr id="32" name="Group 31"/>
          <p:cNvGrpSpPr/>
          <p:nvPr/>
        </p:nvGrpSpPr>
        <p:grpSpPr>
          <a:xfrm>
            <a:off x="6221716" y="617741"/>
            <a:ext cx="3329514" cy="2269719"/>
            <a:chOff x="5727700" y="571500"/>
            <a:chExt cx="3065145" cy="2099818"/>
          </a:xfrm>
        </p:grpSpPr>
        <p:sp>
          <p:nvSpPr>
            <p:cNvPr id="21" name="Freeform 20"/>
            <p:cNvSpPr/>
            <p:nvPr/>
          </p:nvSpPr>
          <p:spPr>
            <a:xfrm>
              <a:off x="8081898" y="571880"/>
              <a:ext cx="710947" cy="2099438"/>
            </a:xfrm>
            <a:custGeom>
              <a:avLst/>
              <a:gdLst/>
              <a:ahLst/>
              <a:cxnLst/>
              <a:rect l="0" t="0" r="0" b="0"/>
              <a:pathLst>
                <a:path w="710947" h="2099438">
                  <a:moveTo>
                    <a:pt x="606807" y="1792224"/>
                  </a:moveTo>
                  <a:lnTo>
                    <a:pt x="593345" y="1827784"/>
                  </a:lnTo>
                  <a:lnTo>
                    <a:pt x="586613" y="1844549"/>
                  </a:lnTo>
                  <a:lnTo>
                    <a:pt x="584708" y="1848486"/>
                  </a:lnTo>
                  <a:lnTo>
                    <a:pt x="583311" y="1852803"/>
                  </a:lnTo>
                  <a:lnTo>
                    <a:pt x="580391" y="1861440"/>
                  </a:lnTo>
                  <a:lnTo>
                    <a:pt x="573659" y="1877187"/>
                  </a:lnTo>
                  <a:lnTo>
                    <a:pt x="566929" y="1892555"/>
                  </a:lnTo>
                  <a:lnTo>
                    <a:pt x="553467" y="1922399"/>
                  </a:lnTo>
                  <a:lnTo>
                    <a:pt x="539116" y="1949196"/>
                  </a:lnTo>
                  <a:lnTo>
                    <a:pt x="531877" y="1961770"/>
                  </a:lnTo>
                  <a:lnTo>
                    <a:pt x="525145" y="1974215"/>
                  </a:lnTo>
                  <a:lnTo>
                    <a:pt x="517525" y="1985772"/>
                  </a:lnTo>
                  <a:lnTo>
                    <a:pt x="513588" y="1990980"/>
                  </a:lnTo>
                  <a:lnTo>
                    <a:pt x="510286" y="1996695"/>
                  </a:lnTo>
                  <a:lnTo>
                    <a:pt x="502667" y="2007362"/>
                  </a:lnTo>
                  <a:lnTo>
                    <a:pt x="495935" y="2017396"/>
                  </a:lnTo>
                  <a:lnTo>
                    <a:pt x="493522" y="2019300"/>
                  </a:lnTo>
                  <a:lnTo>
                    <a:pt x="491618" y="2021714"/>
                  </a:lnTo>
                  <a:lnTo>
                    <a:pt x="487681" y="2026540"/>
                  </a:lnTo>
                  <a:lnTo>
                    <a:pt x="480060" y="2035175"/>
                  </a:lnTo>
                  <a:lnTo>
                    <a:pt x="472313" y="2043303"/>
                  </a:lnTo>
                  <a:lnTo>
                    <a:pt x="464694" y="2051050"/>
                  </a:lnTo>
                  <a:lnTo>
                    <a:pt x="448310" y="2064386"/>
                  </a:lnTo>
                  <a:lnTo>
                    <a:pt x="440183" y="2070227"/>
                  </a:lnTo>
                  <a:lnTo>
                    <a:pt x="432562" y="2075943"/>
                  </a:lnTo>
                  <a:lnTo>
                    <a:pt x="423927" y="2080261"/>
                  </a:lnTo>
                  <a:lnTo>
                    <a:pt x="419608" y="2082165"/>
                  </a:lnTo>
                  <a:lnTo>
                    <a:pt x="415671" y="2084578"/>
                  </a:lnTo>
                  <a:lnTo>
                    <a:pt x="407035" y="2088389"/>
                  </a:lnTo>
                  <a:lnTo>
                    <a:pt x="404749" y="2088896"/>
                  </a:lnTo>
                  <a:lnTo>
                    <a:pt x="402718" y="2089912"/>
                  </a:lnTo>
                  <a:lnTo>
                    <a:pt x="398908" y="2091818"/>
                  </a:lnTo>
                  <a:lnTo>
                    <a:pt x="381635" y="2096643"/>
                  </a:lnTo>
                  <a:lnTo>
                    <a:pt x="372999" y="2098040"/>
                  </a:lnTo>
                  <a:lnTo>
                    <a:pt x="370586" y="2098040"/>
                  </a:lnTo>
                  <a:lnTo>
                    <a:pt x="368682" y="2098549"/>
                  </a:lnTo>
                  <a:lnTo>
                    <a:pt x="364871" y="2099437"/>
                  </a:lnTo>
                  <a:lnTo>
                    <a:pt x="340360" y="2098930"/>
                  </a:lnTo>
                  <a:lnTo>
                    <a:pt x="331724" y="2097533"/>
                  </a:lnTo>
                  <a:lnTo>
                    <a:pt x="323088" y="2095627"/>
                  </a:lnTo>
                  <a:lnTo>
                    <a:pt x="306324" y="2090802"/>
                  </a:lnTo>
                  <a:lnTo>
                    <a:pt x="289433" y="2083181"/>
                  </a:lnTo>
                  <a:lnTo>
                    <a:pt x="281306" y="2078864"/>
                  </a:lnTo>
                  <a:lnTo>
                    <a:pt x="273685" y="2074037"/>
                  </a:lnTo>
                  <a:lnTo>
                    <a:pt x="265431" y="2068322"/>
                  </a:lnTo>
                  <a:lnTo>
                    <a:pt x="257810" y="2061972"/>
                  </a:lnTo>
                  <a:lnTo>
                    <a:pt x="242444" y="2048637"/>
                  </a:lnTo>
                  <a:lnTo>
                    <a:pt x="227077" y="2032255"/>
                  </a:lnTo>
                  <a:lnTo>
                    <a:pt x="219457" y="2023618"/>
                  </a:lnTo>
                  <a:lnTo>
                    <a:pt x="212725" y="2014474"/>
                  </a:lnTo>
                  <a:lnTo>
                    <a:pt x="204979" y="2004442"/>
                  </a:lnTo>
                  <a:lnTo>
                    <a:pt x="197867" y="1993900"/>
                  </a:lnTo>
                  <a:lnTo>
                    <a:pt x="183388" y="1971802"/>
                  </a:lnTo>
                  <a:lnTo>
                    <a:pt x="169037" y="1946784"/>
                  </a:lnTo>
                  <a:lnTo>
                    <a:pt x="162307" y="1933830"/>
                  </a:lnTo>
                  <a:lnTo>
                    <a:pt x="155575" y="1920368"/>
                  </a:lnTo>
                  <a:lnTo>
                    <a:pt x="148845" y="1906017"/>
                  </a:lnTo>
                  <a:lnTo>
                    <a:pt x="142113" y="1891158"/>
                  </a:lnTo>
                  <a:lnTo>
                    <a:pt x="129159" y="1860424"/>
                  </a:lnTo>
                  <a:lnTo>
                    <a:pt x="116206" y="1826768"/>
                  </a:lnTo>
                  <a:lnTo>
                    <a:pt x="104268" y="1792224"/>
                  </a:lnTo>
                  <a:lnTo>
                    <a:pt x="91313" y="1752855"/>
                  </a:lnTo>
                  <a:lnTo>
                    <a:pt x="79248" y="1713103"/>
                  </a:lnTo>
                  <a:lnTo>
                    <a:pt x="68199" y="1672209"/>
                  </a:lnTo>
                  <a:lnTo>
                    <a:pt x="58167" y="1630553"/>
                  </a:lnTo>
                  <a:lnTo>
                    <a:pt x="48515" y="1586865"/>
                  </a:lnTo>
                  <a:lnTo>
                    <a:pt x="40386" y="1543177"/>
                  </a:lnTo>
                  <a:lnTo>
                    <a:pt x="32258" y="1498474"/>
                  </a:lnTo>
                  <a:lnTo>
                    <a:pt x="25908" y="1452880"/>
                  </a:lnTo>
                  <a:lnTo>
                    <a:pt x="19685" y="1405383"/>
                  </a:lnTo>
                  <a:lnTo>
                    <a:pt x="14479" y="1357884"/>
                  </a:lnTo>
                  <a:lnTo>
                    <a:pt x="9653" y="1308481"/>
                  </a:lnTo>
                  <a:lnTo>
                    <a:pt x="6350" y="1258952"/>
                  </a:lnTo>
                  <a:lnTo>
                    <a:pt x="2921" y="1207643"/>
                  </a:lnTo>
                  <a:lnTo>
                    <a:pt x="1524" y="1156209"/>
                  </a:lnTo>
                  <a:lnTo>
                    <a:pt x="0" y="1102996"/>
                  </a:lnTo>
                  <a:lnTo>
                    <a:pt x="0" y="1049656"/>
                  </a:lnTo>
                  <a:lnTo>
                    <a:pt x="0" y="995427"/>
                  </a:lnTo>
                  <a:lnTo>
                    <a:pt x="1524" y="942214"/>
                  </a:lnTo>
                  <a:lnTo>
                    <a:pt x="2921" y="889889"/>
                  </a:lnTo>
                  <a:lnTo>
                    <a:pt x="6350" y="839470"/>
                  </a:lnTo>
                  <a:lnTo>
                    <a:pt x="9653" y="789052"/>
                  </a:lnTo>
                  <a:lnTo>
                    <a:pt x="14479" y="740537"/>
                  </a:lnTo>
                  <a:lnTo>
                    <a:pt x="19685" y="692531"/>
                  </a:lnTo>
                  <a:lnTo>
                    <a:pt x="25908" y="646050"/>
                  </a:lnTo>
                  <a:lnTo>
                    <a:pt x="32258" y="599441"/>
                  </a:lnTo>
                  <a:lnTo>
                    <a:pt x="40386" y="554864"/>
                  </a:lnTo>
                  <a:lnTo>
                    <a:pt x="48515" y="511175"/>
                  </a:lnTo>
                  <a:lnTo>
                    <a:pt x="58167" y="468377"/>
                  </a:lnTo>
                  <a:lnTo>
                    <a:pt x="68199" y="426720"/>
                  </a:lnTo>
                  <a:lnTo>
                    <a:pt x="79248" y="385827"/>
                  </a:lnTo>
                  <a:lnTo>
                    <a:pt x="91313" y="346075"/>
                  </a:lnTo>
                  <a:lnTo>
                    <a:pt x="104268" y="307086"/>
                  </a:lnTo>
                  <a:lnTo>
                    <a:pt x="116713" y="270130"/>
                  </a:lnTo>
                  <a:lnTo>
                    <a:pt x="130175" y="235586"/>
                  </a:lnTo>
                  <a:lnTo>
                    <a:pt x="143510" y="203454"/>
                  </a:lnTo>
                  <a:lnTo>
                    <a:pt x="157481" y="174245"/>
                  </a:lnTo>
                  <a:lnTo>
                    <a:pt x="171450" y="146813"/>
                  </a:lnTo>
                  <a:lnTo>
                    <a:pt x="186309" y="121921"/>
                  </a:lnTo>
                  <a:lnTo>
                    <a:pt x="201169" y="99314"/>
                  </a:lnTo>
                  <a:lnTo>
                    <a:pt x="217044" y="79121"/>
                  </a:lnTo>
                  <a:lnTo>
                    <a:pt x="232410" y="60961"/>
                  </a:lnTo>
                  <a:lnTo>
                    <a:pt x="248158" y="45086"/>
                  </a:lnTo>
                  <a:lnTo>
                    <a:pt x="264542" y="31624"/>
                  </a:lnTo>
                  <a:lnTo>
                    <a:pt x="281306" y="20575"/>
                  </a:lnTo>
                  <a:lnTo>
                    <a:pt x="298070" y="11431"/>
                  </a:lnTo>
                  <a:lnTo>
                    <a:pt x="315469" y="5207"/>
                  </a:lnTo>
                  <a:lnTo>
                    <a:pt x="333121" y="1397"/>
                  </a:lnTo>
                  <a:lnTo>
                    <a:pt x="351409" y="0"/>
                  </a:lnTo>
                  <a:lnTo>
                    <a:pt x="355220" y="0"/>
                  </a:lnTo>
                  <a:lnTo>
                    <a:pt x="363856" y="0"/>
                  </a:lnTo>
                  <a:lnTo>
                    <a:pt x="372999" y="889"/>
                  </a:lnTo>
                  <a:lnTo>
                    <a:pt x="381635" y="2286"/>
                  </a:lnTo>
                  <a:lnTo>
                    <a:pt x="390780" y="4700"/>
                  </a:lnTo>
                  <a:lnTo>
                    <a:pt x="408052" y="10542"/>
                  </a:lnTo>
                  <a:lnTo>
                    <a:pt x="416687" y="14351"/>
                  </a:lnTo>
                  <a:lnTo>
                    <a:pt x="425832" y="19178"/>
                  </a:lnTo>
                  <a:lnTo>
                    <a:pt x="442087" y="29718"/>
                  </a:lnTo>
                  <a:lnTo>
                    <a:pt x="450343" y="35942"/>
                  </a:lnTo>
                  <a:lnTo>
                    <a:pt x="458979" y="43181"/>
                  </a:lnTo>
                  <a:lnTo>
                    <a:pt x="475234" y="58547"/>
                  </a:lnTo>
                  <a:lnTo>
                    <a:pt x="491618" y="76708"/>
                  </a:lnTo>
                  <a:lnTo>
                    <a:pt x="498730" y="86361"/>
                  </a:lnTo>
                  <a:lnTo>
                    <a:pt x="506477" y="96901"/>
                  </a:lnTo>
                  <a:lnTo>
                    <a:pt x="521844" y="119889"/>
                  </a:lnTo>
                  <a:lnTo>
                    <a:pt x="528956" y="131953"/>
                  </a:lnTo>
                  <a:lnTo>
                    <a:pt x="536703" y="144907"/>
                  </a:lnTo>
                  <a:lnTo>
                    <a:pt x="543942" y="158370"/>
                  </a:lnTo>
                  <a:lnTo>
                    <a:pt x="551561" y="172721"/>
                  </a:lnTo>
                  <a:lnTo>
                    <a:pt x="558293" y="187199"/>
                  </a:lnTo>
                  <a:lnTo>
                    <a:pt x="565532" y="202565"/>
                  </a:lnTo>
                  <a:lnTo>
                    <a:pt x="572262" y="218314"/>
                  </a:lnTo>
                  <a:lnTo>
                    <a:pt x="579374" y="235204"/>
                  </a:lnTo>
                  <a:lnTo>
                    <a:pt x="592836" y="269748"/>
                  </a:lnTo>
                  <a:lnTo>
                    <a:pt x="599568" y="287909"/>
                  </a:lnTo>
                  <a:lnTo>
                    <a:pt x="606807" y="307086"/>
                  </a:lnTo>
                  <a:lnTo>
                    <a:pt x="618745" y="346075"/>
                  </a:lnTo>
                  <a:lnTo>
                    <a:pt x="630809" y="385827"/>
                  </a:lnTo>
                  <a:lnTo>
                    <a:pt x="641858" y="426720"/>
                  </a:lnTo>
                  <a:lnTo>
                    <a:pt x="651892" y="468377"/>
                  </a:lnTo>
                  <a:lnTo>
                    <a:pt x="661035" y="511175"/>
                  </a:lnTo>
                  <a:lnTo>
                    <a:pt x="669671" y="554864"/>
                  </a:lnTo>
                  <a:lnTo>
                    <a:pt x="677292" y="599441"/>
                  </a:lnTo>
                  <a:lnTo>
                    <a:pt x="684531" y="646050"/>
                  </a:lnTo>
                  <a:lnTo>
                    <a:pt x="690245" y="692531"/>
                  </a:lnTo>
                  <a:lnTo>
                    <a:pt x="692658" y="716153"/>
                  </a:lnTo>
                  <a:lnTo>
                    <a:pt x="695580" y="740537"/>
                  </a:lnTo>
                  <a:lnTo>
                    <a:pt x="699897" y="789052"/>
                  </a:lnTo>
                  <a:lnTo>
                    <a:pt x="704216" y="839470"/>
                  </a:lnTo>
                  <a:lnTo>
                    <a:pt x="706629" y="889889"/>
                  </a:lnTo>
                  <a:lnTo>
                    <a:pt x="709042" y="942214"/>
                  </a:lnTo>
                  <a:lnTo>
                    <a:pt x="710438" y="995427"/>
                  </a:lnTo>
                  <a:lnTo>
                    <a:pt x="710946" y="1049656"/>
                  </a:lnTo>
                  <a:lnTo>
                    <a:pt x="710438" y="1056005"/>
                  </a:lnTo>
                  <a:lnTo>
                    <a:pt x="710438" y="1062609"/>
                  </a:lnTo>
                  <a:lnTo>
                    <a:pt x="710438" y="1076071"/>
                  </a:lnTo>
                  <a:lnTo>
                    <a:pt x="710438" y="1102996"/>
                  </a:lnTo>
                  <a:lnTo>
                    <a:pt x="709549" y="1129412"/>
                  </a:lnTo>
                  <a:lnTo>
                    <a:pt x="709042" y="1156209"/>
                  </a:lnTo>
                  <a:lnTo>
                    <a:pt x="708025" y="1168781"/>
                  </a:lnTo>
                  <a:lnTo>
                    <a:pt x="707518" y="1175005"/>
                  </a:lnTo>
                  <a:lnTo>
                    <a:pt x="707518" y="1181736"/>
                  </a:lnTo>
                  <a:lnTo>
                    <a:pt x="706629" y="1207643"/>
                  </a:lnTo>
                  <a:lnTo>
                    <a:pt x="705612" y="1220090"/>
                  </a:lnTo>
                  <a:lnTo>
                    <a:pt x="705232" y="1226312"/>
                  </a:lnTo>
                  <a:lnTo>
                    <a:pt x="705232" y="1233043"/>
                  </a:lnTo>
                  <a:lnTo>
                    <a:pt x="704216" y="1258952"/>
                  </a:lnTo>
                  <a:lnTo>
                    <a:pt x="703199" y="1264793"/>
                  </a:lnTo>
                  <a:lnTo>
                    <a:pt x="702819" y="1271017"/>
                  </a:lnTo>
                  <a:lnTo>
                    <a:pt x="701803" y="1283462"/>
                  </a:lnTo>
                  <a:lnTo>
                    <a:pt x="699897" y="1308481"/>
                  </a:lnTo>
                  <a:lnTo>
                    <a:pt x="698882" y="1314196"/>
                  </a:lnTo>
                  <a:lnTo>
                    <a:pt x="698500" y="1320420"/>
                  </a:lnTo>
                  <a:lnTo>
                    <a:pt x="697484" y="1332865"/>
                  </a:lnTo>
                  <a:lnTo>
                    <a:pt x="695580" y="1357884"/>
                  </a:lnTo>
                  <a:lnTo>
                    <a:pt x="692658" y="1381380"/>
                  </a:lnTo>
                  <a:lnTo>
                    <a:pt x="690245" y="1405383"/>
                  </a:lnTo>
                  <a:lnTo>
                    <a:pt x="684531" y="1452880"/>
                  </a:lnTo>
                  <a:lnTo>
                    <a:pt x="680720" y="1475487"/>
                  </a:lnTo>
                  <a:lnTo>
                    <a:pt x="677292" y="1498474"/>
                  </a:lnTo>
                  <a:lnTo>
                    <a:pt x="669671" y="1543177"/>
                  </a:lnTo>
                  <a:lnTo>
                    <a:pt x="661035" y="1586865"/>
                  </a:lnTo>
                  <a:lnTo>
                    <a:pt x="656209" y="1608455"/>
                  </a:lnTo>
                  <a:lnTo>
                    <a:pt x="651892" y="1630553"/>
                  </a:lnTo>
                  <a:lnTo>
                    <a:pt x="648970" y="1640587"/>
                  </a:lnTo>
                  <a:lnTo>
                    <a:pt x="646558" y="1651127"/>
                  </a:lnTo>
                  <a:lnTo>
                    <a:pt x="641858" y="1672209"/>
                  </a:lnTo>
                  <a:lnTo>
                    <a:pt x="636017" y="1692402"/>
                  </a:lnTo>
                  <a:lnTo>
                    <a:pt x="633222" y="1702562"/>
                  </a:lnTo>
                  <a:lnTo>
                    <a:pt x="630809" y="1713103"/>
                  </a:lnTo>
                  <a:lnTo>
                    <a:pt x="627381" y="1722628"/>
                  </a:lnTo>
                  <a:lnTo>
                    <a:pt x="624586" y="1732789"/>
                  </a:lnTo>
                  <a:lnTo>
                    <a:pt x="618745" y="1752855"/>
                  </a:lnTo>
                  <a:lnTo>
                    <a:pt x="615443" y="1762506"/>
                  </a:lnTo>
                  <a:lnTo>
                    <a:pt x="612521" y="177254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088507" y="571880"/>
              <a:ext cx="2344801" cy="2099438"/>
            </a:xfrm>
            <a:custGeom>
              <a:avLst/>
              <a:gdLst/>
              <a:ahLst/>
              <a:cxnLst/>
              <a:rect l="0" t="0" r="0" b="0"/>
              <a:pathLst>
                <a:path w="2344801" h="2099438">
                  <a:moveTo>
                    <a:pt x="0" y="0"/>
                  </a:moveTo>
                  <a:lnTo>
                    <a:pt x="2344800" y="0"/>
                  </a:lnTo>
                  <a:lnTo>
                    <a:pt x="2326512" y="1397"/>
                  </a:lnTo>
                  <a:lnTo>
                    <a:pt x="2308860" y="5207"/>
                  </a:lnTo>
                  <a:lnTo>
                    <a:pt x="2291461" y="11431"/>
                  </a:lnTo>
                  <a:lnTo>
                    <a:pt x="2274697" y="20575"/>
                  </a:lnTo>
                  <a:lnTo>
                    <a:pt x="2257933" y="31624"/>
                  </a:lnTo>
                  <a:lnTo>
                    <a:pt x="2241549" y="45086"/>
                  </a:lnTo>
                  <a:lnTo>
                    <a:pt x="2225801" y="60961"/>
                  </a:lnTo>
                  <a:lnTo>
                    <a:pt x="2210435" y="79121"/>
                  </a:lnTo>
                  <a:lnTo>
                    <a:pt x="2194560" y="99314"/>
                  </a:lnTo>
                  <a:lnTo>
                    <a:pt x="2179700" y="121921"/>
                  </a:lnTo>
                  <a:lnTo>
                    <a:pt x="2164841" y="146813"/>
                  </a:lnTo>
                  <a:lnTo>
                    <a:pt x="2150872" y="174245"/>
                  </a:lnTo>
                  <a:lnTo>
                    <a:pt x="2136901" y="203454"/>
                  </a:lnTo>
                  <a:lnTo>
                    <a:pt x="2123566" y="235586"/>
                  </a:lnTo>
                  <a:lnTo>
                    <a:pt x="2110104" y="270130"/>
                  </a:lnTo>
                  <a:lnTo>
                    <a:pt x="2097659" y="307086"/>
                  </a:lnTo>
                  <a:lnTo>
                    <a:pt x="2084704" y="346075"/>
                  </a:lnTo>
                  <a:lnTo>
                    <a:pt x="2072639" y="385827"/>
                  </a:lnTo>
                  <a:lnTo>
                    <a:pt x="2061590" y="426720"/>
                  </a:lnTo>
                  <a:lnTo>
                    <a:pt x="2051558" y="468377"/>
                  </a:lnTo>
                  <a:lnTo>
                    <a:pt x="2041906" y="511175"/>
                  </a:lnTo>
                  <a:lnTo>
                    <a:pt x="2033777" y="554864"/>
                  </a:lnTo>
                  <a:lnTo>
                    <a:pt x="2025649" y="599441"/>
                  </a:lnTo>
                  <a:lnTo>
                    <a:pt x="2019299" y="646050"/>
                  </a:lnTo>
                  <a:lnTo>
                    <a:pt x="2013076" y="692531"/>
                  </a:lnTo>
                  <a:lnTo>
                    <a:pt x="2007870" y="740537"/>
                  </a:lnTo>
                  <a:lnTo>
                    <a:pt x="2003044" y="789052"/>
                  </a:lnTo>
                  <a:lnTo>
                    <a:pt x="1999741" y="839470"/>
                  </a:lnTo>
                  <a:lnTo>
                    <a:pt x="1996312" y="889889"/>
                  </a:lnTo>
                  <a:lnTo>
                    <a:pt x="1994915" y="942214"/>
                  </a:lnTo>
                  <a:lnTo>
                    <a:pt x="1993391" y="995427"/>
                  </a:lnTo>
                  <a:lnTo>
                    <a:pt x="1993391" y="1049656"/>
                  </a:lnTo>
                  <a:lnTo>
                    <a:pt x="1993391" y="1102996"/>
                  </a:lnTo>
                  <a:lnTo>
                    <a:pt x="1994915" y="1156209"/>
                  </a:lnTo>
                  <a:lnTo>
                    <a:pt x="1996312" y="1207643"/>
                  </a:lnTo>
                  <a:lnTo>
                    <a:pt x="1999741" y="1258952"/>
                  </a:lnTo>
                  <a:lnTo>
                    <a:pt x="2003044" y="1308481"/>
                  </a:lnTo>
                  <a:lnTo>
                    <a:pt x="2007870" y="1357884"/>
                  </a:lnTo>
                  <a:lnTo>
                    <a:pt x="2013076" y="1405383"/>
                  </a:lnTo>
                  <a:lnTo>
                    <a:pt x="2019299" y="1452880"/>
                  </a:lnTo>
                  <a:lnTo>
                    <a:pt x="2025649" y="1498474"/>
                  </a:lnTo>
                  <a:lnTo>
                    <a:pt x="2033777" y="1543177"/>
                  </a:lnTo>
                  <a:lnTo>
                    <a:pt x="2041906" y="1586865"/>
                  </a:lnTo>
                  <a:lnTo>
                    <a:pt x="2051558" y="1630553"/>
                  </a:lnTo>
                  <a:lnTo>
                    <a:pt x="2061590" y="1672209"/>
                  </a:lnTo>
                  <a:lnTo>
                    <a:pt x="2072639" y="1713103"/>
                  </a:lnTo>
                  <a:lnTo>
                    <a:pt x="2084704" y="1752855"/>
                  </a:lnTo>
                  <a:lnTo>
                    <a:pt x="2097659" y="1792224"/>
                  </a:lnTo>
                  <a:lnTo>
                    <a:pt x="2109597" y="1826768"/>
                  </a:lnTo>
                  <a:lnTo>
                    <a:pt x="2122550" y="1860424"/>
                  </a:lnTo>
                  <a:lnTo>
                    <a:pt x="2135504" y="1891158"/>
                  </a:lnTo>
                  <a:lnTo>
                    <a:pt x="2142236" y="1906017"/>
                  </a:lnTo>
                  <a:lnTo>
                    <a:pt x="2148966" y="1920368"/>
                  </a:lnTo>
                  <a:lnTo>
                    <a:pt x="2155698" y="1933830"/>
                  </a:lnTo>
                  <a:lnTo>
                    <a:pt x="2162428" y="1946784"/>
                  </a:lnTo>
                  <a:lnTo>
                    <a:pt x="2176779" y="1971802"/>
                  </a:lnTo>
                  <a:lnTo>
                    <a:pt x="2191258" y="1993900"/>
                  </a:lnTo>
                  <a:lnTo>
                    <a:pt x="2198370" y="2004442"/>
                  </a:lnTo>
                  <a:lnTo>
                    <a:pt x="2206116" y="2014474"/>
                  </a:lnTo>
                  <a:lnTo>
                    <a:pt x="2212848" y="2023618"/>
                  </a:lnTo>
                  <a:lnTo>
                    <a:pt x="2220468" y="2032255"/>
                  </a:lnTo>
                  <a:lnTo>
                    <a:pt x="2235835" y="2048637"/>
                  </a:lnTo>
                  <a:lnTo>
                    <a:pt x="2251201" y="2061972"/>
                  </a:lnTo>
                  <a:lnTo>
                    <a:pt x="2258822" y="2068322"/>
                  </a:lnTo>
                  <a:lnTo>
                    <a:pt x="2267076" y="2074037"/>
                  </a:lnTo>
                  <a:lnTo>
                    <a:pt x="2274697" y="2078864"/>
                  </a:lnTo>
                  <a:lnTo>
                    <a:pt x="2282824" y="2083181"/>
                  </a:lnTo>
                  <a:lnTo>
                    <a:pt x="2299715" y="2090802"/>
                  </a:lnTo>
                  <a:lnTo>
                    <a:pt x="2316479" y="2095627"/>
                  </a:lnTo>
                  <a:lnTo>
                    <a:pt x="2325115" y="2097533"/>
                  </a:lnTo>
                  <a:lnTo>
                    <a:pt x="2333751" y="2098930"/>
                  </a:lnTo>
                  <a:lnTo>
                    <a:pt x="0" y="2099437"/>
                  </a:lnTo>
                  <a:lnTo>
                    <a:pt x="8635" y="2098549"/>
                  </a:lnTo>
                  <a:lnTo>
                    <a:pt x="17271" y="2097024"/>
                  </a:lnTo>
                  <a:lnTo>
                    <a:pt x="25908" y="2095120"/>
                  </a:lnTo>
                  <a:lnTo>
                    <a:pt x="35052" y="2093215"/>
                  </a:lnTo>
                  <a:lnTo>
                    <a:pt x="38862" y="2091309"/>
                  </a:lnTo>
                  <a:lnTo>
                    <a:pt x="40766" y="2090293"/>
                  </a:lnTo>
                  <a:lnTo>
                    <a:pt x="43179" y="2089912"/>
                  </a:lnTo>
                  <a:lnTo>
                    <a:pt x="51815" y="2086484"/>
                  </a:lnTo>
                  <a:lnTo>
                    <a:pt x="60452" y="2082674"/>
                  </a:lnTo>
                  <a:lnTo>
                    <a:pt x="69088" y="2078355"/>
                  </a:lnTo>
                  <a:lnTo>
                    <a:pt x="85471" y="2066799"/>
                  </a:lnTo>
                  <a:lnTo>
                    <a:pt x="93090" y="2060575"/>
                  </a:lnTo>
                  <a:lnTo>
                    <a:pt x="101727" y="2053845"/>
                  </a:lnTo>
                  <a:lnTo>
                    <a:pt x="109473" y="2046224"/>
                  </a:lnTo>
                  <a:lnTo>
                    <a:pt x="113283" y="2041906"/>
                  </a:lnTo>
                  <a:lnTo>
                    <a:pt x="117602" y="2037970"/>
                  </a:lnTo>
                  <a:lnTo>
                    <a:pt x="125221" y="2029334"/>
                  </a:lnTo>
                  <a:lnTo>
                    <a:pt x="129158" y="2024634"/>
                  </a:lnTo>
                  <a:lnTo>
                    <a:pt x="131064" y="2022221"/>
                  </a:lnTo>
                  <a:lnTo>
                    <a:pt x="133477" y="2020317"/>
                  </a:lnTo>
                  <a:lnTo>
                    <a:pt x="134873" y="2017396"/>
                  </a:lnTo>
                  <a:lnTo>
                    <a:pt x="136778" y="2014983"/>
                  </a:lnTo>
                  <a:lnTo>
                    <a:pt x="140589" y="2010156"/>
                  </a:lnTo>
                  <a:lnTo>
                    <a:pt x="148335" y="1999615"/>
                  </a:lnTo>
                  <a:lnTo>
                    <a:pt x="151638" y="1993900"/>
                  </a:lnTo>
                  <a:lnTo>
                    <a:pt x="155575" y="1988567"/>
                  </a:lnTo>
                  <a:lnTo>
                    <a:pt x="163195" y="1977009"/>
                  </a:lnTo>
                  <a:lnTo>
                    <a:pt x="169926" y="1964564"/>
                  </a:lnTo>
                  <a:lnTo>
                    <a:pt x="177546" y="1951609"/>
                  </a:lnTo>
                  <a:lnTo>
                    <a:pt x="192023" y="1924812"/>
                  </a:lnTo>
                  <a:lnTo>
                    <a:pt x="198754" y="1909827"/>
                  </a:lnTo>
                  <a:lnTo>
                    <a:pt x="205485" y="1894459"/>
                  </a:lnTo>
                  <a:lnTo>
                    <a:pt x="212216" y="1878712"/>
                  </a:lnTo>
                  <a:lnTo>
                    <a:pt x="213614" y="1874393"/>
                  </a:lnTo>
                  <a:lnTo>
                    <a:pt x="215519" y="1870456"/>
                  </a:lnTo>
                  <a:lnTo>
                    <a:pt x="219328" y="1862837"/>
                  </a:lnTo>
                  <a:lnTo>
                    <a:pt x="232790" y="1828293"/>
                  </a:lnTo>
                  <a:lnTo>
                    <a:pt x="239521" y="1810512"/>
                  </a:lnTo>
                  <a:lnTo>
                    <a:pt x="246252" y="1792224"/>
                  </a:lnTo>
                  <a:lnTo>
                    <a:pt x="251968" y="1772540"/>
                  </a:lnTo>
                  <a:lnTo>
                    <a:pt x="254889" y="1762506"/>
                  </a:lnTo>
                  <a:lnTo>
                    <a:pt x="258190" y="1752855"/>
                  </a:lnTo>
                  <a:lnTo>
                    <a:pt x="264033" y="1732789"/>
                  </a:lnTo>
                  <a:lnTo>
                    <a:pt x="266827" y="1722628"/>
                  </a:lnTo>
                  <a:lnTo>
                    <a:pt x="270256" y="1713103"/>
                  </a:lnTo>
                  <a:lnTo>
                    <a:pt x="272669" y="1702562"/>
                  </a:lnTo>
                  <a:lnTo>
                    <a:pt x="275463" y="1692402"/>
                  </a:lnTo>
                  <a:lnTo>
                    <a:pt x="281304" y="1672209"/>
                  </a:lnTo>
                  <a:lnTo>
                    <a:pt x="286131" y="1651127"/>
                  </a:lnTo>
                  <a:lnTo>
                    <a:pt x="288544" y="1640587"/>
                  </a:lnTo>
                  <a:lnTo>
                    <a:pt x="291338" y="1630553"/>
                  </a:lnTo>
                  <a:lnTo>
                    <a:pt x="295656" y="1608455"/>
                  </a:lnTo>
                  <a:lnTo>
                    <a:pt x="300482" y="1586865"/>
                  </a:lnTo>
                  <a:lnTo>
                    <a:pt x="309118" y="1543177"/>
                  </a:lnTo>
                  <a:lnTo>
                    <a:pt x="316864" y="1498474"/>
                  </a:lnTo>
                  <a:lnTo>
                    <a:pt x="320166" y="1475487"/>
                  </a:lnTo>
                  <a:lnTo>
                    <a:pt x="323977" y="1452880"/>
                  </a:lnTo>
                  <a:lnTo>
                    <a:pt x="329819" y="1405383"/>
                  </a:lnTo>
                  <a:lnTo>
                    <a:pt x="332104" y="1381380"/>
                  </a:lnTo>
                  <a:lnTo>
                    <a:pt x="335026" y="1357884"/>
                  </a:lnTo>
                  <a:lnTo>
                    <a:pt x="336931" y="1332865"/>
                  </a:lnTo>
                  <a:lnTo>
                    <a:pt x="337946" y="1320420"/>
                  </a:lnTo>
                  <a:lnTo>
                    <a:pt x="338454" y="1314196"/>
                  </a:lnTo>
                  <a:lnTo>
                    <a:pt x="339344" y="1308481"/>
                  </a:lnTo>
                  <a:lnTo>
                    <a:pt x="341248" y="1283462"/>
                  </a:lnTo>
                  <a:lnTo>
                    <a:pt x="342264" y="1271017"/>
                  </a:lnTo>
                  <a:lnTo>
                    <a:pt x="342772" y="1264793"/>
                  </a:lnTo>
                  <a:lnTo>
                    <a:pt x="343662" y="1258952"/>
                  </a:lnTo>
                  <a:lnTo>
                    <a:pt x="344677" y="1233043"/>
                  </a:lnTo>
                  <a:lnTo>
                    <a:pt x="344677" y="1226312"/>
                  </a:lnTo>
                  <a:lnTo>
                    <a:pt x="345185" y="1220090"/>
                  </a:lnTo>
                  <a:lnTo>
                    <a:pt x="346075" y="1207643"/>
                  </a:lnTo>
                  <a:lnTo>
                    <a:pt x="347090" y="1181736"/>
                  </a:lnTo>
                  <a:lnTo>
                    <a:pt x="347090" y="1175005"/>
                  </a:lnTo>
                  <a:lnTo>
                    <a:pt x="347471" y="1168781"/>
                  </a:lnTo>
                  <a:lnTo>
                    <a:pt x="348488" y="1156209"/>
                  </a:lnTo>
                  <a:lnTo>
                    <a:pt x="348996" y="1129412"/>
                  </a:lnTo>
                  <a:lnTo>
                    <a:pt x="349884" y="1102996"/>
                  </a:lnTo>
                  <a:lnTo>
                    <a:pt x="349884" y="1076071"/>
                  </a:lnTo>
                  <a:lnTo>
                    <a:pt x="349884" y="1062609"/>
                  </a:lnTo>
                  <a:lnTo>
                    <a:pt x="349884" y="1056005"/>
                  </a:lnTo>
                  <a:lnTo>
                    <a:pt x="350393" y="1049656"/>
                  </a:lnTo>
                  <a:lnTo>
                    <a:pt x="349884" y="995427"/>
                  </a:lnTo>
                  <a:lnTo>
                    <a:pt x="348488" y="942214"/>
                  </a:lnTo>
                  <a:lnTo>
                    <a:pt x="346075" y="889889"/>
                  </a:lnTo>
                  <a:lnTo>
                    <a:pt x="343662" y="839470"/>
                  </a:lnTo>
                  <a:lnTo>
                    <a:pt x="339344" y="789052"/>
                  </a:lnTo>
                  <a:lnTo>
                    <a:pt x="335026" y="740537"/>
                  </a:lnTo>
                  <a:lnTo>
                    <a:pt x="332104" y="716153"/>
                  </a:lnTo>
                  <a:lnTo>
                    <a:pt x="329819" y="692531"/>
                  </a:lnTo>
                  <a:lnTo>
                    <a:pt x="323977" y="646050"/>
                  </a:lnTo>
                  <a:lnTo>
                    <a:pt x="316864" y="599441"/>
                  </a:lnTo>
                  <a:lnTo>
                    <a:pt x="309118" y="554864"/>
                  </a:lnTo>
                  <a:lnTo>
                    <a:pt x="300482" y="511175"/>
                  </a:lnTo>
                  <a:lnTo>
                    <a:pt x="291338" y="468377"/>
                  </a:lnTo>
                  <a:lnTo>
                    <a:pt x="281304" y="426720"/>
                  </a:lnTo>
                  <a:lnTo>
                    <a:pt x="270256" y="385827"/>
                  </a:lnTo>
                  <a:lnTo>
                    <a:pt x="258190" y="346075"/>
                  </a:lnTo>
                  <a:lnTo>
                    <a:pt x="246252" y="307086"/>
                  </a:lnTo>
                  <a:lnTo>
                    <a:pt x="232790" y="270130"/>
                  </a:lnTo>
                  <a:lnTo>
                    <a:pt x="219328" y="235586"/>
                  </a:lnTo>
                  <a:lnTo>
                    <a:pt x="212216" y="218821"/>
                  </a:lnTo>
                  <a:lnTo>
                    <a:pt x="205485" y="203454"/>
                  </a:lnTo>
                  <a:lnTo>
                    <a:pt x="192023" y="174245"/>
                  </a:lnTo>
                  <a:lnTo>
                    <a:pt x="177546" y="146813"/>
                  </a:lnTo>
                  <a:lnTo>
                    <a:pt x="163195" y="121921"/>
                  </a:lnTo>
                  <a:lnTo>
                    <a:pt x="155575" y="109856"/>
                  </a:lnTo>
                  <a:lnTo>
                    <a:pt x="148335" y="99314"/>
                  </a:lnTo>
                  <a:lnTo>
                    <a:pt x="140589" y="88774"/>
                  </a:lnTo>
                  <a:lnTo>
                    <a:pt x="133477" y="79121"/>
                  </a:lnTo>
                  <a:lnTo>
                    <a:pt x="125221" y="69596"/>
                  </a:lnTo>
                  <a:lnTo>
                    <a:pt x="117602" y="60961"/>
                  </a:lnTo>
                  <a:lnTo>
                    <a:pt x="109473" y="52325"/>
                  </a:lnTo>
                  <a:lnTo>
                    <a:pt x="101727" y="45086"/>
                  </a:lnTo>
                  <a:lnTo>
                    <a:pt x="85471" y="31624"/>
                  </a:lnTo>
                  <a:lnTo>
                    <a:pt x="69088" y="20575"/>
                  </a:lnTo>
                  <a:lnTo>
                    <a:pt x="51815" y="11431"/>
                  </a:lnTo>
                  <a:lnTo>
                    <a:pt x="43179" y="7621"/>
                  </a:lnTo>
                  <a:lnTo>
                    <a:pt x="35052" y="5207"/>
                  </a:lnTo>
                  <a:lnTo>
                    <a:pt x="25908" y="2795"/>
                  </a:lnTo>
                  <a:lnTo>
                    <a:pt x="17271" y="1397"/>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728080" y="571880"/>
              <a:ext cx="710821" cy="2099438"/>
            </a:xfrm>
            <a:custGeom>
              <a:avLst/>
              <a:gdLst/>
              <a:ahLst/>
              <a:cxnLst/>
              <a:rect l="0" t="0" r="0" b="0"/>
              <a:pathLst>
                <a:path w="710821" h="2099438">
                  <a:moveTo>
                    <a:pt x="606679" y="307086"/>
                  </a:moveTo>
                  <a:lnTo>
                    <a:pt x="618617" y="346075"/>
                  </a:lnTo>
                  <a:lnTo>
                    <a:pt x="630683" y="385827"/>
                  </a:lnTo>
                  <a:lnTo>
                    <a:pt x="641731" y="426720"/>
                  </a:lnTo>
                  <a:lnTo>
                    <a:pt x="651765" y="468377"/>
                  </a:lnTo>
                  <a:lnTo>
                    <a:pt x="660909" y="511175"/>
                  </a:lnTo>
                  <a:lnTo>
                    <a:pt x="669545" y="554864"/>
                  </a:lnTo>
                  <a:lnTo>
                    <a:pt x="677291" y="599441"/>
                  </a:lnTo>
                  <a:lnTo>
                    <a:pt x="684404" y="646050"/>
                  </a:lnTo>
                  <a:lnTo>
                    <a:pt x="690246" y="692531"/>
                  </a:lnTo>
                  <a:lnTo>
                    <a:pt x="692531" y="716153"/>
                  </a:lnTo>
                  <a:lnTo>
                    <a:pt x="695453" y="740537"/>
                  </a:lnTo>
                  <a:lnTo>
                    <a:pt x="699771" y="789052"/>
                  </a:lnTo>
                  <a:lnTo>
                    <a:pt x="704089" y="839470"/>
                  </a:lnTo>
                  <a:lnTo>
                    <a:pt x="706502" y="889889"/>
                  </a:lnTo>
                  <a:lnTo>
                    <a:pt x="708915" y="942214"/>
                  </a:lnTo>
                  <a:lnTo>
                    <a:pt x="710311" y="995427"/>
                  </a:lnTo>
                  <a:lnTo>
                    <a:pt x="710820" y="1049656"/>
                  </a:lnTo>
                  <a:lnTo>
                    <a:pt x="710311" y="1056005"/>
                  </a:lnTo>
                  <a:lnTo>
                    <a:pt x="710311" y="1062609"/>
                  </a:lnTo>
                  <a:lnTo>
                    <a:pt x="710311" y="1076071"/>
                  </a:lnTo>
                  <a:lnTo>
                    <a:pt x="710311" y="1102996"/>
                  </a:lnTo>
                  <a:lnTo>
                    <a:pt x="709423" y="1129412"/>
                  </a:lnTo>
                  <a:lnTo>
                    <a:pt x="708915" y="1156209"/>
                  </a:lnTo>
                  <a:lnTo>
                    <a:pt x="707898" y="1168781"/>
                  </a:lnTo>
                  <a:lnTo>
                    <a:pt x="707517" y="1175005"/>
                  </a:lnTo>
                  <a:lnTo>
                    <a:pt x="707517" y="1181736"/>
                  </a:lnTo>
                  <a:lnTo>
                    <a:pt x="706502" y="1207643"/>
                  </a:lnTo>
                  <a:lnTo>
                    <a:pt x="705612" y="1220090"/>
                  </a:lnTo>
                  <a:lnTo>
                    <a:pt x="705104" y="1226312"/>
                  </a:lnTo>
                  <a:lnTo>
                    <a:pt x="705104" y="1233043"/>
                  </a:lnTo>
                  <a:lnTo>
                    <a:pt x="704089" y="1258952"/>
                  </a:lnTo>
                  <a:lnTo>
                    <a:pt x="703199" y="1264793"/>
                  </a:lnTo>
                  <a:lnTo>
                    <a:pt x="702691" y="1271017"/>
                  </a:lnTo>
                  <a:lnTo>
                    <a:pt x="701675" y="1283462"/>
                  </a:lnTo>
                  <a:lnTo>
                    <a:pt x="699771" y="1308481"/>
                  </a:lnTo>
                  <a:lnTo>
                    <a:pt x="698881" y="1314196"/>
                  </a:lnTo>
                  <a:lnTo>
                    <a:pt x="698373" y="1320420"/>
                  </a:lnTo>
                  <a:lnTo>
                    <a:pt x="697358" y="1332865"/>
                  </a:lnTo>
                  <a:lnTo>
                    <a:pt x="695453" y="1357884"/>
                  </a:lnTo>
                  <a:lnTo>
                    <a:pt x="692531" y="1381380"/>
                  </a:lnTo>
                  <a:lnTo>
                    <a:pt x="690246" y="1405383"/>
                  </a:lnTo>
                  <a:lnTo>
                    <a:pt x="684404" y="1452880"/>
                  </a:lnTo>
                  <a:lnTo>
                    <a:pt x="680593" y="1475487"/>
                  </a:lnTo>
                  <a:lnTo>
                    <a:pt x="677291" y="1498474"/>
                  </a:lnTo>
                  <a:lnTo>
                    <a:pt x="669545" y="1543177"/>
                  </a:lnTo>
                  <a:lnTo>
                    <a:pt x="660909" y="1586865"/>
                  </a:lnTo>
                  <a:lnTo>
                    <a:pt x="656083" y="1608455"/>
                  </a:lnTo>
                  <a:lnTo>
                    <a:pt x="651765" y="1630553"/>
                  </a:lnTo>
                  <a:lnTo>
                    <a:pt x="648971" y="1640587"/>
                  </a:lnTo>
                  <a:lnTo>
                    <a:pt x="646558" y="1651127"/>
                  </a:lnTo>
                  <a:lnTo>
                    <a:pt x="641731" y="1672209"/>
                  </a:lnTo>
                  <a:lnTo>
                    <a:pt x="635890" y="1692402"/>
                  </a:lnTo>
                  <a:lnTo>
                    <a:pt x="633096" y="1702562"/>
                  </a:lnTo>
                  <a:lnTo>
                    <a:pt x="630683" y="1713103"/>
                  </a:lnTo>
                  <a:lnTo>
                    <a:pt x="627254" y="1722628"/>
                  </a:lnTo>
                  <a:lnTo>
                    <a:pt x="624460" y="1732789"/>
                  </a:lnTo>
                  <a:lnTo>
                    <a:pt x="618617" y="1752855"/>
                  </a:lnTo>
                  <a:lnTo>
                    <a:pt x="615316" y="1762506"/>
                  </a:lnTo>
                  <a:lnTo>
                    <a:pt x="612395" y="1772540"/>
                  </a:lnTo>
                  <a:lnTo>
                    <a:pt x="606679" y="1792224"/>
                  </a:lnTo>
                  <a:lnTo>
                    <a:pt x="599948" y="1810512"/>
                  </a:lnTo>
                  <a:lnTo>
                    <a:pt x="593217" y="1828293"/>
                  </a:lnTo>
                  <a:lnTo>
                    <a:pt x="579755" y="1862837"/>
                  </a:lnTo>
                  <a:lnTo>
                    <a:pt x="575946" y="1870456"/>
                  </a:lnTo>
                  <a:lnTo>
                    <a:pt x="574041" y="1874393"/>
                  </a:lnTo>
                  <a:lnTo>
                    <a:pt x="572643" y="1878712"/>
                  </a:lnTo>
                  <a:lnTo>
                    <a:pt x="565912" y="1894459"/>
                  </a:lnTo>
                  <a:lnTo>
                    <a:pt x="559181" y="1909827"/>
                  </a:lnTo>
                  <a:lnTo>
                    <a:pt x="552450" y="1924812"/>
                  </a:lnTo>
                  <a:lnTo>
                    <a:pt x="537973" y="1951609"/>
                  </a:lnTo>
                  <a:lnTo>
                    <a:pt x="530353" y="1964564"/>
                  </a:lnTo>
                  <a:lnTo>
                    <a:pt x="523622" y="1977009"/>
                  </a:lnTo>
                  <a:lnTo>
                    <a:pt x="516002" y="1988567"/>
                  </a:lnTo>
                  <a:lnTo>
                    <a:pt x="512065" y="1993900"/>
                  </a:lnTo>
                  <a:lnTo>
                    <a:pt x="508762" y="1999615"/>
                  </a:lnTo>
                  <a:lnTo>
                    <a:pt x="501016" y="2010156"/>
                  </a:lnTo>
                  <a:lnTo>
                    <a:pt x="497205" y="2014983"/>
                  </a:lnTo>
                  <a:lnTo>
                    <a:pt x="495300" y="2017396"/>
                  </a:lnTo>
                  <a:lnTo>
                    <a:pt x="493904" y="2020317"/>
                  </a:lnTo>
                  <a:lnTo>
                    <a:pt x="491491" y="2022221"/>
                  </a:lnTo>
                  <a:lnTo>
                    <a:pt x="489585" y="2024634"/>
                  </a:lnTo>
                  <a:lnTo>
                    <a:pt x="485648" y="2029334"/>
                  </a:lnTo>
                  <a:lnTo>
                    <a:pt x="478029" y="2037970"/>
                  </a:lnTo>
                  <a:lnTo>
                    <a:pt x="473710" y="2041906"/>
                  </a:lnTo>
                  <a:lnTo>
                    <a:pt x="469900" y="2046224"/>
                  </a:lnTo>
                  <a:lnTo>
                    <a:pt x="462154" y="2053845"/>
                  </a:lnTo>
                  <a:lnTo>
                    <a:pt x="453517" y="2060575"/>
                  </a:lnTo>
                  <a:lnTo>
                    <a:pt x="445898" y="2066799"/>
                  </a:lnTo>
                  <a:lnTo>
                    <a:pt x="429515" y="2078355"/>
                  </a:lnTo>
                  <a:lnTo>
                    <a:pt x="420879" y="2082674"/>
                  </a:lnTo>
                  <a:lnTo>
                    <a:pt x="412242" y="2086484"/>
                  </a:lnTo>
                  <a:lnTo>
                    <a:pt x="403606" y="2089912"/>
                  </a:lnTo>
                  <a:lnTo>
                    <a:pt x="401193" y="2090293"/>
                  </a:lnTo>
                  <a:lnTo>
                    <a:pt x="399289" y="2091309"/>
                  </a:lnTo>
                  <a:lnTo>
                    <a:pt x="395479" y="2093215"/>
                  </a:lnTo>
                  <a:lnTo>
                    <a:pt x="386335" y="2095120"/>
                  </a:lnTo>
                  <a:lnTo>
                    <a:pt x="377698" y="2097024"/>
                  </a:lnTo>
                  <a:lnTo>
                    <a:pt x="369062" y="2098549"/>
                  </a:lnTo>
                  <a:lnTo>
                    <a:pt x="360427" y="2099437"/>
                  </a:lnTo>
                  <a:lnTo>
                    <a:pt x="355600" y="2099437"/>
                  </a:lnTo>
                  <a:lnTo>
                    <a:pt x="351283" y="2099437"/>
                  </a:lnTo>
                  <a:lnTo>
                    <a:pt x="346965" y="2099437"/>
                  </a:lnTo>
                  <a:lnTo>
                    <a:pt x="329185" y="2096643"/>
                  </a:lnTo>
                  <a:lnTo>
                    <a:pt x="320548" y="2094612"/>
                  </a:lnTo>
                  <a:lnTo>
                    <a:pt x="311912" y="2092325"/>
                  </a:lnTo>
                  <a:lnTo>
                    <a:pt x="294641" y="2085595"/>
                  </a:lnTo>
                  <a:lnTo>
                    <a:pt x="278385" y="2076959"/>
                  </a:lnTo>
                  <a:lnTo>
                    <a:pt x="261493" y="2065402"/>
                  </a:lnTo>
                  <a:lnTo>
                    <a:pt x="245746" y="2051940"/>
                  </a:lnTo>
                  <a:lnTo>
                    <a:pt x="237491" y="2044320"/>
                  </a:lnTo>
                  <a:lnTo>
                    <a:pt x="229871" y="2036065"/>
                  </a:lnTo>
                  <a:lnTo>
                    <a:pt x="222250" y="2027428"/>
                  </a:lnTo>
                  <a:lnTo>
                    <a:pt x="215011" y="2018412"/>
                  </a:lnTo>
                  <a:lnTo>
                    <a:pt x="207265" y="2008252"/>
                  </a:lnTo>
                  <a:lnTo>
                    <a:pt x="199645" y="1997711"/>
                  </a:lnTo>
                  <a:lnTo>
                    <a:pt x="191898" y="1986662"/>
                  </a:lnTo>
                  <a:lnTo>
                    <a:pt x="185166" y="1975105"/>
                  </a:lnTo>
                  <a:lnTo>
                    <a:pt x="170816" y="1950212"/>
                  </a:lnTo>
                  <a:lnTo>
                    <a:pt x="156973" y="1923289"/>
                  </a:lnTo>
                  <a:lnTo>
                    <a:pt x="143003" y="1893571"/>
                  </a:lnTo>
                  <a:lnTo>
                    <a:pt x="129541" y="1861821"/>
                  </a:lnTo>
                  <a:lnTo>
                    <a:pt x="122810" y="1845056"/>
                  </a:lnTo>
                  <a:lnTo>
                    <a:pt x="116586" y="1827784"/>
                  </a:lnTo>
                  <a:lnTo>
                    <a:pt x="104141" y="1792224"/>
                  </a:lnTo>
                  <a:lnTo>
                    <a:pt x="91186" y="1752855"/>
                  </a:lnTo>
                  <a:lnTo>
                    <a:pt x="79122" y="1713103"/>
                  </a:lnTo>
                  <a:lnTo>
                    <a:pt x="68073" y="1672209"/>
                  </a:lnTo>
                  <a:lnTo>
                    <a:pt x="58040" y="1630553"/>
                  </a:lnTo>
                  <a:lnTo>
                    <a:pt x="48387" y="1586865"/>
                  </a:lnTo>
                  <a:lnTo>
                    <a:pt x="40260" y="1543177"/>
                  </a:lnTo>
                  <a:lnTo>
                    <a:pt x="32131" y="1498474"/>
                  </a:lnTo>
                  <a:lnTo>
                    <a:pt x="25909" y="1452880"/>
                  </a:lnTo>
                  <a:lnTo>
                    <a:pt x="19685" y="1405383"/>
                  </a:lnTo>
                  <a:lnTo>
                    <a:pt x="14352" y="1357884"/>
                  </a:lnTo>
                  <a:lnTo>
                    <a:pt x="9525" y="1308481"/>
                  </a:lnTo>
                  <a:lnTo>
                    <a:pt x="6223" y="1258952"/>
                  </a:lnTo>
                  <a:lnTo>
                    <a:pt x="2795" y="1207643"/>
                  </a:lnTo>
                  <a:lnTo>
                    <a:pt x="1398" y="1156209"/>
                  </a:lnTo>
                  <a:lnTo>
                    <a:pt x="0" y="1102996"/>
                  </a:lnTo>
                  <a:lnTo>
                    <a:pt x="0" y="1049656"/>
                  </a:lnTo>
                  <a:lnTo>
                    <a:pt x="0" y="995427"/>
                  </a:lnTo>
                  <a:lnTo>
                    <a:pt x="1398" y="942214"/>
                  </a:lnTo>
                  <a:lnTo>
                    <a:pt x="2795" y="889889"/>
                  </a:lnTo>
                  <a:lnTo>
                    <a:pt x="6223" y="839470"/>
                  </a:lnTo>
                  <a:lnTo>
                    <a:pt x="9525" y="789052"/>
                  </a:lnTo>
                  <a:lnTo>
                    <a:pt x="14352" y="740537"/>
                  </a:lnTo>
                  <a:lnTo>
                    <a:pt x="19685" y="692531"/>
                  </a:lnTo>
                  <a:lnTo>
                    <a:pt x="25909" y="646050"/>
                  </a:lnTo>
                  <a:lnTo>
                    <a:pt x="32131" y="599441"/>
                  </a:lnTo>
                  <a:lnTo>
                    <a:pt x="40260" y="554864"/>
                  </a:lnTo>
                  <a:lnTo>
                    <a:pt x="48387" y="511175"/>
                  </a:lnTo>
                  <a:lnTo>
                    <a:pt x="58040" y="468377"/>
                  </a:lnTo>
                  <a:lnTo>
                    <a:pt x="68073" y="426720"/>
                  </a:lnTo>
                  <a:lnTo>
                    <a:pt x="79122" y="385827"/>
                  </a:lnTo>
                  <a:lnTo>
                    <a:pt x="91186" y="346075"/>
                  </a:lnTo>
                  <a:lnTo>
                    <a:pt x="104141" y="307086"/>
                  </a:lnTo>
                  <a:lnTo>
                    <a:pt x="116586" y="270130"/>
                  </a:lnTo>
                  <a:lnTo>
                    <a:pt x="130048" y="235586"/>
                  </a:lnTo>
                  <a:lnTo>
                    <a:pt x="143510" y="203454"/>
                  </a:lnTo>
                  <a:lnTo>
                    <a:pt x="157354" y="174245"/>
                  </a:lnTo>
                  <a:lnTo>
                    <a:pt x="171323" y="146304"/>
                  </a:lnTo>
                  <a:lnTo>
                    <a:pt x="186183" y="121413"/>
                  </a:lnTo>
                  <a:lnTo>
                    <a:pt x="201041" y="98807"/>
                  </a:lnTo>
                  <a:lnTo>
                    <a:pt x="216916" y="78614"/>
                  </a:lnTo>
                  <a:lnTo>
                    <a:pt x="232284" y="60453"/>
                  </a:lnTo>
                  <a:lnTo>
                    <a:pt x="248540" y="44578"/>
                  </a:lnTo>
                  <a:lnTo>
                    <a:pt x="264923" y="31115"/>
                  </a:lnTo>
                  <a:lnTo>
                    <a:pt x="281686" y="20575"/>
                  </a:lnTo>
                  <a:lnTo>
                    <a:pt x="298450" y="11431"/>
                  </a:lnTo>
                  <a:lnTo>
                    <a:pt x="316230" y="5207"/>
                  </a:lnTo>
                  <a:lnTo>
                    <a:pt x="334010" y="1397"/>
                  </a:lnTo>
                  <a:lnTo>
                    <a:pt x="352298" y="0"/>
                  </a:lnTo>
                  <a:lnTo>
                    <a:pt x="355600" y="0"/>
                  </a:lnTo>
                  <a:lnTo>
                    <a:pt x="360427" y="0"/>
                  </a:lnTo>
                  <a:lnTo>
                    <a:pt x="377698" y="1397"/>
                  </a:lnTo>
                  <a:lnTo>
                    <a:pt x="386335" y="2795"/>
                  </a:lnTo>
                  <a:lnTo>
                    <a:pt x="395479" y="5207"/>
                  </a:lnTo>
                  <a:lnTo>
                    <a:pt x="403606" y="7621"/>
                  </a:lnTo>
                  <a:lnTo>
                    <a:pt x="412242" y="11431"/>
                  </a:lnTo>
                  <a:lnTo>
                    <a:pt x="429515" y="20575"/>
                  </a:lnTo>
                  <a:lnTo>
                    <a:pt x="445898" y="31624"/>
                  </a:lnTo>
                  <a:lnTo>
                    <a:pt x="462154" y="45086"/>
                  </a:lnTo>
                  <a:lnTo>
                    <a:pt x="469900" y="52325"/>
                  </a:lnTo>
                  <a:lnTo>
                    <a:pt x="478029" y="60961"/>
                  </a:lnTo>
                  <a:lnTo>
                    <a:pt x="485648" y="69596"/>
                  </a:lnTo>
                  <a:lnTo>
                    <a:pt x="493904" y="79121"/>
                  </a:lnTo>
                  <a:lnTo>
                    <a:pt x="501016" y="88774"/>
                  </a:lnTo>
                  <a:lnTo>
                    <a:pt x="508762" y="99314"/>
                  </a:lnTo>
                  <a:lnTo>
                    <a:pt x="516002" y="109856"/>
                  </a:lnTo>
                  <a:lnTo>
                    <a:pt x="523622" y="121921"/>
                  </a:lnTo>
                  <a:lnTo>
                    <a:pt x="537973" y="146813"/>
                  </a:lnTo>
                  <a:lnTo>
                    <a:pt x="552450" y="174245"/>
                  </a:lnTo>
                  <a:lnTo>
                    <a:pt x="565912" y="203454"/>
                  </a:lnTo>
                  <a:lnTo>
                    <a:pt x="572643" y="218821"/>
                  </a:lnTo>
                  <a:lnTo>
                    <a:pt x="579755" y="235586"/>
                  </a:lnTo>
                  <a:lnTo>
                    <a:pt x="593217" y="270130"/>
                  </a:lnTo>
                  <a:close/>
                </a:path>
              </a:pathLst>
            </a:custGeom>
            <a:solidFill>
              <a:srgbClr val="0099FF"/>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082279" y="571500"/>
              <a:ext cx="350521" cy="2099311"/>
            </a:xfrm>
            <a:custGeom>
              <a:avLst/>
              <a:gdLst/>
              <a:ahLst/>
              <a:cxnLst/>
              <a:rect l="0" t="0" r="0" b="0"/>
              <a:pathLst>
                <a:path w="350521" h="2099311">
                  <a:moveTo>
                    <a:pt x="340360" y="2099310"/>
                  </a:moveTo>
                  <a:lnTo>
                    <a:pt x="331470" y="2098039"/>
                  </a:lnTo>
                  <a:lnTo>
                    <a:pt x="322580" y="2095500"/>
                  </a:lnTo>
                  <a:lnTo>
                    <a:pt x="306070" y="2091689"/>
                  </a:lnTo>
                  <a:lnTo>
                    <a:pt x="289560" y="2084070"/>
                  </a:lnTo>
                  <a:lnTo>
                    <a:pt x="280670" y="2078989"/>
                  </a:lnTo>
                  <a:lnTo>
                    <a:pt x="273050" y="2073910"/>
                  </a:lnTo>
                  <a:lnTo>
                    <a:pt x="265430" y="2068829"/>
                  </a:lnTo>
                  <a:lnTo>
                    <a:pt x="257810" y="2062479"/>
                  </a:lnTo>
                  <a:lnTo>
                    <a:pt x="242570" y="2048510"/>
                  </a:lnTo>
                  <a:lnTo>
                    <a:pt x="227330" y="2033270"/>
                  </a:lnTo>
                  <a:lnTo>
                    <a:pt x="218440" y="2024379"/>
                  </a:lnTo>
                  <a:lnTo>
                    <a:pt x="212090" y="2014220"/>
                  </a:lnTo>
                  <a:lnTo>
                    <a:pt x="204470" y="2005329"/>
                  </a:lnTo>
                  <a:lnTo>
                    <a:pt x="198120" y="1993900"/>
                  </a:lnTo>
                  <a:lnTo>
                    <a:pt x="182880" y="1972310"/>
                  </a:lnTo>
                  <a:lnTo>
                    <a:pt x="168910" y="1946910"/>
                  </a:lnTo>
                  <a:lnTo>
                    <a:pt x="161290" y="1934210"/>
                  </a:lnTo>
                  <a:lnTo>
                    <a:pt x="154940" y="1920239"/>
                  </a:lnTo>
                  <a:lnTo>
                    <a:pt x="148590" y="1906270"/>
                  </a:lnTo>
                  <a:lnTo>
                    <a:pt x="142240" y="1891029"/>
                  </a:lnTo>
                  <a:lnTo>
                    <a:pt x="128270" y="1860550"/>
                  </a:lnTo>
                  <a:lnTo>
                    <a:pt x="115570" y="1827529"/>
                  </a:lnTo>
                  <a:lnTo>
                    <a:pt x="104140" y="1791970"/>
                  </a:lnTo>
                  <a:lnTo>
                    <a:pt x="91440" y="1753870"/>
                  </a:lnTo>
                  <a:lnTo>
                    <a:pt x="78740" y="1713229"/>
                  </a:lnTo>
                  <a:lnTo>
                    <a:pt x="67310" y="1672589"/>
                  </a:lnTo>
                  <a:lnTo>
                    <a:pt x="58420" y="1630679"/>
                  </a:lnTo>
                  <a:lnTo>
                    <a:pt x="48260" y="1587500"/>
                  </a:lnTo>
                  <a:lnTo>
                    <a:pt x="40640" y="1543050"/>
                  </a:lnTo>
                  <a:lnTo>
                    <a:pt x="31750" y="1498600"/>
                  </a:lnTo>
                  <a:lnTo>
                    <a:pt x="25400" y="1452879"/>
                  </a:lnTo>
                  <a:lnTo>
                    <a:pt x="19050" y="1405889"/>
                  </a:lnTo>
                  <a:lnTo>
                    <a:pt x="13970" y="1358900"/>
                  </a:lnTo>
                  <a:lnTo>
                    <a:pt x="8890" y="1309370"/>
                  </a:lnTo>
                  <a:lnTo>
                    <a:pt x="6350" y="1259839"/>
                  </a:lnTo>
                  <a:lnTo>
                    <a:pt x="2540" y="1207770"/>
                  </a:lnTo>
                  <a:lnTo>
                    <a:pt x="1270" y="1156970"/>
                  </a:lnTo>
                  <a:lnTo>
                    <a:pt x="0" y="1103629"/>
                  </a:lnTo>
                  <a:lnTo>
                    <a:pt x="0" y="1050289"/>
                  </a:lnTo>
                  <a:lnTo>
                    <a:pt x="0" y="995680"/>
                  </a:lnTo>
                  <a:lnTo>
                    <a:pt x="1270" y="942339"/>
                  </a:lnTo>
                  <a:lnTo>
                    <a:pt x="2540" y="890269"/>
                  </a:lnTo>
                  <a:lnTo>
                    <a:pt x="6350" y="839469"/>
                  </a:lnTo>
                  <a:lnTo>
                    <a:pt x="8890" y="789939"/>
                  </a:lnTo>
                  <a:lnTo>
                    <a:pt x="13970" y="740410"/>
                  </a:lnTo>
                  <a:lnTo>
                    <a:pt x="19050" y="693419"/>
                  </a:lnTo>
                  <a:lnTo>
                    <a:pt x="25400" y="646430"/>
                  </a:lnTo>
                  <a:lnTo>
                    <a:pt x="31750" y="599439"/>
                  </a:lnTo>
                  <a:lnTo>
                    <a:pt x="40640" y="554989"/>
                  </a:lnTo>
                  <a:lnTo>
                    <a:pt x="48260" y="511810"/>
                  </a:lnTo>
                  <a:lnTo>
                    <a:pt x="58420" y="468630"/>
                  </a:lnTo>
                  <a:lnTo>
                    <a:pt x="67310" y="426719"/>
                  </a:lnTo>
                  <a:lnTo>
                    <a:pt x="78740" y="386080"/>
                  </a:lnTo>
                  <a:lnTo>
                    <a:pt x="91440" y="346710"/>
                  </a:lnTo>
                  <a:lnTo>
                    <a:pt x="104140" y="307339"/>
                  </a:lnTo>
                  <a:lnTo>
                    <a:pt x="116840" y="270510"/>
                  </a:lnTo>
                  <a:lnTo>
                    <a:pt x="129540" y="236219"/>
                  </a:lnTo>
                  <a:lnTo>
                    <a:pt x="143510" y="204469"/>
                  </a:lnTo>
                  <a:lnTo>
                    <a:pt x="157480" y="173990"/>
                  </a:lnTo>
                  <a:lnTo>
                    <a:pt x="171450" y="147319"/>
                  </a:lnTo>
                  <a:lnTo>
                    <a:pt x="185420" y="121919"/>
                  </a:lnTo>
                  <a:lnTo>
                    <a:pt x="200660" y="99059"/>
                  </a:lnTo>
                  <a:lnTo>
                    <a:pt x="217170" y="80009"/>
                  </a:lnTo>
                  <a:lnTo>
                    <a:pt x="232410" y="60959"/>
                  </a:lnTo>
                  <a:lnTo>
                    <a:pt x="247650" y="45719"/>
                  </a:lnTo>
                  <a:lnTo>
                    <a:pt x="264160" y="31750"/>
                  </a:lnTo>
                  <a:lnTo>
                    <a:pt x="280670" y="20319"/>
                  </a:lnTo>
                  <a:lnTo>
                    <a:pt x="297180" y="11430"/>
                  </a:lnTo>
                  <a:lnTo>
                    <a:pt x="314960" y="5080"/>
                  </a:lnTo>
                  <a:lnTo>
                    <a:pt x="332740" y="1269"/>
                  </a:lnTo>
                  <a:lnTo>
                    <a:pt x="35052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083300" y="571500"/>
              <a:ext cx="2353310" cy="1"/>
            </a:xfrm>
            <a:custGeom>
              <a:avLst/>
              <a:gdLst/>
              <a:ahLst/>
              <a:cxnLst/>
              <a:rect l="0" t="0" r="0" b="0"/>
              <a:pathLst>
                <a:path w="2353310" h="1">
                  <a:moveTo>
                    <a:pt x="0" y="0"/>
                  </a:moveTo>
                  <a:lnTo>
                    <a:pt x="5079" y="0"/>
                  </a:lnTo>
                  <a:lnTo>
                    <a:pt x="2349500" y="0"/>
                  </a:lnTo>
                  <a:lnTo>
                    <a:pt x="235330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727700" y="571500"/>
              <a:ext cx="355601" cy="2099311"/>
            </a:xfrm>
            <a:custGeom>
              <a:avLst/>
              <a:gdLst/>
              <a:ahLst/>
              <a:cxnLst/>
              <a:rect l="0" t="0" r="0" b="0"/>
              <a:pathLst>
                <a:path w="355601" h="2099311">
                  <a:moveTo>
                    <a:pt x="346709" y="2099310"/>
                  </a:moveTo>
                  <a:lnTo>
                    <a:pt x="330200" y="2096770"/>
                  </a:lnTo>
                  <a:lnTo>
                    <a:pt x="321309" y="2095500"/>
                  </a:lnTo>
                  <a:lnTo>
                    <a:pt x="312420" y="2092960"/>
                  </a:lnTo>
                  <a:lnTo>
                    <a:pt x="294640" y="2086610"/>
                  </a:lnTo>
                  <a:lnTo>
                    <a:pt x="279400" y="2077720"/>
                  </a:lnTo>
                  <a:lnTo>
                    <a:pt x="261620" y="2066289"/>
                  </a:lnTo>
                  <a:lnTo>
                    <a:pt x="246379" y="2052320"/>
                  </a:lnTo>
                  <a:lnTo>
                    <a:pt x="237490" y="2044700"/>
                  </a:lnTo>
                  <a:lnTo>
                    <a:pt x="229870" y="2035810"/>
                  </a:lnTo>
                  <a:lnTo>
                    <a:pt x="222250" y="2028189"/>
                  </a:lnTo>
                  <a:lnTo>
                    <a:pt x="215900" y="2019300"/>
                  </a:lnTo>
                  <a:lnTo>
                    <a:pt x="207009" y="2009139"/>
                  </a:lnTo>
                  <a:lnTo>
                    <a:pt x="199390" y="1997710"/>
                  </a:lnTo>
                  <a:lnTo>
                    <a:pt x="191770" y="1987550"/>
                  </a:lnTo>
                  <a:lnTo>
                    <a:pt x="185420" y="1976120"/>
                  </a:lnTo>
                  <a:lnTo>
                    <a:pt x="171450" y="1950720"/>
                  </a:lnTo>
                  <a:lnTo>
                    <a:pt x="157479" y="1924050"/>
                  </a:lnTo>
                  <a:lnTo>
                    <a:pt x="143509" y="1893570"/>
                  </a:lnTo>
                  <a:lnTo>
                    <a:pt x="129540" y="1861820"/>
                  </a:lnTo>
                  <a:lnTo>
                    <a:pt x="123190" y="1845310"/>
                  </a:lnTo>
                  <a:lnTo>
                    <a:pt x="116840" y="1828800"/>
                  </a:lnTo>
                  <a:lnTo>
                    <a:pt x="104140" y="1791970"/>
                  </a:lnTo>
                  <a:lnTo>
                    <a:pt x="91440" y="1753870"/>
                  </a:lnTo>
                  <a:lnTo>
                    <a:pt x="80009" y="1713229"/>
                  </a:lnTo>
                  <a:lnTo>
                    <a:pt x="68579" y="1672589"/>
                  </a:lnTo>
                  <a:lnTo>
                    <a:pt x="58420" y="1630679"/>
                  </a:lnTo>
                  <a:lnTo>
                    <a:pt x="48259" y="1587500"/>
                  </a:lnTo>
                  <a:lnTo>
                    <a:pt x="40640" y="1543050"/>
                  </a:lnTo>
                  <a:lnTo>
                    <a:pt x="33020" y="1498600"/>
                  </a:lnTo>
                  <a:lnTo>
                    <a:pt x="26670" y="1452879"/>
                  </a:lnTo>
                  <a:lnTo>
                    <a:pt x="20320" y="1405889"/>
                  </a:lnTo>
                  <a:lnTo>
                    <a:pt x="15240" y="1358900"/>
                  </a:lnTo>
                  <a:lnTo>
                    <a:pt x="10159" y="1309370"/>
                  </a:lnTo>
                  <a:lnTo>
                    <a:pt x="6350" y="1259839"/>
                  </a:lnTo>
                  <a:lnTo>
                    <a:pt x="2540" y="1207770"/>
                  </a:lnTo>
                  <a:lnTo>
                    <a:pt x="1270" y="1156970"/>
                  </a:lnTo>
                  <a:lnTo>
                    <a:pt x="0" y="1103629"/>
                  </a:lnTo>
                  <a:lnTo>
                    <a:pt x="0" y="1050289"/>
                  </a:lnTo>
                  <a:lnTo>
                    <a:pt x="0" y="995680"/>
                  </a:lnTo>
                  <a:lnTo>
                    <a:pt x="1270" y="942339"/>
                  </a:lnTo>
                  <a:lnTo>
                    <a:pt x="2540" y="890269"/>
                  </a:lnTo>
                  <a:lnTo>
                    <a:pt x="6350" y="839469"/>
                  </a:lnTo>
                  <a:lnTo>
                    <a:pt x="10159" y="789939"/>
                  </a:lnTo>
                  <a:lnTo>
                    <a:pt x="15240" y="740410"/>
                  </a:lnTo>
                  <a:lnTo>
                    <a:pt x="20320" y="693419"/>
                  </a:lnTo>
                  <a:lnTo>
                    <a:pt x="26670" y="646430"/>
                  </a:lnTo>
                  <a:lnTo>
                    <a:pt x="33020" y="599439"/>
                  </a:lnTo>
                  <a:lnTo>
                    <a:pt x="40640" y="554989"/>
                  </a:lnTo>
                  <a:lnTo>
                    <a:pt x="48259" y="511810"/>
                  </a:lnTo>
                  <a:lnTo>
                    <a:pt x="58420" y="468630"/>
                  </a:lnTo>
                  <a:lnTo>
                    <a:pt x="68579" y="426719"/>
                  </a:lnTo>
                  <a:lnTo>
                    <a:pt x="80009" y="386080"/>
                  </a:lnTo>
                  <a:lnTo>
                    <a:pt x="91440" y="346710"/>
                  </a:lnTo>
                  <a:lnTo>
                    <a:pt x="104140" y="307339"/>
                  </a:lnTo>
                  <a:lnTo>
                    <a:pt x="116840" y="270510"/>
                  </a:lnTo>
                  <a:lnTo>
                    <a:pt x="130809" y="236219"/>
                  </a:lnTo>
                  <a:lnTo>
                    <a:pt x="143509" y="204469"/>
                  </a:lnTo>
                  <a:lnTo>
                    <a:pt x="157479" y="173990"/>
                  </a:lnTo>
                  <a:lnTo>
                    <a:pt x="171450" y="147319"/>
                  </a:lnTo>
                  <a:lnTo>
                    <a:pt x="186690" y="121919"/>
                  </a:lnTo>
                  <a:lnTo>
                    <a:pt x="201929" y="99059"/>
                  </a:lnTo>
                  <a:lnTo>
                    <a:pt x="217170" y="78740"/>
                  </a:lnTo>
                  <a:lnTo>
                    <a:pt x="232409" y="60959"/>
                  </a:lnTo>
                  <a:lnTo>
                    <a:pt x="248920" y="44450"/>
                  </a:lnTo>
                  <a:lnTo>
                    <a:pt x="265429" y="31750"/>
                  </a:lnTo>
                  <a:lnTo>
                    <a:pt x="281940" y="20319"/>
                  </a:lnTo>
                  <a:lnTo>
                    <a:pt x="298450" y="11430"/>
                  </a:lnTo>
                  <a:lnTo>
                    <a:pt x="316229" y="5080"/>
                  </a:lnTo>
                  <a:lnTo>
                    <a:pt x="334009" y="1269"/>
                  </a:lnTo>
                  <a:lnTo>
                    <a:pt x="353059" y="0"/>
                  </a:lnTo>
                  <a:lnTo>
                    <a:pt x="35560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088379" y="571500"/>
              <a:ext cx="350522" cy="2099311"/>
            </a:xfrm>
            <a:custGeom>
              <a:avLst/>
              <a:gdLst/>
              <a:ahLst/>
              <a:cxnLst/>
              <a:rect l="0" t="0" r="0" b="0"/>
              <a:pathLst>
                <a:path w="350522" h="2099311">
                  <a:moveTo>
                    <a:pt x="0" y="0"/>
                  </a:moveTo>
                  <a:lnTo>
                    <a:pt x="17780" y="1269"/>
                  </a:lnTo>
                  <a:lnTo>
                    <a:pt x="26671" y="2540"/>
                  </a:lnTo>
                  <a:lnTo>
                    <a:pt x="35560" y="5080"/>
                  </a:lnTo>
                  <a:lnTo>
                    <a:pt x="43180" y="7619"/>
                  </a:lnTo>
                  <a:lnTo>
                    <a:pt x="52071" y="11430"/>
                  </a:lnTo>
                  <a:lnTo>
                    <a:pt x="69850" y="20319"/>
                  </a:lnTo>
                  <a:lnTo>
                    <a:pt x="85091" y="31750"/>
                  </a:lnTo>
                  <a:lnTo>
                    <a:pt x="101600" y="45719"/>
                  </a:lnTo>
                  <a:lnTo>
                    <a:pt x="109221" y="52069"/>
                  </a:lnTo>
                  <a:lnTo>
                    <a:pt x="118111" y="60959"/>
                  </a:lnTo>
                  <a:lnTo>
                    <a:pt x="125730" y="69850"/>
                  </a:lnTo>
                  <a:lnTo>
                    <a:pt x="133350" y="80009"/>
                  </a:lnTo>
                  <a:lnTo>
                    <a:pt x="140971" y="88900"/>
                  </a:lnTo>
                  <a:lnTo>
                    <a:pt x="148591" y="99059"/>
                  </a:lnTo>
                  <a:lnTo>
                    <a:pt x="156211" y="110490"/>
                  </a:lnTo>
                  <a:lnTo>
                    <a:pt x="163830" y="121919"/>
                  </a:lnTo>
                  <a:lnTo>
                    <a:pt x="177800" y="147319"/>
                  </a:lnTo>
                  <a:lnTo>
                    <a:pt x="191771" y="173990"/>
                  </a:lnTo>
                  <a:lnTo>
                    <a:pt x="205741" y="204469"/>
                  </a:lnTo>
                  <a:lnTo>
                    <a:pt x="212091" y="219709"/>
                  </a:lnTo>
                  <a:lnTo>
                    <a:pt x="219711" y="236219"/>
                  </a:lnTo>
                  <a:lnTo>
                    <a:pt x="232411" y="270510"/>
                  </a:lnTo>
                  <a:lnTo>
                    <a:pt x="246380" y="307339"/>
                  </a:lnTo>
                  <a:lnTo>
                    <a:pt x="257811" y="346710"/>
                  </a:lnTo>
                  <a:lnTo>
                    <a:pt x="270511" y="386080"/>
                  </a:lnTo>
                  <a:lnTo>
                    <a:pt x="281941" y="426719"/>
                  </a:lnTo>
                  <a:lnTo>
                    <a:pt x="292100" y="468630"/>
                  </a:lnTo>
                  <a:lnTo>
                    <a:pt x="300991" y="511810"/>
                  </a:lnTo>
                  <a:lnTo>
                    <a:pt x="308611" y="554989"/>
                  </a:lnTo>
                  <a:lnTo>
                    <a:pt x="317500" y="599439"/>
                  </a:lnTo>
                  <a:lnTo>
                    <a:pt x="323850" y="646430"/>
                  </a:lnTo>
                  <a:lnTo>
                    <a:pt x="330200" y="693419"/>
                  </a:lnTo>
                  <a:lnTo>
                    <a:pt x="332741" y="716280"/>
                  </a:lnTo>
                  <a:lnTo>
                    <a:pt x="335280" y="740410"/>
                  </a:lnTo>
                  <a:lnTo>
                    <a:pt x="339091" y="789939"/>
                  </a:lnTo>
                  <a:lnTo>
                    <a:pt x="344171" y="839469"/>
                  </a:lnTo>
                  <a:lnTo>
                    <a:pt x="346711" y="890269"/>
                  </a:lnTo>
                  <a:lnTo>
                    <a:pt x="349250" y="942339"/>
                  </a:lnTo>
                  <a:lnTo>
                    <a:pt x="350521" y="995680"/>
                  </a:lnTo>
                  <a:lnTo>
                    <a:pt x="350521" y="1050289"/>
                  </a:lnTo>
                  <a:lnTo>
                    <a:pt x="350521" y="1056639"/>
                  </a:lnTo>
                  <a:lnTo>
                    <a:pt x="350521" y="1062989"/>
                  </a:lnTo>
                  <a:lnTo>
                    <a:pt x="350521" y="1076960"/>
                  </a:lnTo>
                  <a:lnTo>
                    <a:pt x="350521" y="1103629"/>
                  </a:lnTo>
                  <a:lnTo>
                    <a:pt x="349250" y="1130300"/>
                  </a:lnTo>
                  <a:lnTo>
                    <a:pt x="349250" y="1156970"/>
                  </a:lnTo>
                  <a:lnTo>
                    <a:pt x="347980" y="1169670"/>
                  </a:lnTo>
                  <a:lnTo>
                    <a:pt x="346711" y="1174750"/>
                  </a:lnTo>
                  <a:lnTo>
                    <a:pt x="346711" y="1182370"/>
                  </a:lnTo>
                  <a:lnTo>
                    <a:pt x="346711" y="1207770"/>
                  </a:lnTo>
                  <a:lnTo>
                    <a:pt x="345441" y="1220470"/>
                  </a:lnTo>
                  <a:lnTo>
                    <a:pt x="344171" y="1226820"/>
                  </a:lnTo>
                  <a:lnTo>
                    <a:pt x="344171" y="1233170"/>
                  </a:lnTo>
                  <a:lnTo>
                    <a:pt x="344171" y="1259839"/>
                  </a:lnTo>
                  <a:lnTo>
                    <a:pt x="342900" y="1264920"/>
                  </a:lnTo>
                  <a:lnTo>
                    <a:pt x="342900" y="1271270"/>
                  </a:lnTo>
                  <a:lnTo>
                    <a:pt x="341630" y="1283970"/>
                  </a:lnTo>
                  <a:lnTo>
                    <a:pt x="339091" y="1309370"/>
                  </a:lnTo>
                  <a:lnTo>
                    <a:pt x="339091" y="1314450"/>
                  </a:lnTo>
                  <a:lnTo>
                    <a:pt x="337821" y="1320800"/>
                  </a:lnTo>
                  <a:lnTo>
                    <a:pt x="336550" y="1333500"/>
                  </a:lnTo>
                  <a:lnTo>
                    <a:pt x="335280" y="1358900"/>
                  </a:lnTo>
                  <a:lnTo>
                    <a:pt x="332741" y="1381760"/>
                  </a:lnTo>
                  <a:lnTo>
                    <a:pt x="330200" y="1405889"/>
                  </a:lnTo>
                  <a:lnTo>
                    <a:pt x="323850" y="1452879"/>
                  </a:lnTo>
                  <a:lnTo>
                    <a:pt x="320041" y="1475739"/>
                  </a:lnTo>
                  <a:lnTo>
                    <a:pt x="317500" y="1498600"/>
                  </a:lnTo>
                  <a:lnTo>
                    <a:pt x="308611" y="1543050"/>
                  </a:lnTo>
                  <a:lnTo>
                    <a:pt x="300991" y="1587500"/>
                  </a:lnTo>
                  <a:lnTo>
                    <a:pt x="295911" y="1609089"/>
                  </a:lnTo>
                  <a:lnTo>
                    <a:pt x="292100" y="1630679"/>
                  </a:lnTo>
                  <a:lnTo>
                    <a:pt x="288291" y="1640839"/>
                  </a:lnTo>
                  <a:lnTo>
                    <a:pt x="285750" y="1651000"/>
                  </a:lnTo>
                  <a:lnTo>
                    <a:pt x="281941" y="1672589"/>
                  </a:lnTo>
                  <a:lnTo>
                    <a:pt x="275591" y="1692910"/>
                  </a:lnTo>
                  <a:lnTo>
                    <a:pt x="273050" y="1703070"/>
                  </a:lnTo>
                  <a:lnTo>
                    <a:pt x="270511" y="1713229"/>
                  </a:lnTo>
                  <a:lnTo>
                    <a:pt x="266700" y="1723389"/>
                  </a:lnTo>
                  <a:lnTo>
                    <a:pt x="264161" y="1733550"/>
                  </a:lnTo>
                  <a:lnTo>
                    <a:pt x="257811" y="1753870"/>
                  </a:lnTo>
                  <a:lnTo>
                    <a:pt x="255271" y="1762760"/>
                  </a:lnTo>
                  <a:lnTo>
                    <a:pt x="251461" y="1772920"/>
                  </a:lnTo>
                  <a:lnTo>
                    <a:pt x="246380" y="1791970"/>
                  </a:lnTo>
                  <a:lnTo>
                    <a:pt x="240030" y="1811020"/>
                  </a:lnTo>
                  <a:lnTo>
                    <a:pt x="232411" y="1828800"/>
                  </a:lnTo>
                  <a:lnTo>
                    <a:pt x="219711" y="1863089"/>
                  </a:lnTo>
                  <a:lnTo>
                    <a:pt x="215900" y="1870710"/>
                  </a:lnTo>
                  <a:lnTo>
                    <a:pt x="213361" y="1874520"/>
                  </a:lnTo>
                  <a:lnTo>
                    <a:pt x="212091" y="1879600"/>
                  </a:lnTo>
                  <a:lnTo>
                    <a:pt x="205741" y="1894839"/>
                  </a:lnTo>
                  <a:lnTo>
                    <a:pt x="199391" y="1910079"/>
                  </a:lnTo>
                  <a:lnTo>
                    <a:pt x="191771" y="1925320"/>
                  </a:lnTo>
                  <a:lnTo>
                    <a:pt x="177800" y="1951989"/>
                  </a:lnTo>
                  <a:lnTo>
                    <a:pt x="170180" y="1964689"/>
                  </a:lnTo>
                  <a:lnTo>
                    <a:pt x="163830" y="1977389"/>
                  </a:lnTo>
                  <a:lnTo>
                    <a:pt x="156211" y="1988820"/>
                  </a:lnTo>
                  <a:lnTo>
                    <a:pt x="152400" y="1993900"/>
                  </a:lnTo>
                  <a:lnTo>
                    <a:pt x="148591" y="2000250"/>
                  </a:lnTo>
                  <a:lnTo>
                    <a:pt x="140971" y="2010410"/>
                  </a:lnTo>
                  <a:lnTo>
                    <a:pt x="137161" y="2015489"/>
                  </a:lnTo>
                  <a:lnTo>
                    <a:pt x="134621" y="2018029"/>
                  </a:lnTo>
                  <a:lnTo>
                    <a:pt x="133350" y="2020570"/>
                  </a:lnTo>
                  <a:lnTo>
                    <a:pt x="130811" y="2023110"/>
                  </a:lnTo>
                  <a:lnTo>
                    <a:pt x="129541" y="2025650"/>
                  </a:lnTo>
                  <a:lnTo>
                    <a:pt x="125730" y="2029460"/>
                  </a:lnTo>
                  <a:lnTo>
                    <a:pt x="118111" y="2038350"/>
                  </a:lnTo>
                  <a:lnTo>
                    <a:pt x="113030" y="2042160"/>
                  </a:lnTo>
                  <a:lnTo>
                    <a:pt x="109221" y="2045970"/>
                  </a:lnTo>
                  <a:lnTo>
                    <a:pt x="101600" y="2054860"/>
                  </a:lnTo>
                  <a:lnTo>
                    <a:pt x="92710" y="2061210"/>
                  </a:lnTo>
                  <a:lnTo>
                    <a:pt x="85091" y="2067560"/>
                  </a:lnTo>
                  <a:lnTo>
                    <a:pt x="69850" y="2078989"/>
                  </a:lnTo>
                  <a:lnTo>
                    <a:pt x="60960" y="2082800"/>
                  </a:lnTo>
                  <a:lnTo>
                    <a:pt x="52071" y="2086610"/>
                  </a:lnTo>
                  <a:lnTo>
                    <a:pt x="43180" y="2090420"/>
                  </a:lnTo>
                  <a:lnTo>
                    <a:pt x="40641" y="2090420"/>
                  </a:lnTo>
                  <a:lnTo>
                    <a:pt x="39371" y="2091689"/>
                  </a:lnTo>
                  <a:lnTo>
                    <a:pt x="35560" y="2092960"/>
                  </a:lnTo>
                  <a:lnTo>
                    <a:pt x="26671" y="2095500"/>
                  </a:lnTo>
                  <a:lnTo>
                    <a:pt x="17780" y="2096770"/>
                  </a:lnTo>
                  <a:lnTo>
                    <a:pt x="8891" y="2099310"/>
                  </a:lnTo>
                  <a:lnTo>
                    <a:pt x="0" y="20993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083300" y="2670810"/>
              <a:ext cx="2363470" cy="1"/>
            </a:xfrm>
            <a:custGeom>
              <a:avLst/>
              <a:gdLst/>
              <a:ahLst/>
              <a:cxnLst/>
              <a:rect l="0" t="0" r="0" b="0"/>
              <a:pathLst>
                <a:path w="2363470" h="1">
                  <a:moveTo>
                    <a:pt x="0" y="0"/>
                  </a:moveTo>
                  <a:lnTo>
                    <a:pt x="5079" y="0"/>
                  </a:lnTo>
                  <a:lnTo>
                    <a:pt x="2339339" y="0"/>
                  </a:lnTo>
                  <a:lnTo>
                    <a:pt x="236346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flipH="1">
              <a:off x="6079363" y="2671317"/>
              <a:ext cx="4317"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075045" y="2671317"/>
              <a:ext cx="4318"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422639" y="571500"/>
              <a:ext cx="369571" cy="2099311"/>
            </a:xfrm>
            <a:custGeom>
              <a:avLst/>
              <a:gdLst/>
              <a:ahLst/>
              <a:cxnLst/>
              <a:rect l="0" t="0" r="0" b="0"/>
              <a:pathLst>
                <a:path w="369571" h="2099311">
                  <a:moveTo>
                    <a:pt x="13970" y="0"/>
                  </a:moveTo>
                  <a:lnTo>
                    <a:pt x="22860" y="0"/>
                  </a:lnTo>
                  <a:lnTo>
                    <a:pt x="31750" y="1269"/>
                  </a:lnTo>
                  <a:lnTo>
                    <a:pt x="40640" y="2540"/>
                  </a:lnTo>
                  <a:lnTo>
                    <a:pt x="49530" y="5080"/>
                  </a:lnTo>
                  <a:lnTo>
                    <a:pt x="67310" y="11430"/>
                  </a:lnTo>
                  <a:lnTo>
                    <a:pt x="76200" y="15240"/>
                  </a:lnTo>
                  <a:lnTo>
                    <a:pt x="85090" y="19050"/>
                  </a:lnTo>
                  <a:lnTo>
                    <a:pt x="101600" y="30480"/>
                  </a:lnTo>
                  <a:lnTo>
                    <a:pt x="109220" y="36830"/>
                  </a:lnTo>
                  <a:lnTo>
                    <a:pt x="118110" y="43180"/>
                  </a:lnTo>
                  <a:lnTo>
                    <a:pt x="134620" y="58419"/>
                  </a:lnTo>
                  <a:lnTo>
                    <a:pt x="151130" y="77469"/>
                  </a:lnTo>
                  <a:lnTo>
                    <a:pt x="157480" y="86359"/>
                  </a:lnTo>
                  <a:lnTo>
                    <a:pt x="166370" y="97790"/>
                  </a:lnTo>
                  <a:lnTo>
                    <a:pt x="181610" y="120650"/>
                  </a:lnTo>
                  <a:lnTo>
                    <a:pt x="187960" y="132080"/>
                  </a:lnTo>
                  <a:lnTo>
                    <a:pt x="195579" y="144780"/>
                  </a:lnTo>
                  <a:lnTo>
                    <a:pt x="203200" y="158750"/>
                  </a:lnTo>
                  <a:lnTo>
                    <a:pt x="210820" y="172719"/>
                  </a:lnTo>
                  <a:lnTo>
                    <a:pt x="217170" y="187959"/>
                  </a:lnTo>
                  <a:lnTo>
                    <a:pt x="224789" y="203200"/>
                  </a:lnTo>
                  <a:lnTo>
                    <a:pt x="231139" y="218440"/>
                  </a:lnTo>
                  <a:lnTo>
                    <a:pt x="238760" y="236219"/>
                  </a:lnTo>
                  <a:lnTo>
                    <a:pt x="252729" y="270510"/>
                  </a:lnTo>
                  <a:lnTo>
                    <a:pt x="259079" y="288289"/>
                  </a:lnTo>
                  <a:lnTo>
                    <a:pt x="265429" y="307339"/>
                  </a:lnTo>
                  <a:lnTo>
                    <a:pt x="278129" y="346710"/>
                  </a:lnTo>
                  <a:lnTo>
                    <a:pt x="289560" y="386080"/>
                  </a:lnTo>
                  <a:lnTo>
                    <a:pt x="300989" y="426719"/>
                  </a:lnTo>
                  <a:lnTo>
                    <a:pt x="311150" y="468630"/>
                  </a:lnTo>
                  <a:lnTo>
                    <a:pt x="320039" y="511810"/>
                  </a:lnTo>
                  <a:lnTo>
                    <a:pt x="328929" y="554989"/>
                  </a:lnTo>
                  <a:lnTo>
                    <a:pt x="336550" y="599439"/>
                  </a:lnTo>
                  <a:lnTo>
                    <a:pt x="344170" y="646430"/>
                  </a:lnTo>
                  <a:lnTo>
                    <a:pt x="349250" y="693419"/>
                  </a:lnTo>
                  <a:lnTo>
                    <a:pt x="351789" y="716280"/>
                  </a:lnTo>
                  <a:lnTo>
                    <a:pt x="354329" y="740410"/>
                  </a:lnTo>
                  <a:lnTo>
                    <a:pt x="359410" y="789939"/>
                  </a:lnTo>
                  <a:lnTo>
                    <a:pt x="363220" y="839469"/>
                  </a:lnTo>
                  <a:lnTo>
                    <a:pt x="365760" y="890269"/>
                  </a:lnTo>
                  <a:lnTo>
                    <a:pt x="368300" y="942339"/>
                  </a:lnTo>
                  <a:lnTo>
                    <a:pt x="369570" y="995680"/>
                  </a:lnTo>
                  <a:lnTo>
                    <a:pt x="369570" y="1050289"/>
                  </a:lnTo>
                  <a:lnTo>
                    <a:pt x="369570" y="1056639"/>
                  </a:lnTo>
                  <a:lnTo>
                    <a:pt x="369570" y="1062989"/>
                  </a:lnTo>
                  <a:lnTo>
                    <a:pt x="369570" y="1076960"/>
                  </a:lnTo>
                  <a:lnTo>
                    <a:pt x="369570" y="1103629"/>
                  </a:lnTo>
                  <a:lnTo>
                    <a:pt x="368300" y="1130300"/>
                  </a:lnTo>
                  <a:lnTo>
                    <a:pt x="368300" y="1156970"/>
                  </a:lnTo>
                  <a:lnTo>
                    <a:pt x="367029" y="1169670"/>
                  </a:lnTo>
                  <a:lnTo>
                    <a:pt x="367029" y="1174750"/>
                  </a:lnTo>
                  <a:lnTo>
                    <a:pt x="367029" y="1182370"/>
                  </a:lnTo>
                  <a:lnTo>
                    <a:pt x="365760" y="1207770"/>
                  </a:lnTo>
                  <a:lnTo>
                    <a:pt x="364489" y="1220470"/>
                  </a:lnTo>
                  <a:lnTo>
                    <a:pt x="364489" y="1226820"/>
                  </a:lnTo>
                  <a:lnTo>
                    <a:pt x="364489" y="1233170"/>
                  </a:lnTo>
                  <a:lnTo>
                    <a:pt x="363220" y="1259839"/>
                  </a:lnTo>
                  <a:lnTo>
                    <a:pt x="361950" y="1264920"/>
                  </a:lnTo>
                  <a:lnTo>
                    <a:pt x="361950" y="1271270"/>
                  </a:lnTo>
                  <a:lnTo>
                    <a:pt x="360679" y="1283970"/>
                  </a:lnTo>
                  <a:lnTo>
                    <a:pt x="359410" y="1309370"/>
                  </a:lnTo>
                  <a:lnTo>
                    <a:pt x="358139" y="1314450"/>
                  </a:lnTo>
                  <a:lnTo>
                    <a:pt x="358139" y="1320800"/>
                  </a:lnTo>
                  <a:lnTo>
                    <a:pt x="356870" y="1333500"/>
                  </a:lnTo>
                  <a:lnTo>
                    <a:pt x="354329" y="1358900"/>
                  </a:lnTo>
                  <a:lnTo>
                    <a:pt x="351789" y="1381760"/>
                  </a:lnTo>
                  <a:lnTo>
                    <a:pt x="349250" y="1405889"/>
                  </a:lnTo>
                  <a:lnTo>
                    <a:pt x="344170" y="1452879"/>
                  </a:lnTo>
                  <a:lnTo>
                    <a:pt x="340360" y="1475739"/>
                  </a:lnTo>
                  <a:lnTo>
                    <a:pt x="336550" y="1498600"/>
                  </a:lnTo>
                  <a:lnTo>
                    <a:pt x="328929" y="1543050"/>
                  </a:lnTo>
                  <a:lnTo>
                    <a:pt x="320039" y="1587500"/>
                  </a:lnTo>
                  <a:lnTo>
                    <a:pt x="314960" y="1609089"/>
                  </a:lnTo>
                  <a:lnTo>
                    <a:pt x="311150" y="1630679"/>
                  </a:lnTo>
                  <a:lnTo>
                    <a:pt x="308610" y="1640839"/>
                  </a:lnTo>
                  <a:lnTo>
                    <a:pt x="306070" y="1651000"/>
                  </a:lnTo>
                  <a:lnTo>
                    <a:pt x="300989" y="1672589"/>
                  </a:lnTo>
                  <a:lnTo>
                    <a:pt x="295910" y="1692910"/>
                  </a:lnTo>
                  <a:lnTo>
                    <a:pt x="292100" y="1703070"/>
                  </a:lnTo>
                  <a:lnTo>
                    <a:pt x="289560" y="1713229"/>
                  </a:lnTo>
                  <a:lnTo>
                    <a:pt x="287020" y="1723389"/>
                  </a:lnTo>
                  <a:lnTo>
                    <a:pt x="284479" y="1733550"/>
                  </a:lnTo>
                  <a:lnTo>
                    <a:pt x="278129" y="1753870"/>
                  </a:lnTo>
                  <a:lnTo>
                    <a:pt x="274320" y="1762760"/>
                  </a:lnTo>
                  <a:lnTo>
                    <a:pt x="271779" y="1772920"/>
                  </a:lnTo>
                  <a:lnTo>
                    <a:pt x="265429" y="1791970"/>
                  </a:lnTo>
                  <a:lnTo>
                    <a:pt x="252729" y="1828800"/>
                  </a:lnTo>
                  <a:lnTo>
                    <a:pt x="246379" y="1845310"/>
                  </a:lnTo>
                  <a:lnTo>
                    <a:pt x="243839" y="1849120"/>
                  </a:lnTo>
                  <a:lnTo>
                    <a:pt x="242570" y="1852929"/>
                  </a:lnTo>
                  <a:lnTo>
                    <a:pt x="240029" y="1861820"/>
                  </a:lnTo>
                  <a:lnTo>
                    <a:pt x="232410" y="1877060"/>
                  </a:lnTo>
                  <a:lnTo>
                    <a:pt x="226060" y="1893570"/>
                  </a:lnTo>
                  <a:lnTo>
                    <a:pt x="213360" y="1922779"/>
                  </a:lnTo>
                  <a:lnTo>
                    <a:pt x="198120" y="1949450"/>
                  </a:lnTo>
                  <a:lnTo>
                    <a:pt x="191770" y="1962150"/>
                  </a:lnTo>
                  <a:lnTo>
                    <a:pt x="184150" y="1974850"/>
                  </a:lnTo>
                  <a:lnTo>
                    <a:pt x="176530" y="1986279"/>
                  </a:lnTo>
                  <a:lnTo>
                    <a:pt x="172720" y="1991360"/>
                  </a:lnTo>
                  <a:lnTo>
                    <a:pt x="170180" y="1997710"/>
                  </a:lnTo>
                  <a:lnTo>
                    <a:pt x="162560" y="2007870"/>
                  </a:lnTo>
                  <a:lnTo>
                    <a:pt x="154940" y="2018029"/>
                  </a:lnTo>
                  <a:lnTo>
                    <a:pt x="152400" y="2019300"/>
                  </a:lnTo>
                  <a:lnTo>
                    <a:pt x="151130" y="2021839"/>
                  </a:lnTo>
                  <a:lnTo>
                    <a:pt x="147320" y="2026920"/>
                  </a:lnTo>
                  <a:lnTo>
                    <a:pt x="139700" y="2035810"/>
                  </a:lnTo>
                  <a:lnTo>
                    <a:pt x="132080" y="2043429"/>
                  </a:lnTo>
                  <a:lnTo>
                    <a:pt x="124460" y="2051050"/>
                  </a:lnTo>
                  <a:lnTo>
                    <a:pt x="107950" y="2065020"/>
                  </a:lnTo>
                  <a:lnTo>
                    <a:pt x="99060" y="2070100"/>
                  </a:lnTo>
                  <a:lnTo>
                    <a:pt x="91440" y="2076450"/>
                  </a:lnTo>
                  <a:lnTo>
                    <a:pt x="83820" y="2080260"/>
                  </a:lnTo>
                  <a:lnTo>
                    <a:pt x="78740" y="2082800"/>
                  </a:lnTo>
                  <a:lnTo>
                    <a:pt x="74930" y="2085339"/>
                  </a:lnTo>
                  <a:lnTo>
                    <a:pt x="66040" y="2089150"/>
                  </a:lnTo>
                  <a:lnTo>
                    <a:pt x="63500" y="2089150"/>
                  </a:lnTo>
                  <a:lnTo>
                    <a:pt x="62230" y="2090420"/>
                  </a:lnTo>
                  <a:lnTo>
                    <a:pt x="58420" y="2091689"/>
                  </a:lnTo>
                  <a:lnTo>
                    <a:pt x="40640" y="2096770"/>
                  </a:lnTo>
                  <a:lnTo>
                    <a:pt x="31750" y="2098039"/>
                  </a:lnTo>
                  <a:lnTo>
                    <a:pt x="30480" y="2098039"/>
                  </a:lnTo>
                  <a:lnTo>
                    <a:pt x="27940" y="2099310"/>
                  </a:lnTo>
                  <a:lnTo>
                    <a:pt x="24130" y="2099310"/>
                  </a:lnTo>
                  <a:lnTo>
                    <a:pt x="13970" y="2099310"/>
                  </a:lnTo>
                  <a:lnTo>
                    <a:pt x="6350" y="2099310"/>
                  </a:lnTo>
                  <a:lnTo>
                    <a:pt x="0" y="20993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3" name="Picture 32" descr="78ac90bd0b994af5bc1a526bb4cd3f3b.png"/>
          <p:cNvPicPr>
            <a:picLocks/>
          </p:cNvPicPr>
          <p:nvPr/>
        </p:nvPicPr>
        <p:blipFill>
          <a:blip r:embed="rId3" cstate="print"/>
          <a:stretch>
            <a:fillRect/>
          </a:stretch>
        </p:blipFill>
        <p:spPr>
          <a:xfrm>
            <a:off x="137954" y="123548"/>
            <a:ext cx="3752342" cy="68638"/>
          </a:xfrm>
          <a:prstGeom prst="rect">
            <a:avLst/>
          </a:prstGeom>
          <a:solidFill>
            <a:scrgbClr r="0" g="0" b="0">
              <a:alpha val="0"/>
            </a:scrgbClr>
          </a:solidFill>
        </p:spPr>
      </p:pic>
      <p:grpSp>
        <p:nvGrpSpPr>
          <p:cNvPr id="34" name="Group 33"/>
          <p:cNvGrpSpPr/>
          <p:nvPr/>
        </p:nvGrpSpPr>
        <p:grpSpPr>
          <a:xfrm>
            <a:off x="946150" y="2012156"/>
            <a:ext cx="365760" cy="2413635"/>
            <a:chOff x="946150" y="2012156"/>
            <a:chExt cx="365760" cy="2413635"/>
          </a:xfrm>
        </p:grpSpPr>
        <p:sp>
          <p:nvSpPr>
            <p:cNvPr id="35" name="Oval 34"/>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6" name="Oval 35"/>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7" name="Oval 36"/>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8" name="Oval 37"/>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9" name="Oval 38"/>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0" name="Oval 39"/>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2341" y="1043082"/>
            <a:ext cx="699425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05245" y="1043083"/>
            <a:ext cx="699425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Name the figure represented by the net.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497759" y="1973877"/>
            <a:ext cx="376613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089150" y="1973879"/>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497759" y="2385705"/>
            <a:ext cx="2248646"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089150" y="2385707"/>
            <a:ext cx="2248646"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cylinder</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497759" y="2783805"/>
            <a:ext cx="349023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089150" y="2783807"/>
            <a:ext cx="34902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prism</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497760" y="319563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089151" y="319563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pentagonal prism</a:t>
            </a:r>
            <a:endParaRPr lang="en-US" sz="2400" b="1">
              <a:solidFill>
                <a:srgbClr val="000000"/>
              </a:solidFill>
              <a:latin typeface="Arial" pitchFamily="34" charset="0"/>
              <a:cs typeface="Arial" pitchFamily="34" charset="0"/>
            </a:endParaRPr>
          </a:p>
        </p:txBody>
      </p:sp>
      <p:sp>
        <p:nvSpPr>
          <p:cNvPr id="12" name="TextBox 11"/>
          <p:cNvSpPr txBox="1"/>
          <p:nvPr/>
        </p:nvSpPr>
        <p:spPr>
          <a:xfrm>
            <a:off x="1497759" y="360746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089150" y="360746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497759" y="401928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089150" y="401928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nvGrpSpPr>
          <p:cNvPr id="31" name="Group 30"/>
          <p:cNvGrpSpPr/>
          <p:nvPr/>
        </p:nvGrpSpPr>
        <p:grpSpPr>
          <a:xfrm>
            <a:off x="5433574" y="1944237"/>
            <a:ext cx="4086837" cy="2906369"/>
            <a:chOff x="5002138" y="1077814"/>
            <a:chExt cx="3762336" cy="2688811"/>
          </a:xfrm>
        </p:grpSpPr>
        <p:sp>
          <p:nvSpPr>
            <p:cNvPr id="21" name="Freeform 20"/>
            <p:cNvSpPr/>
            <p:nvPr/>
          </p:nvSpPr>
          <p:spPr>
            <a:xfrm>
              <a:off x="5754383" y="1108870"/>
              <a:ext cx="2256735" cy="852683"/>
            </a:xfrm>
            <a:custGeom>
              <a:avLst/>
              <a:gdLst/>
              <a:ahLst/>
              <a:cxnLst/>
              <a:rect l="0" t="0" r="0" b="0"/>
              <a:pathLst>
                <a:path w="2256735" h="852683">
                  <a:moveTo>
                    <a:pt x="0" y="0"/>
                  </a:moveTo>
                  <a:lnTo>
                    <a:pt x="0" y="852682"/>
                  </a:lnTo>
                  <a:lnTo>
                    <a:pt x="2256734" y="852682"/>
                  </a:lnTo>
                  <a:lnTo>
                    <a:pt x="2256734" y="0"/>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754383" y="1961552"/>
              <a:ext cx="2256735" cy="852684"/>
            </a:xfrm>
            <a:custGeom>
              <a:avLst/>
              <a:gdLst/>
              <a:ahLst/>
              <a:cxnLst/>
              <a:rect l="0" t="0" r="0" b="0"/>
              <a:pathLst>
                <a:path w="2256735" h="852684">
                  <a:moveTo>
                    <a:pt x="2256734" y="0"/>
                  </a:moveTo>
                  <a:lnTo>
                    <a:pt x="2256734" y="852683"/>
                  </a:lnTo>
                  <a:lnTo>
                    <a:pt x="0" y="852683"/>
                  </a:lnTo>
                  <a:lnTo>
                    <a:pt x="0" y="0"/>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754383" y="3666372"/>
              <a:ext cx="2256735" cy="100253"/>
            </a:xfrm>
            <a:custGeom>
              <a:avLst/>
              <a:gdLst/>
              <a:ahLst/>
              <a:cxnLst/>
              <a:rect l="0" t="0" r="0" b="0"/>
              <a:pathLst>
                <a:path w="2256735" h="100253">
                  <a:moveTo>
                    <a:pt x="2187339" y="100252"/>
                  </a:moveTo>
                  <a:lnTo>
                    <a:pt x="2256734" y="0"/>
                  </a:lnTo>
                  <a:lnTo>
                    <a:pt x="0" y="0"/>
                  </a:lnTo>
                  <a:lnTo>
                    <a:pt x="56072" y="100252"/>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011118" y="1108870"/>
              <a:ext cx="752800" cy="852683"/>
            </a:xfrm>
            <a:custGeom>
              <a:avLst/>
              <a:gdLst/>
              <a:ahLst/>
              <a:cxnLst/>
              <a:rect l="0" t="0" r="0" b="0"/>
              <a:pathLst>
                <a:path w="752800" h="852683">
                  <a:moveTo>
                    <a:pt x="0" y="0"/>
                  </a:moveTo>
                  <a:lnTo>
                    <a:pt x="0" y="852682"/>
                  </a:lnTo>
                  <a:lnTo>
                    <a:pt x="752799" y="426068"/>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002138" y="2814234"/>
              <a:ext cx="752246" cy="852139"/>
            </a:xfrm>
            <a:custGeom>
              <a:avLst/>
              <a:gdLst/>
              <a:ahLst/>
              <a:cxnLst/>
              <a:rect l="0" t="0" r="0" b="0"/>
              <a:pathLst>
                <a:path w="752246" h="852139">
                  <a:moveTo>
                    <a:pt x="752245" y="0"/>
                  </a:moveTo>
                  <a:lnTo>
                    <a:pt x="752245" y="852138"/>
                  </a:lnTo>
                  <a:lnTo>
                    <a:pt x="0" y="426069"/>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754383" y="2814234"/>
              <a:ext cx="2256735" cy="852139"/>
            </a:xfrm>
            <a:custGeom>
              <a:avLst/>
              <a:gdLst/>
              <a:ahLst/>
              <a:cxnLst/>
              <a:rect l="0" t="0" r="0" b="0"/>
              <a:pathLst>
                <a:path w="2256735" h="852139">
                  <a:moveTo>
                    <a:pt x="2256734" y="852138"/>
                  </a:moveTo>
                  <a:lnTo>
                    <a:pt x="2256734" y="0"/>
                  </a:lnTo>
                  <a:lnTo>
                    <a:pt x="0" y="0"/>
                  </a:lnTo>
                  <a:lnTo>
                    <a:pt x="0" y="852138"/>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8011118" y="1077814"/>
              <a:ext cx="753356" cy="457126"/>
            </a:xfrm>
            <a:custGeom>
              <a:avLst/>
              <a:gdLst/>
              <a:ahLst/>
              <a:cxnLst/>
              <a:rect l="0" t="0" r="0" b="0"/>
              <a:pathLst>
                <a:path w="753356" h="457126">
                  <a:moveTo>
                    <a:pt x="0" y="31056"/>
                  </a:moveTo>
                  <a:lnTo>
                    <a:pt x="79388" y="0"/>
                  </a:lnTo>
                  <a:lnTo>
                    <a:pt x="753355" y="392288"/>
                  </a:lnTo>
                  <a:lnTo>
                    <a:pt x="752800" y="457125"/>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011118" y="1534939"/>
              <a:ext cx="753356" cy="457671"/>
            </a:xfrm>
            <a:custGeom>
              <a:avLst/>
              <a:gdLst/>
              <a:ahLst/>
              <a:cxnLst/>
              <a:rect l="0" t="0" r="0" b="0"/>
              <a:pathLst>
                <a:path w="753356" h="457671">
                  <a:moveTo>
                    <a:pt x="79388" y="457670"/>
                  </a:moveTo>
                  <a:lnTo>
                    <a:pt x="0" y="426614"/>
                  </a:lnTo>
                  <a:lnTo>
                    <a:pt x="752800" y="0"/>
                  </a:lnTo>
                  <a:lnTo>
                    <a:pt x="753355" y="69195"/>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002138" y="3240303"/>
              <a:ext cx="752246" cy="480555"/>
            </a:xfrm>
            <a:custGeom>
              <a:avLst/>
              <a:gdLst/>
              <a:ahLst/>
              <a:cxnLst/>
              <a:rect l="0" t="0" r="0" b="0"/>
              <a:pathLst>
                <a:path w="752246" h="480555">
                  <a:moveTo>
                    <a:pt x="0" y="79548"/>
                  </a:moveTo>
                  <a:lnTo>
                    <a:pt x="692287" y="480554"/>
                  </a:lnTo>
                  <a:lnTo>
                    <a:pt x="752245" y="426070"/>
                  </a:lnTo>
                  <a:lnTo>
                    <a:pt x="0" y="0"/>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002138" y="2769557"/>
              <a:ext cx="752246" cy="470747"/>
            </a:xfrm>
            <a:custGeom>
              <a:avLst/>
              <a:gdLst/>
              <a:ahLst/>
              <a:cxnLst/>
              <a:rect l="0" t="0" r="0" b="0"/>
              <a:pathLst>
                <a:path w="752246" h="470747">
                  <a:moveTo>
                    <a:pt x="752245" y="44678"/>
                  </a:moveTo>
                  <a:lnTo>
                    <a:pt x="688401" y="0"/>
                  </a:lnTo>
                  <a:lnTo>
                    <a:pt x="0" y="395013"/>
                  </a:lnTo>
                  <a:lnTo>
                    <a:pt x="0" y="470746"/>
                  </a:lnTo>
                  <a:close/>
                </a:path>
              </a:pathLst>
            </a:custGeom>
            <a:solidFill>
              <a:schemeClr val="accent1">
                <a:alpha val="0"/>
              </a:schemeClr>
            </a:solidFill>
            <a:ln w="508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descr="e0611250a4554561ae3f4c9771c15125.png"/>
          <p:cNvPicPr>
            <a:picLocks/>
          </p:cNvPicPr>
          <p:nvPr/>
        </p:nvPicPr>
        <p:blipFill>
          <a:blip r:embed="rId3" cstate="print"/>
          <a:stretch>
            <a:fillRect/>
          </a:stretch>
        </p:blipFill>
        <p:spPr>
          <a:xfrm>
            <a:off x="124158" y="109821"/>
            <a:ext cx="3752342" cy="68638"/>
          </a:xfrm>
          <a:prstGeom prst="rect">
            <a:avLst/>
          </a:prstGeom>
          <a:solidFill>
            <a:scrgbClr r="0" g="0" b="0">
              <a:alpha val="0"/>
            </a:scrgbClr>
          </a:solidFill>
        </p:spPr>
      </p:pic>
      <p:grpSp>
        <p:nvGrpSpPr>
          <p:cNvPr id="33" name="Group 32"/>
          <p:cNvGrpSpPr/>
          <p:nvPr/>
        </p:nvGrpSpPr>
        <p:grpSpPr>
          <a:xfrm>
            <a:off x="946150" y="2012156"/>
            <a:ext cx="365760" cy="2413635"/>
            <a:chOff x="946150" y="2012156"/>
            <a:chExt cx="365760" cy="2413635"/>
          </a:xfrm>
        </p:grpSpPr>
        <p:sp>
          <p:nvSpPr>
            <p:cNvPr id="34" name="Oval 33"/>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Oval 34"/>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6" name="Oval 35"/>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7" name="Oval 36"/>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8" name="Oval 37"/>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9" name="Oval 38"/>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1391" y="1043082"/>
            <a:ext cx="699425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24295" y="1043083"/>
            <a:ext cx="699425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Name the figure represented by the net.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54909" y="1954827"/>
            <a:ext cx="376613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012950" y="1954829"/>
            <a:ext cx="376613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rectangular prism</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554909" y="2366655"/>
            <a:ext cx="2248646"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012950" y="2366657"/>
            <a:ext cx="2248646"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cylinder</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554909" y="2764755"/>
            <a:ext cx="3490230"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012950" y="2764757"/>
            <a:ext cx="3490230"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triangular prism</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554910" y="317658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012951" y="3176583"/>
            <a:ext cx="3738547" cy="469367"/>
          </a:xfrm>
          <a:prstGeom prst="rect">
            <a:avLst/>
          </a:prstGeom>
          <a:noFill/>
        </p:spPr>
        <p:txBody>
          <a:bodyPr vert="horz" lIns="99068" tIns="49534" rIns="99068" bIns="49534" rtlCol="0">
            <a:spAutoFit/>
          </a:bodyPr>
          <a:lstStyle/>
          <a:p>
            <a:r>
              <a:rPr lang="en-US" sz="2400" b="1" smtClean="0">
                <a:solidFill>
                  <a:srgbClr val="000000"/>
                </a:solidFill>
                <a:latin typeface="Arial" pitchFamily="34" charset="0"/>
                <a:cs typeface="Arial" pitchFamily="34" charset="0"/>
              </a:rPr>
              <a:t>pentagonal prism</a:t>
            </a:r>
            <a:endParaRPr lang="en-US" sz="2400" b="1">
              <a:solidFill>
                <a:srgbClr val="000000"/>
              </a:solidFill>
              <a:latin typeface="Arial" pitchFamily="34" charset="0"/>
              <a:cs typeface="Arial" pitchFamily="34" charset="0"/>
            </a:endParaRPr>
          </a:p>
        </p:txBody>
      </p:sp>
      <p:sp>
        <p:nvSpPr>
          <p:cNvPr id="12" name="TextBox 11"/>
          <p:cNvSpPr txBox="1"/>
          <p:nvPr/>
        </p:nvSpPr>
        <p:spPr>
          <a:xfrm>
            <a:off x="1554909" y="358841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2012950" y="3588412"/>
            <a:ext cx="1738217"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cone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554909" y="400023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012950" y="4000239"/>
            <a:ext cx="3407458" cy="469367"/>
          </a:xfrm>
          <a:prstGeom prst="rect">
            <a:avLst/>
          </a:prstGeom>
          <a:noFill/>
        </p:spPr>
        <p:txBody>
          <a:bodyPr vert="horz" lIns="99068" tIns="49534" rIns="99068" bIns="49534" rtlCol="0">
            <a:spAutoFit/>
          </a:bodyPr>
          <a:lstStyle/>
          <a:p>
            <a:r>
              <a:rPr lang="en-US" sz="2400" b="1" dirty="0" smtClean="0">
                <a:solidFill>
                  <a:srgbClr val="000000"/>
                </a:solidFill>
                <a:latin typeface="Arial" pitchFamily="34" charset="0"/>
                <a:cs typeface="Arial" pitchFamily="34" charset="0"/>
              </a:rPr>
              <a:t>square pyramid</a:t>
            </a:r>
            <a:endParaRPr lang="en-US" sz="2400" b="1" dirty="0">
              <a:solidFill>
                <a:srgbClr val="000000"/>
              </a:solidFill>
              <a:latin typeface="Arial" pitchFamily="34" charset="0"/>
              <a:cs typeface="Arial" pitchFamily="34" charset="0"/>
            </a:endParaRPr>
          </a:p>
        </p:txBody>
      </p:sp>
      <p:grpSp>
        <p:nvGrpSpPr>
          <p:cNvPr id="39" name="Group 38"/>
          <p:cNvGrpSpPr/>
          <p:nvPr/>
        </p:nvGrpSpPr>
        <p:grpSpPr>
          <a:xfrm>
            <a:off x="6220160" y="1847691"/>
            <a:ext cx="2711433" cy="2698115"/>
            <a:chOff x="5726268" y="1065367"/>
            <a:chExt cx="2496141" cy="2496146"/>
          </a:xfrm>
        </p:grpSpPr>
        <p:sp>
          <p:nvSpPr>
            <p:cNvPr id="21" name="Freeform 20"/>
            <p:cNvSpPr/>
            <p:nvPr/>
          </p:nvSpPr>
          <p:spPr>
            <a:xfrm>
              <a:off x="6214617" y="1553717"/>
              <a:ext cx="1519176" cy="1519176"/>
            </a:xfrm>
            <a:custGeom>
              <a:avLst/>
              <a:gdLst/>
              <a:ahLst/>
              <a:cxnLst/>
              <a:rect l="0" t="0" r="0" b="0"/>
              <a:pathLst>
                <a:path w="1519176" h="1519176">
                  <a:moveTo>
                    <a:pt x="0" y="759587"/>
                  </a:moveTo>
                  <a:lnTo>
                    <a:pt x="759588" y="0"/>
                  </a:lnTo>
                  <a:lnTo>
                    <a:pt x="1519175" y="759587"/>
                  </a:lnTo>
                  <a:lnTo>
                    <a:pt x="759588" y="15191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214793" y="1553894"/>
              <a:ext cx="1519090" cy="1519092"/>
            </a:xfrm>
            <a:custGeom>
              <a:avLst/>
              <a:gdLst/>
              <a:ahLst/>
              <a:cxnLst/>
              <a:rect l="0" t="0" r="0" b="0"/>
              <a:pathLst>
                <a:path w="1519090" h="1519092">
                  <a:moveTo>
                    <a:pt x="759544" y="1519091"/>
                  </a:moveTo>
                  <a:lnTo>
                    <a:pt x="1519089" y="759545"/>
                  </a:lnTo>
                  <a:lnTo>
                    <a:pt x="759544" y="0"/>
                  </a:lnTo>
                  <a:lnTo>
                    <a:pt x="0" y="759545"/>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726303" y="1065402"/>
              <a:ext cx="1247903" cy="1247903"/>
            </a:xfrm>
            <a:custGeom>
              <a:avLst/>
              <a:gdLst/>
              <a:ahLst/>
              <a:cxnLst/>
              <a:rect l="0" t="0" r="0" b="0"/>
              <a:pathLst>
                <a:path w="1247903" h="1247903">
                  <a:moveTo>
                    <a:pt x="0" y="0"/>
                  </a:moveTo>
                  <a:lnTo>
                    <a:pt x="1247902" y="488315"/>
                  </a:lnTo>
                  <a:lnTo>
                    <a:pt x="488314" y="124790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726268" y="1065367"/>
              <a:ext cx="1248070" cy="1248073"/>
            </a:xfrm>
            <a:custGeom>
              <a:avLst/>
              <a:gdLst/>
              <a:ahLst/>
              <a:cxnLst/>
              <a:rect l="0" t="0" r="0" b="0"/>
              <a:pathLst>
                <a:path w="1248070" h="1248073">
                  <a:moveTo>
                    <a:pt x="0" y="0"/>
                  </a:moveTo>
                  <a:lnTo>
                    <a:pt x="1248069" y="488527"/>
                  </a:lnTo>
                  <a:lnTo>
                    <a:pt x="488526" y="1248072"/>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974205" y="2313304"/>
              <a:ext cx="1248029" cy="1248031"/>
            </a:xfrm>
            <a:custGeom>
              <a:avLst/>
              <a:gdLst/>
              <a:ahLst/>
              <a:cxnLst/>
              <a:rect l="0" t="0" r="0" b="0"/>
              <a:pathLst>
                <a:path w="1248029" h="1248031">
                  <a:moveTo>
                    <a:pt x="0" y="759588"/>
                  </a:moveTo>
                  <a:lnTo>
                    <a:pt x="759587" y="0"/>
                  </a:lnTo>
                  <a:lnTo>
                    <a:pt x="1248028" y="12480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974337" y="2313439"/>
              <a:ext cx="1248069" cy="1248073"/>
            </a:xfrm>
            <a:custGeom>
              <a:avLst/>
              <a:gdLst/>
              <a:ahLst/>
              <a:cxnLst/>
              <a:rect l="0" t="0" r="0" b="0"/>
              <a:pathLst>
                <a:path w="1248069" h="1248073">
                  <a:moveTo>
                    <a:pt x="0" y="759545"/>
                  </a:moveTo>
                  <a:lnTo>
                    <a:pt x="759543" y="0"/>
                  </a:lnTo>
                  <a:lnTo>
                    <a:pt x="1248068" y="1248072"/>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726303" y="2313304"/>
              <a:ext cx="1247903" cy="1248031"/>
            </a:xfrm>
            <a:custGeom>
              <a:avLst/>
              <a:gdLst/>
              <a:ahLst/>
              <a:cxnLst/>
              <a:rect l="0" t="0" r="0" b="0"/>
              <a:pathLst>
                <a:path w="1247903" h="1248031">
                  <a:moveTo>
                    <a:pt x="1247902" y="759588"/>
                  </a:moveTo>
                  <a:lnTo>
                    <a:pt x="0" y="1248030"/>
                  </a:lnTo>
                  <a:lnTo>
                    <a:pt x="48831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726268" y="2313439"/>
              <a:ext cx="1248070" cy="1248073"/>
            </a:xfrm>
            <a:custGeom>
              <a:avLst/>
              <a:gdLst/>
              <a:ahLst/>
              <a:cxnLst/>
              <a:rect l="0" t="0" r="0" b="0"/>
              <a:pathLst>
                <a:path w="1248070" h="1248073">
                  <a:moveTo>
                    <a:pt x="1248069" y="759545"/>
                  </a:moveTo>
                  <a:lnTo>
                    <a:pt x="0" y="1248072"/>
                  </a:lnTo>
                  <a:lnTo>
                    <a:pt x="488526" y="0"/>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974205" y="1065402"/>
              <a:ext cx="1248029" cy="1247903"/>
            </a:xfrm>
            <a:custGeom>
              <a:avLst/>
              <a:gdLst/>
              <a:ahLst/>
              <a:cxnLst/>
              <a:rect l="0" t="0" r="0" b="0"/>
              <a:pathLst>
                <a:path w="1248029" h="1247903">
                  <a:moveTo>
                    <a:pt x="759587" y="1247902"/>
                  </a:moveTo>
                  <a:lnTo>
                    <a:pt x="0" y="488315"/>
                  </a:lnTo>
                  <a:lnTo>
                    <a:pt x="1248028"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974337" y="1065367"/>
              <a:ext cx="1248069" cy="1248073"/>
            </a:xfrm>
            <a:custGeom>
              <a:avLst/>
              <a:gdLst/>
              <a:ahLst/>
              <a:cxnLst/>
              <a:rect l="0" t="0" r="0" b="0"/>
              <a:pathLst>
                <a:path w="1248069" h="1248073">
                  <a:moveTo>
                    <a:pt x="759543" y="1248072"/>
                  </a:moveTo>
                  <a:lnTo>
                    <a:pt x="0" y="488527"/>
                  </a:lnTo>
                  <a:lnTo>
                    <a:pt x="1248068" y="0"/>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726303" y="1065402"/>
              <a:ext cx="488315" cy="1247903"/>
            </a:xfrm>
            <a:custGeom>
              <a:avLst/>
              <a:gdLst/>
              <a:ahLst/>
              <a:cxnLst/>
              <a:rect l="0" t="0" r="0" b="0"/>
              <a:pathLst>
                <a:path w="488315" h="1247903">
                  <a:moveTo>
                    <a:pt x="488314" y="1247902"/>
                  </a:moveTo>
                  <a:lnTo>
                    <a:pt x="383412" y="1185165"/>
                  </a:lnTo>
                  <a:lnTo>
                    <a:pt x="16637" y="244095"/>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726268" y="1065367"/>
              <a:ext cx="488528" cy="1248073"/>
            </a:xfrm>
            <a:custGeom>
              <a:avLst/>
              <a:gdLst/>
              <a:ahLst/>
              <a:cxnLst/>
              <a:rect l="0" t="0" r="0" b="0"/>
              <a:pathLst>
                <a:path w="488528" h="1248073">
                  <a:moveTo>
                    <a:pt x="0" y="0"/>
                  </a:moveTo>
                  <a:lnTo>
                    <a:pt x="16846" y="244263"/>
                  </a:lnTo>
                  <a:lnTo>
                    <a:pt x="383488" y="1185149"/>
                  </a:lnTo>
                  <a:lnTo>
                    <a:pt x="488527" y="1248072"/>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733792" y="2313304"/>
              <a:ext cx="488442" cy="1248031"/>
            </a:xfrm>
            <a:custGeom>
              <a:avLst/>
              <a:gdLst/>
              <a:ahLst/>
              <a:cxnLst/>
              <a:rect l="0" t="0" r="0" b="0"/>
              <a:pathLst>
                <a:path w="488442" h="1248031">
                  <a:moveTo>
                    <a:pt x="475234" y="977392"/>
                  </a:moveTo>
                  <a:lnTo>
                    <a:pt x="488441" y="1248030"/>
                  </a:lnTo>
                  <a:lnTo>
                    <a:pt x="0" y="0"/>
                  </a:lnTo>
                  <a:lnTo>
                    <a:pt x="124205" y="967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733882" y="2313439"/>
              <a:ext cx="488527" cy="1248073"/>
            </a:xfrm>
            <a:custGeom>
              <a:avLst/>
              <a:gdLst/>
              <a:ahLst/>
              <a:cxnLst/>
              <a:rect l="0" t="0" r="0" b="0"/>
              <a:pathLst>
                <a:path w="488527" h="1248073">
                  <a:moveTo>
                    <a:pt x="124361" y="96615"/>
                  </a:moveTo>
                  <a:lnTo>
                    <a:pt x="0" y="0"/>
                  </a:lnTo>
                  <a:lnTo>
                    <a:pt x="488526" y="1248072"/>
                  </a:lnTo>
                  <a:lnTo>
                    <a:pt x="475149" y="977549"/>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726303" y="3072892"/>
              <a:ext cx="1247903" cy="488443"/>
            </a:xfrm>
            <a:custGeom>
              <a:avLst/>
              <a:gdLst/>
              <a:ahLst/>
              <a:cxnLst/>
              <a:rect l="0" t="0" r="0" b="0"/>
              <a:pathLst>
                <a:path w="1247903" h="488443">
                  <a:moveTo>
                    <a:pt x="1190752" y="99822"/>
                  </a:moveTo>
                  <a:lnTo>
                    <a:pt x="245999" y="475742"/>
                  </a:lnTo>
                  <a:lnTo>
                    <a:pt x="0" y="488442"/>
                  </a:lnTo>
                  <a:lnTo>
                    <a:pt x="1247902"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726268" y="3072986"/>
              <a:ext cx="1248070" cy="488527"/>
            </a:xfrm>
            <a:custGeom>
              <a:avLst/>
              <a:gdLst/>
              <a:ahLst/>
              <a:cxnLst/>
              <a:rect l="0" t="0" r="0" b="0"/>
              <a:pathLst>
                <a:path w="1248070" h="488527">
                  <a:moveTo>
                    <a:pt x="1248069" y="0"/>
                  </a:moveTo>
                  <a:lnTo>
                    <a:pt x="0" y="488526"/>
                  </a:lnTo>
                  <a:lnTo>
                    <a:pt x="246244" y="475645"/>
                  </a:lnTo>
                  <a:lnTo>
                    <a:pt x="1190596" y="99588"/>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974205" y="1065402"/>
              <a:ext cx="1248029" cy="488316"/>
            </a:xfrm>
            <a:custGeom>
              <a:avLst/>
              <a:gdLst/>
              <a:ahLst/>
              <a:cxnLst/>
              <a:rect l="0" t="0" r="0" b="0"/>
              <a:pathLst>
                <a:path w="1248029" h="488316">
                  <a:moveTo>
                    <a:pt x="995679" y="27178"/>
                  </a:moveTo>
                  <a:lnTo>
                    <a:pt x="1248028" y="0"/>
                  </a:lnTo>
                  <a:lnTo>
                    <a:pt x="0" y="488315"/>
                  </a:lnTo>
                  <a:lnTo>
                    <a:pt x="86233" y="37490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6974337" y="1065367"/>
              <a:ext cx="1248069" cy="488528"/>
            </a:xfrm>
            <a:custGeom>
              <a:avLst/>
              <a:gdLst/>
              <a:ahLst/>
              <a:cxnLst/>
              <a:rect l="0" t="0" r="0" b="0"/>
              <a:pathLst>
                <a:path w="1248069" h="488528">
                  <a:moveTo>
                    <a:pt x="86210" y="375066"/>
                  </a:moveTo>
                  <a:lnTo>
                    <a:pt x="0" y="488527"/>
                  </a:lnTo>
                  <a:lnTo>
                    <a:pt x="1248068" y="0"/>
                  </a:lnTo>
                  <a:lnTo>
                    <a:pt x="995383" y="27250"/>
                  </a:lnTo>
                  <a:close/>
                </a:path>
              </a:pathLst>
            </a:custGeom>
            <a:solidFill>
              <a:schemeClr val="accent1">
                <a:alpha val="0"/>
              </a:schemeClr>
            </a:solidFill>
            <a:ln w="368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descr="b10b98ccdb9b4039aaccea6d27234a96.png"/>
          <p:cNvPicPr>
            <a:picLocks/>
          </p:cNvPicPr>
          <p:nvPr/>
        </p:nvPicPr>
        <p:blipFill>
          <a:blip r:embed="rId3" cstate="print"/>
          <a:stretch>
            <a:fillRect/>
          </a:stretch>
        </p:blipFill>
        <p:spPr>
          <a:xfrm>
            <a:off x="124158" y="109821"/>
            <a:ext cx="3752342" cy="68638"/>
          </a:xfrm>
          <a:prstGeom prst="rect">
            <a:avLst/>
          </a:prstGeom>
          <a:solidFill>
            <a:scrgbClr r="0" g="0" b="0">
              <a:alpha val="0"/>
            </a:scrgbClr>
          </a:solidFill>
        </p:spPr>
      </p:pic>
      <p:grpSp>
        <p:nvGrpSpPr>
          <p:cNvPr id="41" name="Group 40"/>
          <p:cNvGrpSpPr/>
          <p:nvPr/>
        </p:nvGrpSpPr>
        <p:grpSpPr>
          <a:xfrm>
            <a:off x="946150" y="2012156"/>
            <a:ext cx="365760" cy="2413635"/>
            <a:chOff x="946150" y="2012156"/>
            <a:chExt cx="365760" cy="2413635"/>
          </a:xfrm>
        </p:grpSpPr>
        <p:sp>
          <p:nvSpPr>
            <p:cNvPr id="42" name="Oval 41"/>
            <p:cNvSpPr/>
            <p:nvPr/>
          </p:nvSpPr>
          <p:spPr>
            <a:xfrm>
              <a:off x="946150" y="20121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3" name="Oval 42"/>
            <p:cNvSpPr/>
            <p:nvPr/>
          </p:nvSpPr>
          <p:spPr>
            <a:xfrm>
              <a:off x="946150" y="24217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4" name="Oval 43"/>
            <p:cNvSpPr/>
            <p:nvPr/>
          </p:nvSpPr>
          <p:spPr>
            <a:xfrm>
              <a:off x="946150" y="28313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5" name="Oval 44"/>
            <p:cNvSpPr/>
            <p:nvPr/>
          </p:nvSpPr>
          <p:spPr>
            <a:xfrm>
              <a:off x="946150" y="3240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6" name="Oval 45"/>
            <p:cNvSpPr/>
            <p:nvPr/>
          </p:nvSpPr>
          <p:spPr>
            <a:xfrm>
              <a:off x="946150" y="36504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7" name="Oval 46"/>
            <p:cNvSpPr/>
            <p:nvPr/>
          </p:nvSpPr>
          <p:spPr>
            <a:xfrm>
              <a:off x="946150" y="406003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8950" y="1040606"/>
            <a:ext cx="10346531" cy="1577363"/>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For each figure, find the number of faces, vertices and edges.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Can you figure out a relationship between the number of faces, vertices and edges of 3-Dimensional Figures?</a:t>
            </a:r>
            <a:endParaRPr lang="en-US" sz="2400" b="1" dirty="0">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nvGraphicFramePr>
        <p:xfrm>
          <a:off x="2372804" y="3217740"/>
          <a:ext cx="6497622" cy="6204866"/>
        </p:xfrm>
        <a:graphic>
          <a:graphicData uri="http://schemas.openxmlformats.org/drawingml/2006/table">
            <a:tbl>
              <a:tblPr firstRow="1" bandRow="1">
                <a:tableStyleId>{5C22544A-7EE6-4342-B048-85BDC9FD1C3A}</a:tableStyleId>
              </a:tblPr>
              <a:tblGrid>
                <a:gridCol w="1710627"/>
                <a:gridCol w="1627854"/>
                <a:gridCol w="1627854"/>
                <a:gridCol w="1531287"/>
              </a:tblGrid>
              <a:tr h="549103">
                <a:tc>
                  <a:txBody>
                    <a:bodyPr/>
                    <a:lstStyle/>
                    <a:p>
                      <a:r>
                        <a:rPr lang="en-US" sz="2200" b="1" i="0" u="none" baseline="0" dirty="0" smtClean="0">
                          <a:solidFill>
                            <a:srgbClr val="0000FF"/>
                          </a:solidFill>
                          <a:latin typeface="Arial" pitchFamily="34" charset="0"/>
                          <a:cs typeface="Arial" pitchFamily="34" charset="0"/>
                        </a:rPr>
                        <a:t>Name</a:t>
                      </a:r>
                      <a:endParaRPr lang="en-US" sz="2200" b="1" i="0" u="none" baseline="0" dirty="0">
                        <a:solidFill>
                          <a:srgbClr val="0000FF"/>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1" i="0" u="none" baseline="0" dirty="0" smtClean="0">
                          <a:solidFill>
                            <a:srgbClr val="0000FF"/>
                          </a:solidFill>
                          <a:latin typeface="Arial" pitchFamily="34" charset="0"/>
                          <a:cs typeface="Arial" pitchFamily="34" charset="0"/>
                        </a:rPr>
                        <a:t>  Faces</a:t>
                      </a:r>
                      <a:endParaRPr lang="en-US" sz="2200" b="1" i="0" u="none" baseline="0" dirty="0">
                        <a:solidFill>
                          <a:srgbClr val="0000FF"/>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1" i="0" u="none" baseline="0" dirty="0" smtClean="0">
                          <a:solidFill>
                            <a:srgbClr val="0000FF"/>
                          </a:solidFill>
                          <a:latin typeface="Arial" pitchFamily="34" charset="0"/>
                          <a:cs typeface="Arial" pitchFamily="34" charset="0"/>
                        </a:rPr>
                        <a:t> Vertices</a:t>
                      </a:r>
                      <a:endParaRPr lang="en-US" sz="2200" b="1" i="0" u="none" baseline="0" dirty="0">
                        <a:solidFill>
                          <a:srgbClr val="0000FF"/>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1" i="0" u="none" baseline="0" dirty="0" smtClean="0">
                          <a:solidFill>
                            <a:srgbClr val="0000FF"/>
                          </a:solidFill>
                          <a:latin typeface="Arial" pitchFamily="34" charset="0"/>
                          <a:cs typeface="Arial" pitchFamily="34" charset="0"/>
                        </a:rPr>
                        <a:t>  Edges </a:t>
                      </a:r>
                      <a:endParaRPr lang="en-US" sz="2200" b="1" i="0" u="none" baseline="0" dirty="0">
                        <a:solidFill>
                          <a:srgbClr val="0000FF"/>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549103">
                <a:tc>
                  <a:txBody>
                    <a:bodyPr/>
                    <a:lstStyle/>
                    <a:p>
                      <a:r>
                        <a:rPr lang="en-US" sz="2200" b="0" i="0" u="none" baseline="0" dirty="0" smtClean="0">
                          <a:solidFill>
                            <a:srgbClr val="000000"/>
                          </a:solidFill>
                          <a:latin typeface="Arial" pitchFamily="34" charset="0"/>
                          <a:cs typeface="Arial" pitchFamily="34" charset="0"/>
                        </a:rPr>
                        <a:t>Cube</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0" i="0" u="none" baseline="0" dirty="0" smtClean="0">
                          <a:solidFill>
                            <a:srgbClr val="000000"/>
                          </a:solidFill>
                          <a:latin typeface="Arial" pitchFamily="34" charset="0"/>
                          <a:cs typeface="Arial" pitchFamily="34" charset="0"/>
                        </a:rPr>
                        <a:t>     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0" i="0" u="none" baseline="0" dirty="0" smtClean="0">
                          <a:solidFill>
                            <a:srgbClr val="000000"/>
                          </a:solidFill>
                          <a:latin typeface="Arial" pitchFamily="34" charset="0"/>
                          <a:cs typeface="Arial" pitchFamily="34" charset="0"/>
                        </a:rPr>
                        <a:t>      8</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0" i="0" u="none" baseline="0" dirty="0" smtClean="0">
                          <a:solidFill>
                            <a:srgbClr val="000000"/>
                          </a:solidFill>
                          <a:latin typeface="Arial" pitchFamily="34" charset="0"/>
                          <a:cs typeface="Arial" pitchFamily="34" charset="0"/>
                        </a:rPr>
                        <a:t>    12 </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851110">
                <a:tc>
                  <a:txBody>
                    <a:bodyPr/>
                    <a:lstStyle/>
                    <a:p>
                      <a:r>
                        <a:rPr lang="en-US" sz="2200" b="0" i="0" u="none" baseline="0" dirty="0" smtClean="0">
                          <a:solidFill>
                            <a:srgbClr val="000000"/>
                          </a:solidFill>
                          <a:latin typeface="Arial" pitchFamily="34" charset="0"/>
                          <a:cs typeface="Arial" pitchFamily="34" charset="0"/>
                        </a:rPr>
                        <a:t>Rectangular Prism </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0" i="0" u="none" baseline="0" dirty="0" smtClean="0">
                          <a:solidFill>
                            <a:srgbClr val="000000"/>
                          </a:solidFill>
                          <a:latin typeface="Arial" pitchFamily="34" charset="0"/>
                          <a:cs typeface="Arial" pitchFamily="34" charset="0"/>
                        </a:rPr>
                        <a:t>     </a:t>
                      </a:r>
                    </a:p>
                    <a:p>
                      <a:r>
                        <a:rPr lang="en-US" sz="2200" b="0" i="0" u="none" baseline="0" dirty="0" smtClean="0">
                          <a:solidFill>
                            <a:srgbClr val="000000"/>
                          </a:solidFill>
                          <a:latin typeface="Arial" pitchFamily="34" charset="0"/>
                          <a:cs typeface="Arial" pitchFamily="34" charset="0"/>
                        </a:rPr>
                        <a:t>     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r>
                        <a:rPr lang="en-US" sz="2200" b="0" i="0" u="none" baseline="0" dirty="0" smtClean="0">
                          <a:solidFill>
                            <a:srgbClr val="000000"/>
                          </a:solidFill>
                          <a:latin typeface="Arial" pitchFamily="34" charset="0"/>
                          <a:cs typeface="Arial" pitchFamily="34" charset="0"/>
                        </a:rPr>
                        <a:t>      </a:t>
                      </a:r>
                    </a:p>
                    <a:p>
                      <a:r>
                        <a:rPr lang="en-US" sz="2200" b="0" i="0" u="none" baseline="0" dirty="0" smtClean="0">
                          <a:solidFill>
                            <a:srgbClr val="000000"/>
                          </a:solidFill>
                          <a:latin typeface="Arial" pitchFamily="34" charset="0"/>
                          <a:cs typeface="Arial" pitchFamily="34" charset="0"/>
                        </a:rPr>
                        <a:t>      8</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12</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851110">
                <a:tc>
                  <a:txBody>
                    <a:bodyPr/>
                    <a:lstStyle/>
                    <a:p>
                      <a:r>
                        <a:rPr lang="en-US" sz="2200" b="0" i="0" u="none" baseline="0" dirty="0" smtClean="0">
                          <a:solidFill>
                            <a:srgbClr val="000000"/>
                          </a:solidFill>
                          <a:latin typeface="Arial" pitchFamily="34" charset="0"/>
                          <a:cs typeface="Arial" pitchFamily="34" charset="0"/>
                        </a:rPr>
                        <a:t>Triangular Prism</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5 </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9</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851110">
                <a:tc>
                  <a:txBody>
                    <a:bodyPr/>
                    <a:lstStyle/>
                    <a:p>
                      <a:r>
                        <a:rPr lang="en-US" sz="2200" b="0" i="0" u="none" baseline="0" dirty="0" smtClean="0">
                          <a:solidFill>
                            <a:srgbClr val="000000"/>
                          </a:solidFill>
                          <a:latin typeface="Arial" pitchFamily="34" charset="0"/>
                          <a:cs typeface="Arial" pitchFamily="34" charset="0"/>
                        </a:rPr>
                        <a:t>Triangular Pyramid</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4</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4</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851110">
                <a:tc>
                  <a:txBody>
                    <a:bodyPr/>
                    <a:lstStyle/>
                    <a:p>
                      <a:r>
                        <a:rPr lang="en-US" sz="2200" b="0" i="0" u="none" baseline="0" dirty="0" smtClean="0">
                          <a:solidFill>
                            <a:srgbClr val="000000"/>
                          </a:solidFill>
                          <a:latin typeface="Arial" pitchFamily="34" charset="0"/>
                          <a:cs typeface="Arial" pitchFamily="34" charset="0"/>
                        </a:rPr>
                        <a:t>Square Pyramid</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5 </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5</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8</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851110">
                <a:tc>
                  <a:txBody>
                    <a:bodyPr/>
                    <a:lstStyle/>
                    <a:p>
                      <a:r>
                        <a:rPr lang="en-US" sz="2200" b="0" i="0" u="none" baseline="0" dirty="0" smtClean="0">
                          <a:solidFill>
                            <a:srgbClr val="000000"/>
                          </a:solidFill>
                          <a:latin typeface="Arial" pitchFamily="34" charset="0"/>
                          <a:cs typeface="Arial" pitchFamily="34" charset="0"/>
                        </a:rPr>
                        <a:t>Pentagonal Pyramid</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10</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851110">
                <a:tc>
                  <a:txBody>
                    <a:bodyPr/>
                    <a:lstStyle/>
                    <a:p>
                      <a:r>
                        <a:rPr lang="en-US" sz="2200" b="0" i="0" u="none" baseline="0" dirty="0" smtClean="0">
                          <a:solidFill>
                            <a:srgbClr val="000000"/>
                          </a:solidFill>
                          <a:latin typeface="Arial" pitchFamily="34" charset="0"/>
                          <a:cs typeface="Arial" pitchFamily="34" charset="0"/>
                        </a:rPr>
                        <a:t>Octagonal Prism</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10</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16</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endParaRPr lang="en-US" sz="2200" b="0" i="0" u="none" baseline="0" dirty="0" smtClean="0">
                        <a:solidFill>
                          <a:srgbClr val="000000"/>
                        </a:solidFill>
                        <a:latin typeface="Arial" pitchFamily="34" charset="0"/>
                        <a:cs typeface="Arial" pitchFamily="34" charset="0"/>
                      </a:endParaRPr>
                    </a:p>
                    <a:p>
                      <a:r>
                        <a:rPr lang="en-US" sz="2200" b="0" i="0" u="none" baseline="0" dirty="0" smtClean="0">
                          <a:solidFill>
                            <a:srgbClr val="000000"/>
                          </a:solidFill>
                          <a:latin typeface="Arial" pitchFamily="34" charset="0"/>
                          <a:cs typeface="Arial" pitchFamily="34" charset="0"/>
                        </a:rPr>
                        <a:t>     24</a:t>
                      </a:r>
                      <a:endParaRPr lang="en-US" sz="2200" b="0" i="0" u="none" baseline="0" dirty="0">
                        <a:solidFill>
                          <a:srgbClr val="000000"/>
                        </a:solidFill>
                        <a:latin typeface="Arial" pitchFamily="34" charset="0"/>
                        <a:cs typeface="Arial" pitchFamily="34" charset="0"/>
                      </a:endParaRPr>
                    </a:p>
                  </a:txBody>
                  <a:tcPr marL="99327" marR="99327" marT="49419" marB="49419">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bl>
          </a:graphicData>
        </a:graphic>
      </p:graphicFrame>
      <p:grpSp>
        <p:nvGrpSpPr>
          <p:cNvPr id="58" name="Group 57"/>
          <p:cNvGrpSpPr/>
          <p:nvPr/>
        </p:nvGrpSpPr>
        <p:grpSpPr>
          <a:xfrm>
            <a:off x="4117975" y="3793941"/>
            <a:ext cx="1554480" cy="493776"/>
            <a:chOff x="4117975" y="2793206"/>
            <a:chExt cx="1554480" cy="493776"/>
          </a:xfrm>
        </p:grpSpPr>
        <p:sp>
          <p:nvSpPr>
            <p:cNvPr id="6" name="Rectangle 5"/>
            <p:cNvSpPr/>
            <p:nvPr/>
          </p:nvSpPr>
          <p:spPr bwMode="auto">
            <a:xfrm>
              <a:off x="4117975" y="2793206"/>
              <a:ext cx="1554480" cy="4937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bwMode="auto">
            <a:xfrm>
              <a:off x="4794250" y="2945606"/>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9" name="Group 58"/>
          <p:cNvGrpSpPr/>
          <p:nvPr/>
        </p:nvGrpSpPr>
        <p:grpSpPr>
          <a:xfrm>
            <a:off x="5737225" y="3793941"/>
            <a:ext cx="1562100" cy="493776"/>
            <a:chOff x="5737225" y="2793206"/>
            <a:chExt cx="1562100" cy="493776"/>
          </a:xfrm>
        </p:grpSpPr>
        <p:sp>
          <p:nvSpPr>
            <p:cNvPr id="8" name="Rectangle 7"/>
            <p:cNvSpPr/>
            <p:nvPr/>
          </p:nvSpPr>
          <p:spPr bwMode="auto">
            <a:xfrm>
              <a:off x="5737225" y="2793206"/>
              <a:ext cx="1562100" cy="4937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bwMode="auto">
            <a:xfrm>
              <a:off x="6423025" y="2945606"/>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 name="Group 59"/>
          <p:cNvGrpSpPr/>
          <p:nvPr/>
        </p:nvGrpSpPr>
        <p:grpSpPr>
          <a:xfrm>
            <a:off x="7356475" y="3793941"/>
            <a:ext cx="1472184" cy="493776"/>
            <a:chOff x="7356475" y="2793206"/>
            <a:chExt cx="1472184" cy="493776"/>
          </a:xfrm>
        </p:grpSpPr>
        <p:sp>
          <p:nvSpPr>
            <p:cNvPr id="9" name="Rectangle 8"/>
            <p:cNvSpPr/>
            <p:nvPr/>
          </p:nvSpPr>
          <p:spPr bwMode="auto">
            <a:xfrm>
              <a:off x="7356475" y="2793206"/>
              <a:ext cx="1472184" cy="4937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bwMode="auto">
            <a:xfrm>
              <a:off x="8004175" y="2945606"/>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 name="Group 60"/>
          <p:cNvGrpSpPr/>
          <p:nvPr/>
        </p:nvGrpSpPr>
        <p:grpSpPr>
          <a:xfrm>
            <a:off x="4108450" y="4346391"/>
            <a:ext cx="1554480" cy="786384"/>
            <a:chOff x="4108450" y="3345656"/>
            <a:chExt cx="1554480" cy="786384"/>
          </a:xfrm>
        </p:grpSpPr>
        <p:sp>
          <p:nvSpPr>
            <p:cNvPr id="10" name="Rectangle 9"/>
            <p:cNvSpPr/>
            <p:nvPr/>
          </p:nvSpPr>
          <p:spPr bwMode="auto">
            <a:xfrm>
              <a:off x="4108450" y="3345656"/>
              <a:ext cx="1554480"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bwMode="auto">
            <a:xfrm>
              <a:off x="4794250" y="3621881"/>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2" name="Group 61"/>
          <p:cNvGrpSpPr/>
          <p:nvPr/>
        </p:nvGrpSpPr>
        <p:grpSpPr>
          <a:xfrm>
            <a:off x="5737225" y="4346391"/>
            <a:ext cx="1562100" cy="786384"/>
            <a:chOff x="5737225" y="3345656"/>
            <a:chExt cx="1562100" cy="786384"/>
          </a:xfrm>
        </p:grpSpPr>
        <p:sp>
          <p:nvSpPr>
            <p:cNvPr id="16" name="Rectangle 15"/>
            <p:cNvSpPr/>
            <p:nvPr/>
          </p:nvSpPr>
          <p:spPr bwMode="auto">
            <a:xfrm>
              <a:off x="5737225" y="3345656"/>
              <a:ext cx="1562100"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bwMode="auto">
            <a:xfrm>
              <a:off x="6423025" y="3621881"/>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3" name="Group 62"/>
          <p:cNvGrpSpPr/>
          <p:nvPr/>
        </p:nvGrpSpPr>
        <p:grpSpPr>
          <a:xfrm>
            <a:off x="7356475" y="4346391"/>
            <a:ext cx="1472184" cy="786384"/>
            <a:chOff x="7356475" y="3345656"/>
            <a:chExt cx="1472184" cy="786384"/>
          </a:xfrm>
        </p:grpSpPr>
        <p:sp>
          <p:nvSpPr>
            <p:cNvPr id="22" name="Rectangle 21"/>
            <p:cNvSpPr/>
            <p:nvPr/>
          </p:nvSpPr>
          <p:spPr bwMode="auto">
            <a:xfrm>
              <a:off x="7356475" y="3345656"/>
              <a:ext cx="1472184"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bwMode="auto">
            <a:xfrm>
              <a:off x="8004175" y="3621881"/>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4" name="Group 63"/>
          <p:cNvGrpSpPr/>
          <p:nvPr/>
        </p:nvGrpSpPr>
        <p:grpSpPr>
          <a:xfrm>
            <a:off x="4117975" y="5203641"/>
            <a:ext cx="1554480" cy="777240"/>
            <a:chOff x="4117975" y="4202906"/>
            <a:chExt cx="1554480" cy="777240"/>
          </a:xfrm>
        </p:grpSpPr>
        <p:sp>
          <p:nvSpPr>
            <p:cNvPr id="11" name="Rectangle 10"/>
            <p:cNvSpPr/>
            <p:nvPr/>
          </p:nvSpPr>
          <p:spPr bwMode="auto">
            <a:xfrm>
              <a:off x="4117975" y="4202906"/>
              <a:ext cx="1554480"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bwMode="auto">
            <a:xfrm>
              <a:off x="4794250" y="4479131"/>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5" name="Group 64"/>
          <p:cNvGrpSpPr/>
          <p:nvPr/>
        </p:nvGrpSpPr>
        <p:grpSpPr>
          <a:xfrm>
            <a:off x="5737225" y="5203641"/>
            <a:ext cx="1562100" cy="777240"/>
            <a:chOff x="5737225" y="4202906"/>
            <a:chExt cx="1562100" cy="777240"/>
          </a:xfrm>
        </p:grpSpPr>
        <p:sp>
          <p:nvSpPr>
            <p:cNvPr id="17" name="Rectangle 16"/>
            <p:cNvSpPr/>
            <p:nvPr/>
          </p:nvSpPr>
          <p:spPr bwMode="auto">
            <a:xfrm>
              <a:off x="5737225" y="4202906"/>
              <a:ext cx="1562100"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bwMode="auto">
            <a:xfrm>
              <a:off x="6423025" y="4479131"/>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6" name="Group 65"/>
          <p:cNvGrpSpPr/>
          <p:nvPr/>
        </p:nvGrpSpPr>
        <p:grpSpPr>
          <a:xfrm>
            <a:off x="7356475" y="5203641"/>
            <a:ext cx="1472184" cy="777240"/>
            <a:chOff x="7356475" y="4202906"/>
            <a:chExt cx="1472184" cy="777240"/>
          </a:xfrm>
        </p:grpSpPr>
        <p:sp>
          <p:nvSpPr>
            <p:cNvPr id="23" name="Rectangle 22"/>
            <p:cNvSpPr/>
            <p:nvPr/>
          </p:nvSpPr>
          <p:spPr bwMode="auto">
            <a:xfrm>
              <a:off x="7356475" y="4202906"/>
              <a:ext cx="1472184"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bwMode="auto">
            <a:xfrm>
              <a:off x="8004175" y="4479131"/>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7" name="Group 66"/>
          <p:cNvGrpSpPr/>
          <p:nvPr/>
        </p:nvGrpSpPr>
        <p:grpSpPr>
          <a:xfrm>
            <a:off x="4117975" y="6051365"/>
            <a:ext cx="1554480" cy="777240"/>
            <a:chOff x="4117975" y="5050630"/>
            <a:chExt cx="1554480" cy="777240"/>
          </a:xfrm>
        </p:grpSpPr>
        <p:sp>
          <p:nvSpPr>
            <p:cNvPr id="12" name="Rectangle 11"/>
            <p:cNvSpPr/>
            <p:nvPr/>
          </p:nvSpPr>
          <p:spPr bwMode="auto">
            <a:xfrm>
              <a:off x="4117975" y="5050630"/>
              <a:ext cx="1554480"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bwMode="auto">
            <a:xfrm>
              <a:off x="4794250" y="531533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8" name="Group 67"/>
          <p:cNvGrpSpPr/>
          <p:nvPr/>
        </p:nvGrpSpPr>
        <p:grpSpPr>
          <a:xfrm>
            <a:off x="5737225" y="6051366"/>
            <a:ext cx="1562100" cy="777240"/>
            <a:chOff x="5737225" y="5050631"/>
            <a:chExt cx="1562100" cy="777240"/>
          </a:xfrm>
        </p:grpSpPr>
        <p:sp>
          <p:nvSpPr>
            <p:cNvPr id="18" name="Rectangle 17"/>
            <p:cNvSpPr/>
            <p:nvPr/>
          </p:nvSpPr>
          <p:spPr bwMode="auto">
            <a:xfrm>
              <a:off x="5737225" y="5050631"/>
              <a:ext cx="1562100"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bwMode="auto">
            <a:xfrm>
              <a:off x="6423025" y="531533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9" name="Group 68"/>
          <p:cNvGrpSpPr/>
          <p:nvPr/>
        </p:nvGrpSpPr>
        <p:grpSpPr>
          <a:xfrm>
            <a:off x="7356475" y="6051366"/>
            <a:ext cx="1472184" cy="777240"/>
            <a:chOff x="7356475" y="5050631"/>
            <a:chExt cx="1472184" cy="777240"/>
          </a:xfrm>
        </p:grpSpPr>
        <p:sp>
          <p:nvSpPr>
            <p:cNvPr id="24" name="Rectangle 23"/>
            <p:cNvSpPr/>
            <p:nvPr/>
          </p:nvSpPr>
          <p:spPr bwMode="auto">
            <a:xfrm>
              <a:off x="7356475" y="5050631"/>
              <a:ext cx="1472184"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bwMode="auto">
            <a:xfrm>
              <a:off x="8004175" y="531533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8" name="Group 77"/>
          <p:cNvGrpSpPr/>
          <p:nvPr/>
        </p:nvGrpSpPr>
        <p:grpSpPr>
          <a:xfrm>
            <a:off x="4117975" y="6899091"/>
            <a:ext cx="1554480" cy="786384"/>
            <a:chOff x="4117975" y="5898356"/>
            <a:chExt cx="1554480" cy="786384"/>
          </a:xfrm>
        </p:grpSpPr>
        <p:sp>
          <p:nvSpPr>
            <p:cNvPr id="13" name="Rectangle 12"/>
            <p:cNvSpPr/>
            <p:nvPr/>
          </p:nvSpPr>
          <p:spPr bwMode="auto">
            <a:xfrm>
              <a:off x="4117975" y="5898356"/>
              <a:ext cx="1554480"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bwMode="auto">
            <a:xfrm>
              <a:off x="4794238" y="61725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 name="Group 76"/>
          <p:cNvGrpSpPr/>
          <p:nvPr/>
        </p:nvGrpSpPr>
        <p:grpSpPr>
          <a:xfrm>
            <a:off x="5737225" y="6899091"/>
            <a:ext cx="1562100" cy="786384"/>
            <a:chOff x="5737225" y="5898356"/>
            <a:chExt cx="1562100" cy="786384"/>
          </a:xfrm>
        </p:grpSpPr>
        <p:sp>
          <p:nvSpPr>
            <p:cNvPr id="19" name="Rectangle 18"/>
            <p:cNvSpPr/>
            <p:nvPr/>
          </p:nvSpPr>
          <p:spPr bwMode="auto">
            <a:xfrm>
              <a:off x="5737225" y="5898356"/>
              <a:ext cx="1562100"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bwMode="auto">
            <a:xfrm>
              <a:off x="6423013" y="61725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6" name="Group 75"/>
          <p:cNvGrpSpPr/>
          <p:nvPr/>
        </p:nvGrpSpPr>
        <p:grpSpPr>
          <a:xfrm>
            <a:off x="7356475" y="6899091"/>
            <a:ext cx="1472184" cy="786384"/>
            <a:chOff x="7356475" y="5898356"/>
            <a:chExt cx="1472184" cy="786384"/>
          </a:xfrm>
        </p:grpSpPr>
        <p:sp>
          <p:nvSpPr>
            <p:cNvPr id="25" name="Rectangle 24"/>
            <p:cNvSpPr/>
            <p:nvPr/>
          </p:nvSpPr>
          <p:spPr bwMode="auto">
            <a:xfrm>
              <a:off x="7356475" y="5898356"/>
              <a:ext cx="1472184"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l 48"/>
            <p:cNvSpPr/>
            <p:nvPr/>
          </p:nvSpPr>
          <p:spPr bwMode="auto">
            <a:xfrm>
              <a:off x="8004163" y="61725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72"/>
          <p:cNvGrpSpPr/>
          <p:nvPr/>
        </p:nvGrpSpPr>
        <p:grpSpPr>
          <a:xfrm>
            <a:off x="4117975" y="7756341"/>
            <a:ext cx="1554480" cy="777240"/>
            <a:chOff x="4117975" y="6755606"/>
            <a:chExt cx="1554480" cy="777240"/>
          </a:xfrm>
        </p:grpSpPr>
        <p:sp>
          <p:nvSpPr>
            <p:cNvPr id="15" name="Rectangle 14"/>
            <p:cNvSpPr/>
            <p:nvPr/>
          </p:nvSpPr>
          <p:spPr bwMode="auto">
            <a:xfrm>
              <a:off x="4117975" y="6755606"/>
              <a:ext cx="1554480"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bwMode="auto">
            <a:xfrm>
              <a:off x="4794238" y="70488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 name="Group 73"/>
          <p:cNvGrpSpPr/>
          <p:nvPr/>
        </p:nvGrpSpPr>
        <p:grpSpPr>
          <a:xfrm>
            <a:off x="5737225" y="7756341"/>
            <a:ext cx="1562100" cy="777240"/>
            <a:chOff x="5737225" y="6755606"/>
            <a:chExt cx="1562100" cy="777240"/>
          </a:xfrm>
        </p:grpSpPr>
        <p:sp>
          <p:nvSpPr>
            <p:cNvPr id="20" name="Rectangle 19"/>
            <p:cNvSpPr/>
            <p:nvPr/>
          </p:nvSpPr>
          <p:spPr bwMode="auto">
            <a:xfrm>
              <a:off x="5737225" y="6755606"/>
              <a:ext cx="1562100" cy="7772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Oval 51"/>
            <p:cNvSpPr/>
            <p:nvPr/>
          </p:nvSpPr>
          <p:spPr bwMode="auto">
            <a:xfrm>
              <a:off x="6423013" y="70488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5" name="Group 74"/>
          <p:cNvGrpSpPr/>
          <p:nvPr/>
        </p:nvGrpSpPr>
        <p:grpSpPr>
          <a:xfrm>
            <a:off x="7366000" y="7751007"/>
            <a:ext cx="1472184" cy="786384"/>
            <a:chOff x="7366000" y="6750272"/>
            <a:chExt cx="1472184" cy="786384"/>
          </a:xfrm>
        </p:grpSpPr>
        <p:sp>
          <p:nvSpPr>
            <p:cNvPr id="26" name="Rectangle 25"/>
            <p:cNvSpPr/>
            <p:nvPr/>
          </p:nvSpPr>
          <p:spPr bwMode="auto">
            <a:xfrm>
              <a:off x="7366000" y="6750272"/>
              <a:ext cx="1472184"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p:cNvSpPr/>
            <p:nvPr/>
          </p:nvSpPr>
          <p:spPr bwMode="auto">
            <a:xfrm>
              <a:off x="8004163" y="70488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 name="Group 71"/>
          <p:cNvGrpSpPr/>
          <p:nvPr/>
        </p:nvGrpSpPr>
        <p:grpSpPr>
          <a:xfrm>
            <a:off x="4117975" y="8594541"/>
            <a:ext cx="1554480" cy="786384"/>
            <a:chOff x="4117975" y="7593806"/>
            <a:chExt cx="1554480" cy="786384"/>
          </a:xfrm>
        </p:grpSpPr>
        <p:sp>
          <p:nvSpPr>
            <p:cNvPr id="14" name="Rectangle 13"/>
            <p:cNvSpPr/>
            <p:nvPr/>
          </p:nvSpPr>
          <p:spPr bwMode="auto">
            <a:xfrm>
              <a:off x="4117975" y="7593806"/>
              <a:ext cx="1554480"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bwMode="auto">
            <a:xfrm>
              <a:off x="4794238" y="78870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 name="Group 70"/>
          <p:cNvGrpSpPr/>
          <p:nvPr/>
        </p:nvGrpSpPr>
        <p:grpSpPr>
          <a:xfrm>
            <a:off x="5737225" y="8594541"/>
            <a:ext cx="1562100" cy="786384"/>
            <a:chOff x="5737225" y="7593806"/>
            <a:chExt cx="1562100" cy="786384"/>
          </a:xfrm>
        </p:grpSpPr>
        <p:sp>
          <p:nvSpPr>
            <p:cNvPr id="21" name="Rectangle 20"/>
            <p:cNvSpPr/>
            <p:nvPr/>
          </p:nvSpPr>
          <p:spPr bwMode="auto">
            <a:xfrm>
              <a:off x="5737225" y="7593806"/>
              <a:ext cx="1562100"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p:cNvSpPr/>
            <p:nvPr/>
          </p:nvSpPr>
          <p:spPr bwMode="auto">
            <a:xfrm>
              <a:off x="6423013" y="78870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0" name="Group 69"/>
          <p:cNvGrpSpPr/>
          <p:nvPr/>
        </p:nvGrpSpPr>
        <p:grpSpPr>
          <a:xfrm>
            <a:off x="7366000" y="8598732"/>
            <a:ext cx="1472184" cy="786384"/>
            <a:chOff x="7366000" y="7597997"/>
            <a:chExt cx="1472184" cy="786384"/>
          </a:xfrm>
        </p:grpSpPr>
        <p:sp>
          <p:nvSpPr>
            <p:cNvPr id="27" name="Rectangle 26"/>
            <p:cNvSpPr/>
            <p:nvPr/>
          </p:nvSpPr>
          <p:spPr bwMode="auto">
            <a:xfrm>
              <a:off x="7366000" y="7597997"/>
              <a:ext cx="1472184" cy="78638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bwMode="auto">
            <a:xfrm>
              <a:off x="8004163" y="7887080"/>
              <a:ext cx="228612" cy="240126"/>
            </a:xfrm>
            <a:prstGeom prst="ellipse">
              <a:avLst/>
            </a:prstGeom>
            <a:solidFill>
              <a:schemeClr val="tx1">
                <a:lumMod val="65000"/>
                <a:lumOff val="3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58"/>
                                        </p:tgtEl>
                                      </p:cBhvr>
                                    </p:animEffect>
                                    <p:set>
                                      <p:cBhvr>
                                        <p:cTn id="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8" restart="whenNotActive" fill="hold" evtFilter="cancelBubble" nodeType="interactiveSeq">
                <p:stCondLst>
                  <p:cond evt="onClick" delay="0">
                    <p:tgtEl>
                      <p:spTgt spid="6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1"/>
                                        </p:tgtEl>
                                      </p:cBhvr>
                                    </p:animEffect>
                                    <p:set>
                                      <p:cBhvr>
                                        <p:cTn id="13"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4" restart="whenNotActive" fill="hold" evtFilter="cancelBubble" nodeType="interactiveSeq">
                <p:stCondLst>
                  <p:cond evt="onClick" delay="0">
                    <p:tgtEl>
                      <p:spTgt spid="6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64"/>
                                        </p:tgtEl>
                                      </p:cBhvr>
                                    </p:animEffect>
                                    <p:set>
                                      <p:cBhvr>
                                        <p:cTn id="19" dur="1" fill="hold">
                                          <p:stCondLst>
                                            <p:cond delay="24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6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67"/>
                                        </p:tgtEl>
                                      </p:cBhvr>
                                    </p:animEffect>
                                    <p:set>
                                      <p:cBhvr>
                                        <p:cTn id="25" dur="1" fill="hold">
                                          <p:stCondLst>
                                            <p:cond delay="24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6" restart="whenNotActive" fill="hold" evtFilter="cancelBubble" nodeType="interactiveSeq">
                <p:stCondLst>
                  <p:cond evt="onClick" delay="0">
                    <p:tgtEl>
                      <p:spTgt spid="7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73"/>
                                        </p:tgtEl>
                                      </p:cBhvr>
                                    </p:animEffect>
                                    <p:set>
                                      <p:cBhvr>
                                        <p:cTn id="31" dur="1" fill="hold">
                                          <p:stCondLst>
                                            <p:cond delay="24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2" restart="whenNotActive" fill="hold" evtFilter="cancelBubble" nodeType="interactiveSeq">
                <p:stCondLst>
                  <p:cond evt="onClick" delay="0">
                    <p:tgtEl>
                      <p:spTgt spid="7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72"/>
                                        </p:tgtEl>
                                      </p:cBhvr>
                                    </p:animEffect>
                                    <p:set>
                                      <p:cBhvr>
                                        <p:cTn id="37" dur="1" fill="hold">
                                          <p:stCondLst>
                                            <p:cond delay="24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50"/>
                                        <p:tgtEl>
                                          <p:spTgt spid="59"/>
                                        </p:tgtEl>
                                      </p:cBhvr>
                                    </p:animEffect>
                                    <p:set>
                                      <p:cBhvr>
                                        <p:cTn id="43" dur="1" fill="hold">
                                          <p:stCondLst>
                                            <p:cond delay="24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6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50"/>
                                        <p:tgtEl>
                                          <p:spTgt spid="62"/>
                                        </p:tgtEl>
                                      </p:cBhvr>
                                    </p:animEffect>
                                    <p:set>
                                      <p:cBhvr>
                                        <p:cTn id="49" dur="1" fill="hold">
                                          <p:stCondLst>
                                            <p:cond delay="24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50"/>
                                        <p:tgtEl>
                                          <p:spTgt spid="65"/>
                                        </p:tgtEl>
                                      </p:cBhvr>
                                    </p:animEffect>
                                    <p:set>
                                      <p:cBhvr>
                                        <p:cTn id="55" dur="1" fill="hold">
                                          <p:stCondLst>
                                            <p:cond delay="24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6" restart="whenNotActive" fill="hold" evtFilter="cancelBubble" nodeType="interactiveSeq">
                <p:stCondLst>
                  <p:cond evt="onClick" delay="0">
                    <p:tgtEl>
                      <p:spTgt spid="6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50"/>
                                        <p:tgtEl>
                                          <p:spTgt spid="68"/>
                                        </p:tgtEl>
                                      </p:cBhvr>
                                    </p:animEffect>
                                    <p:set>
                                      <p:cBhvr>
                                        <p:cTn id="61" dur="1" fill="hold">
                                          <p:stCondLst>
                                            <p:cond delay="24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2" restart="whenNotActive" fill="hold" evtFilter="cancelBubble" nodeType="interactiveSeq">
                <p:stCondLst>
                  <p:cond evt="onClick" delay="0">
                    <p:tgtEl>
                      <p:spTgt spid="7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50"/>
                                        <p:tgtEl>
                                          <p:spTgt spid="77"/>
                                        </p:tgtEl>
                                      </p:cBhvr>
                                    </p:animEffect>
                                    <p:set>
                                      <p:cBhvr>
                                        <p:cTn id="67" dur="1" fill="hold">
                                          <p:stCondLst>
                                            <p:cond delay="24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68" restart="whenNotActive" fill="hold" evtFilter="cancelBubble" nodeType="interactiveSeq">
                <p:stCondLst>
                  <p:cond evt="onClick" delay="0">
                    <p:tgtEl>
                      <p:spTgt spid="7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250"/>
                                        <p:tgtEl>
                                          <p:spTgt spid="74"/>
                                        </p:tgtEl>
                                      </p:cBhvr>
                                    </p:animEffect>
                                    <p:set>
                                      <p:cBhvr>
                                        <p:cTn id="73" dur="1" fill="hold">
                                          <p:stCondLst>
                                            <p:cond delay="24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74" restart="whenNotActive" fill="hold" evtFilter="cancelBubble" nodeType="interactiveSeq">
                <p:stCondLst>
                  <p:cond evt="onClick" delay="0">
                    <p:tgtEl>
                      <p:spTgt spid="7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250"/>
                                        <p:tgtEl>
                                          <p:spTgt spid="71"/>
                                        </p:tgtEl>
                                      </p:cBhvr>
                                    </p:animEffect>
                                    <p:set>
                                      <p:cBhvr>
                                        <p:cTn id="79" dur="1" fill="hold">
                                          <p:stCondLst>
                                            <p:cond delay="24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80" restart="whenNotActive" fill="hold" evtFilter="cancelBubble" nodeType="interactiveSeq">
                <p:stCondLst>
                  <p:cond evt="onClick" delay="0">
                    <p:tgtEl>
                      <p:spTgt spid="6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50"/>
                                        <p:tgtEl>
                                          <p:spTgt spid="60"/>
                                        </p:tgtEl>
                                      </p:cBhvr>
                                    </p:animEffect>
                                    <p:set>
                                      <p:cBhvr>
                                        <p:cTn id="85" dur="1" fill="hold">
                                          <p:stCondLst>
                                            <p:cond delay="24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6" restart="whenNotActive" fill="hold" evtFilter="cancelBubble" nodeType="interactiveSeq">
                <p:stCondLst>
                  <p:cond evt="onClick" delay="0">
                    <p:tgtEl>
                      <p:spTgt spid="63"/>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50"/>
                                        <p:tgtEl>
                                          <p:spTgt spid="63"/>
                                        </p:tgtEl>
                                      </p:cBhvr>
                                    </p:animEffect>
                                    <p:set>
                                      <p:cBhvr>
                                        <p:cTn id="91" dur="1" fill="hold">
                                          <p:stCondLst>
                                            <p:cond delay="24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250"/>
                                        <p:tgtEl>
                                          <p:spTgt spid="66"/>
                                        </p:tgtEl>
                                      </p:cBhvr>
                                    </p:animEffect>
                                    <p:set>
                                      <p:cBhvr>
                                        <p:cTn id="97" dur="1" fill="hold">
                                          <p:stCondLst>
                                            <p:cond delay="24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98" restart="whenNotActive" fill="hold" evtFilter="cancelBubble" nodeType="interactiveSeq">
                <p:stCondLst>
                  <p:cond evt="onClick" delay="0">
                    <p:tgtEl>
                      <p:spTgt spid="6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250"/>
                                        <p:tgtEl>
                                          <p:spTgt spid="69"/>
                                        </p:tgtEl>
                                      </p:cBhvr>
                                    </p:animEffect>
                                    <p:set>
                                      <p:cBhvr>
                                        <p:cTn id="103" dur="1" fill="hold">
                                          <p:stCondLst>
                                            <p:cond delay="24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4" restart="whenNotActive" fill="hold" evtFilter="cancelBubble" nodeType="interactiveSeq">
                <p:stCondLst>
                  <p:cond evt="onClick" delay="0">
                    <p:tgtEl>
                      <p:spTgt spid="7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250"/>
                                        <p:tgtEl>
                                          <p:spTgt spid="76"/>
                                        </p:tgtEl>
                                      </p:cBhvr>
                                    </p:animEffect>
                                    <p:set>
                                      <p:cBhvr>
                                        <p:cTn id="109" dur="1" fill="hold">
                                          <p:stCondLst>
                                            <p:cond delay="24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10" restart="whenNotActive" fill="hold" evtFilter="cancelBubble" nodeType="interactiveSeq">
                <p:stCondLst>
                  <p:cond evt="onClick" delay="0">
                    <p:tgtEl>
                      <p:spTgt spid="75"/>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250"/>
                                        <p:tgtEl>
                                          <p:spTgt spid="75"/>
                                        </p:tgtEl>
                                      </p:cBhvr>
                                    </p:animEffect>
                                    <p:set>
                                      <p:cBhvr>
                                        <p:cTn id="115" dur="1" fill="hold">
                                          <p:stCondLst>
                                            <p:cond delay="24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16" restart="whenNotActive" fill="hold" evtFilter="cancelBubble" nodeType="interactiveSeq">
                <p:stCondLst>
                  <p:cond evt="onClick" delay="0">
                    <p:tgtEl>
                      <p:spTgt spid="70"/>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250"/>
                                        <p:tgtEl>
                                          <p:spTgt spid="70"/>
                                        </p:tgtEl>
                                      </p:cBhvr>
                                    </p:animEffect>
                                    <p:set>
                                      <p:cBhvr>
                                        <p:cTn id="121" dur="1" fill="hold">
                                          <p:stCondLst>
                                            <p:cond delay="24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22" restart="whenNotActive" fill="hold" evtFilter="cancelBubble" nodeType="interactiveSeq">
                <p:stCondLst>
                  <p:cond evt="onClick" delay="0">
                    <p:tgtEl>
                      <p:spTgt spid="78"/>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250"/>
                                        <p:tgtEl>
                                          <p:spTgt spid="78"/>
                                        </p:tgtEl>
                                      </p:cBhvr>
                                    </p:animEffect>
                                    <p:set>
                                      <p:cBhvr>
                                        <p:cTn id="127" dur="1" fill="hold">
                                          <p:stCondLst>
                                            <p:cond delay="24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604014"/>
            <a:ext cx="11174254" cy="2500693"/>
          </a:xfrm>
          <a:prstGeom prst="rect">
            <a:avLst/>
          </a:prstGeom>
          <a:noFill/>
        </p:spPr>
        <p:txBody>
          <a:bodyPr vert="horz" lIns="99068" tIns="49534" rIns="99068" bIns="49534" rtlCol="0">
            <a:spAutoFit/>
          </a:bodyPr>
          <a:lstStyle/>
          <a:p>
            <a:pPr algn="ctr"/>
            <a:r>
              <a:rPr lang="en-US" sz="3600" b="1" u="sng" dirty="0" smtClean="0">
                <a:solidFill>
                  <a:srgbClr val="0000FF"/>
                </a:solidFill>
                <a:latin typeface="Arial" pitchFamily="34" charset="0"/>
                <a:cs typeface="Arial" pitchFamily="34" charset="0"/>
              </a:rPr>
              <a:t>Euler's Formula</a:t>
            </a:r>
          </a:p>
          <a:p>
            <a:pPr algn="ctr"/>
            <a:endParaRPr lang="en-US" sz="2400" b="1" u="sng"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F + V - 2 = E</a:t>
            </a: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The number of edges is 2 less than </a:t>
            </a:r>
          </a:p>
          <a:p>
            <a:pPr algn="ctr"/>
            <a:r>
              <a:rPr lang="en-US" sz="2400" b="1" dirty="0" smtClean="0">
                <a:solidFill>
                  <a:srgbClr val="0000FF"/>
                </a:solidFill>
                <a:latin typeface="Arial" pitchFamily="34" charset="0"/>
                <a:cs typeface="Arial" pitchFamily="34" charset="0"/>
              </a:rPr>
              <a:t>the sum of the faces and vertices.</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641350" y="1421606"/>
            <a:ext cx="10072005" cy="1684650"/>
            <a:chOff x="519683" y="1618233"/>
            <a:chExt cx="9272272" cy="1558545"/>
          </a:xfrm>
        </p:grpSpPr>
        <p:sp>
          <p:nvSpPr>
            <p:cNvPr id="3" name="Freeform 2"/>
            <p:cNvSpPr/>
            <p:nvPr/>
          </p:nvSpPr>
          <p:spPr>
            <a:xfrm>
              <a:off x="519683" y="1618233"/>
              <a:ext cx="9272272" cy="1558545"/>
            </a:xfrm>
            <a:custGeom>
              <a:avLst/>
              <a:gdLst/>
              <a:ahLst/>
              <a:cxnLst/>
              <a:rect l="0" t="0" r="0" b="0"/>
              <a:pathLst>
                <a:path w="9272272" h="1558545">
                  <a:moveTo>
                    <a:pt x="0" y="0"/>
                  </a:moveTo>
                  <a:lnTo>
                    <a:pt x="9272271" y="0"/>
                  </a:lnTo>
                  <a:lnTo>
                    <a:pt x="9272271" y="1558544"/>
                  </a:lnTo>
                  <a:lnTo>
                    <a:pt x="0" y="1558544"/>
                  </a:lnTo>
                  <a:close/>
                </a:path>
              </a:pathLst>
            </a:custGeom>
            <a:solidFill>
              <a:srgbClr val="FFAD5B"/>
            </a:solidFill>
            <a:ln w="38100" cap="flat" cmpd="sng" algn="ctr">
              <a:solidFill>
                <a:srgbClr val="FFAD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70300" y="2159000"/>
              <a:ext cx="2997200" cy="430887"/>
            </a:xfrm>
            <a:prstGeom prst="rect">
              <a:avLst/>
            </a:prstGeom>
            <a:noFill/>
          </p:spPr>
          <p:txBody>
            <a:bodyPr vert="horz" rtlCol="0">
              <a:spAutoFit/>
            </a:bodyPr>
            <a:lstStyle/>
            <a:p>
              <a:r>
                <a:rPr lang="en-US" sz="2400" b="1" dirty="0" smtClean="0">
                  <a:solidFill>
                    <a:srgbClr val="FFFFFF"/>
                  </a:solidFill>
                  <a:latin typeface="Arial - 29"/>
                </a:rPr>
                <a:t>click to reveal</a:t>
              </a:r>
              <a:endParaRPr lang="en-US" sz="2400" b="1" dirty="0">
                <a:solidFill>
                  <a:srgbClr val="FFFFFF"/>
                </a:solidFill>
                <a:latin typeface="Arial - 29"/>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8515" y="1062008"/>
            <a:ext cx="753227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01419" y="1062008"/>
            <a:ext cx="7532275"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 What is the Area (A) of the figure?</a:t>
            </a:r>
            <a:endParaRPr lang="en-US" sz="2800" b="1" dirty="0">
              <a:solidFill>
                <a:srgbClr val="000000"/>
              </a:solidFill>
              <a:latin typeface="Arial" pitchFamily="34" charset="0"/>
              <a:cs typeface="Arial" pitchFamily="34" charset="0"/>
            </a:endParaRPr>
          </a:p>
        </p:txBody>
      </p:sp>
      <p:grpSp>
        <p:nvGrpSpPr>
          <p:cNvPr id="12" name="Group 11"/>
          <p:cNvGrpSpPr/>
          <p:nvPr/>
        </p:nvGrpSpPr>
        <p:grpSpPr>
          <a:xfrm>
            <a:off x="942673" y="1803298"/>
            <a:ext cx="8056499" cy="3020070"/>
            <a:chOff x="457200" y="1028700"/>
            <a:chExt cx="7416800" cy="2794001"/>
          </a:xfrm>
        </p:grpSpPr>
        <p:grpSp>
          <p:nvGrpSpPr>
            <p:cNvPr id="9" name="Group 8"/>
            <p:cNvGrpSpPr/>
            <p:nvPr/>
          </p:nvGrpSpPr>
          <p:grpSpPr>
            <a:xfrm>
              <a:off x="457200" y="1498600"/>
              <a:ext cx="6438901" cy="2324101"/>
              <a:chOff x="457200" y="1498600"/>
              <a:chExt cx="6438901" cy="2324101"/>
            </a:xfrm>
          </p:grpSpPr>
          <p:sp>
            <p:nvSpPr>
              <p:cNvPr id="4" name="Freeform 3"/>
              <p:cNvSpPr/>
              <p:nvPr/>
            </p:nvSpPr>
            <p:spPr>
              <a:xfrm>
                <a:off x="457200" y="1498600"/>
                <a:ext cx="6438901" cy="2324101"/>
              </a:xfrm>
              <a:custGeom>
                <a:avLst/>
                <a:gdLst/>
                <a:ahLst/>
                <a:cxnLst/>
                <a:rect l="0" t="0" r="0" b="0"/>
                <a:pathLst>
                  <a:path w="6438901" h="2324101">
                    <a:moveTo>
                      <a:pt x="0" y="0"/>
                    </a:moveTo>
                    <a:lnTo>
                      <a:pt x="6438900" y="0"/>
                    </a:lnTo>
                    <a:lnTo>
                      <a:pt x="6438900" y="2324100"/>
                    </a:lnTo>
                    <a:lnTo>
                      <a:pt x="0" y="2324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82600" y="1498600"/>
                <a:ext cx="203201" cy="203201"/>
              </a:xfrm>
              <a:custGeom>
                <a:avLst/>
                <a:gdLst/>
                <a:ahLst/>
                <a:cxnLst/>
                <a:rect l="0" t="0" r="0" b="0"/>
                <a:pathLst>
                  <a:path w="203201" h="203201">
                    <a:moveTo>
                      <a:pt x="0" y="0"/>
                    </a:moveTo>
                    <a:lnTo>
                      <a:pt x="203200" y="0"/>
                    </a:lnTo>
                    <a:lnTo>
                      <a:pt x="203200" y="203200"/>
                    </a:lnTo>
                    <a:lnTo>
                      <a:pt x="0" y="203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9900" y="3606800"/>
                <a:ext cx="203201" cy="203201"/>
              </a:xfrm>
              <a:custGeom>
                <a:avLst/>
                <a:gdLst/>
                <a:ahLst/>
                <a:cxnLst/>
                <a:rect l="0" t="0" r="0" b="0"/>
                <a:pathLst>
                  <a:path w="203201" h="203201">
                    <a:moveTo>
                      <a:pt x="0" y="0"/>
                    </a:moveTo>
                    <a:lnTo>
                      <a:pt x="203200" y="0"/>
                    </a:lnTo>
                    <a:lnTo>
                      <a:pt x="203200" y="203200"/>
                    </a:lnTo>
                    <a:lnTo>
                      <a:pt x="0" y="203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667500" y="3581400"/>
                <a:ext cx="203201" cy="203201"/>
              </a:xfrm>
              <a:custGeom>
                <a:avLst/>
                <a:gdLst/>
                <a:ahLst/>
                <a:cxnLst/>
                <a:rect l="0" t="0" r="0" b="0"/>
                <a:pathLst>
                  <a:path w="203201" h="203201">
                    <a:moveTo>
                      <a:pt x="0" y="0"/>
                    </a:moveTo>
                    <a:lnTo>
                      <a:pt x="203200" y="0"/>
                    </a:lnTo>
                    <a:lnTo>
                      <a:pt x="203200" y="203200"/>
                    </a:lnTo>
                    <a:lnTo>
                      <a:pt x="0" y="203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667500" y="1498600"/>
                <a:ext cx="203201" cy="203201"/>
              </a:xfrm>
              <a:custGeom>
                <a:avLst/>
                <a:gdLst/>
                <a:ahLst/>
                <a:cxnLst/>
                <a:rect l="0" t="0" r="0" b="0"/>
                <a:pathLst>
                  <a:path w="203201" h="203201">
                    <a:moveTo>
                      <a:pt x="0" y="0"/>
                    </a:moveTo>
                    <a:lnTo>
                      <a:pt x="203200" y="0"/>
                    </a:lnTo>
                    <a:lnTo>
                      <a:pt x="203200" y="203200"/>
                    </a:lnTo>
                    <a:lnTo>
                      <a:pt x="0" y="203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149600" y="1028700"/>
              <a:ext cx="10414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13 </a:t>
              </a:r>
              <a:r>
                <a:rPr lang="en-US" sz="2400" b="1" dirty="0" err="1" smtClean="0">
                  <a:solidFill>
                    <a:srgbClr val="0000FF"/>
                  </a:solidFill>
                  <a:latin typeface="Arial" pitchFamily="34" charset="0"/>
                  <a:cs typeface="Arial" pitchFamily="34" charset="0"/>
                </a:rPr>
                <a:t>ft</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7010400" y="2425700"/>
              <a:ext cx="8636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7 ft</a:t>
              </a:r>
              <a:endParaRPr lang="en-US" sz="2400" b="1" dirty="0">
                <a:solidFill>
                  <a:srgbClr val="0000FF"/>
                </a:solidFill>
                <a:latin typeface="Arial" pitchFamily="34" charset="0"/>
                <a:cs typeface="Arial" pitchFamily="34" charset="0"/>
              </a:endParaRPr>
            </a:p>
          </p:txBody>
        </p:sp>
      </p:grpSp>
      <p:pic>
        <p:nvPicPr>
          <p:cNvPr id="19" name="Picture 18" descr="1b8348aca1744d80b4da6a64e98705c0.png"/>
          <p:cNvPicPr>
            <a:picLocks/>
          </p:cNvPicPr>
          <p:nvPr/>
        </p:nvPicPr>
        <p:blipFill>
          <a:blip r:embed="rId3" cstate="print"/>
          <a:stretch>
            <a:fillRect/>
          </a:stretch>
        </p:blipFill>
        <p:spPr>
          <a:xfrm>
            <a:off x="96568"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2100" y="1014181"/>
            <a:ext cx="6414849"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5004" y="1014181"/>
            <a:ext cx="6414849" cy="530923"/>
          </a:xfrm>
          <a:prstGeom prst="rect">
            <a:avLst/>
          </a:prstGeom>
          <a:noFill/>
        </p:spPr>
        <p:txBody>
          <a:bodyPr vert="horz" lIns="99068" tIns="49534" rIns="99068" bIns="49534" rtlCol="0">
            <a:spAutoFit/>
          </a:bodyPr>
          <a:lstStyle/>
          <a:p>
            <a:r>
              <a:rPr lang="en-US" sz="2800" b="1" smtClean="0">
                <a:solidFill>
                  <a:srgbClr val="000000"/>
                </a:solidFill>
                <a:latin typeface="Arial" pitchFamily="34" charset="0"/>
                <a:cs typeface="Arial" pitchFamily="34" charset="0"/>
              </a:rPr>
              <a:t>How many faces does a cube have?</a:t>
            </a:r>
            <a:endParaRPr lang="en-US" sz="2800" b="1">
              <a:solidFill>
                <a:srgbClr val="000000"/>
              </a:solidFill>
              <a:latin typeface="Arial" pitchFamily="34" charset="0"/>
              <a:cs typeface="Arial" pitchFamily="34" charset="0"/>
            </a:endParaRPr>
          </a:p>
        </p:txBody>
      </p:sp>
      <p:pic>
        <p:nvPicPr>
          <p:cNvPr id="9" name="Picture 8" descr="e03c19ac8c7649e2ba071b2ff7175b97.png"/>
          <p:cNvPicPr>
            <a:picLocks/>
          </p:cNvPicPr>
          <p:nvPr/>
        </p:nvPicPr>
        <p:blipFill>
          <a:blip r:embed="rId3" cstate="print"/>
          <a:stretch>
            <a:fillRect/>
          </a:stretch>
        </p:blipFill>
        <p:spPr>
          <a:xfrm>
            <a:off x="137954"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2084" y="1024840"/>
            <a:ext cx="856692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4988" y="1024840"/>
            <a:ext cx="9243362" cy="530923"/>
          </a:xfrm>
          <a:prstGeom prst="rect">
            <a:avLst/>
          </a:prstGeom>
          <a:noFill/>
        </p:spPr>
        <p:txBody>
          <a:bodyPr vert="horz" wrap="square" lIns="99068" tIns="49534" rIns="99068" bIns="49534" rtlCol="0">
            <a:spAutoFit/>
          </a:bodyPr>
          <a:lstStyle/>
          <a:p>
            <a:r>
              <a:rPr lang="en-US" sz="2800" b="1" dirty="0" smtClean="0">
                <a:solidFill>
                  <a:srgbClr val="000000"/>
                </a:solidFill>
                <a:latin typeface="Arial" pitchFamily="34" charset="0"/>
                <a:cs typeface="Arial" pitchFamily="34" charset="0"/>
              </a:rPr>
              <a:t>How many vertices does a triangular prism have?</a:t>
            </a:r>
            <a:endParaRPr lang="en-US" sz="2800" b="1" dirty="0">
              <a:solidFill>
                <a:srgbClr val="000000"/>
              </a:solidFill>
              <a:latin typeface="Arial" pitchFamily="34" charset="0"/>
              <a:cs typeface="Arial" pitchFamily="34" charset="0"/>
            </a:endParaRPr>
          </a:p>
        </p:txBody>
      </p:sp>
      <p:pic>
        <p:nvPicPr>
          <p:cNvPr id="9" name="Picture 8" descr="ea9f15baefc444a599f822a9296e384c.png"/>
          <p:cNvPicPr>
            <a:picLocks/>
          </p:cNvPicPr>
          <p:nvPr/>
        </p:nvPicPr>
        <p:blipFill>
          <a:blip r:embed="rId3" cstate="print"/>
          <a:stretch>
            <a:fillRect/>
          </a:stretch>
        </p:blipFill>
        <p:spPr>
          <a:xfrm>
            <a:off x="137954"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2084" y="1027316"/>
            <a:ext cx="820824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684988" y="1027317"/>
            <a:ext cx="8862362" cy="530923"/>
          </a:xfrm>
          <a:prstGeom prst="rect">
            <a:avLst/>
          </a:prstGeom>
          <a:noFill/>
        </p:spPr>
        <p:txBody>
          <a:bodyPr vert="horz" wrap="square" lIns="99068" tIns="49534" rIns="99068" bIns="49534" rtlCol="0">
            <a:spAutoFit/>
          </a:bodyPr>
          <a:lstStyle/>
          <a:p>
            <a:r>
              <a:rPr lang="en-US" sz="2800" b="1" dirty="0" smtClean="0">
                <a:solidFill>
                  <a:srgbClr val="000000"/>
                </a:solidFill>
                <a:latin typeface="Arial" pitchFamily="34" charset="0"/>
                <a:cs typeface="Arial" pitchFamily="34" charset="0"/>
              </a:rPr>
              <a:t>How many edges does a square pyramid have?</a:t>
            </a:r>
            <a:endParaRPr lang="en-US" sz="2800" b="1" dirty="0">
              <a:solidFill>
                <a:srgbClr val="000000"/>
              </a:solidFill>
              <a:latin typeface="Arial" pitchFamily="34" charset="0"/>
              <a:cs typeface="Arial" pitchFamily="34" charset="0"/>
            </a:endParaRPr>
          </a:p>
        </p:txBody>
      </p:sp>
      <p:pic>
        <p:nvPicPr>
          <p:cNvPr id="9" name="Picture 8" descr="2e7cba7785684b36821b7fcd4c837956.png"/>
          <p:cNvPicPr>
            <a:picLocks/>
          </p:cNvPicPr>
          <p:nvPr/>
        </p:nvPicPr>
        <p:blipFill>
          <a:blip r:embed="rId3" cstate="print"/>
          <a:stretch>
            <a:fillRect/>
          </a:stretch>
        </p:blipFill>
        <p:spPr>
          <a:xfrm>
            <a:off x="124158" y="109821"/>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591" y="767338"/>
            <a:ext cx="11008709" cy="838699"/>
          </a:xfrm>
          <a:prstGeom prst="rect">
            <a:avLst/>
          </a:prstGeom>
          <a:noFill/>
        </p:spPr>
        <p:txBody>
          <a:bodyPr vert="horz" wrap="square" lIns="99068" tIns="49534" rIns="99068" bIns="49534" rtlCol="0">
            <a:spAutoFit/>
          </a:bodyPr>
          <a:lstStyle/>
          <a:p>
            <a:pPr algn="ctr"/>
            <a:r>
              <a:rPr lang="en-US" sz="4800" b="1" dirty="0" smtClean="0">
                <a:solidFill>
                  <a:srgbClr val="0000FF"/>
                </a:solidFill>
                <a:latin typeface="Arial" pitchFamily="34" charset="0"/>
                <a:cs typeface="Arial" pitchFamily="34" charset="0"/>
              </a:rPr>
              <a:t>Surface Area</a:t>
            </a:r>
            <a:endParaRPr lang="en-US" sz="4800" b="1" dirty="0">
              <a:solidFill>
                <a:srgbClr val="0000FF"/>
              </a:solidFill>
              <a:latin typeface="Arial" pitchFamily="34" charset="0"/>
              <a:cs typeface="Arial" pitchFamily="34" charset="0"/>
            </a:endParaRPr>
          </a:p>
        </p:txBody>
      </p:sp>
      <p:sp>
        <p:nvSpPr>
          <p:cNvPr id="8" name="TextBox 7">
            <a:hlinkClick r:id="rId3" action="ppaction://hlinksldjump"/>
          </p:cNvPr>
          <p:cNvSpPr txBox="1"/>
          <p:nvPr/>
        </p:nvSpPr>
        <p:spPr>
          <a:xfrm>
            <a:off x="7575550" y="3781409"/>
            <a:ext cx="1510078" cy="931032"/>
          </a:xfrm>
          <a:prstGeom prst="rect">
            <a:avLst/>
          </a:prstGeom>
          <a:noFill/>
        </p:spPr>
        <p:txBody>
          <a:bodyPr vert="horz" wrap="square" lIns="99068" tIns="49534" rIns="99068" bIns="49534" rtlCol="0">
            <a:spAutoFit/>
          </a:bodyPr>
          <a:lstStyle/>
          <a:p>
            <a:r>
              <a:rPr lang="en-US" sz="1800" b="1" i="1" dirty="0" smtClean="0">
                <a:solidFill>
                  <a:srgbClr val="0000FF"/>
                </a:solidFill>
                <a:latin typeface="Arial" pitchFamily="34" charset="0"/>
                <a:cs typeface="Arial" pitchFamily="34" charset="0"/>
              </a:rPr>
              <a:t>Return to</a:t>
            </a:r>
          </a:p>
          <a:p>
            <a:r>
              <a:rPr lang="en-US" sz="1800" b="1" i="1" dirty="0" smtClean="0">
                <a:solidFill>
                  <a:srgbClr val="0000FF"/>
                </a:solidFill>
                <a:latin typeface="Arial" pitchFamily="34" charset="0"/>
                <a:cs typeface="Arial" pitchFamily="34" charset="0"/>
              </a:rPr>
              <a:t>Table of</a:t>
            </a:r>
          </a:p>
          <a:p>
            <a:r>
              <a:rPr lang="en-US" sz="1800" b="1" i="1" dirty="0" smtClean="0">
                <a:solidFill>
                  <a:srgbClr val="0000FF"/>
                </a:solidFill>
                <a:latin typeface="Arial" pitchFamily="34" charset="0"/>
                <a:cs typeface="Arial" pitchFamily="34" charset="0"/>
              </a:rPr>
              <a:t>Contents</a:t>
            </a:r>
            <a:endParaRPr lang="en-US" sz="1800" b="1" i="1" dirty="0">
              <a:solidFill>
                <a:srgbClr val="0000FF"/>
              </a:solidFill>
              <a:latin typeface="Arial" pitchFamily="34" charset="0"/>
              <a:cs typeface="Arial" pitchFamily="34" charset="0"/>
            </a:endParaRPr>
          </a:p>
        </p:txBody>
      </p:sp>
      <p:sp>
        <p:nvSpPr>
          <p:cNvPr id="5" name="Freeform 4">
            <a:hlinkClick r:id="rId3"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 y="948640"/>
            <a:ext cx="11063892" cy="2562248"/>
          </a:xfrm>
          <a:prstGeom prst="rect">
            <a:avLst/>
          </a:prstGeom>
          <a:noFill/>
        </p:spPr>
        <p:txBody>
          <a:bodyPr vert="horz" wrap="square" lIns="99068" tIns="49534" rIns="99068" bIns="49534" rtlCol="0">
            <a:spAutoFit/>
          </a:bodyPr>
          <a:lstStyle/>
          <a:p>
            <a:pPr algn="ctr"/>
            <a:r>
              <a:rPr lang="en-US" sz="3600" b="1" dirty="0" smtClean="0">
                <a:solidFill>
                  <a:srgbClr val="0000FF"/>
                </a:solidFill>
                <a:latin typeface="Arial" pitchFamily="34" charset="0"/>
                <a:cs typeface="Arial" pitchFamily="34" charset="0"/>
              </a:rPr>
              <a:t>Surface Area</a:t>
            </a:r>
          </a:p>
          <a:p>
            <a:endParaRPr lang="en-US" sz="2800" b="1" dirty="0" smtClean="0">
              <a:solidFill>
                <a:srgbClr val="0000FF"/>
              </a:solidFill>
              <a:latin typeface="Arial - 34"/>
            </a:endParaRPr>
          </a:p>
          <a:p>
            <a:r>
              <a:rPr lang="en-US" sz="2400" b="1" dirty="0" smtClean="0">
                <a:solidFill>
                  <a:srgbClr val="0000FF"/>
                </a:solidFill>
                <a:latin typeface="Arial" pitchFamily="34" charset="0"/>
                <a:cs typeface="Arial" pitchFamily="34" charset="0"/>
              </a:rPr>
              <a:t>          The sum of the areas of </a:t>
            </a:r>
            <a:r>
              <a:rPr lang="en-US" sz="2400" b="1" i="1" dirty="0" smtClean="0">
                <a:solidFill>
                  <a:srgbClr val="0000FF"/>
                </a:solidFill>
                <a:latin typeface="Arial" pitchFamily="34" charset="0"/>
                <a:cs typeface="Arial" pitchFamily="34" charset="0"/>
              </a:rPr>
              <a:t>all</a:t>
            </a:r>
            <a:r>
              <a:rPr lang="en-US" sz="2400" b="1" dirty="0" smtClean="0">
                <a:solidFill>
                  <a:srgbClr val="0000FF"/>
                </a:solidFill>
                <a:latin typeface="Arial" pitchFamily="34" charset="0"/>
                <a:cs typeface="Arial" pitchFamily="34" charset="0"/>
              </a:rPr>
              <a:t> outside faces of a 3-D figure.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To find surface area, you must find the area of each face of the </a:t>
            </a:r>
          </a:p>
          <a:p>
            <a:r>
              <a:rPr lang="en-US" sz="2400" b="1" dirty="0" smtClean="0">
                <a:solidFill>
                  <a:srgbClr val="0000FF"/>
                </a:solidFill>
                <a:latin typeface="Arial" pitchFamily="34" charset="0"/>
                <a:cs typeface="Arial" pitchFamily="34" charset="0"/>
              </a:rPr>
              <a:t>          figure then add them together.</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6097556" y="3659142"/>
            <a:ext cx="4773200" cy="3014996"/>
            <a:chOff x="5613400" y="2997200"/>
            <a:chExt cx="4394200" cy="2789307"/>
          </a:xfrm>
        </p:grpSpPr>
        <p:grpSp>
          <p:nvGrpSpPr>
            <p:cNvPr id="18" name="Group 17"/>
            <p:cNvGrpSpPr/>
            <p:nvPr/>
          </p:nvGrpSpPr>
          <p:grpSpPr>
            <a:xfrm>
              <a:off x="5613400" y="2997200"/>
              <a:ext cx="3360420" cy="2286509"/>
              <a:chOff x="5613400" y="2997200"/>
              <a:chExt cx="3360420" cy="2286509"/>
            </a:xfrm>
          </p:grpSpPr>
          <p:sp>
            <p:nvSpPr>
              <p:cNvPr id="3" name="Freeform 2"/>
              <p:cNvSpPr/>
              <p:nvPr/>
            </p:nvSpPr>
            <p:spPr>
              <a:xfrm>
                <a:off x="6136894" y="2999867"/>
                <a:ext cx="2834005" cy="595249"/>
              </a:xfrm>
              <a:custGeom>
                <a:avLst/>
                <a:gdLst/>
                <a:ahLst/>
                <a:cxnLst/>
                <a:rect l="0" t="0" r="0" b="0"/>
                <a:pathLst>
                  <a:path w="2834005" h="595249">
                    <a:moveTo>
                      <a:pt x="2834004" y="2031"/>
                    </a:moveTo>
                    <a:lnTo>
                      <a:pt x="2313177" y="595248"/>
                    </a:lnTo>
                    <a:lnTo>
                      <a:pt x="0" y="595248"/>
                    </a:lnTo>
                    <a:lnTo>
                      <a:pt x="0" y="2921"/>
                    </a:lnTo>
                    <a:lnTo>
                      <a:pt x="2921" y="0"/>
                    </a:lnTo>
                    <a:lnTo>
                      <a:pt x="2834004"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8450071" y="3001898"/>
                <a:ext cx="523241" cy="1689101"/>
              </a:xfrm>
              <a:custGeom>
                <a:avLst/>
                <a:gdLst/>
                <a:ahLst/>
                <a:cxnLst/>
                <a:rect l="0" t="0" r="0" b="0"/>
                <a:pathLst>
                  <a:path w="523241" h="1689101">
                    <a:moveTo>
                      <a:pt x="0" y="593217"/>
                    </a:moveTo>
                    <a:lnTo>
                      <a:pt x="520827" y="0"/>
                    </a:lnTo>
                    <a:lnTo>
                      <a:pt x="523240" y="1689100"/>
                    </a:lnTo>
                    <a:lnTo>
                      <a:pt x="0" y="168910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450071" y="4690998"/>
                <a:ext cx="523241" cy="592711"/>
              </a:xfrm>
              <a:custGeom>
                <a:avLst/>
                <a:gdLst/>
                <a:ahLst/>
                <a:cxnLst/>
                <a:rect l="0" t="0" r="0" b="0"/>
                <a:pathLst>
                  <a:path w="523241" h="592711">
                    <a:moveTo>
                      <a:pt x="0" y="592710"/>
                    </a:moveTo>
                    <a:lnTo>
                      <a:pt x="0" y="0"/>
                    </a:lnTo>
                    <a:lnTo>
                      <a:pt x="523240"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613780" y="4690998"/>
                <a:ext cx="2836292" cy="592711"/>
              </a:xfrm>
              <a:custGeom>
                <a:avLst/>
                <a:gdLst/>
                <a:ahLst/>
                <a:cxnLst/>
                <a:rect l="0" t="0" r="0" b="0"/>
                <a:pathLst>
                  <a:path w="2836292" h="592711">
                    <a:moveTo>
                      <a:pt x="2836291" y="592710"/>
                    </a:moveTo>
                    <a:lnTo>
                      <a:pt x="0" y="592710"/>
                    </a:lnTo>
                    <a:lnTo>
                      <a:pt x="523114" y="0"/>
                    </a:lnTo>
                    <a:lnTo>
                      <a:pt x="2836291"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136894" y="3595115"/>
                <a:ext cx="2313178" cy="1095884"/>
              </a:xfrm>
              <a:custGeom>
                <a:avLst/>
                <a:gdLst/>
                <a:ahLst/>
                <a:cxnLst/>
                <a:rect l="0" t="0" r="0" b="0"/>
                <a:pathLst>
                  <a:path w="2313178" h="1095884">
                    <a:moveTo>
                      <a:pt x="2313177" y="1095883"/>
                    </a:moveTo>
                    <a:lnTo>
                      <a:pt x="0" y="1095883"/>
                    </a:lnTo>
                    <a:lnTo>
                      <a:pt x="0" y="0"/>
                    </a:lnTo>
                    <a:lnTo>
                      <a:pt x="2313177"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618988" y="3001898"/>
                <a:ext cx="517907" cy="593218"/>
              </a:xfrm>
              <a:custGeom>
                <a:avLst/>
                <a:gdLst/>
                <a:ahLst/>
                <a:cxnLst/>
                <a:rect l="0" t="0" r="0" b="0"/>
                <a:pathLst>
                  <a:path w="517907" h="593218">
                    <a:moveTo>
                      <a:pt x="517906" y="890"/>
                    </a:moveTo>
                    <a:lnTo>
                      <a:pt x="517906" y="593217"/>
                    </a:lnTo>
                    <a:lnTo>
                      <a:pt x="0" y="593217"/>
                    </a:lnTo>
                    <a:lnTo>
                      <a:pt x="0" y="588392"/>
                    </a:lnTo>
                    <a:lnTo>
                      <a:pt x="515492"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613780" y="3595115"/>
                <a:ext cx="523115" cy="1688594"/>
              </a:xfrm>
              <a:custGeom>
                <a:avLst/>
                <a:gdLst/>
                <a:ahLst/>
                <a:cxnLst/>
                <a:rect l="0" t="0" r="0" b="0"/>
                <a:pathLst>
                  <a:path w="523115" h="1688594">
                    <a:moveTo>
                      <a:pt x="0" y="0"/>
                    </a:moveTo>
                    <a:lnTo>
                      <a:pt x="5208" y="0"/>
                    </a:lnTo>
                    <a:lnTo>
                      <a:pt x="523114" y="0"/>
                    </a:lnTo>
                    <a:lnTo>
                      <a:pt x="523114" y="1095883"/>
                    </a:lnTo>
                    <a:lnTo>
                      <a:pt x="0" y="1688593"/>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50580" y="3002279"/>
                <a:ext cx="523240" cy="2280922"/>
              </a:xfrm>
              <a:custGeom>
                <a:avLst/>
                <a:gdLst/>
                <a:ahLst/>
                <a:cxnLst/>
                <a:rect l="0" t="0" r="0" b="0"/>
                <a:pathLst>
                  <a:path w="523240" h="2280922">
                    <a:moveTo>
                      <a:pt x="520700" y="0"/>
                    </a:moveTo>
                    <a:lnTo>
                      <a:pt x="523239" y="1689100"/>
                    </a:lnTo>
                    <a:lnTo>
                      <a:pt x="0" y="228092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613400" y="3590290"/>
                <a:ext cx="2837181" cy="1692911"/>
              </a:xfrm>
              <a:custGeom>
                <a:avLst/>
                <a:gdLst/>
                <a:ahLst/>
                <a:cxnLst/>
                <a:rect l="0" t="0" r="0" b="0"/>
                <a:pathLst>
                  <a:path w="2837181" h="1692911">
                    <a:moveTo>
                      <a:pt x="2837180" y="5080"/>
                    </a:moveTo>
                    <a:lnTo>
                      <a:pt x="2837180" y="1101089"/>
                    </a:lnTo>
                    <a:lnTo>
                      <a:pt x="2837180" y="1692910"/>
                    </a:lnTo>
                    <a:lnTo>
                      <a:pt x="0" y="1692910"/>
                    </a:lnTo>
                    <a:lnTo>
                      <a:pt x="0" y="5080"/>
                    </a:lnTo>
                    <a:lnTo>
                      <a:pt x="0" y="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613400" y="3590290"/>
                <a:ext cx="2837181" cy="5081"/>
              </a:xfrm>
              <a:custGeom>
                <a:avLst/>
                <a:gdLst/>
                <a:ahLst/>
                <a:cxnLst/>
                <a:rect l="0" t="0" r="0" b="0"/>
                <a:pathLst>
                  <a:path w="2837181" h="5081">
                    <a:moveTo>
                      <a:pt x="2837180" y="5080"/>
                    </a:moveTo>
                    <a:lnTo>
                      <a:pt x="523240" y="5080"/>
                    </a:lnTo>
                    <a:lnTo>
                      <a:pt x="5079" y="5080"/>
                    </a:lnTo>
                    <a:lnTo>
                      <a:pt x="0" y="508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136640" y="2997200"/>
                <a:ext cx="5081" cy="5080"/>
              </a:xfrm>
              <a:custGeom>
                <a:avLst/>
                <a:gdLst/>
                <a:ahLst/>
                <a:cxnLst/>
                <a:rect l="0" t="0" r="0" b="0"/>
                <a:pathLst>
                  <a:path w="5081" h="5080">
                    <a:moveTo>
                      <a:pt x="0" y="5079"/>
                    </a:moveTo>
                    <a:lnTo>
                      <a:pt x="0" y="2539"/>
                    </a:lnTo>
                    <a:lnTo>
                      <a:pt x="0" y="0"/>
                    </a:lnTo>
                    <a:lnTo>
                      <a:pt x="5080" y="0"/>
                    </a:lnTo>
                    <a:lnTo>
                      <a:pt x="3810" y="2539"/>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618479" y="2999739"/>
                <a:ext cx="3354072" cy="595632"/>
              </a:xfrm>
              <a:custGeom>
                <a:avLst/>
                <a:gdLst/>
                <a:ahLst/>
                <a:cxnLst/>
                <a:rect l="0" t="0" r="0" b="0"/>
                <a:pathLst>
                  <a:path w="3354072" h="595632">
                    <a:moveTo>
                      <a:pt x="0" y="590551"/>
                    </a:moveTo>
                    <a:lnTo>
                      <a:pt x="515621" y="2540"/>
                    </a:lnTo>
                    <a:lnTo>
                      <a:pt x="518161" y="0"/>
                    </a:lnTo>
                    <a:lnTo>
                      <a:pt x="518161" y="0"/>
                    </a:lnTo>
                    <a:lnTo>
                      <a:pt x="521971" y="0"/>
                    </a:lnTo>
                    <a:lnTo>
                      <a:pt x="3352801" y="0"/>
                    </a:lnTo>
                    <a:lnTo>
                      <a:pt x="3354071" y="0"/>
                    </a:lnTo>
                    <a:lnTo>
                      <a:pt x="3352801" y="2540"/>
                    </a:lnTo>
                    <a:lnTo>
                      <a:pt x="2832101" y="59563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136640" y="3002279"/>
                <a:ext cx="1" cy="1689101"/>
              </a:xfrm>
              <a:custGeom>
                <a:avLst/>
                <a:gdLst/>
                <a:ahLst/>
                <a:cxnLst/>
                <a:rect l="0" t="0" r="0" b="0"/>
                <a:pathLst>
                  <a:path w="1" h="1689101">
                    <a:moveTo>
                      <a:pt x="0" y="1689100"/>
                    </a:moveTo>
                    <a:lnTo>
                      <a:pt x="0" y="593091"/>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flipV="1">
                <a:off x="5613780" y="4690998"/>
                <a:ext cx="523114" cy="592710"/>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6136640" y="4691379"/>
                <a:ext cx="2837180" cy="1"/>
              </a:xfrm>
              <a:custGeom>
                <a:avLst/>
                <a:gdLst/>
                <a:ahLst/>
                <a:cxnLst/>
                <a:rect l="0" t="0" r="0" b="0"/>
                <a:pathLst>
                  <a:path w="2837180" h="1">
                    <a:moveTo>
                      <a:pt x="2837179"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TextBox 18"/>
            <p:cNvSpPr txBox="1"/>
            <p:nvPr/>
          </p:nvSpPr>
          <p:spPr>
            <a:xfrm>
              <a:off x="8991600" y="37465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 in</a:t>
              </a:r>
              <a:endParaRPr lang="en-US" sz="2400" b="1" dirty="0">
                <a:solidFill>
                  <a:srgbClr val="0000FF"/>
                </a:solidFill>
                <a:latin typeface="Arial" pitchFamily="34" charset="0"/>
                <a:cs typeface="Arial" pitchFamily="34" charset="0"/>
              </a:endParaRPr>
            </a:p>
          </p:txBody>
        </p:sp>
        <p:sp>
          <p:nvSpPr>
            <p:cNvPr id="20" name="TextBox 19"/>
            <p:cNvSpPr txBox="1"/>
            <p:nvPr/>
          </p:nvSpPr>
          <p:spPr>
            <a:xfrm>
              <a:off x="8775700" y="49022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 in</a:t>
              </a:r>
              <a:endParaRPr lang="en-US" sz="2400" b="1" dirty="0">
                <a:solidFill>
                  <a:srgbClr val="0000FF"/>
                </a:solidFill>
                <a:latin typeface="Arial" pitchFamily="34" charset="0"/>
                <a:cs typeface="Arial" pitchFamily="34" charset="0"/>
              </a:endParaRPr>
            </a:p>
          </p:txBody>
        </p:sp>
        <p:sp>
          <p:nvSpPr>
            <p:cNvPr id="21" name="TextBox 20"/>
            <p:cNvSpPr txBox="1"/>
            <p:nvPr/>
          </p:nvSpPr>
          <p:spPr>
            <a:xfrm>
              <a:off x="6731000" y="53594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7 in</a:t>
              </a:r>
              <a:endParaRPr lang="en-US" sz="2400" b="1" dirty="0">
                <a:solidFill>
                  <a:srgbClr val="0000FF"/>
                </a:solidFill>
                <a:latin typeface="Arial" pitchFamily="34" charset="0"/>
                <a:cs typeface="Arial" pitchFamily="34" charset="0"/>
              </a:endParaRPr>
            </a:p>
          </p:txBody>
        </p:sp>
      </p:grpSp>
      <p:sp>
        <p:nvSpPr>
          <p:cNvPr id="23" name="TextBox 22"/>
          <p:cNvSpPr txBox="1"/>
          <p:nvPr/>
        </p:nvSpPr>
        <p:spPr>
          <a:xfrm>
            <a:off x="818483" y="4298172"/>
            <a:ext cx="5766467" cy="231602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What type of figure is pictured?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many surfaces are there?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do you find the area of each </a:t>
            </a:r>
          </a:p>
          <a:p>
            <a:r>
              <a:rPr lang="en-US" sz="2400" b="1" dirty="0" smtClean="0">
                <a:solidFill>
                  <a:srgbClr val="0000FF"/>
                </a:solidFill>
                <a:latin typeface="Arial" pitchFamily="34" charset="0"/>
                <a:cs typeface="Arial" pitchFamily="34" charset="0"/>
              </a:rPr>
              <a:t>surface?</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939793"/>
            <a:ext cx="11036300" cy="654033"/>
          </a:xfrm>
          <a:prstGeom prst="rect">
            <a:avLst/>
          </a:prstGeom>
          <a:noFill/>
        </p:spPr>
        <p:txBody>
          <a:bodyPr vert="horz" wrap="square" lIns="99068" tIns="49534" rIns="99068" bIns="49534" rtlCol="0">
            <a:spAutoFit/>
          </a:bodyPr>
          <a:lstStyle/>
          <a:p>
            <a:pPr algn="ctr"/>
            <a:r>
              <a:rPr lang="en-US" sz="3600" b="1" dirty="0" smtClean="0">
                <a:solidFill>
                  <a:srgbClr val="0000FF"/>
                </a:solidFill>
                <a:latin typeface="Arial" pitchFamily="34" charset="0"/>
                <a:cs typeface="Arial" pitchFamily="34" charset="0"/>
              </a:rPr>
              <a:t>Surface Area</a:t>
            </a:r>
            <a:endParaRPr lang="en-US" sz="3600" b="1" dirty="0">
              <a:solidFill>
                <a:srgbClr val="0000FF"/>
              </a:solidFill>
              <a:latin typeface="Arial" pitchFamily="34" charset="0"/>
              <a:cs typeface="Arial" pitchFamily="34" charset="0"/>
            </a:endParaRPr>
          </a:p>
        </p:txBody>
      </p:sp>
      <p:grpSp>
        <p:nvGrpSpPr>
          <p:cNvPr id="18" name="Group 17"/>
          <p:cNvGrpSpPr/>
          <p:nvPr/>
        </p:nvGrpSpPr>
        <p:grpSpPr>
          <a:xfrm>
            <a:off x="503531" y="1952261"/>
            <a:ext cx="3650256" cy="2471514"/>
            <a:chOff x="463550" y="812800"/>
            <a:chExt cx="3360420" cy="2286508"/>
          </a:xfrm>
        </p:grpSpPr>
        <p:sp>
          <p:nvSpPr>
            <p:cNvPr id="3" name="Freeform 2"/>
            <p:cNvSpPr/>
            <p:nvPr/>
          </p:nvSpPr>
          <p:spPr>
            <a:xfrm>
              <a:off x="987044" y="815466"/>
              <a:ext cx="2834005" cy="595251"/>
            </a:xfrm>
            <a:custGeom>
              <a:avLst/>
              <a:gdLst/>
              <a:ahLst/>
              <a:cxnLst/>
              <a:rect l="0" t="0" r="0" b="0"/>
              <a:pathLst>
                <a:path w="2834005" h="595251">
                  <a:moveTo>
                    <a:pt x="2834004" y="2033"/>
                  </a:moveTo>
                  <a:lnTo>
                    <a:pt x="2313177" y="595250"/>
                  </a:lnTo>
                  <a:lnTo>
                    <a:pt x="0" y="595250"/>
                  </a:lnTo>
                  <a:lnTo>
                    <a:pt x="0" y="2922"/>
                  </a:lnTo>
                  <a:lnTo>
                    <a:pt x="2920" y="0"/>
                  </a:lnTo>
                  <a:lnTo>
                    <a:pt x="2834004"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Freeform 3"/>
            <p:cNvSpPr/>
            <p:nvPr/>
          </p:nvSpPr>
          <p:spPr>
            <a:xfrm>
              <a:off x="3300221" y="817499"/>
              <a:ext cx="523241" cy="1689100"/>
            </a:xfrm>
            <a:custGeom>
              <a:avLst/>
              <a:gdLst/>
              <a:ahLst/>
              <a:cxnLst/>
              <a:rect l="0" t="0" r="0" b="0"/>
              <a:pathLst>
                <a:path w="523241" h="1689100">
                  <a:moveTo>
                    <a:pt x="0" y="593217"/>
                  </a:moveTo>
                  <a:lnTo>
                    <a:pt x="520827" y="0"/>
                  </a:lnTo>
                  <a:lnTo>
                    <a:pt x="523240" y="1689099"/>
                  </a:lnTo>
                  <a:lnTo>
                    <a:pt x="0" y="1689099"/>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3300221" y="2506598"/>
              <a:ext cx="523241" cy="592710"/>
            </a:xfrm>
            <a:custGeom>
              <a:avLst/>
              <a:gdLst/>
              <a:ahLst/>
              <a:cxnLst/>
              <a:rect l="0" t="0" r="0" b="0"/>
              <a:pathLst>
                <a:path w="523241" h="592710">
                  <a:moveTo>
                    <a:pt x="0" y="592709"/>
                  </a:moveTo>
                  <a:lnTo>
                    <a:pt x="0" y="0"/>
                  </a:lnTo>
                  <a:lnTo>
                    <a:pt x="523240"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Freeform 5"/>
            <p:cNvSpPr/>
            <p:nvPr/>
          </p:nvSpPr>
          <p:spPr>
            <a:xfrm>
              <a:off x="463930" y="2506598"/>
              <a:ext cx="2836292" cy="592710"/>
            </a:xfrm>
            <a:custGeom>
              <a:avLst/>
              <a:gdLst/>
              <a:ahLst/>
              <a:cxnLst/>
              <a:rect l="0" t="0" r="0" b="0"/>
              <a:pathLst>
                <a:path w="2836292" h="592710">
                  <a:moveTo>
                    <a:pt x="2836291" y="592709"/>
                  </a:moveTo>
                  <a:lnTo>
                    <a:pt x="0" y="592709"/>
                  </a:lnTo>
                  <a:lnTo>
                    <a:pt x="523114" y="0"/>
                  </a:lnTo>
                  <a:lnTo>
                    <a:pt x="2836291"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Freeform 6"/>
            <p:cNvSpPr/>
            <p:nvPr/>
          </p:nvSpPr>
          <p:spPr>
            <a:xfrm>
              <a:off x="987044" y="1410716"/>
              <a:ext cx="2313178" cy="1095883"/>
            </a:xfrm>
            <a:custGeom>
              <a:avLst/>
              <a:gdLst/>
              <a:ahLst/>
              <a:cxnLst/>
              <a:rect l="0" t="0" r="0" b="0"/>
              <a:pathLst>
                <a:path w="2313178" h="1095883">
                  <a:moveTo>
                    <a:pt x="2313177" y="1095882"/>
                  </a:moveTo>
                  <a:lnTo>
                    <a:pt x="0" y="1095882"/>
                  </a:lnTo>
                  <a:lnTo>
                    <a:pt x="0" y="0"/>
                  </a:lnTo>
                  <a:lnTo>
                    <a:pt x="2313177"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Freeform 7"/>
            <p:cNvSpPr/>
            <p:nvPr/>
          </p:nvSpPr>
          <p:spPr>
            <a:xfrm>
              <a:off x="469137" y="817499"/>
              <a:ext cx="517908" cy="593218"/>
            </a:xfrm>
            <a:custGeom>
              <a:avLst/>
              <a:gdLst/>
              <a:ahLst/>
              <a:cxnLst/>
              <a:rect l="0" t="0" r="0" b="0"/>
              <a:pathLst>
                <a:path w="517908" h="593218">
                  <a:moveTo>
                    <a:pt x="517907" y="889"/>
                  </a:moveTo>
                  <a:lnTo>
                    <a:pt x="517907" y="593217"/>
                  </a:lnTo>
                  <a:lnTo>
                    <a:pt x="0" y="593217"/>
                  </a:lnTo>
                  <a:lnTo>
                    <a:pt x="0" y="588390"/>
                  </a:lnTo>
                  <a:lnTo>
                    <a:pt x="515493" y="0"/>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463930" y="1410716"/>
              <a:ext cx="523115" cy="1688592"/>
            </a:xfrm>
            <a:custGeom>
              <a:avLst/>
              <a:gdLst/>
              <a:ahLst/>
              <a:cxnLst/>
              <a:rect l="0" t="0" r="0" b="0"/>
              <a:pathLst>
                <a:path w="523115" h="1688592">
                  <a:moveTo>
                    <a:pt x="0" y="0"/>
                  </a:moveTo>
                  <a:lnTo>
                    <a:pt x="5207" y="0"/>
                  </a:lnTo>
                  <a:lnTo>
                    <a:pt x="523114" y="0"/>
                  </a:lnTo>
                  <a:lnTo>
                    <a:pt x="523114" y="1095882"/>
                  </a:lnTo>
                  <a:lnTo>
                    <a:pt x="0" y="1688591"/>
                  </a:lnTo>
                  <a:close/>
                </a:path>
              </a:pathLst>
            </a:custGeom>
            <a:solidFill>
              <a:srgbClr val="E6E6FA"/>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Freeform 9"/>
            <p:cNvSpPr/>
            <p:nvPr/>
          </p:nvSpPr>
          <p:spPr>
            <a:xfrm>
              <a:off x="3300730" y="817879"/>
              <a:ext cx="523240" cy="2280922"/>
            </a:xfrm>
            <a:custGeom>
              <a:avLst/>
              <a:gdLst/>
              <a:ahLst/>
              <a:cxnLst/>
              <a:rect l="0" t="0" r="0" b="0"/>
              <a:pathLst>
                <a:path w="523240" h="2280922">
                  <a:moveTo>
                    <a:pt x="520700" y="0"/>
                  </a:moveTo>
                  <a:lnTo>
                    <a:pt x="523239" y="1689100"/>
                  </a:lnTo>
                  <a:lnTo>
                    <a:pt x="0" y="228092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1" name="Freeform 10"/>
            <p:cNvSpPr/>
            <p:nvPr/>
          </p:nvSpPr>
          <p:spPr>
            <a:xfrm>
              <a:off x="463550" y="1405890"/>
              <a:ext cx="2837181" cy="1692911"/>
            </a:xfrm>
            <a:custGeom>
              <a:avLst/>
              <a:gdLst/>
              <a:ahLst/>
              <a:cxnLst/>
              <a:rect l="0" t="0" r="0" b="0"/>
              <a:pathLst>
                <a:path w="2837181" h="1692911">
                  <a:moveTo>
                    <a:pt x="2837180" y="5080"/>
                  </a:moveTo>
                  <a:lnTo>
                    <a:pt x="2837180" y="1101089"/>
                  </a:lnTo>
                  <a:lnTo>
                    <a:pt x="2837180" y="1692910"/>
                  </a:lnTo>
                  <a:lnTo>
                    <a:pt x="0" y="1692910"/>
                  </a:lnTo>
                  <a:lnTo>
                    <a:pt x="0" y="5080"/>
                  </a:lnTo>
                  <a:lnTo>
                    <a:pt x="0" y="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463550" y="1405890"/>
              <a:ext cx="2837181" cy="5081"/>
            </a:xfrm>
            <a:custGeom>
              <a:avLst/>
              <a:gdLst/>
              <a:ahLst/>
              <a:cxnLst/>
              <a:rect l="0" t="0" r="0" b="0"/>
              <a:pathLst>
                <a:path w="2837181" h="5081">
                  <a:moveTo>
                    <a:pt x="2837180" y="5080"/>
                  </a:moveTo>
                  <a:lnTo>
                    <a:pt x="523240" y="5080"/>
                  </a:lnTo>
                  <a:lnTo>
                    <a:pt x="5079" y="5080"/>
                  </a:lnTo>
                  <a:lnTo>
                    <a:pt x="0" y="5080"/>
                  </a:lnTo>
                  <a:lnTo>
                    <a:pt x="5079"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986790" y="812800"/>
              <a:ext cx="5081" cy="5080"/>
            </a:xfrm>
            <a:custGeom>
              <a:avLst/>
              <a:gdLst/>
              <a:ahLst/>
              <a:cxnLst/>
              <a:rect l="0" t="0" r="0" b="0"/>
              <a:pathLst>
                <a:path w="5081" h="5080">
                  <a:moveTo>
                    <a:pt x="0" y="5079"/>
                  </a:moveTo>
                  <a:lnTo>
                    <a:pt x="0" y="2539"/>
                  </a:lnTo>
                  <a:lnTo>
                    <a:pt x="0" y="0"/>
                  </a:lnTo>
                  <a:lnTo>
                    <a:pt x="5080" y="0"/>
                  </a:lnTo>
                  <a:lnTo>
                    <a:pt x="3810" y="2539"/>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468629" y="815339"/>
              <a:ext cx="3354072" cy="595632"/>
            </a:xfrm>
            <a:custGeom>
              <a:avLst/>
              <a:gdLst/>
              <a:ahLst/>
              <a:cxnLst/>
              <a:rect l="0" t="0" r="0" b="0"/>
              <a:pathLst>
                <a:path w="3354072" h="595632">
                  <a:moveTo>
                    <a:pt x="0" y="590551"/>
                  </a:moveTo>
                  <a:lnTo>
                    <a:pt x="515621" y="2540"/>
                  </a:lnTo>
                  <a:lnTo>
                    <a:pt x="518161" y="0"/>
                  </a:lnTo>
                  <a:lnTo>
                    <a:pt x="518161" y="0"/>
                  </a:lnTo>
                  <a:lnTo>
                    <a:pt x="521971" y="0"/>
                  </a:lnTo>
                  <a:lnTo>
                    <a:pt x="3352801" y="0"/>
                  </a:lnTo>
                  <a:lnTo>
                    <a:pt x="3354071" y="0"/>
                  </a:lnTo>
                  <a:lnTo>
                    <a:pt x="3352801" y="2540"/>
                  </a:lnTo>
                  <a:lnTo>
                    <a:pt x="2832101" y="595631"/>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15" name="Freeform 14"/>
            <p:cNvSpPr/>
            <p:nvPr/>
          </p:nvSpPr>
          <p:spPr>
            <a:xfrm>
              <a:off x="986790" y="817879"/>
              <a:ext cx="1" cy="1689101"/>
            </a:xfrm>
            <a:custGeom>
              <a:avLst/>
              <a:gdLst/>
              <a:ahLst/>
              <a:cxnLst/>
              <a:rect l="0" t="0" r="0" b="0"/>
              <a:pathLst>
                <a:path w="1" h="1689101">
                  <a:moveTo>
                    <a:pt x="0" y="1689100"/>
                  </a:moveTo>
                  <a:lnTo>
                    <a:pt x="0" y="593091"/>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cxnSp>
          <p:nvCxnSpPr>
            <p:cNvPr id="16" name="Straight Connector 15"/>
            <p:cNvCxnSpPr/>
            <p:nvPr/>
          </p:nvCxnSpPr>
          <p:spPr>
            <a:xfrm flipV="1">
              <a:off x="463930" y="2506598"/>
              <a:ext cx="523114" cy="592709"/>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986790" y="2506979"/>
              <a:ext cx="2837180" cy="1"/>
            </a:xfrm>
            <a:custGeom>
              <a:avLst/>
              <a:gdLst/>
              <a:ahLst/>
              <a:cxnLst/>
              <a:rect l="0" t="0" r="0" b="0"/>
              <a:pathLst>
                <a:path w="2837180" h="1">
                  <a:moveTo>
                    <a:pt x="2837179" y="0"/>
                  </a:moveTo>
                  <a:lnTo>
                    <a:pt x="2313940" y="0"/>
                  </a:lnTo>
                  <a:lnTo>
                    <a:pt x="0" y="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sp>
        <p:nvSpPr>
          <p:cNvPr id="19" name="TextBox 18"/>
          <p:cNvSpPr txBox="1"/>
          <p:nvPr/>
        </p:nvSpPr>
        <p:spPr>
          <a:xfrm>
            <a:off x="4317952" y="2638641"/>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in</a:t>
            </a:r>
            <a:endParaRPr lang="en-US" sz="2400" b="1" dirty="0">
              <a:solidFill>
                <a:srgbClr val="0000FF"/>
              </a:solidFill>
              <a:latin typeface="Arial" pitchFamily="34" charset="0"/>
              <a:cs typeface="Arial" pitchFamily="34" charset="0"/>
            </a:endParaRPr>
          </a:p>
        </p:txBody>
      </p:sp>
      <p:sp>
        <p:nvSpPr>
          <p:cNvPr id="20" name="TextBox 19"/>
          <p:cNvSpPr txBox="1"/>
          <p:nvPr/>
        </p:nvSpPr>
        <p:spPr>
          <a:xfrm>
            <a:off x="3945477" y="4011400"/>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in</a:t>
            </a:r>
            <a:endParaRPr lang="en-US" sz="2400" b="1" dirty="0">
              <a:solidFill>
                <a:srgbClr val="0000FF"/>
              </a:solidFill>
              <a:latin typeface="Arial" pitchFamily="34" charset="0"/>
              <a:cs typeface="Arial" pitchFamily="34" charset="0"/>
            </a:endParaRPr>
          </a:p>
        </p:txBody>
      </p:sp>
      <p:sp>
        <p:nvSpPr>
          <p:cNvPr id="21" name="TextBox 20"/>
          <p:cNvSpPr txBox="1"/>
          <p:nvPr/>
        </p:nvSpPr>
        <p:spPr>
          <a:xfrm>
            <a:off x="1724422" y="4505593"/>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7 in</a:t>
            </a:r>
            <a:endParaRPr lang="en-US" sz="2400" b="1" dirty="0">
              <a:solidFill>
                <a:srgbClr val="0000FF"/>
              </a:solidFill>
              <a:latin typeface="Arial" pitchFamily="34" charset="0"/>
              <a:cs typeface="Arial" pitchFamily="34" charset="0"/>
            </a:endParaRPr>
          </a:p>
        </p:txBody>
      </p:sp>
      <p:sp>
        <p:nvSpPr>
          <p:cNvPr id="22" name="TextBox 21"/>
          <p:cNvSpPr txBox="1"/>
          <p:nvPr/>
        </p:nvSpPr>
        <p:spPr>
          <a:xfrm>
            <a:off x="7628842" y="5356703"/>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7 in</a:t>
            </a:r>
            <a:endParaRPr lang="en-US" sz="2400" b="1" dirty="0">
              <a:solidFill>
                <a:srgbClr val="0000FF"/>
              </a:solidFill>
              <a:latin typeface="Arial" pitchFamily="34" charset="0"/>
              <a:cs typeface="Arial" pitchFamily="34" charset="0"/>
            </a:endParaRPr>
          </a:p>
        </p:txBody>
      </p:sp>
      <p:sp>
        <p:nvSpPr>
          <p:cNvPr id="23" name="TextBox 22"/>
          <p:cNvSpPr txBox="1"/>
          <p:nvPr/>
        </p:nvSpPr>
        <p:spPr>
          <a:xfrm>
            <a:off x="9215311" y="494487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in</a:t>
            </a:r>
            <a:endParaRPr lang="en-US" sz="2400" b="1" dirty="0">
              <a:solidFill>
                <a:srgbClr val="0000FF"/>
              </a:solidFill>
              <a:latin typeface="Arial" pitchFamily="34" charset="0"/>
              <a:cs typeface="Arial" pitchFamily="34" charset="0"/>
            </a:endParaRPr>
          </a:p>
        </p:txBody>
      </p:sp>
      <p:sp>
        <p:nvSpPr>
          <p:cNvPr id="24" name="TextBox 23"/>
          <p:cNvSpPr txBox="1"/>
          <p:nvPr/>
        </p:nvSpPr>
        <p:spPr>
          <a:xfrm>
            <a:off x="10112010" y="3530934"/>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in</a:t>
            </a:r>
            <a:endParaRPr lang="en-US" sz="2400" b="1" dirty="0">
              <a:solidFill>
                <a:srgbClr val="0000FF"/>
              </a:solidFill>
              <a:latin typeface="Arial" pitchFamily="34" charset="0"/>
              <a:cs typeface="Arial" pitchFamily="34" charset="0"/>
            </a:endParaRPr>
          </a:p>
        </p:txBody>
      </p:sp>
      <p:sp>
        <p:nvSpPr>
          <p:cNvPr id="25" name="TextBox 24"/>
          <p:cNvSpPr txBox="1"/>
          <p:nvPr/>
        </p:nvSpPr>
        <p:spPr>
          <a:xfrm>
            <a:off x="9284287" y="3119107"/>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in</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234521" y="5178243"/>
            <a:ext cx="6980460" cy="1577363"/>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A net is helpful in calculating surface area.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Simply label each section and find the area of each.</a:t>
            </a:r>
            <a:endParaRPr lang="en-US" sz="2400" b="1" dirty="0">
              <a:solidFill>
                <a:srgbClr val="0000FF"/>
              </a:solidFill>
              <a:latin typeface="Arial" pitchFamily="34" charset="0"/>
              <a:cs typeface="Arial" pitchFamily="34" charset="0"/>
            </a:endParaRPr>
          </a:p>
        </p:txBody>
      </p:sp>
      <p:sp>
        <p:nvSpPr>
          <p:cNvPr id="27" name="TextBox 26"/>
          <p:cNvSpPr txBox="1"/>
          <p:nvPr/>
        </p:nvSpPr>
        <p:spPr>
          <a:xfrm>
            <a:off x="6097556" y="3544662"/>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8" name="TextBox 27"/>
          <p:cNvSpPr txBox="1"/>
          <p:nvPr/>
        </p:nvSpPr>
        <p:spPr>
          <a:xfrm>
            <a:off x="9408446" y="3558389"/>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nvGrpSpPr>
          <p:cNvPr id="31" name="Group 30"/>
          <p:cNvGrpSpPr/>
          <p:nvPr/>
        </p:nvGrpSpPr>
        <p:grpSpPr>
          <a:xfrm>
            <a:off x="6776013" y="2599928"/>
            <a:ext cx="2415847" cy="1377700"/>
            <a:chOff x="6237985" y="1411986"/>
            <a:chExt cx="2224025" cy="1274572"/>
          </a:xfrm>
        </p:grpSpPr>
        <p:sp>
          <p:nvSpPr>
            <p:cNvPr id="29" name="Freeform 28"/>
            <p:cNvSpPr/>
            <p:nvPr/>
          </p:nvSpPr>
          <p:spPr>
            <a:xfrm>
              <a:off x="6237985" y="1799335"/>
              <a:ext cx="2224025" cy="887223"/>
            </a:xfrm>
            <a:custGeom>
              <a:avLst/>
              <a:gdLst/>
              <a:ahLst/>
              <a:cxnLst/>
              <a:rect l="0" t="0" r="0" b="0"/>
              <a:pathLst>
                <a:path w="2224025" h="887223">
                  <a:moveTo>
                    <a:pt x="0" y="0"/>
                  </a:moveTo>
                  <a:lnTo>
                    <a:pt x="2224024" y="0"/>
                  </a:lnTo>
                  <a:lnTo>
                    <a:pt x="2224024" y="887222"/>
                  </a:lnTo>
                  <a:lnTo>
                    <a:pt x="0" y="887222"/>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 name="Freeform 29"/>
            <p:cNvSpPr/>
            <p:nvPr/>
          </p:nvSpPr>
          <p:spPr>
            <a:xfrm>
              <a:off x="6237985" y="1411986"/>
              <a:ext cx="2224025" cy="887222"/>
            </a:xfrm>
            <a:custGeom>
              <a:avLst/>
              <a:gdLst/>
              <a:ahLst/>
              <a:cxnLst/>
              <a:rect l="0" t="0" r="0" b="0"/>
              <a:pathLst>
                <a:path w="2224025" h="887222">
                  <a:moveTo>
                    <a:pt x="0" y="0"/>
                  </a:moveTo>
                  <a:lnTo>
                    <a:pt x="2224024" y="0"/>
                  </a:lnTo>
                  <a:lnTo>
                    <a:pt x="2224024" y="887221"/>
                  </a:lnTo>
                  <a:lnTo>
                    <a:pt x="0" y="88722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34" name="Group 33"/>
          <p:cNvGrpSpPr/>
          <p:nvPr/>
        </p:nvGrpSpPr>
        <p:grpSpPr>
          <a:xfrm>
            <a:off x="6769115" y="3945230"/>
            <a:ext cx="2415847" cy="1377703"/>
            <a:chOff x="6231635" y="2656585"/>
            <a:chExt cx="2224025" cy="1274574"/>
          </a:xfrm>
        </p:grpSpPr>
        <p:sp>
          <p:nvSpPr>
            <p:cNvPr id="32" name="Freeform 31"/>
            <p:cNvSpPr/>
            <p:nvPr/>
          </p:nvSpPr>
          <p:spPr>
            <a:xfrm>
              <a:off x="6231635" y="3043935"/>
              <a:ext cx="2224025" cy="887224"/>
            </a:xfrm>
            <a:custGeom>
              <a:avLst/>
              <a:gdLst/>
              <a:ahLst/>
              <a:cxnLst/>
              <a:rect l="0" t="0" r="0" b="0"/>
              <a:pathLst>
                <a:path w="2224025" h="887224">
                  <a:moveTo>
                    <a:pt x="0" y="0"/>
                  </a:moveTo>
                  <a:lnTo>
                    <a:pt x="2224024" y="0"/>
                  </a:lnTo>
                  <a:lnTo>
                    <a:pt x="2224024" y="887223"/>
                  </a:lnTo>
                  <a:lnTo>
                    <a:pt x="0" y="88722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 name="Freeform 32"/>
            <p:cNvSpPr/>
            <p:nvPr/>
          </p:nvSpPr>
          <p:spPr>
            <a:xfrm>
              <a:off x="6231635" y="2656585"/>
              <a:ext cx="2224025" cy="887224"/>
            </a:xfrm>
            <a:custGeom>
              <a:avLst/>
              <a:gdLst/>
              <a:ahLst/>
              <a:cxnLst/>
              <a:rect l="0" t="0" r="0" b="0"/>
              <a:pathLst>
                <a:path w="2224025" h="887224">
                  <a:moveTo>
                    <a:pt x="0" y="0"/>
                  </a:moveTo>
                  <a:lnTo>
                    <a:pt x="2224024" y="0"/>
                  </a:lnTo>
                  <a:lnTo>
                    <a:pt x="2224024" y="887223"/>
                  </a:lnTo>
                  <a:lnTo>
                    <a:pt x="0" y="88722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38" name="Group 37"/>
          <p:cNvGrpSpPr/>
          <p:nvPr/>
        </p:nvGrpSpPr>
        <p:grpSpPr>
          <a:xfrm>
            <a:off x="9195306" y="3556466"/>
            <a:ext cx="902908" cy="394392"/>
            <a:chOff x="8465184" y="2296922"/>
            <a:chExt cx="831216" cy="364870"/>
          </a:xfrm>
        </p:grpSpPr>
        <p:cxnSp>
          <p:nvCxnSpPr>
            <p:cNvPr id="35" name="Straight Connector 34"/>
            <p:cNvCxnSpPr/>
            <p:nvPr/>
          </p:nvCxnSpPr>
          <p:spPr>
            <a:xfrm>
              <a:off x="8490584" y="2299842"/>
              <a:ext cx="80581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465184" y="2661792"/>
              <a:ext cx="80581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290431" y="2296922"/>
              <a:ext cx="0" cy="3403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10800000">
            <a:off x="5877521" y="3563329"/>
            <a:ext cx="902907" cy="394394"/>
            <a:chOff x="5410835" y="2303271"/>
            <a:chExt cx="831215" cy="364871"/>
          </a:xfrm>
        </p:grpSpPr>
        <p:cxnSp>
          <p:nvCxnSpPr>
            <p:cNvPr id="39" name="Straight Connector 38"/>
            <p:cNvCxnSpPr/>
            <p:nvPr/>
          </p:nvCxnSpPr>
          <p:spPr>
            <a:xfrm flipH="1">
              <a:off x="5436235" y="2306192"/>
              <a:ext cx="80581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410835" y="2668142"/>
              <a:ext cx="80581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36081" y="2303271"/>
              <a:ext cx="0" cy="3403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6097556" y="4244769"/>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in</a:t>
            </a:r>
            <a:endParaRPr lang="en-US" sz="2400" b="1" dirty="0">
              <a:solidFill>
                <a:srgbClr val="0000FF"/>
              </a:solidFill>
              <a:latin typeface="Arial" pitchFamily="34" charset="0"/>
              <a:cs typeface="Arial" pitchFamily="34" charset="0"/>
            </a:endParaRPr>
          </a:p>
        </p:txBody>
      </p:sp>
      <p:sp>
        <p:nvSpPr>
          <p:cNvPr id="44" name="TextBox 43"/>
          <p:cNvSpPr txBox="1"/>
          <p:nvPr/>
        </p:nvSpPr>
        <p:spPr>
          <a:xfrm>
            <a:off x="7753001" y="2872010"/>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45" name="TextBox 44"/>
          <p:cNvSpPr txBox="1"/>
          <p:nvPr/>
        </p:nvSpPr>
        <p:spPr>
          <a:xfrm>
            <a:off x="7725410" y="3544662"/>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46" name="TextBox 45"/>
          <p:cNvSpPr txBox="1"/>
          <p:nvPr/>
        </p:nvSpPr>
        <p:spPr>
          <a:xfrm>
            <a:off x="7711615" y="4258496"/>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47" name="TextBox 46"/>
          <p:cNvSpPr txBox="1"/>
          <p:nvPr/>
        </p:nvSpPr>
        <p:spPr>
          <a:xfrm>
            <a:off x="7711615" y="494487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01725" y="4508182"/>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7 in</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588193" y="409635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in</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5484892" y="2682413"/>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 in</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4657170" y="2270586"/>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in</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470438" y="2696141"/>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4781328" y="2709869"/>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nvGrpSpPr>
          <p:cNvPr id="10" name="Group 9"/>
          <p:cNvGrpSpPr/>
          <p:nvPr/>
        </p:nvGrpSpPr>
        <p:grpSpPr>
          <a:xfrm>
            <a:off x="2141997" y="1751407"/>
            <a:ext cx="2415846" cy="1377700"/>
            <a:chOff x="1608836" y="942086"/>
            <a:chExt cx="2224024" cy="1274572"/>
          </a:xfrm>
        </p:grpSpPr>
        <p:sp>
          <p:nvSpPr>
            <p:cNvPr id="8" name="Freeform 7"/>
            <p:cNvSpPr/>
            <p:nvPr/>
          </p:nvSpPr>
          <p:spPr>
            <a:xfrm>
              <a:off x="1608836" y="1329436"/>
              <a:ext cx="2224024" cy="887222"/>
            </a:xfrm>
            <a:custGeom>
              <a:avLst/>
              <a:gdLst/>
              <a:ahLst/>
              <a:cxnLst/>
              <a:rect l="0" t="0" r="0" b="0"/>
              <a:pathLst>
                <a:path w="2224024" h="887222">
                  <a:moveTo>
                    <a:pt x="0" y="0"/>
                  </a:moveTo>
                  <a:lnTo>
                    <a:pt x="2224023" y="0"/>
                  </a:lnTo>
                  <a:lnTo>
                    <a:pt x="2224023" y="887221"/>
                  </a:lnTo>
                  <a:lnTo>
                    <a:pt x="0" y="88722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1608836" y="942086"/>
              <a:ext cx="2224024" cy="887222"/>
            </a:xfrm>
            <a:custGeom>
              <a:avLst/>
              <a:gdLst/>
              <a:ahLst/>
              <a:cxnLst/>
              <a:rect l="0" t="0" r="0" b="0"/>
              <a:pathLst>
                <a:path w="2224024" h="887222">
                  <a:moveTo>
                    <a:pt x="0" y="0"/>
                  </a:moveTo>
                  <a:lnTo>
                    <a:pt x="2224023" y="0"/>
                  </a:lnTo>
                  <a:lnTo>
                    <a:pt x="2224023" y="887221"/>
                  </a:lnTo>
                  <a:lnTo>
                    <a:pt x="0" y="88722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13" name="Group 12"/>
          <p:cNvGrpSpPr/>
          <p:nvPr/>
        </p:nvGrpSpPr>
        <p:grpSpPr>
          <a:xfrm>
            <a:off x="2135099" y="3096709"/>
            <a:ext cx="2415846" cy="1377703"/>
            <a:chOff x="1602486" y="2186685"/>
            <a:chExt cx="2224024" cy="1274574"/>
          </a:xfrm>
        </p:grpSpPr>
        <p:sp>
          <p:nvSpPr>
            <p:cNvPr id="11" name="Freeform 10"/>
            <p:cNvSpPr/>
            <p:nvPr/>
          </p:nvSpPr>
          <p:spPr>
            <a:xfrm>
              <a:off x="1602486" y="2574035"/>
              <a:ext cx="2224024" cy="887224"/>
            </a:xfrm>
            <a:custGeom>
              <a:avLst/>
              <a:gdLst/>
              <a:ahLst/>
              <a:cxnLst/>
              <a:rect l="0" t="0" r="0" b="0"/>
              <a:pathLst>
                <a:path w="2224024" h="887224">
                  <a:moveTo>
                    <a:pt x="0" y="0"/>
                  </a:moveTo>
                  <a:lnTo>
                    <a:pt x="2224023" y="0"/>
                  </a:lnTo>
                  <a:lnTo>
                    <a:pt x="2224023" y="887223"/>
                  </a:lnTo>
                  <a:lnTo>
                    <a:pt x="0" y="88722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1602486" y="2186685"/>
              <a:ext cx="2224024" cy="887223"/>
            </a:xfrm>
            <a:custGeom>
              <a:avLst/>
              <a:gdLst/>
              <a:ahLst/>
              <a:cxnLst/>
              <a:rect l="0" t="0" r="0" b="0"/>
              <a:pathLst>
                <a:path w="2224024" h="887223">
                  <a:moveTo>
                    <a:pt x="0" y="0"/>
                  </a:moveTo>
                  <a:lnTo>
                    <a:pt x="2224023" y="0"/>
                  </a:lnTo>
                  <a:lnTo>
                    <a:pt x="2224023" y="887222"/>
                  </a:lnTo>
                  <a:lnTo>
                    <a:pt x="0" y="887222"/>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17" name="Group 16"/>
          <p:cNvGrpSpPr/>
          <p:nvPr/>
        </p:nvGrpSpPr>
        <p:grpSpPr>
          <a:xfrm>
            <a:off x="4561291" y="2707946"/>
            <a:ext cx="902908" cy="394392"/>
            <a:chOff x="3836034" y="1827022"/>
            <a:chExt cx="831216" cy="364870"/>
          </a:xfrm>
        </p:grpSpPr>
        <p:cxnSp>
          <p:nvCxnSpPr>
            <p:cNvPr id="14" name="Straight Connector 13"/>
            <p:cNvCxnSpPr/>
            <p:nvPr/>
          </p:nvCxnSpPr>
          <p:spPr>
            <a:xfrm>
              <a:off x="3861434" y="1829942"/>
              <a:ext cx="80581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36034" y="2191892"/>
              <a:ext cx="80581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61280" y="1827022"/>
              <a:ext cx="0" cy="3403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0800000">
            <a:off x="1243506" y="2714809"/>
            <a:ext cx="902907" cy="394394"/>
            <a:chOff x="781685" y="1833372"/>
            <a:chExt cx="831215" cy="364871"/>
          </a:xfrm>
        </p:grpSpPr>
        <p:cxnSp>
          <p:nvCxnSpPr>
            <p:cNvPr id="18" name="Straight Connector 17"/>
            <p:cNvCxnSpPr/>
            <p:nvPr/>
          </p:nvCxnSpPr>
          <p:spPr>
            <a:xfrm flipH="1">
              <a:off x="807085" y="1836293"/>
              <a:ext cx="80581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1685" y="2198243"/>
              <a:ext cx="80581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606931" y="1833372"/>
              <a:ext cx="0" cy="3403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470438" y="3396248"/>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 in</a:t>
            </a:r>
            <a:endParaRPr lang="en-US" sz="2400" b="1" dirty="0">
              <a:solidFill>
                <a:srgbClr val="0000FF"/>
              </a:solidFill>
              <a:latin typeface="Arial" pitchFamily="34" charset="0"/>
              <a:cs typeface="Arial" pitchFamily="34" charset="0"/>
            </a:endParaRPr>
          </a:p>
        </p:txBody>
      </p:sp>
      <p:sp>
        <p:nvSpPr>
          <p:cNvPr id="23" name="TextBox 22"/>
          <p:cNvSpPr txBox="1"/>
          <p:nvPr/>
        </p:nvSpPr>
        <p:spPr>
          <a:xfrm>
            <a:off x="3125883" y="2023489"/>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24" name="TextBox 23"/>
          <p:cNvSpPr txBox="1"/>
          <p:nvPr/>
        </p:nvSpPr>
        <p:spPr>
          <a:xfrm>
            <a:off x="3098293" y="2696141"/>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25" name="TextBox 24"/>
          <p:cNvSpPr txBox="1"/>
          <p:nvPr/>
        </p:nvSpPr>
        <p:spPr>
          <a:xfrm>
            <a:off x="3084497" y="340997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3084497" y="409635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27" name="TextBox 26"/>
          <p:cNvSpPr txBox="1"/>
          <p:nvPr/>
        </p:nvSpPr>
        <p:spPr>
          <a:xfrm>
            <a:off x="960009" y="4947464"/>
            <a:ext cx="1103630" cy="838699"/>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a:t>
            </a:r>
          </a:p>
          <a:p>
            <a:endParaRPr lang="en-US" sz="2400" b="1" dirty="0">
              <a:solidFill>
                <a:srgbClr val="0000FF"/>
              </a:solidFill>
              <a:latin typeface="Arial" pitchFamily="34" charset="0"/>
              <a:cs typeface="Arial" pitchFamily="34" charset="0"/>
            </a:endParaRPr>
          </a:p>
        </p:txBody>
      </p:sp>
      <p:pic>
        <p:nvPicPr>
          <p:cNvPr id="28" name="Picture 27" descr="NBK-3756-2395ba.png"/>
          <p:cNvPicPr>
            <a:picLocks/>
          </p:cNvPicPr>
          <p:nvPr/>
        </p:nvPicPr>
        <p:blipFill>
          <a:blip r:embed="rId3" cstate="print">
            <a:clrChange>
              <a:clrFrom>
                <a:srgbClr val="FFFFFF"/>
              </a:clrFrom>
              <a:clrTo>
                <a:srgbClr val="FFFFFF">
                  <a:alpha val="0"/>
                </a:srgbClr>
              </a:clrTo>
            </a:clrChange>
          </a:blip>
          <a:stretch>
            <a:fillRect/>
          </a:stretch>
        </p:blipFill>
        <p:spPr>
          <a:xfrm>
            <a:off x="-654050" y="4013988"/>
            <a:ext cx="3917887" cy="3500534"/>
          </a:xfrm>
          <a:prstGeom prst="rect">
            <a:avLst/>
          </a:prstGeom>
          <a:solidFill>
            <a:scrgbClr r="0" g="0" b="0">
              <a:alpha val="0"/>
            </a:scrgbClr>
          </a:solidFill>
        </p:spPr>
      </p:pic>
      <p:sp>
        <p:nvSpPr>
          <p:cNvPr id="29" name="TextBox 28"/>
          <p:cNvSpPr txBox="1"/>
          <p:nvPr/>
        </p:nvSpPr>
        <p:spPr>
          <a:xfrm>
            <a:off x="2629250" y="4920010"/>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pic>
        <p:nvPicPr>
          <p:cNvPr id="30" name="Picture 29" descr="NBK-3756-239665.png"/>
          <p:cNvPicPr>
            <a:picLocks/>
          </p:cNvPicPr>
          <p:nvPr/>
        </p:nvPicPr>
        <p:blipFill>
          <a:blip r:embed="rId4" cstate="print">
            <a:clrChange>
              <a:clrFrom>
                <a:srgbClr val="FFFFFF"/>
              </a:clrFrom>
              <a:clrTo>
                <a:srgbClr val="FFFFFF">
                  <a:alpha val="0"/>
                </a:srgbClr>
              </a:clrTo>
            </a:clrChange>
          </a:blip>
          <a:stretch>
            <a:fillRect/>
          </a:stretch>
        </p:blipFill>
        <p:spPr>
          <a:xfrm>
            <a:off x="946214" y="4082627"/>
            <a:ext cx="3890296" cy="3473079"/>
          </a:xfrm>
          <a:prstGeom prst="rect">
            <a:avLst/>
          </a:prstGeom>
          <a:solidFill>
            <a:scrgbClr r="0" g="0" b="0">
              <a:alpha val="0"/>
            </a:scrgbClr>
          </a:solidFill>
        </p:spPr>
      </p:pic>
      <p:sp>
        <p:nvSpPr>
          <p:cNvPr id="31" name="TextBox 30"/>
          <p:cNvSpPr txBox="1"/>
          <p:nvPr/>
        </p:nvSpPr>
        <p:spPr>
          <a:xfrm>
            <a:off x="4091560" y="4920010"/>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pic>
        <p:nvPicPr>
          <p:cNvPr id="32" name="Picture 31" descr="NBK-3756-239730.png"/>
          <p:cNvPicPr>
            <a:picLocks/>
          </p:cNvPicPr>
          <p:nvPr/>
        </p:nvPicPr>
        <p:blipFill>
          <a:blip r:embed="rId5" cstate="print">
            <a:clrChange>
              <a:clrFrom>
                <a:srgbClr val="FFFFFF"/>
              </a:clrFrom>
              <a:clrTo>
                <a:srgbClr val="FFFFFF">
                  <a:alpha val="0"/>
                </a:srgbClr>
              </a:clrTo>
            </a:clrChange>
          </a:blip>
          <a:stretch>
            <a:fillRect/>
          </a:stretch>
        </p:blipFill>
        <p:spPr>
          <a:xfrm>
            <a:off x="2505092" y="4041443"/>
            <a:ext cx="3876500" cy="3500534"/>
          </a:xfrm>
          <a:prstGeom prst="rect">
            <a:avLst/>
          </a:prstGeom>
          <a:solidFill>
            <a:scrgbClr r="0" g="0" b="0">
              <a:alpha val="0"/>
            </a:scrgbClr>
          </a:solidFill>
        </p:spPr>
      </p:pic>
      <p:sp>
        <p:nvSpPr>
          <p:cNvPr id="33" name="TextBox 32"/>
          <p:cNvSpPr txBox="1"/>
          <p:nvPr/>
        </p:nvSpPr>
        <p:spPr>
          <a:xfrm>
            <a:off x="5553869" y="489255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pic>
        <p:nvPicPr>
          <p:cNvPr id="34" name="Picture 33" descr="NBK-3756-2397dc.png"/>
          <p:cNvPicPr>
            <a:picLocks/>
          </p:cNvPicPr>
          <p:nvPr/>
        </p:nvPicPr>
        <p:blipFill>
          <a:blip r:embed="rId6" cstate="print">
            <a:clrChange>
              <a:clrFrom>
                <a:srgbClr val="FFFFFF"/>
              </a:clrFrom>
              <a:clrTo>
                <a:srgbClr val="FFFFFF">
                  <a:alpha val="0"/>
                </a:srgbClr>
              </a:clrTo>
            </a:clrChange>
          </a:blip>
          <a:stretch>
            <a:fillRect/>
          </a:stretch>
        </p:blipFill>
        <p:spPr>
          <a:xfrm>
            <a:off x="4077764" y="4055172"/>
            <a:ext cx="3890296" cy="3459351"/>
          </a:xfrm>
          <a:prstGeom prst="rect">
            <a:avLst/>
          </a:prstGeom>
          <a:solidFill>
            <a:scrgbClr r="0" g="0" b="0">
              <a:alpha val="0"/>
            </a:scrgbClr>
          </a:solidFill>
        </p:spPr>
      </p:pic>
      <p:sp>
        <p:nvSpPr>
          <p:cNvPr id="35" name="TextBox 34"/>
          <p:cNvSpPr txBox="1"/>
          <p:nvPr/>
        </p:nvSpPr>
        <p:spPr>
          <a:xfrm>
            <a:off x="7181724" y="494746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pic>
        <p:nvPicPr>
          <p:cNvPr id="36" name="Picture 35" descr="NBK-3756-239887.png"/>
          <p:cNvPicPr>
            <a:picLocks/>
          </p:cNvPicPr>
          <p:nvPr/>
        </p:nvPicPr>
        <p:blipFill>
          <a:blip r:embed="rId7" cstate="print">
            <a:clrChange>
              <a:clrFrom>
                <a:srgbClr val="FFFFFF"/>
              </a:clrFrom>
              <a:clrTo>
                <a:srgbClr val="FFFFFF">
                  <a:alpha val="0"/>
                </a:srgbClr>
              </a:clrTo>
            </a:clrChange>
          </a:blip>
          <a:stretch>
            <a:fillRect/>
          </a:stretch>
        </p:blipFill>
        <p:spPr>
          <a:xfrm>
            <a:off x="5595255" y="4013988"/>
            <a:ext cx="3890296" cy="3500534"/>
          </a:xfrm>
          <a:prstGeom prst="rect">
            <a:avLst/>
          </a:prstGeom>
          <a:solidFill>
            <a:scrgbClr r="0" g="0" b="0">
              <a:alpha val="0"/>
            </a:scrgbClr>
          </a:solidFill>
        </p:spPr>
      </p:pic>
      <p:sp>
        <p:nvSpPr>
          <p:cNvPr id="37" name="TextBox 36"/>
          <p:cNvSpPr txBox="1"/>
          <p:nvPr/>
        </p:nvSpPr>
        <p:spPr>
          <a:xfrm>
            <a:off x="8809578" y="4892555"/>
            <a:ext cx="1103630"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pic>
        <p:nvPicPr>
          <p:cNvPr id="38" name="Picture 37" descr="NBK-3756-239904.png"/>
          <p:cNvPicPr>
            <a:picLocks/>
          </p:cNvPicPr>
          <p:nvPr/>
        </p:nvPicPr>
        <p:blipFill>
          <a:blip r:embed="rId8" cstate="print">
            <a:clrChange>
              <a:clrFrom>
                <a:srgbClr val="FFFFFF"/>
              </a:clrFrom>
              <a:clrTo>
                <a:srgbClr val="FFFFFF">
                  <a:alpha val="0"/>
                </a:srgbClr>
              </a:clrTo>
            </a:clrChange>
          </a:blip>
          <a:stretch>
            <a:fillRect/>
          </a:stretch>
        </p:blipFill>
        <p:spPr>
          <a:xfrm>
            <a:off x="7181723" y="4055172"/>
            <a:ext cx="3890296" cy="3459351"/>
          </a:xfrm>
          <a:prstGeom prst="rect">
            <a:avLst/>
          </a:prstGeom>
          <a:solidFill>
            <a:scrgbClr r="0" g="0" b="0">
              <a:alpha val="0"/>
            </a:scrgbClr>
          </a:solidFill>
        </p:spPr>
      </p:pic>
      <p:pic>
        <p:nvPicPr>
          <p:cNvPr id="39" name="Picture 38" descr="NBK-3756-239952.png"/>
          <p:cNvPicPr>
            <a:picLocks/>
          </p:cNvPicPr>
          <p:nvPr/>
        </p:nvPicPr>
        <p:blipFill>
          <a:blip r:embed="rId9" cstate="print">
            <a:clrChange>
              <a:clrFrom>
                <a:srgbClr val="FFFFFF"/>
              </a:clrFrom>
              <a:clrTo>
                <a:srgbClr val="FFFFFF">
                  <a:alpha val="0"/>
                </a:srgbClr>
              </a:clrTo>
            </a:clrChange>
          </a:blip>
          <a:stretch>
            <a:fillRect/>
          </a:stretch>
        </p:blipFill>
        <p:spPr>
          <a:xfrm>
            <a:off x="4905488" y="582091"/>
            <a:ext cx="6911483" cy="3953545"/>
          </a:xfrm>
          <a:prstGeom prst="rect">
            <a:avLst/>
          </a:prstGeom>
          <a:solidFill>
            <a:scrgbClr r="0" g="0" b="0">
              <a:alpha val="0"/>
            </a:scrgbClr>
          </a:solidFill>
        </p:spPr>
      </p:pic>
      <p:sp>
        <p:nvSpPr>
          <p:cNvPr id="40" name="TextBox 39"/>
          <p:cNvSpPr txBox="1"/>
          <p:nvPr/>
        </p:nvSpPr>
        <p:spPr>
          <a:xfrm>
            <a:off x="822056" y="1076285"/>
            <a:ext cx="6042374" cy="1208031"/>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Example</a:t>
            </a:r>
          </a:p>
          <a:p>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7376" y="1051839"/>
            <a:ext cx="6042374" cy="1577363"/>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Try This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the surface area of figure using </a:t>
            </a:r>
          </a:p>
          <a:p>
            <a:r>
              <a:rPr lang="en-US" sz="2400" b="1" dirty="0" smtClean="0">
                <a:solidFill>
                  <a:srgbClr val="0000FF"/>
                </a:solidFill>
                <a:latin typeface="Arial" pitchFamily="34" charset="0"/>
                <a:cs typeface="Arial" pitchFamily="34" charset="0"/>
              </a:rPr>
              <a:t>the given net.</a:t>
            </a:r>
            <a:endParaRPr lang="en-US" sz="2400" b="1" dirty="0">
              <a:solidFill>
                <a:srgbClr val="0000FF"/>
              </a:solidFill>
              <a:latin typeface="Arial" pitchFamily="34" charset="0"/>
              <a:cs typeface="Arial" pitchFamily="34" charset="0"/>
            </a:endParaRPr>
          </a:p>
        </p:txBody>
      </p:sp>
      <p:grpSp>
        <p:nvGrpSpPr>
          <p:cNvPr id="14" name="Group 13"/>
          <p:cNvGrpSpPr/>
          <p:nvPr/>
        </p:nvGrpSpPr>
        <p:grpSpPr>
          <a:xfrm>
            <a:off x="1251234" y="3184421"/>
            <a:ext cx="3996866" cy="3875985"/>
            <a:chOff x="562292" y="2176145"/>
            <a:chExt cx="3679508" cy="3585846"/>
          </a:xfrm>
        </p:grpSpPr>
        <p:grpSp>
          <p:nvGrpSpPr>
            <p:cNvPr id="8" name="Group 7"/>
            <p:cNvGrpSpPr/>
            <p:nvPr/>
          </p:nvGrpSpPr>
          <p:grpSpPr>
            <a:xfrm>
              <a:off x="562292" y="2176145"/>
              <a:ext cx="3604896" cy="3585846"/>
              <a:chOff x="562292" y="2176145"/>
              <a:chExt cx="3604896" cy="3585846"/>
            </a:xfrm>
          </p:grpSpPr>
          <p:sp>
            <p:nvSpPr>
              <p:cNvPr id="3" name="Freeform 2"/>
              <p:cNvSpPr/>
              <p:nvPr/>
            </p:nvSpPr>
            <p:spPr>
              <a:xfrm>
                <a:off x="1691894" y="3306953"/>
                <a:ext cx="1361186" cy="1361059"/>
              </a:xfrm>
              <a:custGeom>
                <a:avLst/>
                <a:gdLst/>
                <a:ahLst/>
                <a:cxnLst/>
                <a:rect l="0" t="0" r="0" b="0"/>
                <a:pathLst>
                  <a:path w="1361186" h="1361059">
                    <a:moveTo>
                      <a:pt x="1361185" y="0"/>
                    </a:moveTo>
                    <a:lnTo>
                      <a:pt x="1361185" y="1361058"/>
                    </a:lnTo>
                    <a:lnTo>
                      <a:pt x="0" y="1361058"/>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Freeform 3"/>
              <p:cNvSpPr/>
              <p:nvPr/>
            </p:nvSpPr>
            <p:spPr>
              <a:xfrm>
                <a:off x="1726945" y="2176145"/>
                <a:ext cx="1288289" cy="1115696"/>
              </a:xfrm>
              <a:custGeom>
                <a:avLst/>
                <a:gdLst/>
                <a:ahLst/>
                <a:cxnLst/>
                <a:rect l="0" t="0" r="0" b="0"/>
                <a:pathLst>
                  <a:path w="1288289" h="1115696">
                    <a:moveTo>
                      <a:pt x="644144" y="0"/>
                    </a:moveTo>
                    <a:lnTo>
                      <a:pt x="1288288" y="1115695"/>
                    </a:lnTo>
                    <a:lnTo>
                      <a:pt x="0" y="111569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rot="5400000">
                <a:off x="2965195" y="3414395"/>
                <a:ext cx="1288290" cy="1115696"/>
              </a:xfrm>
              <a:custGeom>
                <a:avLst/>
                <a:gdLst/>
                <a:ahLst/>
                <a:cxnLst/>
                <a:rect l="0" t="0" r="0" b="0"/>
                <a:pathLst>
                  <a:path w="1288290" h="1115696">
                    <a:moveTo>
                      <a:pt x="644145" y="0"/>
                    </a:moveTo>
                    <a:lnTo>
                      <a:pt x="1288289" y="1115695"/>
                    </a:lnTo>
                    <a:lnTo>
                      <a:pt x="0" y="111569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Freeform 5"/>
              <p:cNvSpPr/>
              <p:nvPr/>
            </p:nvSpPr>
            <p:spPr>
              <a:xfrm rot="10800000">
                <a:off x="1707895" y="4646295"/>
                <a:ext cx="1288289" cy="1115696"/>
              </a:xfrm>
              <a:custGeom>
                <a:avLst/>
                <a:gdLst/>
                <a:ahLst/>
                <a:cxnLst/>
                <a:rect l="0" t="0" r="0" b="0"/>
                <a:pathLst>
                  <a:path w="1288289" h="1115696">
                    <a:moveTo>
                      <a:pt x="644144" y="0"/>
                    </a:moveTo>
                    <a:lnTo>
                      <a:pt x="1288288" y="1115695"/>
                    </a:lnTo>
                    <a:lnTo>
                      <a:pt x="0" y="111569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Freeform 6"/>
              <p:cNvSpPr/>
              <p:nvPr/>
            </p:nvSpPr>
            <p:spPr>
              <a:xfrm rot="16200000">
                <a:off x="475995" y="3414395"/>
                <a:ext cx="1288289" cy="1115696"/>
              </a:xfrm>
              <a:custGeom>
                <a:avLst/>
                <a:gdLst/>
                <a:ahLst/>
                <a:cxnLst/>
                <a:rect l="0" t="0" r="0" b="0"/>
                <a:pathLst>
                  <a:path w="1288289" h="1115696">
                    <a:moveTo>
                      <a:pt x="644144" y="0"/>
                    </a:moveTo>
                    <a:lnTo>
                      <a:pt x="1288288" y="1115695"/>
                    </a:lnTo>
                    <a:lnTo>
                      <a:pt x="0" y="111569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9" name="TextBox 8"/>
            <p:cNvSpPr txBox="1"/>
            <p:nvPr/>
          </p:nvSpPr>
          <p:spPr>
            <a:xfrm>
              <a:off x="2146300" y="27051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1003300" y="37465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2120900" y="37719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3225800" y="37973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2120900" y="4876800"/>
              <a:ext cx="1016000" cy="4271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grpSp>
      <p:sp>
        <p:nvSpPr>
          <p:cNvPr id="15" name="TextBox 14"/>
          <p:cNvSpPr txBox="1"/>
          <p:nvPr/>
        </p:nvSpPr>
        <p:spPr>
          <a:xfrm>
            <a:off x="2682160" y="5430940"/>
            <a:ext cx="1489901"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15 cm</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4089290" y="3879723"/>
            <a:ext cx="1434719" cy="469367"/>
          </a:xfrm>
          <a:prstGeom prst="rect">
            <a:avLst/>
          </a:prstGeom>
          <a:noFill/>
        </p:spPr>
        <p:txBody>
          <a:bodyPr vert="horz" lIns="99068" tIns="49534" rIns="99068" bIns="49534" rtlCol="0">
            <a:spAutoFit/>
          </a:bodyPr>
          <a:lstStyle/>
          <a:p>
            <a:r>
              <a:rPr lang="en-US" sz="2400" b="1" dirty="0" smtClean="0">
                <a:solidFill>
                  <a:srgbClr val="0000FF"/>
                </a:solidFill>
                <a:latin typeface="Arial" pitchFamily="34" charset="0"/>
                <a:cs typeface="Arial" pitchFamily="34" charset="0"/>
              </a:rPr>
              <a:t>12 cm</a:t>
            </a:r>
            <a:endParaRPr lang="en-US" sz="2400" b="1" dirty="0">
              <a:solidFill>
                <a:srgbClr val="0000FF"/>
              </a:solidFill>
              <a:latin typeface="Arial" pitchFamily="34" charset="0"/>
              <a:cs typeface="Arial" pitchFamily="34" charset="0"/>
            </a:endParaRPr>
          </a:p>
        </p:txBody>
      </p:sp>
      <p:cxnSp>
        <p:nvCxnSpPr>
          <p:cNvPr id="17" name="Straight Connector 16"/>
          <p:cNvCxnSpPr/>
          <p:nvPr/>
        </p:nvCxnSpPr>
        <p:spPr>
          <a:xfrm>
            <a:off x="4025829" y="4313925"/>
            <a:ext cx="1084318"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8008" y="1036572"/>
            <a:ext cx="8208248" cy="530923"/>
          </a:xfrm>
          <a:prstGeom prst="rect">
            <a:avLst/>
          </a:prstGeom>
          <a:noFill/>
        </p:spPr>
        <p:txBody>
          <a:bodyPr vert="horz" lIns="99068" tIns="49534" rIns="99068" bIns="49534"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20912" y="1036572"/>
            <a:ext cx="8750238" cy="530923"/>
          </a:xfrm>
          <a:prstGeom prst="rect">
            <a:avLst/>
          </a:prstGeom>
          <a:noFill/>
        </p:spPr>
        <p:txBody>
          <a:bodyPr vert="horz" wrap="square" lIns="99068" tIns="49534" rIns="99068" bIns="49534" rtlCol="0">
            <a:spAutoFit/>
          </a:bodyPr>
          <a:lstStyle/>
          <a:p>
            <a:r>
              <a:rPr lang="en-US" sz="2800" b="1" dirty="0" smtClean="0">
                <a:solidFill>
                  <a:srgbClr val="000000"/>
                </a:solidFill>
                <a:latin typeface="Arial" pitchFamily="34" charset="0"/>
                <a:cs typeface="Arial" pitchFamily="34" charset="0"/>
              </a:rPr>
              <a:t>Find the surface area of the figure given its net.</a:t>
            </a:r>
            <a:endParaRPr lang="en-US" sz="2800" b="1" dirty="0">
              <a:solidFill>
                <a:srgbClr val="000000"/>
              </a:solidFill>
              <a:latin typeface="Arial" pitchFamily="34" charset="0"/>
              <a:cs typeface="Arial" pitchFamily="34" charset="0"/>
            </a:endParaRPr>
          </a:p>
        </p:txBody>
      </p:sp>
      <p:grpSp>
        <p:nvGrpSpPr>
          <p:cNvPr id="15" name="Group 14"/>
          <p:cNvGrpSpPr/>
          <p:nvPr/>
        </p:nvGrpSpPr>
        <p:grpSpPr>
          <a:xfrm>
            <a:off x="1898459" y="2013226"/>
            <a:ext cx="4361132" cy="4223195"/>
            <a:chOff x="1293749" y="1062355"/>
            <a:chExt cx="4014851" cy="3907066"/>
          </a:xfrm>
        </p:grpSpPr>
        <p:grpSp>
          <p:nvGrpSpPr>
            <p:cNvPr id="10" name="Group 9"/>
            <p:cNvGrpSpPr/>
            <p:nvPr/>
          </p:nvGrpSpPr>
          <p:grpSpPr>
            <a:xfrm>
              <a:off x="1293749" y="1062355"/>
              <a:ext cx="2627630" cy="3516630"/>
              <a:chOff x="1293749" y="1062355"/>
              <a:chExt cx="2627630" cy="3516630"/>
            </a:xfrm>
          </p:grpSpPr>
          <p:sp>
            <p:nvSpPr>
              <p:cNvPr id="4" name="Freeform 3"/>
              <p:cNvSpPr/>
              <p:nvPr/>
            </p:nvSpPr>
            <p:spPr>
              <a:xfrm>
                <a:off x="2182748" y="1951354"/>
                <a:ext cx="875032" cy="875032"/>
              </a:xfrm>
              <a:custGeom>
                <a:avLst/>
                <a:gdLst/>
                <a:ahLst/>
                <a:cxnLst/>
                <a:rect l="0" t="0" r="0" b="0"/>
                <a:pathLst>
                  <a:path w="875032" h="875032">
                    <a:moveTo>
                      <a:pt x="875031" y="0"/>
                    </a:moveTo>
                    <a:lnTo>
                      <a:pt x="875031" y="875031"/>
                    </a:lnTo>
                    <a:lnTo>
                      <a:pt x="0" y="875031"/>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293749" y="1951354"/>
                <a:ext cx="875031" cy="875032"/>
              </a:xfrm>
              <a:custGeom>
                <a:avLst/>
                <a:gdLst/>
                <a:ahLst/>
                <a:cxnLst/>
                <a:rect l="0" t="0" r="0" b="0"/>
                <a:pathLst>
                  <a:path w="875031" h="875032">
                    <a:moveTo>
                      <a:pt x="875030" y="0"/>
                    </a:moveTo>
                    <a:lnTo>
                      <a:pt x="875030" y="875031"/>
                    </a:lnTo>
                    <a:lnTo>
                      <a:pt x="0" y="875031"/>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046348" y="1951354"/>
                <a:ext cx="875031" cy="875032"/>
              </a:xfrm>
              <a:custGeom>
                <a:avLst/>
                <a:gdLst/>
                <a:ahLst/>
                <a:cxnLst/>
                <a:rect l="0" t="0" r="0" b="0"/>
                <a:pathLst>
                  <a:path w="875031" h="875032">
                    <a:moveTo>
                      <a:pt x="875030" y="0"/>
                    </a:moveTo>
                    <a:lnTo>
                      <a:pt x="875030" y="875031"/>
                    </a:lnTo>
                    <a:lnTo>
                      <a:pt x="0" y="875031"/>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76398" y="2827654"/>
                <a:ext cx="875032" cy="875031"/>
              </a:xfrm>
              <a:custGeom>
                <a:avLst/>
                <a:gdLst/>
                <a:ahLst/>
                <a:cxnLst/>
                <a:rect l="0" t="0" r="0" b="0"/>
                <a:pathLst>
                  <a:path w="875032" h="875031">
                    <a:moveTo>
                      <a:pt x="875031" y="0"/>
                    </a:moveTo>
                    <a:lnTo>
                      <a:pt x="875031" y="875030"/>
                    </a:lnTo>
                    <a:lnTo>
                      <a:pt x="0" y="87503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76398" y="3703954"/>
                <a:ext cx="875032" cy="875031"/>
              </a:xfrm>
              <a:custGeom>
                <a:avLst/>
                <a:gdLst/>
                <a:ahLst/>
                <a:cxnLst/>
                <a:rect l="0" t="0" r="0" b="0"/>
                <a:pathLst>
                  <a:path w="875032" h="875031">
                    <a:moveTo>
                      <a:pt x="875031" y="0"/>
                    </a:moveTo>
                    <a:lnTo>
                      <a:pt x="875031" y="875030"/>
                    </a:lnTo>
                    <a:lnTo>
                      <a:pt x="0" y="87503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63698" y="1062355"/>
                <a:ext cx="875032" cy="875031"/>
              </a:xfrm>
              <a:custGeom>
                <a:avLst/>
                <a:gdLst/>
                <a:ahLst/>
                <a:cxnLst/>
                <a:rect l="0" t="0" r="0" b="0"/>
                <a:pathLst>
                  <a:path w="875032" h="875031">
                    <a:moveTo>
                      <a:pt x="875031" y="0"/>
                    </a:moveTo>
                    <a:lnTo>
                      <a:pt x="875031" y="875030"/>
                    </a:lnTo>
                    <a:lnTo>
                      <a:pt x="0" y="87503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87800" y="2184400"/>
              <a:ext cx="1320800" cy="384721"/>
            </a:xfrm>
            <a:prstGeom prst="rect">
              <a:avLst/>
            </a:prstGeom>
            <a:noFill/>
          </p:spPr>
          <p:txBody>
            <a:bodyPr vert="horz" rtlCol="0">
              <a:spAutoFit/>
            </a:bodyPr>
            <a:lstStyle/>
            <a:p>
              <a:r>
                <a:rPr lang="en-US" sz="2100" b="1" dirty="0" smtClean="0">
                  <a:solidFill>
                    <a:srgbClr val="000000"/>
                  </a:solidFill>
                  <a:latin typeface="Arial - 25"/>
                </a:rPr>
                <a:t>7 yd</a:t>
              </a:r>
              <a:endParaRPr lang="en-US" sz="2100" b="1" dirty="0">
                <a:solidFill>
                  <a:srgbClr val="000000"/>
                </a:solidFill>
                <a:latin typeface="Arial - 25"/>
              </a:endParaRPr>
            </a:p>
          </p:txBody>
        </p:sp>
        <p:sp>
          <p:nvSpPr>
            <p:cNvPr id="12" name="TextBox 11"/>
            <p:cNvSpPr txBox="1"/>
            <p:nvPr/>
          </p:nvSpPr>
          <p:spPr>
            <a:xfrm>
              <a:off x="1422400" y="3111500"/>
              <a:ext cx="1320800" cy="384721"/>
            </a:xfrm>
            <a:prstGeom prst="rect">
              <a:avLst/>
            </a:prstGeom>
            <a:noFill/>
          </p:spPr>
          <p:txBody>
            <a:bodyPr vert="horz" rtlCol="0">
              <a:spAutoFit/>
            </a:bodyPr>
            <a:lstStyle/>
            <a:p>
              <a:r>
                <a:rPr lang="en-US" sz="2100" b="1" dirty="0" smtClean="0">
                  <a:solidFill>
                    <a:srgbClr val="000000"/>
                  </a:solidFill>
                  <a:latin typeface="Arial - 25"/>
                </a:rPr>
                <a:t>7 yd</a:t>
              </a:r>
              <a:endParaRPr lang="en-US" sz="2100" b="1" dirty="0">
                <a:solidFill>
                  <a:srgbClr val="000000"/>
                </a:solidFill>
                <a:latin typeface="Arial - 25"/>
              </a:endParaRPr>
            </a:p>
          </p:txBody>
        </p:sp>
        <p:sp>
          <p:nvSpPr>
            <p:cNvPr id="13" name="TextBox 12"/>
            <p:cNvSpPr txBox="1"/>
            <p:nvPr/>
          </p:nvSpPr>
          <p:spPr>
            <a:xfrm>
              <a:off x="1409700" y="1270000"/>
              <a:ext cx="1320800" cy="384721"/>
            </a:xfrm>
            <a:prstGeom prst="rect">
              <a:avLst/>
            </a:prstGeom>
            <a:noFill/>
          </p:spPr>
          <p:txBody>
            <a:bodyPr vert="horz" rtlCol="0">
              <a:spAutoFit/>
            </a:bodyPr>
            <a:lstStyle/>
            <a:p>
              <a:r>
                <a:rPr lang="en-US" sz="2100" b="1" dirty="0" smtClean="0">
                  <a:solidFill>
                    <a:srgbClr val="000000"/>
                  </a:solidFill>
                  <a:latin typeface="Arial - 25"/>
                </a:rPr>
                <a:t>7 yd</a:t>
              </a:r>
              <a:endParaRPr lang="en-US" sz="2100" b="1" dirty="0">
                <a:solidFill>
                  <a:srgbClr val="000000"/>
                </a:solidFill>
                <a:latin typeface="Arial - 25"/>
              </a:endParaRPr>
            </a:p>
          </p:txBody>
        </p:sp>
        <p:sp>
          <p:nvSpPr>
            <p:cNvPr id="14" name="TextBox 13"/>
            <p:cNvSpPr txBox="1"/>
            <p:nvPr/>
          </p:nvSpPr>
          <p:spPr>
            <a:xfrm>
              <a:off x="2247900" y="4584700"/>
              <a:ext cx="1320800" cy="384721"/>
            </a:xfrm>
            <a:prstGeom prst="rect">
              <a:avLst/>
            </a:prstGeom>
            <a:noFill/>
          </p:spPr>
          <p:txBody>
            <a:bodyPr vert="horz" rtlCol="0">
              <a:spAutoFit/>
            </a:bodyPr>
            <a:lstStyle/>
            <a:p>
              <a:r>
                <a:rPr lang="en-US" sz="2100" b="1" dirty="0" smtClean="0">
                  <a:solidFill>
                    <a:srgbClr val="000000"/>
                  </a:solidFill>
                  <a:latin typeface="Arial - 25"/>
                </a:rPr>
                <a:t>7 yd</a:t>
              </a:r>
              <a:endParaRPr lang="en-US" sz="2100" b="1" dirty="0">
                <a:solidFill>
                  <a:srgbClr val="000000"/>
                </a:solidFill>
                <a:latin typeface="Arial - 25"/>
              </a:endParaRPr>
            </a:p>
          </p:txBody>
        </p:sp>
      </p:grpSp>
      <p:sp>
        <p:nvSpPr>
          <p:cNvPr id="23" name="TextBox 22"/>
          <p:cNvSpPr txBox="1"/>
          <p:nvPr/>
        </p:nvSpPr>
        <p:spPr>
          <a:xfrm>
            <a:off x="5760536" y="5957847"/>
            <a:ext cx="4607655" cy="1331159"/>
          </a:xfrm>
          <a:prstGeom prst="rect">
            <a:avLst/>
          </a:prstGeom>
          <a:noFill/>
        </p:spPr>
        <p:txBody>
          <a:bodyPr vert="horz" lIns="99068" tIns="49534" rIns="99068" bIns="49534" rtlCol="0">
            <a:spAutoFit/>
          </a:bodyPr>
          <a:lstStyle/>
          <a:p>
            <a:r>
              <a:rPr lang="en-US" b="1" smtClean="0">
                <a:solidFill>
                  <a:srgbClr val="000000"/>
                </a:solidFill>
                <a:latin typeface="Arial - 24"/>
              </a:rPr>
              <a:t>Since all of the faces are the  same, you can find the area  of one face and multiply it  by 6 to calculate the surface  area of a cube.</a:t>
            </a:r>
            <a:endParaRPr lang="en-US" b="1">
              <a:solidFill>
                <a:srgbClr val="000000"/>
              </a:solidFill>
              <a:latin typeface="Arial - 24"/>
            </a:endParaRPr>
          </a:p>
        </p:txBody>
      </p:sp>
      <p:sp>
        <p:nvSpPr>
          <p:cNvPr id="24" name="Freeform 23"/>
          <p:cNvSpPr/>
          <p:nvPr/>
        </p:nvSpPr>
        <p:spPr>
          <a:xfrm>
            <a:off x="5518150" y="5473603"/>
            <a:ext cx="4910879" cy="2272603"/>
          </a:xfrm>
          <a:custGeom>
            <a:avLst/>
            <a:gdLst/>
            <a:ahLst/>
            <a:cxnLst/>
            <a:rect l="0" t="0" r="0" b="0"/>
            <a:pathLst>
              <a:path w="4520947" h="2102486">
                <a:moveTo>
                  <a:pt x="0" y="0"/>
                </a:moveTo>
                <a:lnTo>
                  <a:pt x="4520946" y="0"/>
                </a:lnTo>
                <a:lnTo>
                  <a:pt x="4520946" y="2102485"/>
                </a:lnTo>
                <a:lnTo>
                  <a:pt x="0" y="2102485"/>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12117" y="5993427"/>
            <a:ext cx="4993926" cy="12003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What pattern did you notice while finding the surface area  </a:t>
            </a:r>
          </a:p>
          <a:p>
            <a:r>
              <a:rPr lang="en-US" sz="2400" b="1" dirty="0" smtClean="0">
                <a:solidFill>
                  <a:srgbClr val="000000"/>
                </a:solidFill>
                <a:latin typeface="Arial" pitchFamily="34" charset="0"/>
                <a:cs typeface="Arial" pitchFamily="34" charset="0"/>
              </a:rPr>
              <a:t>of a cube?</a:t>
            </a:r>
            <a:endParaRPr lang="en-US" sz="2400" b="1" dirty="0">
              <a:solidFill>
                <a:srgbClr val="000000"/>
              </a:solidFill>
              <a:latin typeface="Arial" pitchFamily="34" charset="0"/>
              <a:cs typeface="Arial" pitchFamily="34" charset="0"/>
            </a:endParaRPr>
          </a:p>
        </p:txBody>
      </p:sp>
      <p:pic>
        <p:nvPicPr>
          <p:cNvPr id="27" name="Picture 26" descr="7ba8726629c349fa9d62772413459dc7.png"/>
          <p:cNvPicPr>
            <a:picLocks/>
          </p:cNvPicPr>
          <p:nvPr/>
        </p:nvPicPr>
        <p:blipFill>
          <a:blip r:embed="rId3" cstate="print"/>
          <a:stretch>
            <a:fillRect/>
          </a:stretch>
        </p:blipFill>
        <p:spPr>
          <a:xfrm>
            <a:off x="124158" y="96093"/>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4884" y="411828"/>
            <a:ext cx="8208248" cy="530923"/>
          </a:xfrm>
          <a:prstGeom prst="rect">
            <a:avLst/>
          </a:prstGeom>
          <a:noFill/>
        </p:spPr>
        <p:txBody>
          <a:bodyPr vert="horz" lIns="99068" tIns="49534" rIns="99068" bIns="49534" rtlCol="0">
            <a:spAutoFit/>
          </a:bodyPr>
          <a:lstStyle/>
          <a:p>
            <a:r>
              <a:rPr lang="en-US" sz="2800" b="1" dirty="0" smtClean="0">
                <a:solidFill>
                  <a:srgbClr val="000000"/>
                </a:solidFill>
                <a:latin typeface="Arial - 19"/>
              </a:rPr>
              <a:t>46</a:t>
            </a:r>
            <a:endParaRPr lang="en-US" sz="2800" b="1" dirty="0">
              <a:solidFill>
                <a:srgbClr val="000000"/>
              </a:solidFill>
              <a:latin typeface="Arial - 19"/>
            </a:endParaRPr>
          </a:p>
        </p:txBody>
      </p:sp>
      <p:sp>
        <p:nvSpPr>
          <p:cNvPr id="3" name="TextBox 2"/>
          <p:cNvSpPr txBox="1"/>
          <p:nvPr/>
        </p:nvSpPr>
        <p:spPr>
          <a:xfrm>
            <a:off x="1227788" y="411828"/>
            <a:ext cx="8938562" cy="530923"/>
          </a:xfrm>
          <a:prstGeom prst="rect">
            <a:avLst/>
          </a:prstGeom>
          <a:noFill/>
        </p:spPr>
        <p:txBody>
          <a:bodyPr vert="horz" wrap="square" lIns="99068" tIns="49534" rIns="99068" bIns="49534" rtlCol="0">
            <a:spAutoFit/>
          </a:bodyPr>
          <a:lstStyle/>
          <a:p>
            <a:r>
              <a:rPr lang="en-US" sz="2800" b="1" dirty="0" smtClean="0">
                <a:solidFill>
                  <a:srgbClr val="000000"/>
                </a:solidFill>
                <a:latin typeface="Arial - 23"/>
              </a:rPr>
              <a:t>Find the surface area of the figure given its net.</a:t>
            </a:r>
            <a:endParaRPr lang="en-US" sz="2800" b="1" dirty="0">
              <a:solidFill>
                <a:srgbClr val="000000"/>
              </a:solidFill>
              <a:latin typeface="Arial - 23"/>
            </a:endParaRPr>
          </a:p>
        </p:txBody>
      </p:sp>
      <p:grpSp>
        <p:nvGrpSpPr>
          <p:cNvPr id="17" name="Group 16"/>
          <p:cNvGrpSpPr/>
          <p:nvPr/>
        </p:nvGrpSpPr>
        <p:grpSpPr>
          <a:xfrm>
            <a:off x="703564" y="1252644"/>
            <a:ext cx="6580394" cy="3303543"/>
            <a:chOff x="647700" y="1158875"/>
            <a:chExt cx="6057900" cy="3056255"/>
          </a:xfrm>
        </p:grpSpPr>
        <p:grpSp>
          <p:nvGrpSpPr>
            <p:cNvPr id="12" name="Group 11"/>
            <p:cNvGrpSpPr/>
            <p:nvPr/>
          </p:nvGrpSpPr>
          <p:grpSpPr>
            <a:xfrm>
              <a:off x="826769" y="1158875"/>
              <a:ext cx="4358134" cy="3056255"/>
              <a:chOff x="826769" y="1158875"/>
              <a:chExt cx="4358134" cy="3056255"/>
            </a:xfrm>
          </p:grpSpPr>
          <p:grpSp>
            <p:nvGrpSpPr>
              <p:cNvPr id="9" name="Group 8"/>
              <p:cNvGrpSpPr/>
              <p:nvPr/>
            </p:nvGrpSpPr>
            <p:grpSpPr>
              <a:xfrm>
                <a:off x="826769" y="1158875"/>
                <a:ext cx="4358134" cy="3056255"/>
                <a:chOff x="826769" y="1158875"/>
                <a:chExt cx="4358134" cy="3056255"/>
              </a:xfrm>
            </p:grpSpPr>
            <p:sp>
              <p:nvSpPr>
                <p:cNvPr id="4" name="Freeform 3"/>
                <p:cNvSpPr/>
                <p:nvPr/>
              </p:nvSpPr>
              <p:spPr>
                <a:xfrm>
                  <a:off x="1689226" y="2185542"/>
                  <a:ext cx="2656334" cy="1002920"/>
                </a:xfrm>
                <a:custGeom>
                  <a:avLst/>
                  <a:gdLst/>
                  <a:ahLst/>
                  <a:cxnLst/>
                  <a:rect l="0" t="0" r="0" b="0"/>
                  <a:pathLst>
                    <a:path w="2656334" h="1002920">
                      <a:moveTo>
                        <a:pt x="0" y="0"/>
                      </a:moveTo>
                      <a:lnTo>
                        <a:pt x="2656333" y="0"/>
                      </a:lnTo>
                      <a:lnTo>
                        <a:pt x="2656333" y="1002919"/>
                      </a:lnTo>
                      <a:lnTo>
                        <a:pt x="0" y="100291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5400000">
                  <a:off x="4263771" y="2273426"/>
                  <a:ext cx="989331" cy="852933"/>
                </a:xfrm>
                <a:custGeom>
                  <a:avLst/>
                  <a:gdLst/>
                  <a:ahLst/>
                  <a:cxnLst/>
                  <a:rect l="0" t="0" r="0" b="0"/>
                  <a:pathLst>
                    <a:path w="989331" h="852933">
                      <a:moveTo>
                        <a:pt x="494664" y="0"/>
                      </a:moveTo>
                      <a:lnTo>
                        <a:pt x="989330" y="852932"/>
                      </a:lnTo>
                      <a:lnTo>
                        <a:pt x="0" y="85293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16200000">
                  <a:off x="758570" y="2252217"/>
                  <a:ext cx="989332" cy="852934"/>
                </a:xfrm>
                <a:custGeom>
                  <a:avLst/>
                  <a:gdLst/>
                  <a:ahLst/>
                  <a:cxnLst/>
                  <a:rect l="0" t="0" r="0" b="0"/>
                  <a:pathLst>
                    <a:path w="989332" h="852934">
                      <a:moveTo>
                        <a:pt x="494666" y="0"/>
                      </a:moveTo>
                      <a:lnTo>
                        <a:pt x="989331" y="852933"/>
                      </a:lnTo>
                      <a:lnTo>
                        <a:pt x="0" y="85293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668017" y="3212338"/>
                  <a:ext cx="2656334" cy="1002792"/>
                </a:xfrm>
                <a:custGeom>
                  <a:avLst/>
                  <a:gdLst/>
                  <a:ahLst/>
                  <a:cxnLst/>
                  <a:rect l="0" t="0" r="0" b="0"/>
                  <a:pathLst>
                    <a:path w="2656334" h="1002792">
                      <a:moveTo>
                        <a:pt x="0" y="0"/>
                      </a:moveTo>
                      <a:lnTo>
                        <a:pt x="2656333" y="0"/>
                      </a:lnTo>
                      <a:lnTo>
                        <a:pt x="2656333" y="1002791"/>
                      </a:lnTo>
                      <a:lnTo>
                        <a:pt x="0" y="10027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696339" y="1158875"/>
                  <a:ext cx="2656333" cy="1002793"/>
                </a:xfrm>
                <a:custGeom>
                  <a:avLst/>
                  <a:gdLst/>
                  <a:ahLst/>
                  <a:cxnLst/>
                  <a:rect l="0" t="0" r="0" b="0"/>
                  <a:pathLst>
                    <a:path w="2656333" h="1002793">
                      <a:moveTo>
                        <a:pt x="0" y="0"/>
                      </a:moveTo>
                      <a:lnTo>
                        <a:pt x="2656332" y="0"/>
                      </a:lnTo>
                      <a:lnTo>
                        <a:pt x="2656332" y="1002792"/>
                      </a:lnTo>
                      <a:lnTo>
                        <a:pt x="0" y="100279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a:off x="4332478" y="2699130"/>
                <a:ext cx="789939"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4330319" y="2723388"/>
                <a:ext cx="145797" cy="145923"/>
              </a:xfrm>
              <a:custGeom>
                <a:avLst/>
                <a:gdLst/>
                <a:ahLst/>
                <a:cxnLst/>
                <a:rect l="0" t="0" r="0" b="0"/>
                <a:pathLst>
                  <a:path w="145797" h="145923">
                    <a:moveTo>
                      <a:pt x="0" y="0"/>
                    </a:moveTo>
                    <a:lnTo>
                      <a:pt x="145796" y="0"/>
                    </a:lnTo>
                    <a:lnTo>
                      <a:pt x="145796" y="145922"/>
                    </a:lnTo>
                    <a:lnTo>
                      <a:pt x="0" y="14592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927600" y="1810490"/>
              <a:ext cx="17780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9 cm</a:t>
              </a:r>
              <a:endParaRPr lang="en-US" sz="2400" b="1">
                <a:solidFill>
                  <a:srgbClr val="000000"/>
                </a:solidFill>
                <a:latin typeface="Arial" pitchFamily="34" charset="0"/>
                <a:cs typeface="Arial" pitchFamily="34" charset="0"/>
              </a:endParaRPr>
            </a:p>
          </p:txBody>
        </p:sp>
        <p:cxnSp>
          <p:nvCxnSpPr>
            <p:cNvPr id="14" name="Straight Connector 13"/>
            <p:cNvCxnSpPr/>
            <p:nvPr/>
          </p:nvCxnSpPr>
          <p:spPr>
            <a:xfrm flipV="1">
              <a:off x="4647946" y="2211832"/>
              <a:ext cx="546862" cy="437515"/>
            </a:xfrm>
            <a:prstGeom prst="line">
              <a:avLst/>
            </a:prstGeom>
            <a:ln w="38100" cap="flat" cmpd="sng" algn="ctr">
              <a:solidFill>
                <a:srgbClr val="0000FF"/>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65400" y="2762989"/>
              <a:ext cx="1778000" cy="42710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25 cm</a:t>
              </a:r>
              <a:endParaRPr lang="en-US" sz="2400" b="1">
                <a:solidFill>
                  <a:srgbClr val="000000"/>
                </a:solidFill>
                <a:latin typeface="Arial" pitchFamily="34" charset="0"/>
                <a:cs typeface="Arial" pitchFamily="34" charset="0"/>
              </a:endParaRPr>
            </a:p>
          </p:txBody>
        </p:sp>
        <p:sp>
          <p:nvSpPr>
            <p:cNvPr id="16" name="TextBox 15"/>
            <p:cNvSpPr txBox="1"/>
            <p:nvPr/>
          </p:nvSpPr>
          <p:spPr>
            <a:xfrm>
              <a:off x="647700" y="1315189"/>
              <a:ext cx="1778000" cy="42710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12 cm</a:t>
              </a:r>
              <a:endParaRPr lang="en-US" sz="2400" b="1" dirty="0">
                <a:solidFill>
                  <a:srgbClr val="000000"/>
                </a:solidFill>
                <a:latin typeface="Arial" pitchFamily="34" charset="0"/>
                <a:cs typeface="Arial" pitchFamily="34" charset="0"/>
              </a:endParaRPr>
            </a:p>
          </p:txBody>
        </p:sp>
      </p:grpSp>
      <p:pic>
        <p:nvPicPr>
          <p:cNvPr id="58" name="Picture 57" descr="b622d0755ff24b35b9a3943ffa826ae9.png"/>
          <p:cNvPicPr>
            <a:picLocks/>
          </p:cNvPicPr>
          <p:nvPr/>
        </p:nvPicPr>
        <p:blipFill>
          <a:blip r:embed="rId3" cstate="print"/>
          <a:stretch>
            <a:fillRect/>
          </a:stretch>
        </p:blipFill>
        <p:spPr>
          <a:xfrm>
            <a:off x="137954" y="123548"/>
            <a:ext cx="4414520" cy="6863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3646</TotalTime>
  <Words>4886</Words>
  <Application>Microsoft Office PowerPoint</Application>
  <PresentationFormat>Custom</PresentationFormat>
  <Paragraphs>1612</Paragraphs>
  <Slides>135</Slides>
  <Notes>121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135</vt:i4>
      </vt:variant>
    </vt:vector>
  </HeadingPairs>
  <TitlesOfParts>
    <vt:vector size="160" baseType="lpstr">
      <vt:lpstr>Arial</vt:lpstr>
      <vt:lpstr>Calibri</vt:lpstr>
      <vt:lpstr>Arial - 23</vt:lpstr>
      <vt:lpstr>Arial - 25</vt:lpstr>
      <vt:lpstr>Arial - 28</vt:lpstr>
      <vt:lpstr>Arial - 24</vt:lpstr>
      <vt:lpstr>Arial - 16</vt:lpstr>
      <vt:lpstr>Arial - 29</vt:lpstr>
      <vt:lpstr>Arial - 30</vt:lpstr>
      <vt:lpstr>Arial - 13</vt:lpstr>
      <vt:lpstr>Arial - 26</vt:lpstr>
      <vt:lpstr>Arial - 38</vt:lpstr>
      <vt:lpstr>Arial - 15</vt:lpstr>
      <vt:lpstr>Arial - 11</vt:lpstr>
      <vt:lpstr>Arial - 22</vt:lpstr>
      <vt:lpstr>Arial - 34</vt:lpstr>
      <vt:lpstr>Arial - 19</vt:lpstr>
      <vt:lpstr>Arial - 12</vt:lpstr>
      <vt:lpstr>Arial - 290</vt:lpstr>
      <vt:lpstr>Arial - 14</vt:lpstr>
      <vt:lpstr>Arial - 43</vt:lpstr>
      <vt:lpstr>Arial - 44</vt:lpstr>
      <vt:lpstr>Arial - 45</vt:lpstr>
      <vt:lpstr>Symbol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vector>
  </TitlesOfParts>
  <Company>eInstruction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Betty Kamstra</dc:creator>
  <cp:lastModifiedBy>Melissa</cp:lastModifiedBy>
  <cp:revision>214</cp:revision>
  <dcterms:created xsi:type="dcterms:W3CDTF">2012-09-12T19:41:57Z</dcterms:created>
  <dcterms:modified xsi:type="dcterms:W3CDTF">2012-10-17T16:25:52Z</dcterms:modified>
</cp:coreProperties>
</file>