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ink/ink1.xml" ContentType="application/inkml+xml"/>
  <Override PartName="/ppt/ink/ink2.xml" ContentType="application/inkml+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8"/>
  </p:notesMasterIdLst>
  <p:sldIdLst>
    <p:sldId id="256" r:id="rId2"/>
    <p:sldId id="257" r:id="rId3"/>
    <p:sldId id="401"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1" r:id="rId137"/>
    <p:sldId id="402" r:id="rId138"/>
    <p:sldId id="392" r:id="rId139"/>
    <p:sldId id="393" r:id="rId140"/>
    <p:sldId id="394" r:id="rId141"/>
    <p:sldId id="395" r:id="rId142"/>
    <p:sldId id="396" r:id="rId143"/>
    <p:sldId id="397" r:id="rId144"/>
    <p:sldId id="398" r:id="rId145"/>
    <p:sldId id="399" r:id="rId146"/>
    <p:sldId id="400" r:id="rId147"/>
  </p:sldIdLst>
  <p:sldSz cx="10325100" cy="10160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35D7"/>
    <a:srgbClr val="3117F5"/>
    <a:srgbClr val="07A9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350" autoAdjust="0"/>
    <p:restoredTop sz="91219" autoAdjust="0"/>
  </p:normalViewPr>
  <p:slideViewPr>
    <p:cSldViewPr>
      <p:cViewPr>
        <p:scale>
          <a:sx n="55" d="100"/>
          <a:sy n="55" d="100"/>
        </p:scale>
        <p:origin x="-1200" y="-72"/>
      </p:cViewPr>
      <p:guideLst>
        <p:guide orient="horz" pos="6224"/>
        <p:guide pos="1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81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notesMaster" Target="notesMasters/notesMaster1.xml"/><Relationship Id="rId15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2-07-20T03:46:11.855"/>
    </inkml:context>
    <inkml:brush xml:id="br0">
      <inkml:brushProperty name="width" value="0.45" units="cm"/>
      <inkml:brushProperty name="color" value="#FF0000"/>
      <inkml:brushProperty name="fitToCurve" value="1"/>
    </inkml:brush>
  </inkml:definitions>
  <inkml:trace contextRef="#ctx0" brushRef="#br0">13612 130646016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2-07-24T17:41:15.036"/>
    </inkml:context>
    <inkml:brush xml:id="br0">
      <inkml:brushProperty name="width" value="0.45" units="cm"/>
      <inkml:brushProperty name="color" value="#FF0000"/>
      <inkml:brushProperty name="fitToCurve" value="1"/>
    </inkml:brush>
  </inkml:definitions>
  <inkml:trace contextRef="#ctx0" brushRef="#br0">10715 4788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ED9B59-2E48-4262-8B0C-543A774D3757}" type="datetimeFigureOut">
              <a:rPr lang="en-US" smtClean="0"/>
              <a:pPr/>
              <a:t>3/12/2014</a:t>
            </a:fld>
            <a:endParaRPr lang="en-US"/>
          </a:p>
        </p:txBody>
      </p:sp>
      <p:sp>
        <p:nvSpPr>
          <p:cNvPr id="4" name="Slide Image Placeholder 3"/>
          <p:cNvSpPr>
            <a:spLocks noGrp="1" noRot="1" noChangeAspect="1"/>
          </p:cNvSpPr>
          <p:nvPr>
            <p:ph type="sldImg" idx="2"/>
          </p:nvPr>
        </p:nvSpPr>
        <p:spPr>
          <a:xfrm>
            <a:off x="1685925" y="685800"/>
            <a:ext cx="34861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CFAF2E-7187-4361-966E-4373490BB4DC}" type="slidenum">
              <a:rPr lang="en-US" smtClean="0"/>
              <a:pPr/>
              <a:t>‹#›</a:t>
            </a:fld>
            <a:endParaRPr lang="en-US"/>
          </a:p>
        </p:txBody>
      </p:sp>
    </p:spTree>
    <p:extLst>
      <p:ext uri="{BB962C8B-B14F-4D97-AF65-F5344CB8AC3E}">
        <p14:creationId xmlns:p14="http://schemas.microsoft.com/office/powerpoint/2010/main" val="472219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FAF2E-7187-4361-966E-4373490BB4DC}" type="slidenum">
              <a:rPr lang="en-US" smtClean="0"/>
              <a:pPr/>
              <a:t>1</a:t>
            </a:fld>
            <a:endParaRPr lang="en-US"/>
          </a:p>
        </p:txBody>
      </p:sp>
    </p:spTree>
    <p:extLst>
      <p:ext uri="{BB962C8B-B14F-4D97-AF65-F5344CB8AC3E}">
        <p14:creationId xmlns:p14="http://schemas.microsoft.com/office/powerpoint/2010/main" val="2431803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-18</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23</a:t>
            </a:fld>
            <a:endParaRPr lang="en-US"/>
          </a:p>
        </p:txBody>
      </p:sp>
    </p:spTree>
    <p:extLst>
      <p:ext uri="{BB962C8B-B14F-4D97-AF65-F5344CB8AC3E}">
        <p14:creationId xmlns:p14="http://schemas.microsoft.com/office/powerpoint/2010/main" val="4043709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18</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24</a:t>
            </a:fld>
            <a:endParaRPr lang="en-US"/>
          </a:p>
        </p:txBody>
      </p:sp>
    </p:spTree>
    <p:extLst>
      <p:ext uri="{BB962C8B-B14F-4D97-AF65-F5344CB8AC3E}">
        <p14:creationId xmlns:p14="http://schemas.microsoft.com/office/powerpoint/2010/main" val="4059863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-18</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25</a:t>
            </a:fld>
            <a:endParaRPr lang="en-US"/>
          </a:p>
        </p:txBody>
      </p:sp>
    </p:spTree>
    <p:extLst>
      <p:ext uri="{BB962C8B-B14F-4D97-AF65-F5344CB8AC3E}">
        <p14:creationId xmlns:p14="http://schemas.microsoft.com/office/powerpoint/2010/main" val="856974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9</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27</a:t>
            </a:fld>
            <a:endParaRPr lang="en-US"/>
          </a:p>
        </p:txBody>
      </p:sp>
    </p:spTree>
    <p:extLst>
      <p:ext uri="{BB962C8B-B14F-4D97-AF65-F5344CB8AC3E}">
        <p14:creationId xmlns:p14="http://schemas.microsoft.com/office/powerpoint/2010/main" val="3592925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12</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28</a:t>
            </a:fld>
            <a:endParaRPr lang="en-US"/>
          </a:p>
        </p:txBody>
      </p:sp>
    </p:spTree>
    <p:extLst>
      <p:ext uri="{BB962C8B-B14F-4D97-AF65-F5344CB8AC3E}">
        <p14:creationId xmlns:p14="http://schemas.microsoft.com/office/powerpoint/2010/main" val="3825154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-15</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29</a:t>
            </a:fld>
            <a:endParaRPr lang="en-US"/>
          </a:p>
        </p:txBody>
      </p:sp>
    </p:spTree>
    <p:extLst>
      <p:ext uri="{BB962C8B-B14F-4D97-AF65-F5344CB8AC3E}">
        <p14:creationId xmlns:p14="http://schemas.microsoft.com/office/powerpoint/2010/main" val="2319837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$0 - $100 = -$100</a:t>
            </a:r>
          </a:p>
          <a:p>
            <a:r>
              <a:rPr lang="en-US" dirty="0" smtClean="0">
                <a:latin typeface="Arial" pitchFamily="34" charset="0"/>
                <a:cs typeface="Arial" pitchFamily="34" charset="0"/>
              </a:rPr>
              <a:t>-$100 + $200 = $100</a:t>
            </a:r>
          </a:p>
          <a:p>
            <a:r>
              <a:rPr lang="en-US" dirty="0" smtClean="0">
                <a:latin typeface="Arial" pitchFamily="34" charset="0"/>
                <a:cs typeface="Arial" pitchFamily="34" charset="0"/>
              </a:rPr>
              <a:t>$100 - $50 = $50</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32</a:t>
            </a:fld>
            <a:endParaRPr lang="en-US"/>
          </a:p>
        </p:txBody>
      </p:sp>
    </p:spTree>
    <p:extLst>
      <p:ext uri="{BB962C8B-B14F-4D97-AF65-F5344CB8AC3E}">
        <p14:creationId xmlns:p14="http://schemas.microsoft.com/office/powerpoint/2010/main" val="3721168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$0 +$200 = $200</a:t>
            </a:r>
          </a:p>
          <a:p>
            <a:r>
              <a:rPr lang="en-US" dirty="0" smtClean="0">
                <a:latin typeface="Arial" pitchFamily="34" charset="0"/>
                <a:cs typeface="Arial" pitchFamily="34" charset="0"/>
              </a:rPr>
              <a:t>$200 + $50 = $250</a:t>
            </a:r>
          </a:p>
          <a:p>
            <a:r>
              <a:rPr lang="en-US" dirty="0" smtClean="0">
                <a:latin typeface="Arial" pitchFamily="34" charset="0"/>
                <a:cs typeface="Arial" pitchFamily="34" charset="0"/>
              </a:rPr>
              <a:t>$250 - $300 = -$50</a:t>
            </a: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33</a:t>
            </a:fld>
            <a:endParaRPr lang="en-US"/>
          </a:p>
        </p:txBody>
      </p:sp>
    </p:spTree>
    <p:extLst>
      <p:ext uri="{BB962C8B-B14F-4D97-AF65-F5344CB8AC3E}">
        <p14:creationId xmlns:p14="http://schemas.microsoft.com/office/powerpoint/2010/main" val="4259548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$0 - $150 = -$150</a:t>
            </a:r>
          </a:p>
          <a:p>
            <a:r>
              <a:rPr lang="en-US" dirty="0" smtClean="0">
                <a:latin typeface="Arial" pitchFamily="34" charset="0"/>
                <a:cs typeface="Arial" pitchFamily="34" charset="0"/>
              </a:rPr>
              <a:t>-$150 + $50 = -$100</a:t>
            </a:r>
          </a:p>
          <a:p>
            <a:r>
              <a:rPr lang="en-US" dirty="0" smtClean="0">
                <a:latin typeface="Arial" pitchFamily="34" charset="0"/>
                <a:cs typeface="Arial" pitchFamily="34" charset="0"/>
              </a:rPr>
              <a:t>-$100 + $100 = $0</a:t>
            </a: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34</a:t>
            </a:fld>
            <a:endParaRPr lang="en-US"/>
          </a:p>
        </p:txBody>
      </p:sp>
    </p:spTree>
    <p:extLst>
      <p:ext uri="{BB962C8B-B14F-4D97-AF65-F5344CB8AC3E}">
        <p14:creationId xmlns:p14="http://schemas.microsoft.com/office/powerpoint/2010/main" val="2603007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7</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42</a:t>
            </a:fld>
            <a:endParaRPr lang="en-US"/>
          </a:p>
        </p:txBody>
      </p:sp>
    </p:spTree>
    <p:extLst>
      <p:ext uri="{BB962C8B-B14F-4D97-AF65-F5344CB8AC3E}">
        <p14:creationId xmlns:p14="http://schemas.microsoft.com/office/powerpoint/2010/main" val="2656797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A, B, D</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10</a:t>
            </a:fld>
            <a:endParaRPr lang="en-US"/>
          </a:p>
        </p:txBody>
      </p:sp>
    </p:spTree>
    <p:extLst>
      <p:ext uri="{BB962C8B-B14F-4D97-AF65-F5344CB8AC3E}">
        <p14:creationId xmlns:p14="http://schemas.microsoft.com/office/powerpoint/2010/main" val="3979052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28</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43</a:t>
            </a:fld>
            <a:endParaRPr lang="en-US"/>
          </a:p>
        </p:txBody>
      </p:sp>
    </p:spTree>
    <p:extLst>
      <p:ext uri="{BB962C8B-B14F-4D97-AF65-F5344CB8AC3E}">
        <p14:creationId xmlns:p14="http://schemas.microsoft.com/office/powerpoint/2010/main" val="2581759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56</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44</a:t>
            </a:fld>
            <a:endParaRPr lang="en-US"/>
          </a:p>
        </p:txBody>
      </p:sp>
    </p:spTree>
    <p:extLst>
      <p:ext uri="{BB962C8B-B14F-4D97-AF65-F5344CB8AC3E}">
        <p14:creationId xmlns:p14="http://schemas.microsoft.com/office/powerpoint/2010/main" val="2430089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8</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45</a:t>
            </a:fld>
            <a:endParaRPr lang="en-US"/>
          </a:p>
        </p:txBody>
      </p:sp>
    </p:spTree>
    <p:extLst>
      <p:ext uri="{BB962C8B-B14F-4D97-AF65-F5344CB8AC3E}">
        <p14:creationId xmlns:p14="http://schemas.microsoft.com/office/powerpoint/2010/main" val="1253159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3</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46</a:t>
            </a:fld>
            <a:endParaRPr lang="en-US"/>
          </a:p>
        </p:txBody>
      </p:sp>
    </p:spTree>
    <p:extLst>
      <p:ext uri="{BB962C8B-B14F-4D97-AF65-F5344CB8AC3E}">
        <p14:creationId xmlns:p14="http://schemas.microsoft.com/office/powerpoint/2010/main" val="741421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Answers will vary.</a:t>
            </a:r>
            <a:endParaRPr lang="en-US" dirty="0"/>
          </a:p>
        </p:txBody>
      </p:sp>
      <p:sp>
        <p:nvSpPr>
          <p:cNvPr id="4" name="Slide Number Placeholder 3"/>
          <p:cNvSpPr>
            <a:spLocks noGrp="1"/>
          </p:cNvSpPr>
          <p:nvPr>
            <p:ph type="sldNum" sz="quarter" idx="10"/>
          </p:nvPr>
        </p:nvSpPr>
        <p:spPr/>
        <p:txBody>
          <a:bodyPr/>
          <a:lstStyle/>
          <a:p>
            <a:fld id="{86CFAF2E-7187-4361-966E-4373490BB4DC}" type="slidenum">
              <a:rPr lang="en-US" smtClean="0"/>
              <a:pPr/>
              <a:t>47</a:t>
            </a:fld>
            <a:endParaRPr lang="en-US"/>
          </a:p>
        </p:txBody>
      </p:sp>
    </p:spTree>
    <p:extLst>
      <p:ext uri="{BB962C8B-B14F-4D97-AF65-F5344CB8AC3E}">
        <p14:creationId xmlns:p14="http://schemas.microsoft.com/office/powerpoint/2010/main" val="561881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B, D</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48</a:t>
            </a:fld>
            <a:endParaRPr lang="en-US"/>
          </a:p>
        </p:txBody>
      </p:sp>
    </p:spTree>
    <p:extLst>
      <p:ext uri="{BB962C8B-B14F-4D97-AF65-F5344CB8AC3E}">
        <p14:creationId xmlns:p14="http://schemas.microsoft.com/office/powerpoint/2010/main" val="37586735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A, E</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49</a:t>
            </a:fld>
            <a:endParaRPr lang="en-US"/>
          </a:p>
        </p:txBody>
      </p:sp>
    </p:spTree>
    <p:extLst>
      <p:ext uri="{BB962C8B-B14F-4D97-AF65-F5344CB8AC3E}">
        <p14:creationId xmlns:p14="http://schemas.microsoft.com/office/powerpoint/2010/main" val="2716236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B</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52</a:t>
            </a:fld>
            <a:endParaRPr lang="en-US"/>
          </a:p>
        </p:txBody>
      </p:sp>
    </p:spTree>
    <p:extLst>
      <p:ext uri="{BB962C8B-B14F-4D97-AF65-F5344CB8AC3E}">
        <p14:creationId xmlns:p14="http://schemas.microsoft.com/office/powerpoint/2010/main" val="28065569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A</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53</a:t>
            </a:fld>
            <a:endParaRPr lang="en-US"/>
          </a:p>
        </p:txBody>
      </p:sp>
    </p:spTree>
    <p:extLst>
      <p:ext uri="{BB962C8B-B14F-4D97-AF65-F5344CB8AC3E}">
        <p14:creationId xmlns:p14="http://schemas.microsoft.com/office/powerpoint/2010/main" val="33108037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B</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54</a:t>
            </a:fld>
            <a:endParaRPr lang="en-US"/>
          </a:p>
        </p:txBody>
      </p:sp>
    </p:spTree>
    <p:extLst>
      <p:ext uri="{BB962C8B-B14F-4D97-AF65-F5344CB8AC3E}">
        <p14:creationId xmlns:p14="http://schemas.microsoft.com/office/powerpoint/2010/main" val="3158570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B, C</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11</a:t>
            </a:fld>
            <a:endParaRPr lang="en-US"/>
          </a:p>
        </p:txBody>
      </p:sp>
    </p:spTree>
    <p:extLst>
      <p:ext uri="{BB962C8B-B14F-4D97-AF65-F5344CB8AC3E}">
        <p14:creationId xmlns:p14="http://schemas.microsoft.com/office/powerpoint/2010/main" val="22691561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B</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60</a:t>
            </a:fld>
            <a:endParaRPr lang="en-US"/>
          </a:p>
        </p:txBody>
      </p:sp>
    </p:spTree>
    <p:extLst>
      <p:ext uri="{BB962C8B-B14F-4D97-AF65-F5344CB8AC3E}">
        <p14:creationId xmlns:p14="http://schemas.microsoft.com/office/powerpoint/2010/main" val="9018073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C</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61</a:t>
            </a:fld>
            <a:endParaRPr lang="en-US"/>
          </a:p>
        </p:txBody>
      </p:sp>
    </p:spTree>
    <p:extLst>
      <p:ext uri="{BB962C8B-B14F-4D97-AF65-F5344CB8AC3E}">
        <p14:creationId xmlns:p14="http://schemas.microsoft.com/office/powerpoint/2010/main" val="16975027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B</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62</a:t>
            </a:fld>
            <a:endParaRPr lang="en-US"/>
          </a:p>
        </p:txBody>
      </p:sp>
    </p:spTree>
    <p:extLst>
      <p:ext uri="{BB962C8B-B14F-4D97-AF65-F5344CB8AC3E}">
        <p14:creationId xmlns:p14="http://schemas.microsoft.com/office/powerpoint/2010/main" val="35582949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B</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63</a:t>
            </a:fld>
            <a:endParaRPr lang="en-US"/>
          </a:p>
        </p:txBody>
      </p:sp>
    </p:spTree>
    <p:extLst>
      <p:ext uri="{BB962C8B-B14F-4D97-AF65-F5344CB8AC3E}">
        <p14:creationId xmlns:p14="http://schemas.microsoft.com/office/powerpoint/2010/main" val="22359864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B</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65</a:t>
            </a:fld>
            <a:endParaRPr lang="en-US"/>
          </a:p>
        </p:txBody>
      </p:sp>
    </p:spTree>
    <p:extLst>
      <p:ext uri="{BB962C8B-B14F-4D97-AF65-F5344CB8AC3E}">
        <p14:creationId xmlns:p14="http://schemas.microsoft.com/office/powerpoint/2010/main" val="37665166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B</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66</a:t>
            </a:fld>
            <a:endParaRPr lang="en-US"/>
          </a:p>
        </p:txBody>
      </p:sp>
    </p:spTree>
    <p:extLst>
      <p:ext uri="{BB962C8B-B14F-4D97-AF65-F5344CB8AC3E}">
        <p14:creationId xmlns:p14="http://schemas.microsoft.com/office/powerpoint/2010/main" val="41828016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C</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67</a:t>
            </a:fld>
            <a:endParaRPr lang="en-US"/>
          </a:p>
        </p:txBody>
      </p:sp>
    </p:spTree>
    <p:extLst>
      <p:ext uri="{BB962C8B-B14F-4D97-AF65-F5344CB8AC3E}">
        <p14:creationId xmlns:p14="http://schemas.microsoft.com/office/powerpoint/2010/main" val="29145971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C</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68</a:t>
            </a:fld>
            <a:endParaRPr lang="en-US"/>
          </a:p>
        </p:txBody>
      </p:sp>
    </p:spTree>
    <p:extLst>
      <p:ext uri="{BB962C8B-B14F-4D97-AF65-F5344CB8AC3E}">
        <p14:creationId xmlns:p14="http://schemas.microsoft.com/office/powerpoint/2010/main" val="36837980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C</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69</a:t>
            </a:fld>
            <a:endParaRPr lang="en-US"/>
          </a:p>
        </p:txBody>
      </p:sp>
    </p:spTree>
    <p:extLst>
      <p:ext uri="{BB962C8B-B14F-4D97-AF65-F5344CB8AC3E}">
        <p14:creationId xmlns:p14="http://schemas.microsoft.com/office/powerpoint/2010/main" val="1321665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B</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70</a:t>
            </a:fld>
            <a:endParaRPr lang="en-US"/>
          </a:p>
        </p:txBody>
      </p:sp>
    </p:spTree>
    <p:extLst>
      <p:ext uri="{BB962C8B-B14F-4D97-AF65-F5344CB8AC3E}">
        <p14:creationId xmlns:p14="http://schemas.microsoft.com/office/powerpoint/2010/main" val="3327567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A</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15</a:t>
            </a:fld>
            <a:endParaRPr lang="en-US"/>
          </a:p>
        </p:txBody>
      </p:sp>
    </p:spTree>
    <p:extLst>
      <p:ext uri="{BB962C8B-B14F-4D97-AF65-F5344CB8AC3E}">
        <p14:creationId xmlns:p14="http://schemas.microsoft.com/office/powerpoint/2010/main" val="15212408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7°C</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72</a:t>
            </a:fld>
            <a:endParaRPr lang="en-US"/>
          </a:p>
        </p:txBody>
      </p:sp>
    </p:spTree>
    <p:extLst>
      <p:ext uri="{BB962C8B-B14F-4D97-AF65-F5344CB8AC3E}">
        <p14:creationId xmlns:p14="http://schemas.microsoft.com/office/powerpoint/2010/main" val="9998213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15°C</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73</a:t>
            </a:fld>
            <a:endParaRPr lang="en-US"/>
          </a:p>
        </p:txBody>
      </p:sp>
    </p:spTree>
    <p:extLst>
      <p:ext uri="{BB962C8B-B14F-4D97-AF65-F5344CB8AC3E}">
        <p14:creationId xmlns:p14="http://schemas.microsoft.com/office/powerpoint/2010/main" val="9561919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-2°C</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74</a:t>
            </a:fld>
            <a:endParaRPr lang="en-US"/>
          </a:p>
        </p:txBody>
      </p:sp>
    </p:spTree>
    <p:extLst>
      <p:ext uri="{BB962C8B-B14F-4D97-AF65-F5344CB8AC3E}">
        <p14:creationId xmlns:p14="http://schemas.microsoft.com/office/powerpoint/2010/main" val="12878598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-6°C</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75</a:t>
            </a:fld>
            <a:endParaRPr lang="en-US"/>
          </a:p>
        </p:txBody>
      </p:sp>
    </p:spTree>
    <p:extLst>
      <p:ext uri="{BB962C8B-B14F-4D97-AF65-F5344CB8AC3E}">
        <p14:creationId xmlns:p14="http://schemas.microsoft.com/office/powerpoint/2010/main" val="19351027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2°C</a:t>
            </a:r>
            <a:endParaRPr lang="en-US" dirty="0">
              <a:solidFill>
                <a:srgbClr val="0000FF"/>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76</a:t>
            </a:fld>
            <a:endParaRPr lang="en-US"/>
          </a:p>
        </p:txBody>
      </p:sp>
    </p:spTree>
    <p:extLst>
      <p:ext uri="{BB962C8B-B14F-4D97-AF65-F5344CB8AC3E}">
        <p14:creationId xmlns:p14="http://schemas.microsoft.com/office/powerpoint/2010/main" val="42295940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-15°C</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77</a:t>
            </a:fld>
            <a:endParaRPr lang="en-US"/>
          </a:p>
        </p:txBody>
      </p:sp>
    </p:spTree>
    <p:extLst>
      <p:ext uri="{BB962C8B-B14F-4D97-AF65-F5344CB8AC3E}">
        <p14:creationId xmlns:p14="http://schemas.microsoft.com/office/powerpoint/2010/main" val="42625967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B</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80</a:t>
            </a:fld>
            <a:endParaRPr lang="en-US"/>
          </a:p>
        </p:txBody>
      </p:sp>
    </p:spTree>
    <p:extLst>
      <p:ext uri="{BB962C8B-B14F-4D97-AF65-F5344CB8AC3E}">
        <p14:creationId xmlns:p14="http://schemas.microsoft.com/office/powerpoint/2010/main" val="31609488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A</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81</a:t>
            </a:fld>
            <a:endParaRPr lang="en-US"/>
          </a:p>
        </p:txBody>
      </p:sp>
    </p:spTree>
    <p:extLst>
      <p:ext uri="{BB962C8B-B14F-4D97-AF65-F5344CB8AC3E}">
        <p14:creationId xmlns:p14="http://schemas.microsoft.com/office/powerpoint/2010/main" val="42625031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B</a:t>
            </a:r>
            <a:endParaRPr lang="en-US" dirty="0"/>
          </a:p>
        </p:txBody>
      </p:sp>
      <p:sp>
        <p:nvSpPr>
          <p:cNvPr id="4" name="Slide Number Placeholder 3"/>
          <p:cNvSpPr>
            <a:spLocks noGrp="1"/>
          </p:cNvSpPr>
          <p:nvPr>
            <p:ph type="sldNum" sz="quarter" idx="10"/>
          </p:nvPr>
        </p:nvSpPr>
        <p:spPr/>
        <p:txBody>
          <a:bodyPr/>
          <a:lstStyle/>
          <a:p>
            <a:fld id="{86CFAF2E-7187-4361-966E-4373490BB4DC}" type="slidenum">
              <a:rPr lang="en-US" smtClean="0"/>
              <a:pPr/>
              <a:t>82</a:t>
            </a:fld>
            <a:endParaRPr lang="en-US"/>
          </a:p>
        </p:txBody>
      </p:sp>
    </p:spTree>
    <p:extLst>
      <p:ext uri="{BB962C8B-B14F-4D97-AF65-F5344CB8AC3E}">
        <p14:creationId xmlns:p14="http://schemas.microsoft.com/office/powerpoint/2010/main" val="23543685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A</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83</a:t>
            </a:fld>
            <a:endParaRPr lang="en-US"/>
          </a:p>
        </p:txBody>
      </p:sp>
    </p:spTree>
    <p:extLst>
      <p:ext uri="{BB962C8B-B14F-4D97-AF65-F5344CB8AC3E}">
        <p14:creationId xmlns:p14="http://schemas.microsoft.com/office/powerpoint/2010/main" val="1027451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B</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16</a:t>
            </a:fld>
            <a:endParaRPr lang="en-US"/>
          </a:p>
        </p:txBody>
      </p:sp>
    </p:spTree>
    <p:extLst>
      <p:ext uri="{BB962C8B-B14F-4D97-AF65-F5344CB8AC3E}">
        <p14:creationId xmlns:p14="http://schemas.microsoft.com/office/powerpoint/2010/main" val="29803134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C</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88</a:t>
            </a:fld>
            <a:endParaRPr lang="en-US"/>
          </a:p>
        </p:txBody>
      </p:sp>
    </p:spTree>
    <p:extLst>
      <p:ext uri="{BB962C8B-B14F-4D97-AF65-F5344CB8AC3E}">
        <p14:creationId xmlns:p14="http://schemas.microsoft.com/office/powerpoint/2010/main" val="35438722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B</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89</a:t>
            </a:fld>
            <a:endParaRPr lang="en-US"/>
          </a:p>
        </p:txBody>
      </p:sp>
    </p:spTree>
    <p:extLst>
      <p:ext uri="{BB962C8B-B14F-4D97-AF65-F5344CB8AC3E}">
        <p14:creationId xmlns:p14="http://schemas.microsoft.com/office/powerpoint/2010/main" val="26354602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A</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90</a:t>
            </a:fld>
            <a:endParaRPr lang="en-US"/>
          </a:p>
        </p:txBody>
      </p:sp>
    </p:spTree>
    <p:extLst>
      <p:ext uri="{BB962C8B-B14F-4D97-AF65-F5344CB8AC3E}">
        <p14:creationId xmlns:p14="http://schemas.microsoft.com/office/powerpoint/2010/main" val="11693490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B</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91</a:t>
            </a:fld>
            <a:endParaRPr lang="en-US"/>
          </a:p>
        </p:txBody>
      </p:sp>
    </p:spTree>
    <p:extLst>
      <p:ext uri="{BB962C8B-B14F-4D97-AF65-F5344CB8AC3E}">
        <p14:creationId xmlns:p14="http://schemas.microsoft.com/office/powerpoint/2010/main" val="18313696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B</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92</a:t>
            </a:fld>
            <a:endParaRPr lang="en-US"/>
          </a:p>
        </p:txBody>
      </p:sp>
    </p:spTree>
    <p:extLst>
      <p:ext uri="{BB962C8B-B14F-4D97-AF65-F5344CB8AC3E}">
        <p14:creationId xmlns:p14="http://schemas.microsoft.com/office/powerpoint/2010/main" val="23613699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B</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93</a:t>
            </a:fld>
            <a:endParaRPr lang="en-US"/>
          </a:p>
        </p:txBody>
      </p:sp>
    </p:spTree>
    <p:extLst>
      <p:ext uri="{BB962C8B-B14F-4D97-AF65-F5344CB8AC3E}">
        <p14:creationId xmlns:p14="http://schemas.microsoft.com/office/powerpoint/2010/main" val="3294609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CFAF2E-7187-4361-966E-4373490BB4DC}" type="slidenum">
              <a:rPr lang="en-US" smtClean="0"/>
              <a:pPr/>
              <a:t>98</a:t>
            </a:fld>
            <a:endParaRPr lang="en-US"/>
          </a:p>
        </p:txBody>
      </p:sp>
    </p:spTree>
    <p:extLst>
      <p:ext uri="{BB962C8B-B14F-4D97-AF65-F5344CB8AC3E}">
        <p14:creationId xmlns:p14="http://schemas.microsoft.com/office/powerpoint/2010/main" val="15109873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CFAF2E-7187-4361-966E-4373490BB4DC}" type="slidenum">
              <a:rPr lang="en-US" smtClean="0"/>
              <a:pPr/>
              <a:t>99</a:t>
            </a:fld>
            <a:endParaRPr lang="en-US"/>
          </a:p>
        </p:txBody>
      </p:sp>
    </p:spTree>
    <p:extLst>
      <p:ext uri="{BB962C8B-B14F-4D97-AF65-F5344CB8AC3E}">
        <p14:creationId xmlns:p14="http://schemas.microsoft.com/office/powerpoint/2010/main" val="27430211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CFAF2E-7187-4361-966E-4373490BB4DC}" type="slidenum">
              <a:rPr lang="en-US" smtClean="0"/>
              <a:pPr/>
              <a:t>100</a:t>
            </a:fld>
            <a:endParaRPr lang="en-US"/>
          </a:p>
        </p:txBody>
      </p:sp>
    </p:spTree>
    <p:extLst>
      <p:ext uri="{BB962C8B-B14F-4D97-AF65-F5344CB8AC3E}">
        <p14:creationId xmlns:p14="http://schemas.microsoft.com/office/powerpoint/2010/main" val="22889439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CFAF2E-7187-4361-966E-4373490BB4DC}" type="slidenum">
              <a:rPr lang="en-US" smtClean="0"/>
              <a:pPr/>
              <a:t>101</a:t>
            </a:fld>
            <a:endParaRPr lang="en-US"/>
          </a:p>
        </p:txBody>
      </p:sp>
    </p:spTree>
    <p:extLst>
      <p:ext uri="{BB962C8B-B14F-4D97-AF65-F5344CB8AC3E}">
        <p14:creationId xmlns:p14="http://schemas.microsoft.com/office/powerpoint/2010/main" val="2748341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A</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17</a:t>
            </a:fld>
            <a:endParaRPr lang="en-US"/>
          </a:p>
        </p:txBody>
      </p:sp>
    </p:spTree>
    <p:extLst>
      <p:ext uri="{BB962C8B-B14F-4D97-AF65-F5344CB8AC3E}">
        <p14:creationId xmlns:p14="http://schemas.microsoft.com/office/powerpoint/2010/main" val="32540271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A, D</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102</a:t>
            </a:fld>
            <a:endParaRPr lang="en-US"/>
          </a:p>
        </p:txBody>
      </p:sp>
    </p:spTree>
    <p:extLst>
      <p:ext uri="{BB962C8B-B14F-4D97-AF65-F5344CB8AC3E}">
        <p14:creationId xmlns:p14="http://schemas.microsoft.com/office/powerpoint/2010/main" val="35899437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E, F</a:t>
            </a:r>
            <a:endParaRPr lang="en-US" dirty="0"/>
          </a:p>
        </p:txBody>
      </p:sp>
      <p:sp>
        <p:nvSpPr>
          <p:cNvPr id="4" name="Slide Number Placeholder 3"/>
          <p:cNvSpPr>
            <a:spLocks noGrp="1"/>
          </p:cNvSpPr>
          <p:nvPr>
            <p:ph type="sldNum" sz="quarter" idx="10"/>
          </p:nvPr>
        </p:nvSpPr>
        <p:spPr/>
        <p:txBody>
          <a:bodyPr/>
          <a:lstStyle/>
          <a:p>
            <a:fld id="{86CFAF2E-7187-4361-966E-4373490BB4DC}" type="slidenum">
              <a:rPr lang="en-US" smtClean="0"/>
              <a:pPr/>
              <a:t>103</a:t>
            </a:fld>
            <a:endParaRPr lang="en-US"/>
          </a:p>
        </p:txBody>
      </p:sp>
    </p:spTree>
    <p:extLst>
      <p:ext uri="{BB962C8B-B14F-4D97-AF65-F5344CB8AC3E}">
        <p14:creationId xmlns:p14="http://schemas.microsoft.com/office/powerpoint/2010/main" val="28641714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C</a:t>
            </a:r>
            <a:endParaRPr lang="en-US" dirty="0"/>
          </a:p>
        </p:txBody>
      </p:sp>
      <p:sp>
        <p:nvSpPr>
          <p:cNvPr id="4" name="Slide Number Placeholder 3"/>
          <p:cNvSpPr>
            <a:spLocks noGrp="1"/>
          </p:cNvSpPr>
          <p:nvPr>
            <p:ph type="sldNum" sz="quarter" idx="10"/>
          </p:nvPr>
        </p:nvSpPr>
        <p:spPr/>
        <p:txBody>
          <a:bodyPr/>
          <a:lstStyle/>
          <a:p>
            <a:fld id="{86CFAF2E-7187-4361-966E-4373490BB4DC}" type="slidenum">
              <a:rPr lang="en-US" smtClean="0"/>
              <a:pPr/>
              <a:t>104</a:t>
            </a:fld>
            <a:endParaRPr lang="en-US"/>
          </a:p>
        </p:txBody>
      </p:sp>
    </p:spTree>
    <p:extLst>
      <p:ext uri="{BB962C8B-B14F-4D97-AF65-F5344CB8AC3E}">
        <p14:creationId xmlns:p14="http://schemas.microsoft.com/office/powerpoint/2010/main" val="1972979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B</a:t>
            </a:r>
            <a:endParaRPr lang="en-US" dirty="0"/>
          </a:p>
        </p:txBody>
      </p:sp>
      <p:sp>
        <p:nvSpPr>
          <p:cNvPr id="4" name="Slide Number Placeholder 3"/>
          <p:cNvSpPr>
            <a:spLocks noGrp="1"/>
          </p:cNvSpPr>
          <p:nvPr>
            <p:ph type="sldNum" sz="quarter" idx="10"/>
          </p:nvPr>
        </p:nvSpPr>
        <p:spPr/>
        <p:txBody>
          <a:bodyPr/>
          <a:lstStyle/>
          <a:p>
            <a:fld id="{86CFAF2E-7187-4361-966E-4373490BB4DC}" type="slidenum">
              <a:rPr lang="en-US" smtClean="0"/>
              <a:pPr/>
              <a:t>105</a:t>
            </a:fld>
            <a:endParaRPr lang="en-US"/>
          </a:p>
        </p:txBody>
      </p:sp>
    </p:spTree>
    <p:extLst>
      <p:ext uri="{BB962C8B-B14F-4D97-AF65-F5344CB8AC3E}">
        <p14:creationId xmlns:p14="http://schemas.microsoft.com/office/powerpoint/2010/main" val="23032601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E</a:t>
            </a:r>
            <a:endParaRPr lang="en-US" dirty="0"/>
          </a:p>
        </p:txBody>
      </p:sp>
      <p:sp>
        <p:nvSpPr>
          <p:cNvPr id="4" name="Slide Number Placeholder 3"/>
          <p:cNvSpPr>
            <a:spLocks noGrp="1"/>
          </p:cNvSpPr>
          <p:nvPr>
            <p:ph type="sldNum" sz="quarter" idx="10"/>
          </p:nvPr>
        </p:nvSpPr>
        <p:spPr/>
        <p:txBody>
          <a:bodyPr/>
          <a:lstStyle/>
          <a:p>
            <a:fld id="{86CFAF2E-7187-4361-966E-4373490BB4DC}" type="slidenum">
              <a:rPr lang="en-US" smtClean="0"/>
              <a:pPr/>
              <a:t>106</a:t>
            </a:fld>
            <a:endParaRPr lang="en-US"/>
          </a:p>
        </p:txBody>
      </p:sp>
    </p:spTree>
    <p:extLst>
      <p:ext uri="{BB962C8B-B14F-4D97-AF65-F5344CB8AC3E}">
        <p14:creationId xmlns:p14="http://schemas.microsoft.com/office/powerpoint/2010/main" val="36497862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FAF2E-7187-4361-966E-4373490BB4DC}" type="slidenum">
              <a:rPr lang="en-US" smtClean="0"/>
              <a:pPr/>
              <a:t>113</a:t>
            </a:fld>
            <a:endParaRPr lang="en-US"/>
          </a:p>
        </p:txBody>
      </p:sp>
    </p:spTree>
    <p:extLst>
      <p:ext uri="{BB962C8B-B14F-4D97-AF65-F5344CB8AC3E}">
        <p14:creationId xmlns:p14="http://schemas.microsoft.com/office/powerpoint/2010/main" val="35089052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B</a:t>
            </a:r>
            <a:endParaRPr lang="en-US" dirty="0"/>
          </a:p>
        </p:txBody>
      </p:sp>
      <p:sp>
        <p:nvSpPr>
          <p:cNvPr id="4" name="Slide Number Placeholder 3"/>
          <p:cNvSpPr>
            <a:spLocks noGrp="1"/>
          </p:cNvSpPr>
          <p:nvPr>
            <p:ph type="sldNum" sz="quarter" idx="10"/>
          </p:nvPr>
        </p:nvSpPr>
        <p:spPr/>
        <p:txBody>
          <a:bodyPr/>
          <a:lstStyle/>
          <a:p>
            <a:fld id="{86CFAF2E-7187-4361-966E-4373490BB4DC}" type="slidenum">
              <a:rPr lang="en-US" smtClean="0"/>
              <a:pPr/>
              <a:t>117</a:t>
            </a:fld>
            <a:endParaRPr lang="en-US"/>
          </a:p>
        </p:txBody>
      </p:sp>
    </p:spTree>
    <p:extLst>
      <p:ext uri="{BB962C8B-B14F-4D97-AF65-F5344CB8AC3E}">
        <p14:creationId xmlns:p14="http://schemas.microsoft.com/office/powerpoint/2010/main" val="35896464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D</a:t>
            </a:r>
            <a:endParaRPr lang="en-US" dirty="0"/>
          </a:p>
        </p:txBody>
      </p:sp>
      <p:sp>
        <p:nvSpPr>
          <p:cNvPr id="4" name="Slide Number Placeholder 3"/>
          <p:cNvSpPr>
            <a:spLocks noGrp="1"/>
          </p:cNvSpPr>
          <p:nvPr>
            <p:ph type="sldNum" sz="quarter" idx="10"/>
          </p:nvPr>
        </p:nvSpPr>
        <p:spPr/>
        <p:txBody>
          <a:bodyPr/>
          <a:lstStyle/>
          <a:p>
            <a:fld id="{86CFAF2E-7187-4361-966E-4373490BB4DC}" type="slidenum">
              <a:rPr lang="en-US" smtClean="0"/>
              <a:pPr/>
              <a:t>118</a:t>
            </a:fld>
            <a:endParaRPr lang="en-US"/>
          </a:p>
        </p:txBody>
      </p:sp>
    </p:spTree>
    <p:extLst>
      <p:ext uri="{BB962C8B-B14F-4D97-AF65-F5344CB8AC3E}">
        <p14:creationId xmlns:p14="http://schemas.microsoft.com/office/powerpoint/2010/main" val="31723990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A</a:t>
            </a:r>
            <a:endParaRPr lang="en-US" dirty="0"/>
          </a:p>
        </p:txBody>
      </p:sp>
      <p:sp>
        <p:nvSpPr>
          <p:cNvPr id="4" name="Slide Number Placeholder 3"/>
          <p:cNvSpPr>
            <a:spLocks noGrp="1"/>
          </p:cNvSpPr>
          <p:nvPr>
            <p:ph type="sldNum" sz="quarter" idx="10"/>
          </p:nvPr>
        </p:nvSpPr>
        <p:spPr/>
        <p:txBody>
          <a:bodyPr/>
          <a:lstStyle/>
          <a:p>
            <a:fld id="{86CFAF2E-7187-4361-966E-4373490BB4DC}" type="slidenum">
              <a:rPr lang="en-US" smtClean="0"/>
              <a:pPr/>
              <a:t>119</a:t>
            </a:fld>
            <a:endParaRPr lang="en-US"/>
          </a:p>
        </p:txBody>
      </p:sp>
    </p:spTree>
    <p:extLst>
      <p:ext uri="{BB962C8B-B14F-4D97-AF65-F5344CB8AC3E}">
        <p14:creationId xmlns:p14="http://schemas.microsoft.com/office/powerpoint/2010/main" val="56448256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C</a:t>
            </a:r>
            <a:endParaRPr lang="en-US" dirty="0"/>
          </a:p>
        </p:txBody>
      </p:sp>
      <p:sp>
        <p:nvSpPr>
          <p:cNvPr id="4" name="Slide Number Placeholder 3"/>
          <p:cNvSpPr>
            <a:spLocks noGrp="1"/>
          </p:cNvSpPr>
          <p:nvPr>
            <p:ph type="sldNum" sz="quarter" idx="10"/>
          </p:nvPr>
        </p:nvSpPr>
        <p:spPr/>
        <p:txBody>
          <a:bodyPr/>
          <a:lstStyle/>
          <a:p>
            <a:fld id="{86CFAF2E-7187-4361-966E-4373490BB4DC}" type="slidenum">
              <a:rPr lang="en-US" smtClean="0"/>
              <a:pPr/>
              <a:t>120</a:t>
            </a:fld>
            <a:endParaRPr lang="en-US"/>
          </a:p>
        </p:txBody>
      </p:sp>
    </p:spTree>
    <p:extLst>
      <p:ext uri="{BB962C8B-B14F-4D97-AF65-F5344CB8AC3E}">
        <p14:creationId xmlns:p14="http://schemas.microsoft.com/office/powerpoint/2010/main" val="3836348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5</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20</a:t>
            </a:fld>
            <a:endParaRPr lang="en-US"/>
          </a:p>
        </p:txBody>
      </p:sp>
    </p:spTree>
    <p:extLst>
      <p:ext uri="{BB962C8B-B14F-4D97-AF65-F5344CB8AC3E}">
        <p14:creationId xmlns:p14="http://schemas.microsoft.com/office/powerpoint/2010/main" val="82781684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B, E</a:t>
            </a:r>
            <a:endParaRPr lang="en-US" dirty="0"/>
          </a:p>
        </p:txBody>
      </p:sp>
      <p:sp>
        <p:nvSpPr>
          <p:cNvPr id="4" name="Slide Number Placeholder 3"/>
          <p:cNvSpPr>
            <a:spLocks noGrp="1"/>
          </p:cNvSpPr>
          <p:nvPr>
            <p:ph type="sldNum" sz="quarter" idx="10"/>
          </p:nvPr>
        </p:nvSpPr>
        <p:spPr/>
        <p:txBody>
          <a:bodyPr/>
          <a:lstStyle/>
          <a:p>
            <a:fld id="{86CFAF2E-7187-4361-966E-4373490BB4DC}" type="slidenum">
              <a:rPr lang="en-US" smtClean="0"/>
              <a:pPr/>
              <a:t>121</a:t>
            </a:fld>
            <a:endParaRPr lang="en-US"/>
          </a:p>
        </p:txBody>
      </p:sp>
    </p:spTree>
    <p:extLst>
      <p:ext uri="{BB962C8B-B14F-4D97-AF65-F5344CB8AC3E}">
        <p14:creationId xmlns:p14="http://schemas.microsoft.com/office/powerpoint/2010/main" val="8024856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Answers: A(-2,2), B(-2,4), C(0,-3), D(2,-1),</a:t>
            </a:r>
            <a:r>
              <a:rPr lang="en-US" baseline="0" dirty="0" smtClean="0">
                <a:latin typeface="Arial" pitchFamily="34" charset="0"/>
                <a:cs typeface="Arial" pitchFamily="34" charset="0"/>
              </a:rPr>
              <a:t> E(3,4), F(5,0)</a:t>
            </a:r>
            <a:endParaRPr lang="en-US" dirty="0"/>
          </a:p>
        </p:txBody>
      </p:sp>
      <p:sp>
        <p:nvSpPr>
          <p:cNvPr id="4" name="Slide Number Placeholder 3"/>
          <p:cNvSpPr>
            <a:spLocks noGrp="1"/>
          </p:cNvSpPr>
          <p:nvPr>
            <p:ph type="sldNum" sz="quarter" idx="10"/>
          </p:nvPr>
        </p:nvSpPr>
        <p:spPr/>
        <p:txBody>
          <a:bodyPr/>
          <a:lstStyle/>
          <a:p>
            <a:fld id="{86CFAF2E-7187-4361-966E-4373490BB4DC}" type="slidenum">
              <a:rPr lang="en-US" smtClean="0"/>
              <a:pPr/>
              <a:t>122</a:t>
            </a:fld>
            <a:endParaRPr lang="en-US"/>
          </a:p>
        </p:txBody>
      </p:sp>
    </p:spTree>
    <p:extLst>
      <p:ext uri="{BB962C8B-B14F-4D97-AF65-F5344CB8AC3E}">
        <p14:creationId xmlns:p14="http://schemas.microsoft.com/office/powerpoint/2010/main" val="29212664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Answers: A(-4,3), B(0,3), C(-5,-3), D(0,-1), E(3,2), F(4,-4)</a:t>
            </a:r>
            <a:endParaRPr lang="en-US" dirty="0"/>
          </a:p>
        </p:txBody>
      </p:sp>
      <p:sp>
        <p:nvSpPr>
          <p:cNvPr id="4" name="Slide Number Placeholder 3"/>
          <p:cNvSpPr>
            <a:spLocks noGrp="1"/>
          </p:cNvSpPr>
          <p:nvPr>
            <p:ph type="sldNum" sz="quarter" idx="10"/>
          </p:nvPr>
        </p:nvSpPr>
        <p:spPr/>
        <p:txBody>
          <a:bodyPr/>
          <a:lstStyle/>
          <a:p>
            <a:fld id="{86CFAF2E-7187-4361-966E-4373490BB4DC}" type="slidenum">
              <a:rPr lang="en-US" smtClean="0"/>
              <a:pPr/>
              <a:t>123</a:t>
            </a:fld>
            <a:endParaRPr lang="en-US"/>
          </a:p>
        </p:txBody>
      </p:sp>
    </p:spTree>
    <p:extLst>
      <p:ext uri="{BB962C8B-B14F-4D97-AF65-F5344CB8AC3E}">
        <p14:creationId xmlns:p14="http://schemas.microsoft.com/office/powerpoint/2010/main" val="14585463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Answers: A(3,-2), B(0,-4),</a:t>
            </a:r>
            <a:r>
              <a:rPr lang="en-US" baseline="0" dirty="0" smtClean="0">
                <a:latin typeface="Arial" pitchFamily="34" charset="0"/>
                <a:cs typeface="Arial" pitchFamily="34" charset="0"/>
              </a:rPr>
              <a:t> C(0,5), D(-4,0), E(4,-1), F(1,3)</a:t>
            </a:r>
            <a:endParaRPr lang="en-US" dirty="0"/>
          </a:p>
        </p:txBody>
      </p:sp>
      <p:sp>
        <p:nvSpPr>
          <p:cNvPr id="4" name="Slide Number Placeholder 3"/>
          <p:cNvSpPr>
            <a:spLocks noGrp="1"/>
          </p:cNvSpPr>
          <p:nvPr>
            <p:ph type="sldNum" sz="quarter" idx="10"/>
          </p:nvPr>
        </p:nvSpPr>
        <p:spPr/>
        <p:txBody>
          <a:bodyPr/>
          <a:lstStyle/>
          <a:p>
            <a:fld id="{86CFAF2E-7187-4361-966E-4373490BB4DC}" type="slidenum">
              <a:rPr lang="en-US" smtClean="0"/>
              <a:pPr/>
              <a:t>124</a:t>
            </a:fld>
            <a:endParaRPr lang="en-US"/>
          </a:p>
        </p:txBody>
      </p:sp>
    </p:spTree>
    <p:extLst>
      <p:ext uri="{BB962C8B-B14F-4D97-AF65-F5344CB8AC3E}">
        <p14:creationId xmlns:p14="http://schemas.microsoft.com/office/powerpoint/2010/main" val="4724683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C</a:t>
            </a:r>
            <a:endParaRPr lang="en-US" dirty="0"/>
          </a:p>
        </p:txBody>
      </p:sp>
      <p:sp>
        <p:nvSpPr>
          <p:cNvPr id="4" name="Slide Number Placeholder 3"/>
          <p:cNvSpPr>
            <a:spLocks noGrp="1"/>
          </p:cNvSpPr>
          <p:nvPr>
            <p:ph type="sldNum" sz="quarter" idx="10"/>
          </p:nvPr>
        </p:nvSpPr>
        <p:spPr/>
        <p:txBody>
          <a:bodyPr/>
          <a:lstStyle/>
          <a:p>
            <a:fld id="{86CFAF2E-7187-4361-966E-4373490BB4DC}" type="slidenum">
              <a:rPr lang="en-US" smtClean="0"/>
              <a:pPr/>
              <a:t>125</a:t>
            </a:fld>
            <a:endParaRPr lang="en-US"/>
          </a:p>
        </p:txBody>
      </p:sp>
    </p:spTree>
    <p:extLst>
      <p:ext uri="{BB962C8B-B14F-4D97-AF65-F5344CB8AC3E}">
        <p14:creationId xmlns:p14="http://schemas.microsoft.com/office/powerpoint/2010/main" val="169039388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B</a:t>
            </a:r>
            <a:endParaRPr lang="en-US" dirty="0"/>
          </a:p>
        </p:txBody>
      </p:sp>
      <p:sp>
        <p:nvSpPr>
          <p:cNvPr id="4" name="Slide Number Placeholder 3"/>
          <p:cNvSpPr>
            <a:spLocks noGrp="1"/>
          </p:cNvSpPr>
          <p:nvPr>
            <p:ph type="sldNum" sz="quarter" idx="10"/>
          </p:nvPr>
        </p:nvSpPr>
        <p:spPr/>
        <p:txBody>
          <a:bodyPr/>
          <a:lstStyle/>
          <a:p>
            <a:fld id="{86CFAF2E-7187-4361-966E-4373490BB4DC}" type="slidenum">
              <a:rPr lang="en-US" smtClean="0"/>
              <a:pPr/>
              <a:t>126</a:t>
            </a:fld>
            <a:endParaRPr lang="en-US"/>
          </a:p>
        </p:txBody>
      </p:sp>
    </p:spTree>
    <p:extLst>
      <p:ext uri="{BB962C8B-B14F-4D97-AF65-F5344CB8AC3E}">
        <p14:creationId xmlns:p14="http://schemas.microsoft.com/office/powerpoint/2010/main" val="120605079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D</a:t>
            </a:r>
            <a:endParaRPr lang="en-US" dirty="0"/>
          </a:p>
        </p:txBody>
      </p:sp>
      <p:sp>
        <p:nvSpPr>
          <p:cNvPr id="4" name="Slide Number Placeholder 3"/>
          <p:cNvSpPr>
            <a:spLocks noGrp="1"/>
          </p:cNvSpPr>
          <p:nvPr>
            <p:ph type="sldNum" sz="quarter" idx="10"/>
          </p:nvPr>
        </p:nvSpPr>
        <p:spPr/>
        <p:txBody>
          <a:bodyPr/>
          <a:lstStyle/>
          <a:p>
            <a:fld id="{86CFAF2E-7187-4361-966E-4373490BB4DC}" type="slidenum">
              <a:rPr lang="en-US" smtClean="0"/>
              <a:pPr/>
              <a:t>127</a:t>
            </a:fld>
            <a:endParaRPr lang="en-US"/>
          </a:p>
        </p:txBody>
      </p:sp>
    </p:spTree>
    <p:extLst>
      <p:ext uri="{BB962C8B-B14F-4D97-AF65-F5344CB8AC3E}">
        <p14:creationId xmlns:p14="http://schemas.microsoft.com/office/powerpoint/2010/main" val="22420539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D</a:t>
            </a:r>
            <a:endParaRPr lang="en-US" dirty="0"/>
          </a:p>
        </p:txBody>
      </p:sp>
      <p:sp>
        <p:nvSpPr>
          <p:cNvPr id="4" name="Slide Number Placeholder 3"/>
          <p:cNvSpPr>
            <a:spLocks noGrp="1"/>
          </p:cNvSpPr>
          <p:nvPr>
            <p:ph type="sldNum" sz="quarter" idx="10"/>
          </p:nvPr>
        </p:nvSpPr>
        <p:spPr/>
        <p:txBody>
          <a:bodyPr/>
          <a:lstStyle/>
          <a:p>
            <a:fld id="{86CFAF2E-7187-4361-966E-4373490BB4DC}" type="slidenum">
              <a:rPr lang="en-US" smtClean="0"/>
              <a:pPr/>
              <a:t>128</a:t>
            </a:fld>
            <a:endParaRPr lang="en-US"/>
          </a:p>
        </p:txBody>
      </p:sp>
    </p:spTree>
    <p:extLst>
      <p:ext uri="{BB962C8B-B14F-4D97-AF65-F5344CB8AC3E}">
        <p14:creationId xmlns:p14="http://schemas.microsoft.com/office/powerpoint/2010/main" val="345758164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False</a:t>
            </a:r>
            <a:endParaRPr lang="en-US" dirty="0"/>
          </a:p>
        </p:txBody>
      </p:sp>
      <p:sp>
        <p:nvSpPr>
          <p:cNvPr id="4" name="Slide Number Placeholder 3"/>
          <p:cNvSpPr>
            <a:spLocks noGrp="1"/>
          </p:cNvSpPr>
          <p:nvPr>
            <p:ph type="sldNum" sz="quarter" idx="10"/>
          </p:nvPr>
        </p:nvSpPr>
        <p:spPr/>
        <p:txBody>
          <a:bodyPr/>
          <a:lstStyle/>
          <a:p>
            <a:fld id="{86CFAF2E-7187-4361-966E-4373490BB4DC}" type="slidenum">
              <a:rPr lang="en-US" smtClean="0"/>
              <a:pPr/>
              <a:t>129</a:t>
            </a:fld>
            <a:endParaRPr lang="en-US"/>
          </a:p>
        </p:txBody>
      </p:sp>
    </p:spTree>
    <p:extLst>
      <p:ext uri="{BB962C8B-B14F-4D97-AF65-F5344CB8AC3E}">
        <p14:creationId xmlns:p14="http://schemas.microsoft.com/office/powerpoint/2010/main" val="93943028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False</a:t>
            </a:r>
            <a:endParaRPr lang="en-US" dirty="0"/>
          </a:p>
        </p:txBody>
      </p:sp>
      <p:sp>
        <p:nvSpPr>
          <p:cNvPr id="4" name="Slide Number Placeholder 3"/>
          <p:cNvSpPr>
            <a:spLocks noGrp="1"/>
          </p:cNvSpPr>
          <p:nvPr>
            <p:ph type="sldNum" sz="quarter" idx="10"/>
          </p:nvPr>
        </p:nvSpPr>
        <p:spPr/>
        <p:txBody>
          <a:bodyPr/>
          <a:lstStyle/>
          <a:p>
            <a:fld id="{86CFAF2E-7187-4361-966E-4373490BB4DC}" type="slidenum">
              <a:rPr lang="en-US" smtClean="0"/>
              <a:pPr/>
              <a:t>130</a:t>
            </a:fld>
            <a:endParaRPr lang="en-US"/>
          </a:p>
        </p:txBody>
      </p:sp>
    </p:spTree>
    <p:extLst>
      <p:ext uri="{BB962C8B-B14F-4D97-AF65-F5344CB8AC3E}">
        <p14:creationId xmlns:p14="http://schemas.microsoft.com/office/powerpoint/2010/main" val="2071534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-25</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21</a:t>
            </a:fld>
            <a:endParaRPr lang="en-US"/>
          </a:p>
        </p:txBody>
      </p:sp>
    </p:spTree>
    <p:extLst>
      <p:ext uri="{BB962C8B-B14F-4D97-AF65-F5344CB8AC3E}">
        <p14:creationId xmlns:p14="http://schemas.microsoft.com/office/powerpoint/2010/main" val="264711167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True</a:t>
            </a:r>
            <a:endParaRPr lang="en-US" dirty="0"/>
          </a:p>
        </p:txBody>
      </p:sp>
      <p:sp>
        <p:nvSpPr>
          <p:cNvPr id="4" name="Slide Number Placeholder 3"/>
          <p:cNvSpPr>
            <a:spLocks noGrp="1"/>
          </p:cNvSpPr>
          <p:nvPr>
            <p:ph type="sldNum" sz="quarter" idx="10"/>
          </p:nvPr>
        </p:nvSpPr>
        <p:spPr/>
        <p:txBody>
          <a:bodyPr/>
          <a:lstStyle/>
          <a:p>
            <a:fld id="{86CFAF2E-7187-4361-966E-4373490BB4DC}" type="slidenum">
              <a:rPr lang="en-US" smtClean="0"/>
              <a:pPr/>
              <a:t>131</a:t>
            </a:fld>
            <a:endParaRPr lang="en-US"/>
          </a:p>
        </p:txBody>
      </p:sp>
    </p:spTree>
    <p:extLst>
      <p:ext uri="{BB962C8B-B14F-4D97-AF65-F5344CB8AC3E}">
        <p14:creationId xmlns:p14="http://schemas.microsoft.com/office/powerpoint/2010/main" val="400576503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False</a:t>
            </a:r>
            <a:endParaRPr lang="en-US" dirty="0"/>
          </a:p>
        </p:txBody>
      </p:sp>
      <p:sp>
        <p:nvSpPr>
          <p:cNvPr id="4" name="Slide Number Placeholder 3"/>
          <p:cNvSpPr>
            <a:spLocks noGrp="1"/>
          </p:cNvSpPr>
          <p:nvPr>
            <p:ph type="sldNum" sz="quarter" idx="10"/>
          </p:nvPr>
        </p:nvSpPr>
        <p:spPr/>
        <p:txBody>
          <a:bodyPr/>
          <a:lstStyle/>
          <a:p>
            <a:fld id="{86CFAF2E-7187-4361-966E-4373490BB4DC}" type="slidenum">
              <a:rPr lang="en-US" smtClean="0"/>
              <a:pPr/>
              <a:t>132</a:t>
            </a:fld>
            <a:endParaRPr lang="en-US"/>
          </a:p>
        </p:txBody>
      </p:sp>
    </p:spTree>
    <p:extLst>
      <p:ext uri="{BB962C8B-B14F-4D97-AF65-F5344CB8AC3E}">
        <p14:creationId xmlns:p14="http://schemas.microsoft.com/office/powerpoint/2010/main" val="317711738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Teacher</a:t>
            </a:r>
            <a:r>
              <a:rPr lang="en-US" baseline="0" dirty="0" smtClean="0">
                <a:latin typeface="Arial" pitchFamily="34" charset="0"/>
                <a:cs typeface="Arial" pitchFamily="34" charset="0"/>
              </a:rPr>
              <a:t> Instructions: At this point, students should just count to see the distance between the point. In a few pages, they will study a table to see how the distance can  be found without the coordinate grid.</a:t>
            </a:r>
          </a:p>
          <a:p>
            <a:r>
              <a:rPr lang="en-US" dirty="0" smtClean="0">
                <a:latin typeface="Arial" pitchFamily="34" charset="0"/>
                <a:cs typeface="Arial" pitchFamily="34" charset="0"/>
              </a:rPr>
              <a:t>Answer: 9</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136</a:t>
            </a:fld>
            <a:endParaRPr lang="en-US"/>
          </a:p>
        </p:txBody>
      </p:sp>
    </p:spTree>
    <p:extLst>
      <p:ext uri="{BB962C8B-B14F-4D97-AF65-F5344CB8AC3E}">
        <p14:creationId xmlns:p14="http://schemas.microsoft.com/office/powerpoint/2010/main" val="39302794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6</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137</a:t>
            </a:fld>
            <a:endParaRPr lang="en-US"/>
          </a:p>
        </p:txBody>
      </p:sp>
    </p:spTree>
    <p:extLst>
      <p:ext uri="{BB962C8B-B14F-4D97-AF65-F5344CB8AC3E}">
        <p14:creationId xmlns:p14="http://schemas.microsoft.com/office/powerpoint/2010/main" val="78062930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Answer: 2</a:t>
            </a:r>
            <a:endParaRPr lang="en-US" dirty="0"/>
          </a:p>
        </p:txBody>
      </p:sp>
      <p:sp>
        <p:nvSpPr>
          <p:cNvPr id="4" name="Slide Number Placeholder 3"/>
          <p:cNvSpPr>
            <a:spLocks noGrp="1"/>
          </p:cNvSpPr>
          <p:nvPr>
            <p:ph type="sldNum" sz="quarter" idx="10"/>
          </p:nvPr>
        </p:nvSpPr>
        <p:spPr/>
        <p:txBody>
          <a:bodyPr/>
          <a:lstStyle/>
          <a:p>
            <a:fld id="{86CFAF2E-7187-4361-966E-4373490BB4DC}" type="slidenum">
              <a:rPr lang="en-US" smtClean="0"/>
              <a:pPr/>
              <a:t>138</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8</a:t>
            </a:r>
            <a:endParaRPr lang="en-US" dirty="0"/>
          </a:p>
        </p:txBody>
      </p:sp>
      <p:sp>
        <p:nvSpPr>
          <p:cNvPr id="4" name="Slide Number Placeholder 3"/>
          <p:cNvSpPr>
            <a:spLocks noGrp="1"/>
          </p:cNvSpPr>
          <p:nvPr>
            <p:ph type="sldNum" sz="quarter" idx="10"/>
          </p:nvPr>
        </p:nvSpPr>
        <p:spPr/>
        <p:txBody>
          <a:bodyPr/>
          <a:lstStyle/>
          <a:p>
            <a:fld id="{86CFAF2E-7187-4361-966E-4373490BB4DC}" type="slidenum">
              <a:rPr lang="en-US" smtClean="0"/>
              <a:pPr/>
              <a:t>139</a:t>
            </a:fld>
            <a:endParaRPr lang="en-US"/>
          </a:p>
        </p:txBody>
      </p:sp>
    </p:spTree>
    <p:extLst>
      <p:ext uri="{BB962C8B-B14F-4D97-AF65-F5344CB8AC3E}">
        <p14:creationId xmlns:p14="http://schemas.microsoft.com/office/powerpoint/2010/main" val="34774906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5</a:t>
            </a:r>
            <a:endParaRPr lang="en-US" dirty="0"/>
          </a:p>
        </p:txBody>
      </p:sp>
      <p:sp>
        <p:nvSpPr>
          <p:cNvPr id="4" name="Slide Number Placeholder 3"/>
          <p:cNvSpPr>
            <a:spLocks noGrp="1"/>
          </p:cNvSpPr>
          <p:nvPr>
            <p:ph type="sldNum" sz="quarter" idx="10"/>
          </p:nvPr>
        </p:nvSpPr>
        <p:spPr/>
        <p:txBody>
          <a:bodyPr/>
          <a:lstStyle/>
          <a:p>
            <a:fld id="{86CFAF2E-7187-4361-966E-4373490BB4DC}" type="slidenum">
              <a:rPr lang="en-US" smtClean="0"/>
              <a:pPr/>
              <a:t>142</a:t>
            </a:fld>
            <a:endParaRPr lang="en-US"/>
          </a:p>
        </p:txBody>
      </p:sp>
    </p:spTree>
    <p:extLst>
      <p:ext uri="{BB962C8B-B14F-4D97-AF65-F5344CB8AC3E}">
        <p14:creationId xmlns:p14="http://schemas.microsoft.com/office/powerpoint/2010/main" val="136944542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8</a:t>
            </a:r>
            <a:endParaRPr lang="en-US" dirty="0"/>
          </a:p>
        </p:txBody>
      </p:sp>
      <p:sp>
        <p:nvSpPr>
          <p:cNvPr id="4" name="Slide Number Placeholder 3"/>
          <p:cNvSpPr>
            <a:spLocks noGrp="1"/>
          </p:cNvSpPr>
          <p:nvPr>
            <p:ph type="sldNum" sz="quarter" idx="10"/>
          </p:nvPr>
        </p:nvSpPr>
        <p:spPr/>
        <p:txBody>
          <a:bodyPr/>
          <a:lstStyle/>
          <a:p>
            <a:fld id="{86CFAF2E-7187-4361-966E-4373490BB4DC}" type="slidenum">
              <a:rPr lang="en-US" smtClean="0"/>
              <a:pPr/>
              <a:t>143</a:t>
            </a:fld>
            <a:endParaRPr lang="en-US"/>
          </a:p>
        </p:txBody>
      </p:sp>
    </p:spTree>
    <p:extLst>
      <p:ext uri="{BB962C8B-B14F-4D97-AF65-F5344CB8AC3E}">
        <p14:creationId xmlns:p14="http://schemas.microsoft.com/office/powerpoint/2010/main" val="249548053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5</a:t>
            </a:r>
            <a:endParaRPr lang="en-US" dirty="0"/>
          </a:p>
        </p:txBody>
      </p:sp>
      <p:sp>
        <p:nvSpPr>
          <p:cNvPr id="4" name="Slide Number Placeholder 3"/>
          <p:cNvSpPr>
            <a:spLocks noGrp="1"/>
          </p:cNvSpPr>
          <p:nvPr>
            <p:ph type="sldNum" sz="quarter" idx="10"/>
          </p:nvPr>
        </p:nvSpPr>
        <p:spPr/>
        <p:txBody>
          <a:bodyPr/>
          <a:lstStyle/>
          <a:p>
            <a:fld id="{86CFAF2E-7187-4361-966E-4373490BB4DC}" type="slidenum">
              <a:rPr lang="en-US" smtClean="0"/>
              <a:pPr/>
              <a:t>144</a:t>
            </a:fld>
            <a:endParaRPr lang="en-US"/>
          </a:p>
        </p:txBody>
      </p:sp>
    </p:spTree>
    <p:extLst>
      <p:ext uri="{BB962C8B-B14F-4D97-AF65-F5344CB8AC3E}">
        <p14:creationId xmlns:p14="http://schemas.microsoft.com/office/powerpoint/2010/main" val="280453613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5</a:t>
            </a:r>
            <a:endParaRPr lang="en-US" dirty="0"/>
          </a:p>
        </p:txBody>
      </p:sp>
      <p:sp>
        <p:nvSpPr>
          <p:cNvPr id="4" name="Slide Number Placeholder 3"/>
          <p:cNvSpPr>
            <a:spLocks noGrp="1"/>
          </p:cNvSpPr>
          <p:nvPr>
            <p:ph type="sldNum" sz="quarter" idx="10"/>
          </p:nvPr>
        </p:nvSpPr>
        <p:spPr/>
        <p:txBody>
          <a:bodyPr/>
          <a:lstStyle/>
          <a:p>
            <a:fld id="{86CFAF2E-7187-4361-966E-4373490BB4DC}" type="slidenum">
              <a:rPr lang="en-US" smtClean="0"/>
              <a:pPr/>
              <a:t>145</a:t>
            </a:fld>
            <a:endParaRPr lang="en-US"/>
          </a:p>
        </p:txBody>
      </p:sp>
    </p:spTree>
    <p:extLst>
      <p:ext uri="{BB962C8B-B14F-4D97-AF65-F5344CB8AC3E}">
        <p14:creationId xmlns:p14="http://schemas.microsoft.com/office/powerpoint/2010/main" val="2872354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0</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6CFAF2E-7187-4361-966E-4373490BB4DC}" type="slidenum">
              <a:rPr lang="en-US" smtClean="0"/>
              <a:pPr/>
              <a:t>22</a:t>
            </a:fld>
            <a:endParaRPr lang="en-US"/>
          </a:p>
        </p:txBody>
      </p:sp>
    </p:spTree>
    <p:extLst>
      <p:ext uri="{BB962C8B-B14F-4D97-AF65-F5344CB8AC3E}">
        <p14:creationId xmlns:p14="http://schemas.microsoft.com/office/powerpoint/2010/main" val="142038258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Answer: 6</a:t>
            </a:r>
            <a:endParaRPr lang="en-US" dirty="0"/>
          </a:p>
        </p:txBody>
      </p:sp>
      <p:sp>
        <p:nvSpPr>
          <p:cNvPr id="4" name="Slide Number Placeholder 3"/>
          <p:cNvSpPr>
            <a:spLocks noGrp="1"/>
          </p:cNvSpPr>
          <p:nvPr>
            <p:ph type="sldNum" sz="quarter" idx="10"/>
          </p:nvPr>
        </p:nvSpPr>
        <p:spPr/>
        <p:txBody>
          <a:bodyPr/>
          <a:lstStyle/>
          <a:p>
            <a:fld id="{86CFAF2E-7187-4361-966E-4373490BB4DC}" type="slidenum">
              <a:rPr lang="en-US" smtClean="0"/>
              <a:pPr/>
              <a:t>146</a:t>
            </a:fld>
            <a:endParaRPr lang="en-US"/>
          </a:p>
        </p:txBody>
      </p:sp>
    </p:spTree>
    <p:extLst>
      <p:ext uri="{BB962C8B-B14F-4D97-AF65-F5344CB8AC3E}">
        <p14:creationId xmlns:p14="http://schemas.microsoft.com/office/powerpoint/2010/main" val="4233263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4383" y="3156188"/>
            <a:ext cx="8776335" cy="217781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8765" y="5757334"/>
            <a:ext cx="7227570" cy="259644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5BDFBB-06E3-454A-93D7-9274A08252B5}" type="datetimeFigureOut">
              <a:rPr lang="en-US" smtClean="0"/>
              <a:pPr/>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E5BA8-4D16-4061-877E-55203B9ED7CC}" type="slidenum">
              <a:rPr lang="en-US" smtClean="0"/>
              <a:pPr/>
              <a:t>‹#›</a:t>
            </a:fld>
            <a:endParaRPr lang="en-US"/>
          </a:p>
        </p:txBody>
      </p:sp>
    </p:spTree>
    <p:extLst>
      <p:ext uri="{BB962C8B-B14F-4D97-AF65-F5344CB8AC3E}">
        <p14:creationId xmlns:p14="http://schemas.microsoft.com/office/powerpoint/2010/main" val="2145328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5BDFBB-06E3-454A-93D7-9274A08252B5}" type="datetimeFigureOut">
              <a:rPr lang="en-US" smtClean="0"/>
              <a:pPr/>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E5BA8-4D16-4061-877E-55203B9ED7CC}" type="slidenum">
              <a:rPr lang="en-US" smtClean="0"/>
              <a:pPr/>
              <a:t>‹#›</a:t>
            </a:fld>
            <a:endParaRPr lang="en-US"/>
          </a:p>
        </p:txBody>
      </p:sp>
    </p:spTree>
    <p:extLst>
      <p:ext uri="{BB962C8B-B14F-4D97-AF65-F5344CB8AC3E}">
        <p14:creationId xmlns:p14="http://schemas.microsoft.com/office/powerpoint/2010/main" val="236676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85697" y="406873"/>
            <a:ext cx="2323148" cy="86689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6256" y="406873"/>
            <a:ext cx="6797358" cy="86689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5BDFBB-06E3-454A-93D7-9274A08252B5}" type="datetimeFigureOut">
              <a:rPr lang="en-US" smtClean="0"/>
              <a:pPr/>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E5BA8-4D16-4061-877E-55203B9ED7CC}" type="slidenum">
              <a:rPr lang="en-US" smtClean="0"/>
              <a:pPr/>
              <a:t>‹#›</a:t>
            </a:fld>
            <a:endParaRPr lang="en-US"/>
          </a:p>
        </p:txBody>
      </p:sp>
    </p:spTree>
    <p:extLst>
      <p:ext uri="{BB962C8B-B14F-4D97-AF65-F5344CB8AC3E}">
        <p14:creationId xmlns:p14="http://schemas.microsoft.com/office/powerpoint/2010/main" val="1678507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5BDFBB-06E3-454A-93D7-9274A08252B5}" type="datetimeFigureOut">
              <a:rPr lang="en-US" smtClean="0"/>
              <a:pPr/>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E5BA8-4D16-4061-877E-55203B9ED7CC}" type="slidenum">
              <a:rPr lang="en-US" smtClean="0"/>
              <a:pPr/>
              <a:t>‹#›</a:t>
            </a:fld>
            <a:endParaRPr lang="en-US"/>
          </a:p>
        </p:txBody>
      </p:sp>
    </p:spTree>
    <p:extLst>
      <p:ext uri="{BB962C8B-B14F-4D97-AF65-F5344CB8AC3E}">
        <p14:creationId xmlns:p14="http://schemas.microsoft.com/office/powerpoint/2010/main" val="49228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5612" y="6528743"/>
            <a:ext cx="8776335" cy="2017889"/>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5612" y="4306243"/>
            <a:ext cx="8776335" cy="222249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5BDFBB-06E3-454A-93D7-9274A08252B5}" type="datetimeFigureOut">
              <a:rPr lang="en-US" smtClean="0"/>
              <a:pPr/>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E5BA8-4D16-4061-877E-55203B9ED7CC}" type="slidenum">
              <a:rPr lang="en-US" smtClean="0"/>
              <a:pPr/>
              <a:t>‹#›</a:t>
            </a:fld>
            <a:endParaRPr lang="en-US"/>
          </a:p>
        </p:txBody>
      </p:sp>
    </p:spTree>
    <p:extLst>
      <p:ext uri="{BB962C8B-B14F-4D97-AF65-F5344CB8AC3E}">
        <p14:creationId xmlns:p14="http://schemas.microsoft.com/office/powerpoint/2010/main" val="467290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6256" y="2370669"/>
            <a:ext cx="4560252" cy="67051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48593" y="2370669"/>
            <a:ext cx="4560252" cy="67051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5BDFBB-06E3-454A-93D7-9274A08252B5}" type="datetimeFigureOut">
              <a:rPr lang="en-US" smtClean="0"/>
              <a:pPr/>
              <a:t>3/12/2014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CE5BA8-4D16-4061-877E-55203B9ED7CC}" type="slidenum">
              <a:rPr lang="en-US" smtClean="0"/>
              <a:pPr/>
              <a:t>‹#›</a:t>
            </a:fld>
            <a:endParaRPr lang="en-US"/>
          </a:p>
        </p:txBody>
      </p:sp>
    </p:spTree>
    <p:extLst>
      <p:ext uri="{BB962C8B-B14F-4D97-AF65-F5344CB8AC3E}">
        <p14:creationId xmlns:p14="http://schemas.microsoft.com/office/powerpoint/2010/main" val="4122098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6255" y="2274242"/>
            <a:ext cx="4562046" cy="9477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6255" y="3222037"/>
            <a:ext cx="4562046" cy="58537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45010" y="2274242"/>
            <a:ext cx="4563837" cy="9477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45010" y="3222037"/>
            <a:ext cx="4563837" cy="58537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5BDFBB-06E3-454A-93D7-9274A08252B5}" type="datetimeFigureOut">
              <a:rPr lang="en-US" smtClean="0"/>
              <a:pPr/>
              <a:t>3/12/2014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CE5BA8-4D16-4061-877E-55203B9ED7CC}" type="slidenum">
              <a:rPr lang="en-US" smtClean="0"/>
              <a:pPr/>
              <a:t>‹#›</a:t>
            </a:fld>
            <a:endParaRPr lang="en-US"/>
          </a:p>
        </p:txBody>
      </p:sp>
    </p:spTree>
    <p:extLst>
      <p:ext uri="{BB962C8B-B14F-4D97-AF65-F5344CB8AC3E}">
        <p14:creationId xmlns:p14="http://schemas.microsoft.com/office/powerpoint/2010/main" val="320826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5BDFBB-06E3-454A-93D7-9274A08252B5}" type="datetimeFigureOut">
              <a:rPr lang="en-US" smtClean="0"/>
              <a:pPr/>
              <a:t>3/12/2014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CE5BA8-4D16-4061-877E-55203B9ED7CC}" type="slidenum">
              <a:rPr lang="en-US" smtClean="0"/>
              <a:pPr/>
              <a:t>‹#›</a:t>
            </a:fld>
            <a:endParaRPr lang="en-US"/>
          </a:p>
        </p:txBody>
      </p:sp>
    </p:spTree>
    <p:extLst>
      <p:ext uri="{BB962C8B-B14F-4D97-AF65-F5344CB8AC3E}">
        <p14:creationId xmlns:p14="http://schemas.microsoft.com/office/powerpoint/2010/main" val="53282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5BDFBB-06E3-454A-93D7-9274A08252B5}" type="datetimeFigureOut">
              <a:rPr lang="en-US" smtClean="0"/>
              <a:pPr/>
              <a:t>3/12/2014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CE5BA8-4D16-4061-877E-55203B9ED7CC}" type="slidenum">
              <a:rPr lang="en-US" smtClean="0"/>
              <a:pPr/>
              <a:t>‹#›</a:t>
            </a:fld>
            <a:endParaRPr lang="en-US"/>
          </a:p>
        </p:txBody>
      </p:sp>
    </p:spTree>
    <p:extLst>
      <p:ext uri="{BB962C8B-B14F-4D97-AF65-F5344CB8AC3E}">
        <p14:creationId xmlns:p14="http://schemas.microsoft.com/office/powerpoint/2010/main" val="372020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6256" y="404519"/>
            <a:ext cx="3396887" cy="172155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36828" y="404521"/>
            <a:ext cx="5772017" cy="86712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6256" y="2126076"/>
            <a:ext cx="3396887" cy="69497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5BDFBB-06E3-454A-93D7-9274A08252B5}" type="datetimeFigureOut">
              <a:rPr lang="en-US" smtClean="0"/>
              <a:pPr/>
              <a:t>3/12/2014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CE5BA8-4D16-4061-877E-55203B9ED7CC}" type="slidenum">
              <a:rPr lang="en-US" smtClean="0"/>
              <a:pPr/>
              <a:t>‹#›</a:t>
            </a:fld>
            <a:endParaRPr lang="en-US"/>
          </a:p>
        </p:txBody>
      </p:sp>
    </p:spTree>
    <p:extLst>
      <p:ext uri="{BB962C8B-B14F-4D97-AF65-F5344CB8AC3E}">
        <p14:creationId xmlns:p14="http://schemas.microsoft.com/office/powerpoint/2010/main" val="1480146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23792" y="7112000"/>
            <a:ext cx="6195060" cy="83961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23792" y="907815"/>
            <a:ext cx="6195060" cy="6096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23792" y="7951612"/>
            <a:ext cx="6195060" cy="11923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5BDFBB-06E3-454A-93D7-9274A08252B5}" type="datetimeFigureOut">
              <a:rPr lang="en-US" smtClean="0"/>
              <a:pPr/>
              <a:t>3/12/2014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CE5BA8-4D16-4061-877E-55203B9ED7CC}" type="slidenum">
              <a:rPr lang="en-US" smtClean="0"/>
              <a:pPr/>
              <a:t>‹#›</a:t>
            </a:fld>
            <a:endParaRPr lang="en-US"/>
          </a:p>
        </p:txBody>
      </p:sp>
    </p:spTree>
    <p:extLst>
      <p:ext uri="{BB962C8B-B14F-4D97-AF65-F5344CB8AC3E}">
        <p14:creationId xmlns:p14="http://schemas.microsoft.com/office/powerpoint/2010/main" val="696797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6255" y="406872"/>
            <a:ext cx="9292590" cy="169333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16255" y="2370669"/>
            <a:ext cx="9292590" cy="670513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16257" y="9416817"/>
            <a:ext cx="2409190" cy="540926"/>
          </a:xfrm>
          <a:prstGeom prst="rect">
            <a:avLst/>
          </a:prstGeom>
        </p:spPr>
        <p:txBody>
          <a:bodyPr vert="horz" lIns="91440" tIns="45720" rIns="91440" bIns="45720" rtlCol="0" anchor="ctr"/>
          <a:lstStyle>
            <a:lvl1pPr algn="l">
              <a:defRPr sz="1200">
                <a:solidFill>
                  <a:schemeClr val="tx1">
                    <a:tint val="75000"/>
                  </a:schemeClr>
                </a:solidFill>
              </a:defRPr>
            </a:lvl1pPr>
          </a:lstStyle>
          <a:p>
            <a:fld id="{985BDFBB-06E3-454A-93D7-9274A08252B5}" type="datetimeFigureOut">
              <a:rPr lang="en-US" smtClean="0"/>
              <a:pPr/>
              <a:t>3/12/2014</a:t>
            </a:fld>
            <a:endParaRPr lang="en-US"/>
          </a:p>
        </p:txBody>
      </p:sp>
      <p:sp>
        <p:nvSpPr>
          <p:cNvPr id="5" name="Footer Placeholder 4"/>
          <p:cNvSpPr>
            <a:spLocks noGrp="1"/>
          </p:cNvSpPr>
          <p:nvPr>
            <p:ph type="ftr" sz="quarter" idx="3"/>
          </p:nvPr>
        </p:nvSpPr>
        <p:spPr>
          <a:xfrm>
            <a:off x="3527745" y="9416817"/>
            <a:ext cx="3269615" cy="5409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399656" y="9416817"/>
            <a:ext cx="2409190" cy="540926"/>
          </a:xfrm>
          <a:prstGeom prst="rect">
            <a:avLst/>
          </a:prstGeom>
        </p:spPr>
        <p:txBody>
          <a:bodyPr vert="horz" lIns="91440" tIns="45720" rIns="91440" bIns="45720" rtlCol="0" anchor="ctr"/>
          <a:lstStyle>
            <a:lvl1pPr algn="r">
              <a:defRPr sz="1200">
                <a:solidFill>
                  <a:schemeClr val="tx1">
                    <a:tint val="75000"/>
                  </a:schemeClr>
                </a:solidFill>
              </a:defRPr>
            </a:lvl1pPr>
          </a:lstStyle>
          <a:p>
            <a:fld id="{6ACE5BA8-4D16-4061-877E-55203B9ED7CC}" type="slidenum">
              <a:rPr lang="en-US" smtClean="0"/>
              <a:pPr/>
              <a:t>‹#›</a:t>
            </a:fld>
            <a:endParaRPr lang="en-US"/>
          </a:p>
        </p:txBody>
      </p:sp>
    </p:spTree>
    <p:extLst>
      <p:ext uri="{BB962C8B-B14F-4D97-AF65-F5344CB8AC3E}">
        <p14:creationId xmlns:p14="http://schemas.microsoft.com/office/powerpoint/2010/main" val="3054201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jctl.or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120.png"/><Relationship Id="rId4" Type="http://schemas.microsoft.com/office/2007/relationships/hdphoto" Target="../media/hdphoto1.wdp"/></Relationships>
</file>

<file path=ppt/slides/_rels/slide10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6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19.png"/></Relationships>
</file>

<file path=ppt/slides/_rels/slide104.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19.png"/></Relationships>
</file>

<file path=ppt/slides/_rels/slide105.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6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19.png"/></Relationships>
</file>

<file path=ppt/slides/_rels/slide10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6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19.png"/></Relationships>
</file>

<file path=ppt/slides/_rels/slide10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5.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7.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8.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9.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microsoft.com/office/2007/relationships/hdphoto" Target="../media/hdphoto7.wdp"/></Relationships>
</file>

<file path=ppt/slides/_rels/slide11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0.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7.xml"/><Relationship Id="rId4" Type="http://schemas.openxmlformats.org/officeDocument/2006/relationships/image" Target="../media/image134.jpeg"/></Relationships>
</file>

<file path=ppt/slides/_rels/slide117.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66.xml"/><Relationship Id="rId1" Type="http://schemas.openxmlformats.org/officeDocument/2006/relationships/slideLayout" Target="../slideLayouts/slideLayout7.xml"/><Relationship Id="rId5" Type="http://schemas.openxmlformats.org/officeDocument/2006/relationships/image" Target="../media/image136.png"/><Relationship Id="rId4" Type="http://schemas.microsoft.com/office/2007/relationships/hdphoto" Target="../media/hdphoto8.wdp"/></Relationships>
</file>

<file path=ppt/slides/_rels/slide118.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67.xml"/><Relationship Id="rId1" Type="http://schemas.openxmlformats.org/officeDocument/2006/relationships/slideLayout" Target="../slideLayouts/slideLayout7.xml"/><Relationship Id="rId5" Type="http://schemas.openxmlformats.org/officeDocument/2006/relationships/image" Target="../media/image137.png"/><Relationship Id="rId4" Type="http://schemas.microsoft.com/office/2007/relationships/hdphoto" Target="../media/hdphoto8.wdp"/></Relationships>
</file>

<file path=ppt/slides/_rels/slide119.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68.xml"/><Relationship Id="rId1" Type="http://schemas.openxmlformats.org/officeDocument/2006/relationships/slideLayout" Target="../slideLayouts/slideLayout7.xml"/><Relationship Id="rId5" Type="http://schemas.openxmlformats.org/officeDocument/2006/relationships/image" Target="../media/image138.png"/><Relationship Id="rId4" Type="http://schemas.microsoft.com/office/2007/relationships/hdphoto" Target="../media/hdphoto8.wdp"/></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120.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69.xml"/><Relationship Id="rId1" Type="http://schemas.openxmlformats.org/officeDocument/2006/relationships/slideLayout" Target="../slideLayouts/slideLayout7.xml"/><Relationship Id="rId5" Type="http://schemas.openxmlformats.org/officeDocument/2006/relationships/image" Target="../media/image139.png"/><Relationship Id="rId4" Type="http://schemas.microsoft.com/office/2007/relationships/hdphoto" Target="../media/hdphoto8.wdp"/></Relationships>
</file>

<file path=ppt/slides/_rels/slide121.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microsoft.com/office/2007/relationships/hdphoto" Target="../media/hdphoto9.wdp"/></Relationships>
</file>

<file path=ppt/slides/_rels/slide123.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microsoft.com/office/2007/relationships/hdphoto" Target="../media/hdphoto10.wdp"/></Relationships>
</file>

<file path=ppt/slides/_rels/slide124.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microsoft.com/office/2007/relationships/hdphoto" Target="../media/hdphoto11.wdp"/></Relationships>
</file>

<file path=ppt/slides/_rels/slide125.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78.xml"/><Relationship Id="rId1" Type="http://schemas.openxmlformats.org/officeDocument/2006/relationships/slideLayout" Target="../slideLayouts/slideLayout7.xml"/><Relationship Id="rId5" Type="http://schemas.openxmlformats.org/officeDocument/2006/relationships/image" Target="../media/image149.png"/><Relationship Id="rId4" Type="http://schemas.microsoft.com/office/2007/relationships/hdphoto" Target="../media/hdphoto12.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79.xml"/><Relationship Id="rId1" Type="http://schemas.openxmlformats.org/officeDocument/2006/relationships/slideLayout" Target="../slideLayouts/slideLayout7.xml"/><Relationship Id="rId5" Type="http://schemas.openxmlformats.org/officeDocument/2006/relationships/image" Target="../media/image151.png"/><Relationship Id="rId4" Type="http://schemas.microsoft.com/office/2007/relationships/hdphoto" Target="../media/hdphoto13.wdp"/></Relationships>
</file>

<file path=ppt/slides/_rels/slide131.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80.xml"/><Relationship Id="rId1" Type="http://schemas.openxmlformats.org/officeDocument/2006/relationships/slideLayout" Target="../slideLayouts/slideLayout7.xml"/><Relationship Id="rId5" Type="http://schemas.openxmlformats.org/officeDocument/2006/relationships/image" Target="../media/image153.png"/><Relationship Id="rId4" Type="http://schemas.microsoft.com/office/2007/relationships/hdphoto" Target="../media/hdphoto14.wdp"/></Relationships>
</file>

<file path=ppt/slides/_rels/slide132.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81.xml"/><Relationship Id="rId1" Type="http://schemas.openxmlformats.org/officeDocument/2006/relationships/slideLayout" Target="../slideLayouts/slideLayout7.xml"/><Relationship Id="rId5" Type="http://schemas.openxmlformats.org/officeDocument/2006/relationships/image" Target="../media/image155.png"/><Relationship Id="rId4" Type="http://schemas.microsoft.com/office/2007/relationships/hdphoto" Target="../media/hdphoto15.wdp"/></Relationships>
</file>

<file path=ppt/slides/_rels/slide13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82.xml"/><Relationship Id="rId1" Type="http://schemas.openxmlformats.org/officeDocument/2006/relationships/slideLayout" Target="../slideLayouts/slideLayout7.xml"/><Relationship Id="rId5" Type="http://schemas.openxmlformats.org/officeDocument/2006/relationships/image" Target="../media/image157.png"/><Relationship Id="rId4" Type="http://schemas.microsoft.com/office/2007/relationships/hdphoto" Target="../media/hdphoto16.wdp"/></Relationships>
</file>

<file path=ppt/slides/_rels/slide137.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notesSlide" Target="../notesSlides/notesSlide83.xml"/><Relationship Id="rId1" Type="http://schemas.openxmlformats.org/officeDocument/2006/relationships/slideLayout" Target="../slideLayouts/slideLayout7.xml"/><Relationship Id="rId5" Type="http://schemas.openxmlformats.org/officeDocument/2006/relationships/image" Target="../media/image159.png"/><Relationship Id="rId4" Type="http://schemas.microsoft.com/office/2007/relationships/hdphoto" Target="../media/hdphoto17.wdp"/></Relationships>
</file>

<file path=ppt/slides/_rels/slide138.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84.xml"/><Relationship Id="rId1" Type="http://schemas.openxmlformats.org/officeDocument/2006/relationships/slideLayout" Target="../slideLayouts/slideLayout7.xml"/><Relationship Id="rId5" Type="http://schemas.openxmlformats.org/officeDocument/2006/relationships/image" Target="../media/image161.png"/><Relationship Id="rId4" Type="http://schemas.microsoft.com/office/2007/relationships/hdphoto" Target="../media/hdphoto18.wdp"/></Relationships>
</file>

<file path=ppt/slides/_rels/slide139.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85.xml"/><Relationship Id="rId1" Type="http://schemas.openxmlformats.org/officeDocument/2006/relationships/slideLayout" Target="../slideLayouts/slideLayout7.xml"/><Relationship Id="rId5" Type="http://schemas.openxmlformats.org/officeDocument/2006/relationships/image" Target="../media/image162.png"/><Relationship Id="rId4" Type="http://schemas.microsoft.com/office/2007/relationships/hdphoto" Target="../media/hdphoto18.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njctl.or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slide" Target="slide78.xml"/><Relationship Id="rId3" Type="http://schemas.openxmlformats.org/officeDocument/2006/relationships/slide" Target="slide36.xml"/><Relationship Id="rId7" Type="http://schemas.openxmlformats.org/officeDocument/2006/relationships/slide" Target="slide133.xml"/><Relationship Id="rId2" Type="http://schemas.openxmlformats.org/officeDocument/2006/relationships/slide" Target="slide5.xml"/><Relationship Id="rId1" Type="http://schemas.openxmlformats.org/officeDocument/2006/relationships/slideLayout" Target="../slideLayouts/slideLayout7.xml"/><Relationship Id="rId6" Type="http://schemas.openxmlformats.org/officeDocument/2006/relationships/slide" Target="slide107.xml"/><Relationship Id="rId5" Type="http://schemas.openxmlformats.org/officeDocument/2006/relationships/slide" Target="slide94.xml"/><Relationship Id="rId4" Type="http://schemas.openxmlformats.org/officeDocument/2006/relationships/slide" Target="slide5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www.mathgoodies.com/calculators/random_no_custom.html"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8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8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85.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2.png"/><Relationship Id="rId3" Type="http://schemas.openxmlformats.org/officeDocument/2006/relationships/image" Target="../media/image82.png"/><Relationship Id="rId7" Type="http://schemas.openxmlformats.org/officeDocument/2006/relationships/image" Target="../media/image86.png"/><Relationship Id="rId12" Type="http://schemas.openxmlformats.org/officeDocument/2006/relationships/image" Target="../media/image91.png"/><Relationship Id="rId2"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85.png"/><Relationship Id="rId11" Type="http://schemas.openxmlformats.org/officeDocument/2006/relationships/image" Target="../media/image90.png"/><Relationship Id="rId5" Type="http://schemas.openxmlformats.org/officeDocument/2006/relationships/image" Target="../media/image84.png"/><Relationship Id="rId10" Type="http://schemas.openxmlformats.org/officeDocument/2006/relationships/image" Target="../media/image89.png"/><Relationship Id="rId4" Type="http://schemas.openxmlformats.org/officeDocument/2006/relationships/image" Target="../media/image83.png"/><Relationship Id="rId9" Type="http://schemas.openxmlformats.org/officeDocument/2006/relationships/image" Target="../media/image88.png"/></Relationships>
</file>

<file path=ppt/slides/_rels/slide86.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image" Target="../media/image94.png"/><Relationship Id="rId1" Type="http://schemas.openxmlformats.org/officeDocument/2006/relationships/slideLayout" Target="../slideLayouts/slideLayout7.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png"/></Relationships>
</file>

<file path=ppt/slides/_rels/slide8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05.png"/></Relationships>
</file>

<file path=ppt/slides/_rels/slide8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0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09.png"/></Relationships>
</file>

<file path=ppt/slides/_rels/slide9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11.png"/></Relationships>
</file>

<file path=ppt/slides/_rels/slide92.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13.png"/></Relationships>
</file>

<file path=ppt/slides/_rels/slide93.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115.png"/></Relationships>
</file>

<file path=ppt/slides/_rels/slide9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18.png"/><Relationship Id="rId7" Type="http://schemas.openxmlformats.org/officeDocument/2006/relationships/image" Target="../media/image120.emf"/><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customXml" Target="../ink/ink2.xml"/><Relationship Id="rId5" Type="http://schemas.openxmlformats.org/officeDocument/2006/relationships/image" Target="../media/image119.emf"/><Relationship Id="rId4" Type="http://schemas.openxmlformats.org/officeDocument/2006/relationships/customXml" Target="../ink/ink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a:hlinkClick r:id="rId3"/>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92114" y="448256"/>
            <a:ext cx="2856291" cy="4574999"/>
          </a:xfrm>
          <a:prstGeom prst="rect">
            <a:avLst/>
          </a:prstGeom>
          <a:solidFill>
            <a:scrgbClr r="0" g="0" b="0">
              <a:alpha val="0"/>
            </a:scrgbClr>
          </a:solidFill>
        </p:spPr>
      </p:pic>
      <p:sp>
        <p:nvSpPr>
          <p:cNvPr id="3" name="TextBox 2"/>
          <p:cNvSpPr txBox="1"/>
          <p:nvPr/>
        </p:nvSpPr>
        <p:spPr>
          <a:xfrm>
            <a:off x="2990040" y="2022434"/>
            <a:ext cx="6762941" cy="3000821"/>
          </a:xfrm>
          <a:prstGeom prst="rect">
            <a:avLst/>
          </a:prstGeom>
          <a:noFill/>
        </p:spPr>
        <p:txBody>
          <a:bodyPr vert="horz" rtlCol="0">
            <a:spAutoFit/>
          </a:bodyPr>
          <a:lstStyle/>
          <a:p>
            <a:r>
              <a:rPr lang="en-US" sz="2100" dirty="0" smtClean="0">
                <a:solidFill>
                  <a:srgbClr val="000000"/>
                </a:solidFill>
                <a:latin typeface="Arial" pitchFamily="34" charset="0"/>
                <a:cs typeface="Arial" pitchFamily="34" charset="0"/>
              </a:rPr>
              <a:t>This material is made freely available at www.njctl.org and is intended for the non-commercial use of students and teachers. These materials may not be used for any commercial purpose without the written permission of the owners. NJCTL maintains its website for the convenience of teachers who wish to make their work available to other teachers, participate in a virtual professional learning community, and/or provide access to course materials to parents, students and others.</a:t>
            </a:r>
            <a:endParaRPr lang="en-US" sz="2100" dirty="0">
              <a:solidFill>
                <a:srgbClr val="000000"/>
              </a:solidFill>
              <a:latin typeface="Arial" pitchFamily="34" charset="0"/>
              <a:cs typeface="Arial" pitchFamily="34" charset="0"/>
            </a:endParaRPr>
          </a:p>
        </p:txBody>
      </p:sp>
      <p:sp>
        <p:nvSpPr>
          <p:cNvPr id="4" name="TextBox 3">
            <a:hlinkClick r:id="rId3"/>
          </p:cNvPr>
          <p:cNvSpPr txBox="1"/>
          <p:nvPr/>
        </p:nvSpPr>
        <p:spPr>
          <a:xfrm>
            <a:off x="2986080" y="5901985"/>
            <a:ext cx="3742849" cy="83099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Click to go to website:</a:t>
            </a:r>
          </a:p>
          <a:p>
            <a:r>
              <a:rPr lang="en-US" sz="2400" b="1" dirty="0" smtClean="0">
                <a:solidFill>
                  <a:srgbClr val="0000FF"/>
                </a:solidFill>
                <a:latin typeface="Arial" pitchFamily="34" charset="0"/>
                <a:cs typeface="Arial" pitchFamily="34" charset="0"/>
              </a:rPr>
              <a:t>www.njctl.org</a:t>
            </a:r>
            <a:endParaRPr lang="en-US" sz="2400" b="1" dirty="0">
              <a:solidFill>
                <a:srgbClr val="0000FF"/>
              </a:solidFill>
              <a:latin typeface="Arial" pitchFamily="34" charset="0"/>
              <a:cs typeface="Arial" pitchFamily="34" charset="0"/>
            </a:endParaRPr>
          </a:p>
        </p:txBody>
      </p:sp>
      <p:sp>
        <p:nvSpPr>
          <p:cNvPr id="5" name="TextBox 4"/>
          <p:cNvSpPr txBox="1"/>
          <p:nvPr/>
        </p:nvSpPr>
        <p:spPr>
          <a:xfrm>
            <a:off x="2992469" y="375055"/>
            <a:ext cx="7046881" cy="120032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New Jersey Center for Teaching and Learning</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Progressive Mathematics Initiative</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2968491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14350" y="1035014"/>
            <a:ext cx="453958"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2</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01317" y="1035014"/>
            <a:ext cx="847039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Which of the following are examples of integers?</a:t>
            </a:r>
            <a:endParaRPr lang="en-US" sz="2800" b="1" dirty="0">
              <a:solidFill>
                <a:srgbClr val="000000"/>
              </a:solidFill>
              <a:latin typeface="Arial" pitchFamily="34" charset="0"/>
              <a:cs typeface="Arial" pitchFamily="34" charset="0"/>
            </a:endParaRPr>
          </a:p>
        </p:txBody>
      </p:sp>
      <p:pic>
        <p:nvPicPr>
          <p:cNvPr id="21" name="Picture 2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9064" y="124969"/>
            <a:ext cx="3510534" cy="62485"/>
          </a:xfrm>
          <a:prstGeom prst="rect">
            <a:avLst/>
          </a:prstGeom>
          <a:solidFill>
            <a:scrgbClr r="0" g="0" b="0">
              <a:alpha val="0"/>
            </a:scrgbClr>
          </a:solidFill>
        </p:spPr>
      </p:pic>
      <p:sp>
        <p:nvSpPr>
          <p:cNvPr id="22" name="Rectangle 21"/>
          <p:cNvSpPr/>
          <p:nvPr/>
        </p:nvSpPr>
        <p:spPr>
          <a:xfrm>
            <a:off x="2932855" y="2320234"/>
            <a:ext cx="342280"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0</a:t>
            </a:r>
          </a:p>
        </p:txBody>
      </p:sp>
      <p:sp>
        <p:nvSpPr>
          <p:cNvPr id="23" name="Rectangle 22"/>
          <p:cNvSpPr/>
          <p:nvPr/>
        </p:nvSpPr>
        <p:spPr>
          <a:xfrm>
            <a:off x="2852203" y="2829862"/>
            <a:ext cx="516718"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-8</a:t>
            </a:r>
          </a:p>
        </p:txBody>
      </p:sp>
      <p:sp>
        <p:nvSpPr>
          <p:cNvPr id="24" name="Rectangle 23"/>
          <p:cNvSpPr/>
          <p:nvPr/>
        </p:nvSpPr>
        <p:spPr>
          <a:xfrm>
            <a:off x="2834617" y="3354334"/>
            <a:ext cx="804981"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-4.5</a:t>
            </a:r>
          </a:p>
        </p:txBody>
      </p:sp>
      <p:sp>
        <p:nvSpPr>
          <p:cNvPr id="25" name="TextBox 24"/>
          <p:cNvSpPr txBox="1"/>
          <p:nvPr/>
        </p:nvSpPr>
        <p:spPr>
          <a:xfrm>
            <a:off x="2289381" y="2306142"/>
            <a:ext cx="37821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A</a:t>
            </a:r>
            <a:endParaRPr lang="en-GB" sz="2400" b="1" dirty="0">
              <a:latin typeface="Arial" pitchFamily="34" charset="0"/>
              <a:cs typeface="Arial" pitchFamily="34" charset="0"/>
            </a:endParaRPr>
          </a:p>
        </p:txBody>
      </p:sp>
      <p:sp>
        <p:nvSpPr>
          <p:cNvPr id="26" name="TextBox 25"/>
          <p:cNvSpPr txBox="1"/>
          <p:nvPr/>
        </p:nvSpPr>
        <p:spPr>
          <a:xfrm>
            <a:off x="2294021" y="2838272"/>
            <a:ext cx="37357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B</a:t>
            </a:r>
            <a:endParaRPr lang="en-GB" sz="2400" b="1" dirty="0">
              <a:latin typeface="Arial" pitchFamily="34" charset="0"/>
              <a:cs typeface="Arial" pitchFamily="34" charset="0"/>
            </a:endParaRPr>
          </a:p>
        </p:txBody>
      </p:sp>
      <p:sp>
        <p:nvSpPr>
          <p:cNvPr id="27" name="TextBox 26"/>
          <p:cNvSpPr txBox="1"/>
          <p:nvPr/>
        </p:nvSpPr>
        <p:spPr>
          <a:xfrm>
            <a:off x="2282980" y="3372801"/>
            <a:ext cx="364299"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C</a:t>
            </a:r>
            <a:endParaRPr lang="en-GB" sz="2400" b="1" dirty="0">
              <a:latin typeface="Arial" pitchFamily="34" charset="0"/>
              <a:cs typeface="Arial" pitchFamily="34" charset="0"/>
            </a:endParaRPr>
          </a:p>
        </p:txBody>
      </p:sp>
      <p:sp>
        <p:nvSpPr>
          <p:cNvPr id="28" name="Oval 27"/>
          <p:cNvSpPr/>
          <p:nvPr/>
        </p:nvSpPr>
        <p:spPr>
          <a:xfrm>
            <a:off x="1513817" y="235214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9" name="Oval 28"/>
          <p:cNvSpPr/>
          <p:nvPr/>
        </p:nvSpPr>
        <p:spPr>
          <a:xfrm>
            <a:off x="1496142" y="287764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0" name="Oval 29"/>
          <p:cNvSpPr/>
          <p:nvPr/>
        </p:nvSpPr>
        <p:spPr>
          <a:xfrm>
            <a:off x="1498892" y="339580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1" name="Oval 30"/>
          <p:cNvSpPr/>
          <p:nvPr/>
        </p:nvSpPr>
        <p:spPr>
          <a:xfrm>
            <a:off x="1504950" y="389926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2" name="TextBox 31"/>
          <p:cNvSpPr txBox="1"/>
          <p:nvPr/>
        </p:nvSpPr>
        <p:spPr>
          <a:xfrm>
            <a:off x="2293076" y="3887151"/>
            <a:ext cx="364299" cy="476391"/>
          </a:xfrm>
          <a:prstGeom prst="rect">
            <a:avLst/>
          </a:prstGeom>
          <a:noFill/>
        </p:spPr>
        <p:txBody>
          <a:bodyPr wrap="square" lIns="106025" tIns="53012" rIns="106025" bIns="53012" rtlCol="0">
            <a:spAutoFit/>
          </a:bodyPr>
          <a:lstStyle/>
          <a:p>
            <a:r>
              <a:rPr lang="en-US" sz="2400" b="1" dirty="0" smtClean="0">
                <a:latin typeface="Arial" pitchFamily="34" charset="0"/>
                <a:cs typeface="Arial" pitchFamily="34" charset="0"/>
              </a:rPr>
              <a:t>D</a:t>
            </a:r>
            <a:endParaRPr lang="en-GB" sz="2400" b="1" dirty="0">
              <a:latin typeface="Arial" pitchFamily="34" charset="0"/>
              <a:cs typeface="Arial" pitchFamily="34" charset="0"/>
            </a:endParaRPr>
          </a:p>
        </p:txBody>
      </p:sp>
      <p:sp>
        <p:nvSpPr>
          <p:cNvPr id="33" name="Rectangle 32"/>
          <p:cNvSpPr/>
          <p:nvPr/>
        </p:nvSpPr>
        <p:spPr>
          <a:xfrm>
            <a:off x="2994243" y="3889330"/>
            <a:ext cx="357092"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7</a:t>
            </a:r>
          </a:p>
        </p:txBody>
      </p:sp>
      <p:sp>
        <p:nvSpPr>
          <p:cNvPr id="34" name="Oval 33"/>
          <p:cNvSpPr/>
          <p:nvPr/>
        </p:nvSpPr>
        <p:spPr>
          <a:xfrm>
            <a:off x="1498250" y="448564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5" name="TextBox 34"/>
          <p:cNvSpPr txBox="1"/>
          <p:nvPr/>
        </p:nvSpPr>
        <p:spPr>
          <a:xfrm>
            <a:off x="2283920" y="4451209"/>
            <a:ext cx="364299" cy="476391"/>
          </a:xfrm>
          <a:prstGeom prst="rect">
            <a:avLst/>
          </a:prstGeom>
          <a:noFill/>
        </p:spPr>
        <p:txBody>
          <a:bodyPr wrap="square" lIns="106025" tIns="53012" rIns="106025" bIns="53012" rtlCol="0">
            <a:spAutoFit/>
          </a:bodyPr>
          <a:lstStyle/>
          <a:p>
            <a:r>
              <a:rPr lang="en-US" sz="2400" b="1" dirty="0" smtClean="0">
                <a:latin typeface="Arial" pitchFamily="34" charset="0"/>
                <a:cs typeface="Arial" pitchFamily="34" charset="0"/>
              </a:rPr>
              <a:t>E</a:t>
            </a:r>
            <a:endParaRPr lang="en-GB" sz="2400" b="1" dirty="0">
              <a:latin typeface="Arial" pitchFamily="34" charset="0"/>
              <a:cs typeface="Arial" pitchFamily="34" charset="0"/>
            </a:endParaRPr>
          </a:p>
        </p:txBody>
      </p:sp>
      <p:sp>
        <p:nvSpPr>
          <p:cNvPr id="36" name="Rectangle 35"/>
          <p:cNvSpPr/>
          <p:nvPr/>
        </p:nvSpPr>
        <p:spPr>
          <a:xfrm>
            <a:off x="2952750" y="4310477"/>
            <a:ext cx="448295" cy="845723"/>
          </a:xfrm>
          <a:prstGeom prst="rect">
            <a:avLst/>
          </a:prstGeom>
        </p:spPr>
        <p:txBody>
          <a:bodyPr wrap="square" lIns="106025" tIns="53012" rIns="106025" bIns="53012">
            <a:spAutoFit/>
          </a:bodyPr>
          <a:lstStyle/>
          <a:p>
            <a:r>
              <a:rPr lang="en-US" sz="2400" b="1" u="sng" dirty="0" smtClean="0">
                <a:solidFill>
                  <a:srgbClr val="000000"/>
                </a:solidFill>
                <a:latin typeface="Arial" pitchFamily="34" charset="0"/>
                <a:cs typeface="Arial" pitchFamily="34" charset="0"/>
              </a:rPr>
              <a:t>1</a:t>
            </a:r>
          </a:p>
          <a:p>
            <a:r>
              <a:rPr lang="en-US" sz="2400" b="1" dirty="0">
                <a:solidFill>
                  <a:srgbClr val="000000"/>
                </a:solidFill>
                <a:latin typeface="Arial" pitchFamily="34" charset="0"/>
                <a:cs typeface="Arial" pitchFamily="34" charset="0"/>
              </a:rPr>
              <a:t>3</a:t>
            </a:r>
          </a:p>
        </p:txBody>
      </p:sp>
    </p:spTree>
    <p:extLst>
      <p:ext uri="{BB962C8B-B14F-4D97-AF65-F5344CB8AC3E}">
        <p14:creationId xmlns:p14="http://schemas.microsoft.com/office/powerpoint/2010/main" val="154473833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341987" y="407457"/>
            <a:ext cx="5602012" cy="5176101"/>
            <a:chOff x="2343658" y="177800"/>
            <a:chExt cx="5512435" cy="5260213"/>
          </a:xfrm>
        </p:grpSpPr>
        <p:pic>
          <p:nvPicPr>
            <p:cNvPr id="2" name="Picture 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343658" y="177800"/>
              <a:ext cx="5512435" cy="5260213"/>
            </a:xfrm>
            <a:prstGeom prst="rect">
              <a:avLst/>
            </a:prstGeom>
            <a:solidFill>
              <a:scrgbClr r="0" g="0" b="0">
                <a:alpha val="0"/>
              </a:scrgbClr>
            </a:solidFill>
          </p:spPr>
        </p:pic>
        <p:sp>
          <p:nvSpPr>
            <p:cNvPr id="3" name="TextBox 2"/>
            <p:cNvSpPr txBox="1"/>
            <p:nvPr/>
          </p:nvSpPr>
          <p:spPr>
            <a:xfrm>
              <a:off x="4931666" y="2735766"/>
              <a:ext cx="356860" cy="312778"/>
            </a:xfrm>
            <a:prstGeom prst="rect">
              <a:avLst/>
            </a:prstGeom>
            <a:noFill/>
          </p:spPr>
          <p:txBody>
            <a:bodyPr vert="horz" rtlCol="0">
              <a:spAutoFit/>
            </a:bodyPr>
            <a:lstStyle/>
            <a:p>
              <a:r>
                <a:rPr lang="en-US" sz="1400" b="1" dirty="0" smtClean="0">
                  <a:solidFill>
                    <a:srgbClr val="000000"/>
                  </a:solidFill>
                  <a:latin typeface="Arial" pitchFamily="34" charset="0"/>
                  <a:cs typeface="Arial" pitchFamily="34" charset="0"/>
                </a:rPr>
                <a:t>0</a:t>
              </a:r>
              <a:endParaRPr lang="en-US" sz="1400" b="1" dirty="0">
                <a:solidFill>
                  <a:srgbClr val="000000"/>
                </a:solidFill>
                <a:latin typeface="Arial" pitchFamily="34" charset="0"/>
                <a:cs typeface="Arial" pitchFamily="34" charset="0"/>
              </a:endParaRPr>
            </a:p>
          </p:txBody>
        </p:sp>
      </p:grpSp>
      <p:sp>
        <p:nvSpPr>
          <p:cNvPr id="5" name="TextBox 4"/>
          <p:cNvSpPr txBox="1"/>
          <p:nvPr/>
        </p:nvSpPr>
        <p:spPr>
          <a:xfrm>
            <a:off x="501854" y="5857121"/>
            <a:ext cx="9670018" cy="83099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Points can be plotted on the plane using one coordinate from each of the axes.</a:t>
            </a:r>
            <a:endParaRPr lang="en-US" sz="2400" b="1">
              <a:solidFill>
                <a:srgbClr val="0000FF"/>
              </a:solidFill>
              <a:latin typeface="Arial" pitchFamily="34" charset="0"/>
              <a:cs typeface="Arial" pitchFamily="34" charset="0"/>
            </a:endParaRPr>
          </a:p>
        </p:txBody>
      </p:sp>
      <p:sp>
        <p:nvSpPr>
          <p:cNvPr id="6" name="TextBox 5"/>
          <p:cNvSpPr txBox="1"/>
          <p:nvPr/>
        </p:nvSpPr>
        <p:spPr>
          <a:xfrm>
            <a:off x="494472" y="6980535"/>
            <a:ext cx="9834658" cy="830997"/>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These sets are called ordered pairs. The x coordinate always appears first in these pairs. The y coordinate appears second.</a:t>
            </a:r>
            <a:endParaRPr lang="en-US" sz="2400" b="1">
              <a:solidFill>
                <a:srgbClr val="0000FF"/>
              </a:solidFill>
              <a:latin typeface="Arial" pitchFamily="34" charset="0"/>
              <a:cs typeface="Arial" pitchFamily="34" charset="0"/>
            </a:endParaRPr>
          </a:p>
        </p:txBody>
      </p:sp>
      <p:sp>
        <p:nvSpPr>
          <p:cNvPr id="7" name="TextBox 6"/>
          <p:cNvSpPr txBox="1"/>
          <p:nvPr/>
        </p:nvSpPr>
        <p:spPr>
          <a:xfrm>
            <a:off x="4601908" y="8134624"/>
            <a:ext cx="1703642" cy="646331"/>
          </a:xfrm>
          <a:prstGeom prst="rect">
            <a:avLst/>
          </a:prstGeom>
          <a:noFill/>
        </p:spPr>
        <p:txBody>
          <a:bodyPr vert="horz" rtlCol="0">
            <a:spAutoFit/>
          </a:bodyPr>
          <a:lstStyle/>
          <a:p>
            <a:pPr algn="ctr"/>
            <a:r>
              <a:rPr lang="en-US" sz="3600" b="1" smtClean="0">
                <a:solidFill>
                  <a:srgbClr val="FF0000"/>
                </a:solidFill>
                <a:latin typeface="Arial" pitchFamily="34" charset="0"/>
                <a:cs typeface="Arial" pitchFamily="34" charset="0"/>
              </a:rPr>
              <a:t>(x, y)</a:t>
            </a:r>
            <a:endParaRPr lang="en-US" sz="3600"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00322075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478984" y="3877366"/>
            <a:ext cx="5291097" cy="4888922"/>
          </a:xfrm>
          <a:prstGeom prst="rect">
            <a:avLst/>
          </a:prstGeom>
          <a:solidFill>
            <a:scrgbClr r="0" g="0" b="0">
              <a:alpha val="0"/>
            </a:scrgbClr>
          </a:solidFill>
        </p:spPr>
      </p:pic>
      <p:sp>
        <p:nvSpPr>
          <p:cNvPr id="3" name="TextBox 2"/>
          <p:cNvSpPr txBox="1"/>
          <p:nvPr/>
        </p:nvSpPr>
        <p:spPr>
          <a:xfrm>
            <a:off x="4949780" y="6319765"/>
            <a:ext cx="413004" cy="292388"/>
          </a:xfrm>
          <a:prstGeom prst="rect">
            <a:avLst/>
          </a:prstGeom>
          <a:noFill/>
        </p:spPr>
        <p:txBody>
          <a:bodyPr vert="horz" rtlCol="0">
            <a:spAutoFit/>
          </a:bodyPr>
          <a:lstStyle/>
          <a:p>
            <a:r>
              <a:rPr lang="en-US" sz="1300" smtClean="0">
                <a:solidFill>
                  <a:srgbClr val="000000"/>
                </a:solidFill>
                <a:latin typeface="Arial" pitchFamily="34" charset="0"/>
                <a:cs typeface="Arial" pitchFamily="34" charset="0"/>
              </a:rPr>
              <a:t>0</a:t>
            </a:r>
            <a:endParaRPr lang="en-US" sz="1300">
              <a:solidFill>
                <a:srgbClr val="000000"/>
              </a:solidFill>
              <a:latin typeface="Arial" pitchFamily="34" charset="0"/>
              <a:cs typeface="Arial" pitchFamily="34" charset="0"/>
            </a:endParaRPr>
          </a:p>
        </p:txBody>
      </p:sp>
      <p:sp>
        <p:nvSpPr>
          <p:cNvPr id="4" name="TextBox 3"/>
          <p:cNvSpPr txBox="1"/>
          <p:nvPr/>
        </p:nvSpPr>
        <p:spPr>
          <a:xfrm>
            <a:off x="5530567" y="5377419"/>
            <a:ext cx="2039207" cy="784830"/>
          </a:xfrm>
          <a:prstGeom prst="rect">
            <a:avLst/>
          </a:prstGeom>
          <a:noFill/>
        </p:spPr>
        <p:txBody>
          <a:bodyPr vert="horz" rtlCol="0">
            <a:spAutoFit/>
          </a:bodyPr>
          <a:lstStyle/>
          <a:p>
            <a:r>
              <a:rPr lang="en-US" sz="4500" b="1" smtClean="0">
                <a:solidFill>
                  <a:srgbClr val="FF0000"/>
                </a:solidFill>
                <a:latin typeface="Arial" pitchFamily="34" charset="0"/>
                <a:cs typeface="Arial" pitchFamily="34" charset="0"/>
              </a:rPr>
              <a:t>( +,+)</a:t>
            </a:r>
            <a:endParaRPr lang="en-US" sz="4500" b="1">
              <a:solidFill>
                <a:srgbClr val="FF0000"/>
              </a:solidFill>
              <a:latin typeface="Arial" pitchFamily="34" charset="0"/>
              <a:cs typeface="Arial" pitchFamily="34" charset="0"/>
            </a:endParaRPr>
          </a:p>
        </p:txBody>
      </p:sp>
      <p:sp>
        <p:nvSpPr>
          <p:cNvPr id="5" name="TextBox 4"/>
          <p:cNvSpPr txBox="1"/>
          <p:nvPr/>
        </p:nvSpPr>
        <p:spPr>
          <a:xfrm>
            <a:off x="3504266" y="5364922"/>
            <a:ext cx="1755267" cy="784830"/>
          </a:xfrm>
          <a:prstGeom prst="rect">
            <a:avLst/>
          </a:prstGeom>
          <a:noFill/>
        </p:spPr>
        <p:txBody>
          <a:bodyPr vert="horz" rtlCol="0">
            <a:spAutoFit/>
          </a:bodyPr>
          <a:lstStyle/>
          <a:p>
            <a:r>
              <a:rPr lang="en-US" sz="4500" b="1" smtClean="0">
                <a:solidFill>
                  <a:srgbClr val="FF0000"/>
                </a:solidFill>
                <a:latin typeface="Arial" pitchFamily="34" charset="0"/>
                <a:cs typeface="Arial" pitchFamily="34" charset="0"/>
              </a:rPr>
              <a:t>(-,+)</a:t>
            </a:r>
            <a:endParaRPr lang="en-US" sz="4500" b="1">
              <a:solidFill>
                <a:srgbClr val="FF0000"/>
              </a:solidFill>
              <a:latin typeface="Arial" pitchFamily="34" charset="0"/>
              <a:cs typeface="Arial" pitchFamily="34" charset="0"/>
            </a:endParaRPr>
          </a:p>
        </p:txBody>
      </p:sp>
      <p:sp>
        <p:nvSpPr>
          <p:cNvPr id="6" name="TextBox 5"/>
          <p:cNvSpPr txBox="1"/>
          <p:nvPr/>
        </p:nvSpPr>
        <p:spPr>
          <a:xfrm>
            <a:off x="3376239" y="7524563"/>
            <a:ext cx="1626203" cy="784830"/>
          </a:xfrm>
          <a:prstGeom prst="rect">
            <a:avLst/>
          </a:prstGeom>
          <a:noFill/>
        </p:spPr>
        <p:txBody>
          <a:bodyPr vert="horz" rtlCol="0">
            <a:spAutoFit/>
          </a:bodyPr>
          <a:lstStyle/>
          <a:p>
            <a:r>
              <a:rPr lang="en-US" sz="4500" b="1" smtClean="0">
                <a:solidFill>
                  <a:srgbClr val="FF0000"/>
                </a:solidFill>
                <a:latin typeface="Arial" pitchFamily="34" charset="0"/>
                <a:cs typeface="Arial" pitchFamily="34" charset="0"/>
              </a:rPr>
              <a:t>(-,-)</a:t>
            </a:r>
            <a:endParaRPr lang="en-US" sz="4500" b="1">
              <a:solidFill>
                <a:srgbClr val="FF0000"/>
              </a:solidFill>
              <a:latin typeface="Arial" pitchFamily="34" charset="0"/>
              <a:cs typeface="Arial" pitchFamily="34" charset="0"/>
            </a:endParaRPr>
          </a:p>
        </p:txBody>
      </p:sp>
      <p:sp>
        <p:nvSpPr>
          <p:cNvPr id="7" name="TextBox 6"/>
          <p:cNvSpPr txBox="1"/>
          <p:nvPr/>
        </p:nvSpPr>
        <p:spPr>
          <a:xfrm>
            <a:off x="5952392" y="7462078"/>
            <a:ext cx="1781080" cy="784830"/>
          </a:xfrm>
          <a:prstGeom prst="rect">
            <a:avLst/>
          </a:prstGeom>
          <a:noFill/>
        </p:spPr>
        <p:txBody>
          <a:bodyPr vert="horz" rtlCol="0">
            <a:spAutoFit/>
          </a:bodyPr>
          <a:lstStyle/>
          <a:p>
            <a:r>
              <a:rPr lang="en-US" sz="4500" b="1" dirty="0" smtClean="0">
                <a:solidFill>
                  <a:srgbClr val="FF0000"/>
                </a:solidFill>
                <a:latin typeface="Arial" pitchFamily="34" charset="0"/>
                <a:cs typeface="Arial" pitchFamily="34" charset="0"/>
              </a:rPr>
              <a:t>(+,-)</a:t>
            </a:r>
            <a:endParaRPr lang="en-US" sz="4500" b="1" dirty="0">
              <a:solidFill>
                <a:srgbClr val="FF0000"/>
              </a:solidFill>
              <a:latin typeface="Arial" pitchFamily="34" charset="0"/>
              <a:cs typeface="Arial" pitchFamily="34" charset="0"/>
            </a:endParaRPr>
          </a:p>
        </p:txBody>
      </p:sp>
      <p:sp>
        <p:nvSpPr>
          <p:cNvPr id="8" name="TextBox 7"/>
          <p:cNvSpPr txBox="1"/>
          <p:nvPr/>
        </p:nvSpPr>
        <p:spPr>
          <a:xfrm>
            <a:off x="497784" y="1031458"/>
            <a:ext cx="9236766" cy="1815882"/>
          </a:xfrm>
          <a:prstGeom prst="rect">
            <a:avLst/>
          </a:prstGeom>
          <a:noFill/>
        </p:spPr>
        <p:txBody>
          <a:bodyPr vert="horz" wrap="square" rtlCol="0">
            <a:spAutoFit/>
          </a:bodyPr>
          <a:lstStyle/>
          <a:p>
            <a:r>
              <a:rPr lang="en-US" sz="2800" b="1" dirty="0" smtClean="0">
                <a:solidFill>
                  <a:srgbClr val="0000FF"/>
                </a:solidFill>
                <a:latin typeface="Arial" pitchFamily="34" charset="0"/>
                <a:cs typeface="Arial" pitchFamily="34" charset="0"/>
              </a:rPr>
              <a:t>Each of the quadrants can be identified by the properties of the numbers that fall within their plane. Remember the ordered pairs are always of the form (x, y)</a:t>
            </a:r>
            <a:endParaRPr lang="en-US" sz="28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390450765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 6 Unit 3 number-system-6th-grade-2012-05-04 * - SMART Notebook"/>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53178" t="15672" r="8441" b="46389"/>
          <a:stretch/>
        </p:blipFill>
        <p:spPr>
          <a:xfrm>
            <a:off x="3390899" y="1555750"/>
            <a:ext cx="6324601" cy="6503931"/>
          </a:xfrm>
          <a:prstGeom prst="rect">
            <a:avLst/>
          </a:prstGeom>
        </p:spPr>
      </p:pic>
      <p:sp>
        <p:nvSpPr>
          <p:cNvPr id="2" name="TextBox 1"/>
          <p:cNvSpPr txBox="1"/>
          <p:nvPr/>
        </p:nvSpPr>
        <p:spPr>
          <a:xfrm>
            <a:off x="502700" y="1027139"/>
            <a:ext cx="697450"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56</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21474" y="1027139"/>
            <a:ext cx="5614440"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What points are in quadrant II ?</a:t>
            </a:r>
            <a:endParaRPr lang="en-US" sz="2800" b="1" dirty="0">
              <a:solidFill>
                <a:srgbClr val="000000"/>
              </a:solidFill>
              <a:latin typeface="Arial" pitchFamily="34" charset="0"/>
              <a:cs typeface="Arial" pitchFamily="34" charset="0"/>
            </a:endParaRPr>
          </a:p>
        </p:txBody>
      </p:sp>
      <p:sp>
        <p:nvSpPr>
          <p:cNvPr id="8" name="TextBox 7"/>
          <p:cNvSpPr txBox="1"/>
          <p:nvPr/>
        </p:nvSpPr>
        <p:spPr>
          <a:xfrm>
            <a:off x="2330249" y="4394200"/>
            <a:ext cx="622501" cy="461665"/>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E</a:t>
            </a:r>
            <a:endParaRPr lang="en-US" sz="2400" b="1">
              <a:solidFill>
                <a:srgbClr val="000000"/>
              </a:solidFill>
              <a:latin typeface="Arial" pitchFamily="34" charset="0"/>
              <a:cs typeface="Arial" pitchFamily="34" charset="0"/>
            </a:endParaRPr>
          </a:p>
        </p:txBody>
      </p:sp>
      <p:sp>
        <p:nvSpPr>
          <p:cNvPr id="9" name="TextBox 8"/>
          <p:cNvSpPr txBox="1"/>
          <p:nvPr/>
        </p:nvSpPr>
        <p:spPr>
          <a:xfrm>
            <a:off x="2331292" y="4911034"/>
            <a:ext cx="383964" cy="461665"/>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F</a:t>
            </a:r>
            <a:endParaRPr lang="en-US" sz="2400" b="1" dirty="0">
              <a:solidFill>
                <a:srgbClr val="000000"/>
              </a:solidFill>
              <a:latin typeface="Arial" pitchFamily="34" charset="0"/>
              <a:cs typeface="Arial" pitchFamily="34" charset="0"/>
            </a:endParaRPr>
          </a:p>
        </p:txBody>
      </p:sp>
      <p:pic>
        <p:nvPicPr>
          <p:cNvPr id="32" name="Picture 3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41970" y="87478"/>
            <a:ext cx="3510534" cy="62485"/>
          </a:xfrm>
          <a:prstGeom prst="rect">
            <a:avLst/>
          </a:prstGeom>
          <a:solidFill>
            <a:scrgbClr r="0" g="0" b="0">
              <a:alpha val="0"/>
            </a:scrgbClr>
          </a:solidFill>
        </p:spPr>
      </p:pic>
      <p:sp>
        <p:nvSpPr>
          <p:cNvPr id="25" name="TextBox 24"/>
          <p:cNvSpPr txBox="1"/>
          <p:nvPr/>
        </p:nvSpPr>
        <p:spPr>
          <a:xfrm>
            <a:off x="2315930" y="2297044"/>
            <a:ext cx="37821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A</a:t>
            </a:r>
            <a:endParaRPr lang="en-GB" sz="2400" b="1" dirty="0">
              <a:latin typeface="Arial" pitchFamily="34" charset="0"/>
              <a:cs typeface="Arial" pitchFamily="34" charset="0"/>
            </a:endParaRPr>
          </a:p>
        </p:txBody>
      </p:sp>
      <p:sp>
        <p:nvSpPr>
          <p:cNvPr id="26" name="TextBox 25"/>
          <p:cNvSpPr txBox="1"/>
          <p:nvPr/>
        </p:nvSpPr>
        <p:spPr>
          <a:xfrm>
            <a:off x="2320570" y="2829174"/>
            <a:ext cx="37357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B</a:t>
            </a:r>
            <a:endParaRPr lang="en-GB" sz="2400" b="1" dirty="0">
              <a:latin typeface="Arial" pitchFamily="34" charset="0"/>
              <a:cs typeface="Arial" pitchFamily="34" charset="0"/>
            </a:endParaRPr>
          </a:p>
        </p:txBody>
      </p:sp>
      <p:sp>
        <p:nvSpPr>
          <p:cNvPr id="27" name="TextBox 26"/>
          <p:cNvSpPr txBox="1"/>
          <p:nvPr/>
        </p:nvSpPr>
        <p:spPr>
          <a:xfrm>
            <a:off x="2309529" y="3363703"/>
            <a:ext cx="364299"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C</a:t>
            </a:r>
            <a:endParaRPr lang="en-GB" sz="2400" b="1" dirty="0">
              <a:latin typeface="Arial" pitchFamily="34" charset="0"/>
              <a:cs typeface="Arial" pitchFamily="34" charset="0"/>
            </a:endParaRPr>
          </a:p>
        </p:txBody>
      </p:sp>
      <p:sp>
        <p:nvSpPr>
          <p:cNvPr id="28" name="Oval 27"/>
          <p:cNvSpPr/>
          <p:nvPr/>
        </p:nvSpPr>
        <p:spPr>
          <a:xfrm>
            <a:off x="1520046" y="234304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9" name="Oval 28"/>
          <p:cNvSpPr/>
          <p:nvPr/>
        </p:nvSpPr>
        <p:spPr>
          <a:xfrm>
            <a:off x="1502813" y="286854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0" name="Oval 29"/>
          <p:cNvSpPr/>
          <p:nvPr/>
        </p:nvSpPr>
        <p:spPr>
          <a:xfrm>
            <a:off x="1505563" y="338670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1" name="Oval 30"/>
          <p:cNvSpPr/>
          <p:nvPr/>
        </p:nvSpPr>
        <p:spPr>
          <a:xfrm>
            <a:off x="1511621" y="389016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3" name="TextBox 32"/>
          <p:cNvSpPr txBox="1"/>
          <p:nvPr/>
        </p:nvSpPr>
        <p:spPr>
          <a:xfrm>
            <a:off x="2319625" y="3878053"/>
            <a:ext cx="364299" cy="476391"/>
          </a:xfrm>
          <a:prstGeom prst="rect">
            <a:avLst/>
          </a:prstGeom>
          <a:noFill/>
        </p:spPr>
        <p:txBody>
          <a:bodyPr wrap="square" lIns="106025" tIns="53012" rIns="106025" bIns="53012" rtlCol="0">
            <a:spAutoFit/>
          </a:bodyPr>
          <a:lstStyle/>
          <a:p>
            <a:r>
              <a:rPr lang="en-US" sz="2400" b="1" dirty="0" smtClean="0">
                <a:latin typeface="Arial" pitchFamily="34" charset="0"/>
                <a:cs typeface="Arial" pitchFamily="34" charset="0"/>
              </a:rPr>
              <a:t>D</a:t>
            </a:r>
            <a:endParaRPr lang="en-GB" sz="2400" b="1" dirty="0">
              <a:latin typeface="Arial" pitchFamily="34" charset="0"/>
              <a:cs typeface="Arial" pitchFamily="34" charset="0"/>
            </a:endParaRPr>
          </a:p>
        </p:txBody>
      </p:sp>
      <p:sp>
        <p:nvSpPr>
          <p:cNvPr id="34" name="Oval 33"/>
          <p:cNvSpPr/>
          <p:nvPr/>
        </p:nvSpPr>
        <p:spPr>
          <a:xfrm>
            <a:off x="1504950" y="439287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6" name="Oval 35"/>
          <p:cNvSpPr/>
          <p:nvPr/>
        </p:nvSpPr>
        <p:spPr>
          <a:xfrm>
            <a:off x="1504950" y="490772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412255073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4472" y="1028146"/>
            <a:ext cx="826008"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57</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10084" y="1028146"/>
            <a:ext cx="5625830"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What points are in quadrant I ?</a:t>
            </a:r>
            <a:endParaRPr lang="en-US" sz="2800" b="1" dirty="0">
              <a:solidFill>
                <a:srgbClr val="000000"/>
              </a:solidFill>
              <a:latin typeface="Arial" pitchFamily="34" charset="0"/>
              <a:cs typeface="Arial" pitchFamily="34" charset="0"/>
            </a:endParaRPr>
          </a:p>
        </p:txBody>
      </p:sp>
      <p:pic>
        <p:nvPicPr>
          <p:cNvPr id="32" name="Picture 3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9064" y="99975"/>
            <a:ext cx="3510534" cy="62485"/>
          </a:xfrm>
          <a:prstGeom prst="rect">
            <a:avLst/>
          </a:prstGeom>
          <a:solidFill>
            <a:scrgbClr r="0" g="0" b="0">
              <a:alpha val="0"/>
            </a:scrgbClr>
          </a:solidFill>
        </p:spPr>
      </p:pic>
      <p:sp>
        <p:nvSpPr>
          <p:cNvPr id="24" name="TextBox 23"/>
          <p:cNvSpPr txBox="1"/>
          <p:nvPr/>
        </p:nvSpPr>
        <p:spPr>
          <a:xfrm>
            <a:off x="2330249" y="4394200"/>
            <a:ext cx="622501" cy="461665"/>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E</a:t>
            </a:r>
            <a:endParaRPr lang="en-US" sz="2400" b="1">
              <a:solidFill>
                <a:srgbClr val="000000"/>
              </a:solidFill>
              <a:latin typeface="Arial" pitchFamily="34" charset="0"/>
              <a:cs typeface="Arial" pitchFamily="34" charset="0"/>
            </a:endParaRPr>
          </a:p>
        </p:txBody>
      </p:sp>
      <p:sp>
        <p:nvSpPr>
          <p:cNvPr id="25" name="TextBox 24"/>
          <p:cNvSpPr txBox="1"/>
          <p:nvPr/>
        </p:nvSpPr>
        <p:spPr>
          <a:xfrm>
            <a:off x="2331292" y="4911034"/>
            <a:ext cx="383964" cy="461665"/>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F</a:t>
            </a:r>
            <a:endParaRPr lang="en-US" sz="2400" b="1" dirty="0">
              <a:solidFill>
                <a:srgbClr val="000000"/>
              </a:solidFill>
              <a:latin typeface="Arial" pitchFamily="34" charset="0"/>
              <a:cs typeface="Arial" pitchFamily="34" charset="0"/>
            </a:endParaRPr>
          </a:p>
        </p:txBody>
      </p:sp>
      <p:sp>
        <p:nvSpPr>
          <p:cNvPr id="26" name="TextBox 25"/>
          <p:cNvSpPr txBox="1"/>
          <p:nvPr/>
        </p:nvSpPr>
        <p:spPr>
          <a:xfrm>
            <a:off x="2315930" y="2297044"/>
            <a:ext cx="37821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A</a:t>
            </a:r>
            <a:endParaRPr lang="en-GB" sz="2400" b="1" dirty="0">
              <a:latin typeface="Arial" pitchFamily="34" charset="0"/>
              <a:cs typeface="Arial" pitchFamily="34" charset="0"/>
            </a:endParaRPr>
          </a:p>
        </p:txBody>
      </p:sp>
      <p:sp>
        <p:nvSpPr>
          <p:cNvPr id="27" name="TextBox 26"/>
          <p:cNvSpPr txBox="1"/>
          <p:nvPr/>
        </p:nvSpPr>
        <p:spPr>
          <a:xfrm>
            <a:off x="2320570" y="2829174"/>
            <a:ext cx="37357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B</a:t>
            </a:r>
            <a:endParaRPr lang="en-GB" sz="2400" b="1" dirty="0">
              <a:latin typeface="Arial" pitchFamily="34" charset="0"/>
              <a:cs typeface="Arial" pitchFamily="34" charset="0"/>
            </a:endParaRPr>
          </a:p>
        </p:txBody>
      </p:sp>
      <p:sp>
        <p:nvSpPr>
          <p:cNvPr id="28" name="TextBox 27"/>
          <p:cNvSpPr txBox="1"/>
          <p:nvPr/>
        </p:nvSpPr>
        <p:spPr>
          <a:xfrm>
            <a:off x="2309529" y="3363703"/>
            <a:ext cx="364299"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C</a:t>
            </a:r>
            <a:endParaRPr lang="en-GB" sz="2400" b="1" dirty="0">
              <a:latin typeface="Arial" pitchFamily="34" charset="0"/>
              <a:cs typeface="Arial" pitchFamily="34" charset="0"/>
            </a:endParaRPr>
          </a:p>
        </p:txBody>
      </p:sp>
      <p:sp>
        <p:nvSpPr>
          <p:cNvPr id="29" name="Oval 28"/>
          <p:cNvSpPr/>
          <p:nvPr/>
        </p:nvSpPr>
        <p:spPr>
          <a:xfrm>
            <a:off x="1520046" y="234304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0" name="Oval 29"/>
          <p:cNvSpPr/>
          <p:nvPr/>
        </p:nvSpPr>
        <p:spPr>
          <a:xfrm>
            <a:off x="1502813" y="286854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1" name="Oval 30"/>
          <p:cNvSpPr/>
          <p:nvPr/>
        </p:nvSpPr>
        <p:spPr>
          <a:xfrm>
            <a:off x="1505563" y="338670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52" name="Oval 51"/>
          <p:cNvSpPr/>
          <p:nvPr/>
        </p:nvSpPr>
        <p:spPr>
          <a:xfrm>
            <a:off x="1511621" y="389016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53" name="TextBox 52"/>
          <p:cNvSpPr txBox="1"/>
          <p:nvPr/>
        </p:nvSpPr>
        <p:spPr>
          <a:xfrm>
            <a:off x="2319625" y="3878053"/>
            <a:ext cx="364299" cy="476391"/>
          </a:xfrm>
          <a:prstGeom prst="rect">
            <a:avLst/>
          </a:prstGeom>
          <a:noFill/>
        </p:spPr>
        <p:txBody>
          <a:bodyPr wrap="square" lIns="106025" tIns="53012" rIns="106025" bIns="53012" rtlCol="0">
            <a:spAutoFit/>
          </a:bodyPr>
          <a:lstStyle/>
          <a:p>
            <a:r>
              <a:rPr lang="en-US" sz="2400" b="1" dirty="0" smtClean="0">
                <a:latin typeface="Arial" pitchFamily="34" charset="0"/>
                <a:cs typeface="Arial" pitchFamily="34" charset="0"/>
              </a:rPr>
              <a:t>D</a:t>
            </a:r>
            <a:endParaRPr lang="en-GB" sz="2400" b="1" dirty="0">
              <a:latin typeface="Arial" pitchFamily="34" charset="0"/>
              <a:cs typeface="Arial" pitchFamily="34" charset="0"/>
            </a:endParaRPr>
          </a:p>
        </p:txBody>
      </p:sp>
      <p:sp>
        <p:nvSpPr>
          <p:cNvPr id="54" name="Oval 53"/>
          <p:cNvSpPr/>
          <p:nvPr/>
        </p:nvSpPr>
        <p:spPr>
          <a:xfrm>
            <a:off x="1504950" y="439287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55" name="Oval 54"/>
          <p:cNvSpPr/>
          <p:nvPr/>
        </p:nvSpPr>
        <p:spPr>
          <a:xfrm>
            <a:off x="1504950" y="490772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pic>
        <p:nvPicPr>
          <p:cNvPr id="18" name="Picture 17" descr="Gr 6 Unit 3 number-system-6th-grade-2012-05-04 * - SMART Notebook"/>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53178" t="15672" r="8441" b="46389"/>
          <a:stretch/>
        </p:blipFill>
        <p:spPr>
          <a:xfrm>
            <a:off x="3390899" y="1555750"/>
            <a:ext cx="6324601" cy="6503931"/>
          </a:xfrm>
          <a:prstGeom prst="rect">
            <a:avLst/>
          </a:prstGeom>
        </p:spPr>
      </p:pic>
    </p:spTree>
    <p:extLst>
      <p:ext uri="{BB962C8B-B14F-4D97-AF65-F5344CB8AC3E}">
        <p14:creationId xmlns:p14="http://schemas.microsoft.com/office/powerpoint/2010/main" val="395595544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2094" y="1024834"/>
            <a:ext cx="826008"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58</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14301" y="1025121"/>
            <a:ext cx="576225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What points are in quadrant IV ?</a:t>
            </a:r>
            <a:endParaRPr lang="en-US" sz="2800" b="1" dirty="0">
              <a:solidFill>
                <a:srgbClr val="000000"/>
              </a:solidFill>
              <a:latin typeface="Arial" pitchFamily="34" charset="0"/>
              <a:cs typeface="Arial" pitchFamily="34" charset="0"/>
            </a:endParaRPr>
          </a:p>
        </p:txBody>
      </p:sp>
      <p:pic>
        <p:nvPicPr>
          <p:cNvPr id="32" name="Picture 3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9064" y="99975"/>
            <a:ext cx="3510534" cy="62485"/>
          </a:xfrm>
          <a:prstGeom prst="rect">
            <a:avLst/>
          </a:prstGeom>
          <a:solidFill>
            <a:scrgbClr r="0" g="0" b="0">
              <a:alpha val="0"/>
            </a:scrgbClr>
          </a:solidFill>
        </p:spPr>
      </p:pic>
      <p:sp>
        <p:nvSpPr>
          <p:cNvPr id="24" name="TextBox 23"/>
          <p:cNvSpPr txBox="1"/>
          <p:nvPr/>
        </p:nvSpPr>
        <p:spPr>
          <a:xfrm>
            <a:off x="2330249" y="4394200"/>
            <a:ext cx="622501" cy="461665"/>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E</a:t>
            </a:r>
            <a:endParaRPr lang="en-US" sz="2400" b="1">
              <a:solidFill>
                <a:srgbClr val="000000"/>
              </a:solidFill>
              <a:latin typeface="Arial" pitchFamily="34" charset="0"/>
              <a:cs typeface="Arial" pitchFamily="34" charset="0"/>
            </a:endParaRPr>
          </a:p>
        </p:txBody>
      </p:sp>
      <p:sp>
        <p:nvSpPr>
          <p:cNvPr id="25" name="TextBox 24"/>
          <p:cNvSpPr txBox="1"/>
          <p:nvPr/>
        </p:nvSpPr>
        <p:spPr>
          <a:xfrm>
            <a:off x="2331292" y="4911034"/>
            <a:ext cx="383964" cy="461665"/>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F</a:t>
            </a:r>
            <a:endParaRPr lang="en-US" sz="2400" b="1" dirty="0">
              <a:solidFill>
                <a:srgbClr val="000000"/>
              </a:solidFill>
              <a:latin typeface="Arial" pitchFamily="34" charset="0"/>
              <a:cs typeface="Arial" pitchFamily="34" charset="0"/>
            </a:endParaRPr>
          </a:p>
        </p:txBody>
      </p:sp>
      <p:sp>
        <p:nvSpPr>
          <p:cNvPr id="26" name="TextBox 25"/>
          <p:cNvSpPr txBox="1"/>
          <p:nvPr/>
        </p:nvSpPr>
        <p:spPr>
          <a:xfrm>
            <a:off x="2315930" y="2297044"/>
            <a:ext cx="37821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A</a:t>
            </a:r>
            <a:endParaRPr lang="en-GB" sz="2400" b="1" dirty="0">
              <a:latin typeface="Arial" pitchFamily="34" charset="0"/>
              <a:cs typeface="Arial" pitchFamily="34" charset="0"/>
            </a:endParaRPr>
          </a:p>
        </p:txBody>
      </p:sp>
      <p:sp>
        <p:nvSpPr>
          <p:cNvPr id="27" name="TextBox 26"/>
          <p:cNvSpPr txBox="1"/>
          <p:nvPr/>
        </p:nvSpPr>
        <p:spPr>
          <a:xfrm>
            <a:off x="2320570" y="2829174"/>
            <a:ext cx="37357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B</a:t>
            </a:r>
            <a:endParaRPr lang="en-GB" sz="2400" b="1" dirty="0">
              <a:latin typeface="Arial" pitchFamily="34" charset="0"/>
              <a:cs typeface="Arial" pitchFamily="34" charset="0"/>
            </a:endParaRPr>
          </a:p>
        </p:txBody>
      </p:sp>
      <p:sp>
        <p:nvSpPr>
          <p:cNvPr id="28" name="TextBox 27"/>
          <p:cNvSpPr txBox="1"/>
          <p:nvPr/>
        </p:nvSpPr>
        <p:spPr>
          <a:xfrm>
            <a:off x="2309529" y="3363703"/>
            <a:ext cx="364299"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C</a:t>
            </a:r>
            <a:endParaRPr lang="en-GB" sz="2400" b="1" dirty="0">
              <a:latin typeface="Arial" pitchFamily="34" charset="0"/>
              <a:cs typeface="Arial" pitchFamily="34" charset="0"/>
            </a:endParaRPr>
          </a:p>
        </p:txBody>
      </p:sp>
      <p:sp>
        <p:nvSpPr>
          <p:cNvPr id="29" name="Oval 28"/>
          <p:cNvSpPr/>
          <p:nvPr/>
        </p:nvSpPr>
        <p:spPr>
          <a:xfrm>
            <a:off x="1520046" y="234304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0" name="Oval 29"/>
          <p:cNvSpPr/>
          <p:nvPr/>
        </p:nvSpPr>
        <p:spPr>
          <a:xfrm>
            <a:off x="1502813" y="286854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1" name="Oval 30"/>
          <p:cNvSpPr/>
          <p:nvPr/>
        </p:nvSpPr>
        <p:spPr>
          <a:xfrm>
            <a:off x="1505563" y="338670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52" name="Oval 51"/>
          <p:cNvSpPr/>
          <p:nvPr/>
        </p:nvSpPr>
        <p:spPr>
          <a:xfrm>
            <a:off x="1511621" y="389016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53" name="TextBox 52"/>
          <p:cNvSpPr txBox="1"/>
          <p:nvPr/>
        </p:nvSpPr>
        <p:spPr>
          <a:xfrm>
            <a:off x="2319625" y="3878053"/>
            <a:ext cx="364299" cy="476391"/>
          </a:xfrm>
          <a:prstGeom prst="rect">
            <a:avLst/>
          </a:prstGeom>
          <a:noFill/>
        </p:spPr>
        <p:txBody>
          <a:bodyPr wrap="square" lIns="106025" tIns="53012" rIns="106025" bIns="53012" rtlCol="0">
            <a:spAutoFit/>
          </a:bodyPr>
          <a:lstStyle/>
          <a:p>
            <a:r>
              <a:rPr lang="en-US" sz="2400" b="1" dirty="0" smtClean="0">
                <a:latin typeface="Arial" pitchFamily="34" charset="0"/>
                <a:cs typeface="Arial" pitchFamily="34" charset="0"/>
              </a:rPr>
              <a:t>D</a:t>
            </a:r>
            <a:endParaRPr lang="en-GB" sz="2400" b="1" dirty="0">
              <a:latin typeface="Arial" pitchFamily="34" charset="0"/>
              <a:cs typeface="Arial" pitchFamily="34" charset="0"/>
            </a:endParaRPr>
          </a:p>
        </p:txBody>
      </p:sp>
      <p:sp>
        <p:nvSpPr>
          <p:cNvPr id="54" name="Oval 53"/>
          <p:cNvSpPr/>
          <p:nvPr/>
        </p:nvSpPr>
        <p:spPr>
          <a:xfrm>
            <a:off x="1504950" y="439287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55" name="Oval 54"/>
          <p:cNvSpPr/>
          <p:nvPr/>
        </p:nvSpPr>
        <p:spPr>
          <a:xfrm>
            <a:off x="1504950" y="490772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pic>
        <p:nvPicPr>
          <p:cNvPr id="18" name="Picture 17" descr="Gr 6 Unit 3 number-system-6th-grade-2012-05-04 * - SMART Notebook"/>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53178" t="15672" r="8441" b="46389"/>
          <a:stretch/>
        </p:blipFill>
        <p:spPr>
          <a:xfrm>
            <a:off x="3390899" y="1555750"/>
            <a:ext cx="6324601" cy="6503931"/>
          </a:xfrm>
          <a:prstGeom prst="rect">
            <a:avLst/>
          </a:prstGeom>
        </p:spPr>
      </p:pic>
    </p:spTree>
    <p:extLst>
      <p:ext uri="{BB962C8B-B14F-4D97-AF65-F5344CB8AC3E}">
        <p14:creationId xmlns:p14="http://schemas.microsoft.com/office/powerpoint/2010/main" val="317808356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874" y="1035014"/>
            <a:ext cx="616338"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59</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08872" y="1034727"/>
            <a:ext cx="5627042"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What points are in quadrant III ?</a:t>
            </a:r>
            <a:endParaRPr lang="en-US" sz="2800" b="1" dirty="0">
              <a:solidFill>
                <a:srgbClr val="000000"/>
              </a:solidFill>
              <a:latin typeface="Arial" pitchFamily="34" charset="0"/>
              <a:cs typeface="Arial" pitchFamily="34" charset="0"/>
            </a:endParaRPr>
          </a:p>
        </p:txBody>
      </p:sp>
      <p:pic>
        <p:nvPicPr>
          <p:cNvPr id="32" name="Picture 3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9064" y="87478"/>
            <a:ext cx="3510534" cy="62485"/>
          </a:xfrm>
          <a:prstGeom prst="rect">
            <a:avLst/>
          </a:prstGeom>
          <a:solidFill>
            <a:scrgbClr r="0" g="0" b="0">
              <a:alpha val="0"/>
            </a:scrgbClr>
          </a:solidFill>
        </p:spPr>
      </p:pic>
      <p:sp>
        <p:nvSpPr>
          <p:cNvPr id="24" name="TextBox 23"/>
          <p:cNvSpPr txBox="1"/>
          <p:nvPr/>
        </p:nvSpPr>
        <p:spPr>
          <a:xfrm>
            <a:off x="2330249" y="4394200"/>
            <a:ext cx="622501" cy="461665"/>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E</a:t>
            </a:r>
            <a:endParaRPr lang="en-US" sz="2400" b="1">
              <a:solidFill>
                <a:srgbClr val="000000"/>
              </a:solidFill>
              <a:latin typeface="Arial" pitchFamily="34" charset="0"/>
              <a:cs typeface="Arial" pitchFamily="34" charset="0"/>
            </a:endParaRPr>
          </a:p>
        </p:txBody>
      </p:sp>
      <p:sp>
        <p:nvSpPr>
          <p:cNvPr id="25" name="TextBox 24"/>
          <p:cNvSpPr txBox="1"/>
          <p:nvPr/>
        </p:nvSpPr>
        <p:spPr>
          <a:xfrm>
            <a:off x="2331292" y="4911034"/>
            <a:ext cx="383964" cy="461665"/>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F</a:t>
            </a:r>
            <a:endParaRPr lang="en-US" sz="2400" b="1" dirty="0">
              <a:solidFill>
                <a:srgbClr val="000000"/>
              </a:solidFill>
              <a:latin typeface="Arial" pitchFamily="34" charset="0"/>
              <a:cs typeface="Arial" pitchFamily="34" charset="0"/>
            </a:endParaRPr>
          </a:p>
        </p:txBody>
      </p:sp>
      <p:sp>
        <p:nvSpPr>
          <p:cNvPr id="26" name="TextBox 25"/>
          <p:cNvSpPr txBox="1"/>
          <p:nvPr/>
        </p:nvSpPr>
        <p:spPr>
          <a:xfrm>
            <a:off x="2315930" y="2297044"/>
            <a:ext cx="37821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A</a:t>
            </a:r>
            <a:endParaRPr lang="en-GB" sz="2400" b="1" dirty="0">
              <a:latin typeface="Arial" pitchFamily="34" charset="0"/>
              <a:cs typeface="Arial" pitchFamily="34" charset="0"/>
            </a:endParaRPr>
          </a:p>
        </p:txBody>
      </p:sp>
      <p:sp>
        <p:nvSpPr>
          <p:cNvPr id="27" name="TextBox 26"/>
          <p:cNvSpPr txBox="1"/>
          <p:nvPr/>
        </p:nvSpPr>
        <p:spPr>
          <a:xfrm>
            <a:off x="2320570" y="2829174"/>
            <a:ext cx="37357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B</a:t>
            </a:r>
            <a:endParaRPr lang="en-GB" sz="2400" b="1" dirty="0">
              <a:latin typeface="Arial" pitchFamily="34" charset="0"/>
              <a:cs typeface="Arial" pitchFamily="34" charset="0"/>
            </a:endParaRPr>
          </a:p>
        </p:txBody>
      </p:sp>
      <p:sp>
        <p:nvSpPr>
          <p:cNvPr id="28" name="TextBox 27"/>
          <p:cNvSpPr txBox="1"/>
          <p:nvPr/>
        </p:nvSpPr>
        <p:spPr>
          <a:xfrm>
            <a:off x="2309529" y="3363703"/>
            <a:ext cx="364299"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C</a:t>
            </a:r>
            <a:endParaRPr lang="en-GB" sz="2400" b="1" dirty="0">
              <a:latin typeface="Arial" pitchFamily="34" charset="0"/>
              <a:cs typeface="Arial" pitchFamily="34" charset="0"/>
            </a:endParaRPr>
          </a:p>
        </p:txBody>
      </p:sp>
      <p:sp>
        <p:nvSpPr>
          <p:cNvPr id="29" name="Oval 28"/>
          <p:cNvSpPr/>
          <p:nvPr/>
        </p:nvSpPr>
        <p:spPr>
          <a:xfrm>
            <a:off x="1520046" y="234304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0" name="Oval 29"/>
          <p:cNvSpPr/>
          <p:nvPr/>
        </p:nvSpPr>
        <p:spPr>
          <a:xfrm>
            <a:off x="1502813" y="286854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1" name="Oval 30"/>
          <p:cNvSpPr/>
          <p:nvPr/>
        </p:nvSpPr>
        <p:spPr>
          <a:xfrm>
            <a:off x="1505563" y="338670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52" name="Oval 51"/>
          <p:cNvSpPr/>
          <p:nvPr/>
        </p:nvSpPr>
        <p:spPr>
          <a:xfrm>
            <a:off x="1511621" y="389016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53" name="TextBox 52"/>
          <p:cNvSpPr txBox="1"/>
          <p:nvPr/>
        </p:nvSpPr>
        <p:spPr>
          <a:xfrm>
            <a:off x="2319625" y="3878053"/>
            <a:ext cx="364299" cy="476391"/>
          </a:xfrm>
          <a:prstGeom prst="rect">
            <a:avLst/>
          </a:prstGeom>
          <a:noFill/>
        </p:spPr>
        <p:txBody>
          <a:bodyPr wrap="square" lIns="106025" tIns="53012" rIns="106025" bIns="53012" rtlCol="0">
            <a:spAutoFit/>
          </a:bodyPr>
          <a:lstStyle/>
          <a:p>
            <a:r>
              <a:rPr lang="en-US" sz="2400" b="1" dirty="0" smtClean="0">
                <a:latin typeface="Arial" pitchFamily="34" charset="0"/>
                <a:cs typeface="Arial" pitchFamily="34" charset="0"/>
              </a:rPr>
              <a:t>D</a:t>
            </a:r>
            <a:endParaRPr lang="en-GB" sz="2400" b="1" dirty="0">
              <a:latin typeface="Arial" pitchFamily="34" charset="0"/>
              <a:cs typeface="Arial" pitchFamily="34" charset="0"/>
            </a:endParaRPr>
          </a:p>
        </p:txBody>
      </p:sp>
      <p:sp>
        <p:nvSpPr>
          <p:cNvPr id="54" name="Oval 53"/>
          <p:cNvSpPr/>
          <p:nvPr/>
        </p:nvSpPr>
        <p:spPr>
          <a:xfrm>
            <a:off x="1504950" y="439287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55" name="Oval 54"/>
          <p:cNvSpPr/>
          <p:nvPr/>
        </p:nvSpPr>
        <p:spPr>
          <a:xfrm>
            <a:off x="1504950" y="490772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pic>
        <p:nvPicPr>
          <p:cNvPr id="18" name="Picture 17" descr="Gr 6 Unit 3 number-system-6th-grade-2012-05-04 * - SMART Notebook"/>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53178" t="15672" r="8441" b="46389"/>
          <a:stretch/>
        </p:blipFill>
        <p:spPr>
          <a:xfrm>
            <a:off x="3390899" y="1555750"/>
            <a:ext cx="6324601" cy="6503931"/>
          </a:xfrm>
          <a:prstGeom prst="rect">
            <a:avLst/>
          </a:prstGeom>
        </p:spPr>
      </p:pic>
    </p:spTree>
    <p:extLst>
      <p:ext uri="{BB962C8B-B14F-4D97-AF65-F5344CB8AC3E}">
        <p14:creationId xmlns:p14="http://schemas.microsoft.com/office/powerpoint/2010/main" val="315558233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9968" y="1024834"/>
            <a:ext cx="826008"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60</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18741" y="1024834"/>
            <a:ext cx="6346367"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What point is closest to the origin?</a:t>
            </a:r>
            <a:endParaRPr lang="en-US" sz="2800" b="1" dirty="0">
              <a:solidFill>
                <a:srgbClr val="000000"/>
              </a:solidFill>
              <a:latin typeface="Arial" pitchFamily="34" charset="0"/>
              <a:cs typeface="Arial" pitchFamily="34" charset="0"/>
            </a:endParaRPr>
          </a:p>
        </p:txBody>
      </p:sp>
      <p:pic>
        <p:nvPicPr>
          <p:cNvPr id="32" name="Picture 3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41970" y="87478"/>
            <a:ext cx="3510534" cy="62485"/>
          </a:xfrm>
          <a:prstGeom prst="rect">
            <a:avLst/>
          </a:prstGeom>
          <a:solidFill>
            <a:scrgbClr r="0" g="0" b="0">
              <a:alpha val="0"/>
            </a:scrgbClr>
          </a:solidFill>
        </p:spPr>
      </p:pic>
      <p:sp>
        <p:nvSpPr>
          <p:cNvPr id="24" name="TextBox 23"/>
          <p:cNvSpPr txBox="1"/>
          <p:nvPr/>
        </p:nvSpPr>
        <p:spPr>
          <a:xfrm>
            <a:off x="2330249" y="4394200"/>
            <a:ext cx="622501" cy="461665"/>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E</a:t>
            </a:r>
            <a:endParaRPr lang="en-US" sz="2400" b="1">
              <a:solidFill>
                <a:srgbClr val="000000"/>
              </a:solidFill>
              <a:latin typeface="Arial" pitchFamily="34" charset="0"/>
              <a:cs typeface="Arial" pitchFamily="34" charset="0"/>
            </a:endParaRPr>
          </a:p>
        </p:txBody>
      </p:sp>
      <p:sp>
        <p:nvSpPr>
          <p:cNvPr id="25" name="TextBox 24"/>
          <p:cNvSpPr txBox="1"/>
          <p:nvPr/>
        </p:nvSpPr>
        <p:spPr>
          <a:xfrm>
            <a:off x="2331292" y="4911034"/>
            <a:ext cx="383964" cy="461665"/>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F</a:t>
            </a:r>
            <a:endParaRPr lang="en-US" sz="2400" b="1" dirty="0">
              <a:solidFill>
                <a:srgbClr val="000000"/>
              </a:solidFill>
              <a:latin typeface="Arial" pitchFamily="34" charset="0"/>
              <a:cs typeface="Arial" pitchFamily="34" charset="0"/>
            </a:endParaRPr>
          </a:p>
        </p:txBody>
      </p:sp>
      <p:sp>
        <p:nvSpPr>
          <p:cNvPr id="26" name="TextBox 25"/>
          <p:cNvSpPr txBox="1"/>
          <p:nvPr/>
        </p:nvSpPr>
        <p:spPr>
          <a:xfrm>
            <a:off x="2315930" y="2297044"/>
            <a:ext cx="37821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A</a:t>
            </a:r>
            <a:endParaRPr lang="en-GB" sz="2400" b="1" dirty="0">
              <a:latin typeface="Arial" pitchFamily="34" charset="0"/>
              <a:cs typeface="Arial" pitchFamily="34" charset="0"/>
            </a:endParaRPr>
          </a:p>
        </p:txBody>
      </p:sp>
      <p:sp>
        <p:nvSpPr>
          <p:cNvPr id="27" name="TextBox 26"/>
          <p:cNvSpPr txBox="1"/>
          <p:nvPr/>
        </p:nvSpPr>
        <p:spPr>
          <a:xfrm>
            <a:off x="2320570" y="2829174"/>
            <a:ext cx="37357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B</a:t>
            </a:r>
            <a:endParaRPr lang="en-GB" sz="2400" b="1" dirty="0">
              <a:latin typeface="Arial" pitchFamily="34" charset="0"/>
              <a:cs typeface="Arial" pitchFamily="34" charset="0"/>
            </a:endParaRPr>
          </a:p>
        </p:txBody>
      </p:sp>
      <p:sp>
        <p:nvSpPr>
          <p:cNvPr id="28" name="TextBox 27"/>
          <p:cNvSpPr txBox="1"/>
          <p:nvPr/>
        </p:nvSpPr>
        <p:spPr>
          <a:xfrm>
            <a:off x="2309529" y="3363703"/>
            <a:ext cx="364299"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C</a:t>
            </a:r>
            <a:endParaRPr lang="en-GB" sz="2400" b="1" dirty="0">
              <a:latin typeface="Arial" pitchFamily="34" charset="0"/>
              <a:cs typeface="Arial" pitchFamily="34" charset="0"/>
            </a:endParaRPr>
          </a:p>
        </p:txBody>
      </p:sp>
      <p:sp>
        <p:nvSpPr>
          <p:cNvPr id="29" name="Oval 28"/>
          <p:cNvSpPr/>
          <p:nvPr/>
        </p:nvSpPr>
        <p:spPr>
          <a:xfrm>
            <a:off x="1520046" y="234304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0" name="Oval 29"/>
          <p:cNvSpPr/>
          <p:nvPr/>
        </p:nvSpPr>
        <p:spPr>
          <a:xfrm>
            <a:off x="1502813" y="286854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1" name="Oval 30"/>
          <p:cNvSpPr/>
          <p:nvPr/>
        </p:nvSpPr>
        <p:spPr>
          <a:xfrm>
            <a:off x="1505563" y="338670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52" name="Oval 51"/>
          <p:cNvSpPr/>
          <p:nvPr/>
        </p:nvSpPr>
        <p:spPr>
          <a:xfrm>
            <a:off x="1511621" y="389016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53" name="TextBox 52"/>
          <p:cNvSpPr txBox="1"/>
          <p:nvPr/>
        </p:nvSpPr>
        <p:spPr>
          <a:xfrm>
            <a:off x="2319625" y="3878053"/>
            <a:ext cx="364299" cy="476391"/>
          </a:xfrm>
          <a:prstGeom prst="rect">
            <a:avLst/>
          </a:prstGeom>
          <a:noFill/>
        </p:spPr>
        <p:txBody>
          <a:bodyPr wrap="square" lIns="106025" tIns="53012" rIns="106025" bIns="53012" rtlCol="0">
            <a:spAutoFit/>
          </a:bodyPr>
          <a:lstStyle/>
          <a:p>
            <a:r>
              <a:rPr lang="en-US" sz="2400" b="1" dirty="0" smtClean="0">
                <a:latin typeface="Arial" pitchFamily="34" charset="0"/>
                <a:cs typeface="Arial" pitchFamily="34" charset="0"/>
              </a:rPr>
              <a:t>D</a:t>
            </a:r>
            <a:endParaRPr lang="en-GB" sz="2400" b="1" dirty="0">
              <a:latin typeface="Arial" pitchFamily="34" charset="0"/>
              <a:cs typeface="Arial" pitchFamily="34" charset="0"/>
            </a:endParaRPr>
          </a:p>
        </p:txBody>
      </p:sp>
      <p:sp>
        <p:nvSpPr>
          <p:cNvPr id="54" name="Oval 53"/>
          <p:cNvSpPr/>
          <p:nvPr/>
        </p:nvSpPr>
        <p:spPr>
          <a:xfrm>
            <a:off x="1504950" y="439287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55" name="Oval 54"/>
          <p:cNvSpPr/>
          <p:nvPr/>
        </p:nvSpPr>
        <p:spPr>
          <a:xfrm>
            <a:off x="1504950" y="490772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pic>
        <p:nvPicPr>
          <p:cNvPr id="18" name="Picture 17" descr="Gr 6 Unit 3 number-system-6th-grade-2012-05-04 * - SMART Notebook"/>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53178" t="15672" r="8441" b="46389"/>
          <a:stretch/>
        </p:blipFill>
        <p:spPr>
          <a:xfrm>
            <a:off x="3390899" y="1555750"/>
            <a:ext cx="6324601" cy="6503931"/>
          </a:xfrm>
          <a:prstGeom prst="rect">
            <a:avLst/>
          </a:prstGeom>
        </p:spPr>
      </p:pic>
    </p:spTree>
    <p:extLst>
      <p:ext uri="{BB962C8B-B14F-4D97-AF65-F5344CB8AC3E}">
        <p14:creationId xmlns:p14="http://schemas.microsoft.com/office/powerpoint/2010/main" val="350683768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0550" y="776356"/>
            <a:ext cx="9144000" cy="830997"/>
          </a:xfrm>
          <a:prstGeom prst="rect">
            <a:avLst/>
          </a:prstGeom>
          <a:noFill/>
        </p:spPr>
        <p:txBody>
          <a:bodyPr vert="horz" wrap="square" rtlCol="0">
            <a:spAutoFit/>
          </a:bodyPr>
          <a:lstStyle/>
          <a:p>
            <a:pPr algn="ctr"/>
            <a:r>
              <a:rPr lang="en-US" sz="4800" b="1" dirty="0" smtClean="0">
                <a:solidFill>
                  <a:srgbClr val="0000FF"/>
                </a:solidFill>
                <a:latin typeface="Arial" pitchFamily="34" charset="0"/>
                <a:cs typeface="Arial" pitchFamily="34" charset="0"/>
              </a:rPr>
              <a:t>Graphing Ordered Pairs</a:t>
            </a:r>
            <a:endParaRPr lang="en-US" sz="4800" b="1" dirty="0">
              <a:solidFill>
                <a:srgbClr val="0000FF"/>
              </a:solidFill>
              <a:latin typeface="Arial" pitchFamily="34" charset="0"/>
              <a:cs typeface="Arial" pitchFamily="34" charset="0"/>
            </a:endParaRPr>
          </a:p>
        </p:txBody>
      </p:sp>
      <p:sp>
        <p:nvSpPr>
          <p:cNvPr id="3" name="TextBox 2">
            <a:hlinkClick r:id="rId2" action="ppaction://hlinksldjump"/>
          </p:cNvPr>
          <p:cNvSpPr txBox="1"/>
          <p:nvPr/>
        </p:nvSpPr>
        <p:spPr>
          <a:xfrm>
            <a:off x="7192855" y="3381514"/>
            <a:ext cx="1551095" cy="1015663"/>
          </a:xfrm>
          <a:prstGeom prst="rect">
            <a:avLst/>
          </a:prstGeom>
          <a:noFill/>
        </p:spPr>
        <p:txBody>
          <a:bodyPr vert="horz" wrap="square" rtlCol="0">
            <a:spAutoFit/>
          </a:bodyPr>
          <a:lstStyle/>
          <a:p>
            <a:r>
              <a:rPr lang="en-US" sz="2000" b="1" i="1" dirty="0" smtClean="0">
                <a:solidFill>
                  <a:srgbClr val="0000FF"/>
                </a:solidFill>
                <a:latin typeface="Arial" pitchFamily="34" charset="0"/>
                <a:cs typeface="Arial" pitchFamily="34" charset="0"/>
              </a:rPr>
              <a:t>Return to</a:t>
            </a:r>
          </a:p>
          <a:p>
            <a:r>
              <a:rPr lang="en-US" sz="2000" b="1" i="1" dirty="0" smtClean="0">
                <a:solidFill>
                  <a:srgbClr val="0000FF"/>
                </a:solidFill>
                <a:latin typeface="Arial" pitchFamily="34" charset="0"/>
                <a:cs typeface="Arial" pitchFamily="34" charset="0"/>
              </a:rPr>
              <a:t>Table of </a:t>
            </a:r>
          </a:p>
          <a:p>
            <a:r>
              <a:rPr lang="en-US" sz="2000" b="1" i="1" dirty="0" smtClean="0">
                <a:solidFill>
                  <a:srgbClr val="0000FF"/>
                </a:solidFill>
                <a:latin typeface="Arial" pitchFamily="34" charset="0"/>
                <a:cs typeface="Arial" pitchFamily="34" charset="0"/>
              </a:rPr>
              <a:t>Contents</a:t>
            </a:r>
            <a:endParaRPr lang="en-US" sz="2000" b="1" i="1" dirty="0">
              <a:solidFill>
                <a:srgbClr val="0000FF"/>
              </a:solidFill>
              <a:latin typeface="Arial" pitchFamily="34" charset="0"/>
              <a:cs typeface="Arial" pitchFamily="34" charset="0"/>
            </a:endParaRPr>
          </a:p>
        </p:txBody>
      </p:sp>
      <p:sp>
        <p:nvSpPr>
          <p:cNvPr id="4" name="Freeform 3">
            <a:hlinkClick r:id="rId2" action="ppaction://hlinksldjump"/>
          </p:cNvPr>
          <p:cNvSpPr/>
          <p:nvPr/>
        </p:nvSpPr>
        <p:spPr>
          <a:xfrm>
            <a:off x="7067550" y="3098800"/>
            <a:ext cx="1676400" cy="1524000"/>
          </a:xfrm>
          <a:custGeom>
            <a:avLst/>
            <a:gdLst/>
            <a:ahLst/>
            <a:cxnLst/>
            <a:rect l="0" t="0" r="0" b="0"/>
            <a:pathLst>
              <a:path w="2810511" h="1082295">
                <a:moveTo>
                  <a:pt x="0" y="0"/>
                </a:moveTo>
                <a:lnTo>
                  <a:pt x="2810510" y="0"/>
                </a:lnTo>
                <a:lnTo>
                  <a:pt x="2810510" y="1082294"/>
                </a:lnTo>
                <a:lnTo>
                  <a:pt x="0" y="1082294"/>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230413626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 6 Unit 3 number-system-6th-grade-2012-05-04 - SMART Notebook"/>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42666" t="28746" r="13819" b="29714"/>
          <a:stretch/>
        </p:blipFill>
        <p:spPr>
          <a:xfrm>
            <a:off x="3028950" y="3556000"/>
            <a:ext cx="5985382" cy="5944350"/>
          </a:xfrm>
          <a:prstGeom prst="rect">
            <a:avLst/>
          </a:prstGeom>
        </p:spPr>
      </p:pic>
      <p:sp>
        <p:nvSpPr>
          <p:cNvPr id="2" name="TextBox 1"/>
          <p:cNvSpPr txBox="1"/>
          <p:nvPr/>
        </p:nvSpPr>
        <p:spPr>
          <a:xfrm>
            <a:off x="475993" y="1028146"/>
            <a:ext cx="8344157" cy="2739211"/>
          </a:xfrm>
          <a:prstGeom prst="rect">
            <a:avLst/>
          </a:prstGeom>
          <a:noFill/>
        </p:spPr>
        <p:txBody>
          <a:bodyPr vert="horz" wrap="square" rtlCol="0">
            <a:spAutoFit/>
          </a:bodyPr>
          <a:lstStyle/>
          <a:p>
            <a:r>
              <a:rPr lang="en-US" sz="2800" b="1" dirty="0" smtClean="0">
                <a:solidFill>
                  <a:srgbClr val="0000FF"/>
                </a:solidFill>
                <a:latin typeface="Arial" pitchFamily="34" charset="0"/>
                <a:cs typeface="Arial" pitchFamily="34" charset="0"/>
              </a:rPr>
              <a:t>To graph an ordered pair, such as</a:t>
            </a:r>
            <a:r>
              <a:rPr lang="en-US" sz="2800" b="1" dirty="0" smtClean="0">
                <a:solidFill>
                  <a:srgbClr val="00008B"/>
                </a:solidFill>
                <a:latin typeface="Arial" pitchFamily="34" charset="0"/>
                <a:cs typeface="Arial" pitchFamily="34" charset="0"/>
              </a:rPr>
              <a:t> </a:t>
            </a:r>
            <a:r>
              <a:rPr lang="en-US" sz="2800" b="1" dirty="0" smtClean="0">
                <a:solidFill>
                  <a:srgbClr val="FF0000"/>
                </a:solidFill>
                <a:latin typeface="Arial" pitchFamily="34" charset="0"/>
                <a:cs typeface="Arial" pitchFamily="34" charset="0"/>
              </a:rPr>
              <a:t>(3</a:t>
            </a:r>
            <a:r>
              <a:rPr lang="en-US" sz="2800" b="1" dirty="0" smtClean="0">
                <a:solidFill>
                  <a:srgbClr val="00008B"/>
                </a:solidFill>
                <a:latin typeface="Arial" pitchFamily="34" charset="0"/>
                <a:cs typeface="Arial" pitchFamily="34" charset="0"/>
              </a:rPr>
              <a:t>,</a:t>
            </a:r>
            <a:r>
              <a:rPr lang="en-US" sz="2800" b="1" dirty="0" smtClean="0">
                <a:solidFill>
                  <a:srgbClr val="009300"/>
                </a:solidFill>
                <a:latin typeface="Arial" pitchFamily="34" charset="0"/>
                <a:cs typeface="Arial" pitchFamily="34" charset="0"/>
              </a:rPr>
              <a:t>2)</a:t>
            </a:r>
            <a:r>
              <a:rPr lang="en-US" sz="2800" b="1" dirty="0" smtClean="0">
                <a:solidFill>
                  <a:srgbClr val="00008B"/>
                </a:solidFill>
                <a:latin typeface="Arial" pitchFamily="34" charset="0"/>
                <a:cs typeface="Arial" pitchFamily="34" charset="0"/>
              </a:rPr>
              <a:t>:</a:t>
            </a:r>
          </a:p>
          <a:p>
            <a:pPr marL="342900" indent="-342900">
              <a:buFont typeface="Arial" pitchFamily="34" charset="0"/>
              <a:buChar char="•"/>
            </a:pPr>
            <a:r>
              <a:rPr lang="en-US" sz="2400" b="1" dirty="0" smtClean="0">
                <a:solidFill>
                  <a:srgbClr val="0000FF"/>
                </a:solidFill>
                <a:latin typeface="Arial" pitchFamily="34" charset="0"/>
                <a:cs typeface="Arial" pitchFamily="34" charset="0"/>
              </a:rPr>
              <a:t>start at the origin </a:t>
            </a:r>
            <a:r>
              <a:rPr lang="en-US" sz="2400" b="1" dirty="0" smtClean="0">
                <a:solidFill>
                  <a:srgbClr val="FF0000"/>
                </a:solidFill>
                <a:latin typeface="Arial" pitchFamily="34" charset="0"/>
                <a:cs typeface="Arial" pitchFamily="34" charset="0"/>
              </a:rPr>
              <a:t>(0,0)</a:t>
            </a:r>
          </a:p>
          <a:p>
            <a:pPr marL="342900" indent="-342900">
              <a:buFont typeface="Arial" pitchFamily="34" charset="0"/>
              <a:buChar char="•"/>
            </a:pPr>
            <a:r>
              <a:rPr lang="en-US" sz="2400" b="1" dirty="0" smtClean="0">
                <a:solidFill>
                  <a:srgbClr val="0000FF"/>
                </a:solidFill>
                <a:latin typeface="Arial" pitchFamily="34" charset="0"/>
                <a:cs typeface="Arial" pitchFamily="34" charset="0"/>
              </a:rPr>
              <a:t>move</a:t>
            </a:r>
            <a:r>
              <a:rPr lang="en-US" sz="2400" b="1" dirty="0" smtClean="0">
                <a:solidFill>
                  <a:srgbClr val="00008B"/>
                </a:solidFill>
                <a:latin typeface="Arial" pitchFamily="34" charset="0"/>
                <a:cs typeface="Arial" pitchFamily="34" charset="0"/>
              </a:rPr>
              <a:t> </a:t>
            </a:r>
            <a:r>
              <a:rPr lang="en-US" sz="2400" b="1" dirty="0" smtClean="0">
                <a:solidFill>
                  <a:srgbClr val="FF0000"/>
                </a:solidFill>
                <a:latin typeface="Arial" pitchFamily="34" charset="0"/>
                <a:cs typeface="Arial" pitchFamily="34" charset="0"/>
              </a:rPr>
              <a:t>left or right on the x-axis</a:t>
            </a:r>
            <a:r>
              <a:rPr lang="en-US" sz="2400" b="1" dirty="0" smtClean="0">
                <a:solidFill>
                  <a:srgbClr val="00008B"/>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depending on the</a:t>
            </a:r>
            <a:r>
              <a:rPr lang="en-US" sz="2400" b="1" dirty="0" smtClean="0">
                <a:solidFill>
                  <a:srgbClr val="00008B"/>
                </a:solidFill>
                <a:latin typeface="Arial" pitchFamily="34" charset="0"/>
                <a:cs typeface="Arial" pitchFamily="34" charset="0"/>
              </a:rPr>
              <a:t> </a:t>
            </a:r>
            <a:r>
              <a:rPr lang="en-US" sz="2400" b="1" dirty="0" smtClean="0">
                <a:solidFill>
                  <a:srgbClr val="FF0000"/>
                </a:solidFill>
                <a:latin typeface="Arial" pitchFamily="34" charset="0"/>
                <a:cs typeface="Arial" pitchFamily="34" charset="0"/>
              </a:rPr>
              <a:t>first number</a:t>
            </a:r>
          </a:p>
          <a:p>
            <a:pPr marL="342900" indent="-342900">
              <a:buFont typeface="Arial" pitchFamily="34" charset="0"/>
              <a:buChar char="•"/>
            </a:pPr>
            <a:r>
              <a:rPr lang="en-US" sz="2400" b="1" dirty="0" smtClean="0">
                <a:solidFill>
                  <a:srgbClr val="0000FF"/>
                </a:solidFill>
                <a:latin typeface="Arial" pitchFamily="34" charset="0"/>
                <a:cs typeface="Arial" pitchFamily="34" charset="0"/>
              </a:rPr>
              <a:t>then move</a:t>
            </a:r>
            <a:r>
              <a:rPr lang="en-US" sz="2400" b="1" dirty="0" smtClean="0">
                <a:solidFill>
                  <a:srgbClr val="00008B"/>
                </a:solidFill>
                <a:latin typeface="Arial" pitchFamily="34" charset="0"/>
                <a:cs typeface="Arial" pitchFamily="34" charset="0"/>
              </a:rPr>
              <a:t> </a:t>
            </a:r>
            <a:r>
              <a:rPr lang="en-US" sz="2400" b="1" dirty="0" smtClean="0">
                <a:solidFill>
                  <a:srgbClr val="009300"/>
                </a:solidFill>
                <a:latin typeface="Arial" pitchFamily="34" charset="0"/>
                <a:cs typeface="Arial" pitchFamily="34" charset="0"/>
              </a:rPr>
              <a:t>up or down</a:t>
            </a:r>
            <a:r>
              <a:rPr lang="en-US" sz="2400" b="1" dirty="0" smtClean="0">
                <a:solidFill>
                  <a:srgbClr val="808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from there depending on the</a:t>
            </a:r>
            <a:r>
              <a:rPr lang="en-US" sz="2400" b="1" dirty="0" smtClean="0">
                <a:solidFill>
                  <a:srgbClr val="00008B"/>
                </a:solidFill>
                <a:latin typeface="Arial" pitchFamily="34" charset="0"/>
                <a:cs typeface="Arial" pitchFamily="34" charset="0"/>
              </a:rPr>
              <a:t> </a:t>
            </a:r>
            <a:r>
              <a:rPr lang="en-US" sz="2400" b="1" dirty="0" smtClean="0">
                <a:solidFill>
                  <a:srgbClr val="009300"/>
                </a:solidFill>
                <a:latin typeface="Arial" pitchFamily="34" charset="0"/>
                <a:cs typeface="Arial" pitchFamily="34" charset="0"/>
              </a:rPr>
              <a:t>second number </a:t>
            </a:r>
          </a:p>
          <a:p>
            <a:pPr marL="342900" indent="-342900">
              <a:buFont typeface="Arial" pitchFamily="34" charset="0"/>
              <a:buChar char="•"/>
            </a:pPr>
            <a:r>
              <a:rPr lang="en-US" sz="2400" b="1" dirty="0" smtClean="0">
                <a:solidFill>
                  <a:srgbClr val="0000FF"/>
                </a:solidFill>
                <a:latin typeface="Arial" pitchFamily="34" charset="0"/>
                <a:cs typeface="Arial" pitchFamily="34" charset="0"/>
              </a:rPr>
              <a:t>plot the point</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415854777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 6 Unit 3 number-system-6th-grade-2012-05-04 - SMART Notebook"/>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41199" t="23995" r="15286" b="34412"/>
          <a:stretch/>
        </p:blipFill>
        <p:spPr>
          <a:xfrm>
            <a:off x="1200151" y="2933699"/>
            <a:ext cx="6781800" cy="6743700"/>
          </a:xfrm>
          <a:prstGeom prst="rect">
            <a:avLst/>
          </a:prstGeom>
        </p:spPr>
      </p:pic>
      <p:sp>
        <p:nvSpPr>
          <p:cNvPr id="3" name="TextBox 2"/>
          <p:cNvSpPr txBox="1"/>
          <p:nvPr/>
        </p:nvSpPr>
        <p:spPr>
          <a:xfrm>
            <a:off x="2303394" y="1031317"/>
            <a:ext cx="5394865" cy="1261884"/>
          </a:xfrm>
          <a:prstGeom prst="rect">
            <a:avLst/>
          </a:prstGeom>
          <a:noFill/>
        </p:spPr>
        <p:txBody>
          <a:bodyPr vert="horz" rtlCol="0">
            <a:spAutoFit/>
          </a:bodyPr>
          <a:lstStyle/>
          <a:p>
            <a:r>
              <a:rPr lang="en-US" sz="2800" b="1" dirty="0" smtClean="0">
                <a:solidFill>
                  <a:srgbClr val="0000FF"/>
                </a:solidFill>
                <a:latin typeface="Arial" pitchFamily="34" charset="0"/>
                <a:cs typeface="Arial" pitchFamily="34" charset="0"/>
              </a:rPr>
              <a:t>To graph </a:t>
            </a:r>
            <a:r>
              <a:rPr lang="en-US" sz="2800" b="1" dirty="0" smtClean="0">
                <a:solidFill>
                  <a:srgbClr val="FF0000"/>
                </a:solidFill>
                <a:latin typeface="Arial" pitchFamily="34" charset="0"/>
                <a:cs typeface="Arial" pitchFamily="34" charset="0"/>
              </a:rPr>
              <a:t>(-3</a:t>
            </a:r>
            <a:r>
              <a:rPr lang="en-US" sz="2800" b="1" dirty="0" smtClean="0">
                <a:solidFill>
                  <a:srgbClr val="00008B"/>
                </a:solidFill>
                <a:latin typeface="Arial" pitchFamily="34" charset="0"/>
                <a:cs typeface="Arial" pitchFamily="34" charset="0"/>
              </a:rPr>
              <a:t>,</a:t>
            </a:r>
            <a:r>
              <a:rPr lang="en-US" sz="2800" b="1" dirty="0" smtClean="0">
                <a:solidFill>
                  <a:srgbClr val="98FB98"/>
                </a:solidFill>
                <a:latin typeface="Arial" pitchFamily="34" charset="0"/>
                <a:cs typeface="Arial" pitchFamily="34" charset="0"/>
              </a:rPr>
              <a:t> </a:t>
            </a:r>
            <a:r>
              <a:rPr lang="en-US" sz="2800" b="1" dirty="0" smtClean="0">
                <a:solidFill>
                  <a:srgbClr val="009300"/>
                </a:solidFill>
                <a:latin typeface="Arial" pitchFamily="34" charset="0"/>
                <a:cs typeface="Arial" pitchFamily="34" charset="0"/>
              </a:rPr>
              <a:t>4)</a:t>
            </a:r>
            <a:r>
              <a:rPr lang="en-US" sz="2800" b="1" dirty="0" smtClean="0">
                <a:solidFill>
                  <a:srgbClr val="00008B"/>
                </a:solidFill>
                <a:latin typeface="Arial" pitchFamily="34" charset="0"/>
                <a:cs typeface="Arial" pitchFamily="34" charset="0"/>
              </a:rPr>
              <a:t>:</a:t>
            </a:r>
          </a:p>
          <a:p>
            <a:r>
              <a:rPr lang="en-US" sz="2400" b="1" dirty="0">
                <a:solidFill>
                  <a:srgbClr val="0000FF"/>
                </a:solidFill>
                <a:latin typeface="Arial" pitchFamily="34" charset="0"/>
                <a:cs typeface="Arial" pitchFamily="34" charset="0"/>
              </a:rPr>
              <a:t>Start </a:t>
            </a:r>
            <a:r>
              <a:rPr lang="en-US" sz="2400" b="1" dirty="0" smtClean="0">
                <a:solidFill>
                  <a:srgbClr val="0000FF"/>
                </a:solidFill>
                <a:latin typeface="Arial" pitchFamily="34" charset="0"/>
                <a:cs typeface="Arial" pitchFamily="34" charset="0"/>
              </a:rPr>
              <a:t>at the origin and then move</a:t>
            </a:r>
          </a:p>
          <a:p>
            <a:r>
              <a:rPr lang="en-US" sz="2400" b="1" dirty="0" smtClean="0">
                <a:solidFill>
                  <a:srgbClr val="FF0000"/>
                </a:solidFill>
                <a:latin typeface="Arial" pitchFamily="34" charset="0"/>
                <a:cs typeface="Arial" pitchFamily="34" charset="0"/>
              </a:rPr>
              <a:t>3 left</a:t>
            </a:r>
            <a:r>
              <a:rPr lang="en-US" sz="2400" b="1" dirty="0" smtClean="0">
                <a:solidFill>
                  <a:srgbClr val="00008B"/>
                </a:solidFill>
                <a:latin typeface="Arial" pitchFamily="34" charset="0"/>
                <a:cs typeface="Arial" pitchFamily="34" charset="0"/>
              </a:rPr>
              <a:t>, </a:t>
            </a:r>
            <a:r>
              <a:rPr lang="en-US" sz="2400" b="1" dirty="0" smtClean="0">
                <a:solidFill>
                  <a:srgbClr val="009300"/>
                </a:solidFill>
                <a:latin typeface="Arial" pitchFamily="34" charset="0"/>
                <a:cs typeface="Arial" pitchFamily="34" charset="0"/>
              </a:rPr>
              <a:t>up 4 </a:t>
            </a:r>
            <a:endParaRPr lang="en-US" sz="2400" b="1" dirty="0">
              <a:solidFill>
                <a:srgbClr val="009300"/>
              </a:solidFill>
              <a:latin typeface="Arial" pitchFamily="34" charset="0"/>
              <a:cs typeface="Arial" pitchFamily="34" charset="0"/>
            </a:endParaRPr>
          </a:p>
        </p:txBody>
      </p:sp>
    </p:spTree>
    <p:extLst>
      <p:ext uri="{BB962C8B-B14F-4D97-AF65-F5344CB8AC3E}">
        <p14:creationId xmlns:p14="http://schemas.microsoft.com/office/powerpoint/2010/main" val="1515542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94030" y="1024834"/>
            <a:ext cx="496490"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3</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01317" y="1024834"/>
            <a:ext cx="8409433"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Which of the following are examples of integers?</a:t>
            </a:r>
            <a:endParaRPr lang="en-US" sz="2800" b="1" dirty="0">
              <a:solidFill>
                <a:srgbClr val="000000"/>
              </a:solidFill>
              <a:latin typeface="Arial" pitchFamily="34" charset="0"/>
              <a:cs typeface="Arial" pitchFamily="34" charset="0"/>
            </a:endParaRPr>
          </a:p>
        </p:txBody>
      </p:sp>
      <p:pic>
        <p:nvPicPr>
          <p:cNvPr id="21" name="Picture 2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41970" y="216915"/>
            <a:ext cx="3510534" cy="62485"/>
          </a:xfrm>
          <a:prstGeom prst="rect">
            <a:avLst/>
          </a:prstGeom>
          <a:solidFill>
            <a:scrgbClr r="0" g="0" b="0">
              <a:alpha val="0"/>
            </a:scrgbClr>
          </a:solidFill>
        </p:spPr>
      </p:pic>
      <p:sp>
        <p:nvSpPr>
          <p:cNvPr id="22" name="Rectangle 21"/>
          <p:cNvSpPr/>
          <p:nvPr/>
        </p:nvSpPr>
        <p:spPr>
          <a:xfrm>
            <a:off x="2952658" y="2336800"/>
            <a:ext cx="495039" cy="845723"/>
          </a:xfrm>
          <a:prstGeom prst="rect">
            <a:avLst/>
          </a:prstGeom>
        </p:spPr>
        <p:txBody>
          <a:bodyPr wrap="square" lIns="106025" tIns="53012" rIns="106025" bIns="53012">
            <a:spAutoFit/>
          </a:bodyPr>
          <a:lstStyle/>
          <a:p>
            <a:r>
              <a:rPr lang="en-US" sz="2400" b="1" u="sng" dirty="0" smtClean="0">
                <a:solidFill>
                  <a:srgbClr val="000000"/>
                </a:solidFill>
                <a:latin typeface="Arial" pitchFamily="34" charset="0"/>
                <a:cs typeface="Arial" pitchFamily="34" charset="0"/>
              </a:rPr>
              <a:t>1</a:t>
            </a:r>
          </a:p>
          <a:p>
            <a:r>
              <a:rPr lang="en-US" sz="2400" b="1" dirty="0">
                <a:solidFill>
                  <a:srgbClr val="000000"/>
                </a:solidFill>
                <a:latin typeface="Arial" pitchFamily="34" charset="0"/>
                <a:cs typeface="Arial" pitchFamily="34" charset="0"/>
              </a:rPr>
              <a:t>4</a:t>
            </a:r>
          </a:p>
        </p:txBody>
      </p:sp>
      <p:sp>
        <p:nvSpPr>
          <p:cNvPr id="23" name="Rectangle 22"/>
          <p:cNvSpPr/>
          <p:nvPr/>
        </p:nvSpPr>
        <p:spPr>
          <a:xfrm>
            <a:off x="2952659" y="3059788"/>
            <a:ext cx="699846"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6</a:t>
            </a:r>
          </a:p>
        </p:txBody>
      </p:sp>
      <p:sp>
        <p:nvSpPr>
          <p:cNvPr id="24" name="Rectangle 23"/>
          <p:cNvSpPr/>
          <p:nvPr/>
        </p:nvSpPr>
        <p:spPr>
          <a:xfrm>
            <a:off x="2852202" y="3564383"/>
            <a:ext cx="489462"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-4</a:t>
            </a:r>
          </a:p>
        </p:txBody>
      </p:sp>
      <p:sp>
        <p:nvSpPr>
          <p:cNvPr id="25" name="TextBox 24"/>
          <p:cNvSpPr txBox="1"/>
          <p:nvPr/>
        </p:nvSpPr>
        <p:spPr>
          <a:xfrm>
            <a:off x="2289381" y="2516190"/>
            <a:ext cx="37821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A</a:t>
            </a:r>
            <a:endParaRPr lang="en-GB" sz="2400" b="1" dirty="0">
              <a:latin typeface="Arial" pitchFamily="34" charset="0"/>
              <a:cs typeface="Arial" pitchFamily="34" charset="0"/>
            </a:endParaRPr>
          </a:p>
        </p:txBody>
      </p:sp>
      <p:sp>
        <p:nvSpPr>
          <p:cNvPr id="26" name="TextBox 25"/>
          <p:cNvSpPr txBox="1"/>
          <p:nvPr/>
        </p:nvSpPr>
        <p:spPr>
          <a:xfrm>
            <a:off x="2294021" y="3048320"/>
            <a:ext cx="37357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B</a:t>
            </a:r>
            <a:endParaRPr lang="en-GB" sz="2400" b="1" dirty="0">
              <a:latin typeface="Arial" pitchFamily="34" charset="0"/>
              <a:cs typeface="Arial" pitchFamily="34" charset="0"/>
            </a:endParaRPr>
          </a:p>
        </p:txBody>
      </p:sp>
      <p:sp>
        <p:nvSpPr>
          <p:cNvPr id="27" name="TextBox 26"/>
          <p:cNvSpPr txBox="1"/>
          <p:nvPr/>
        </p:nvSpPr>
        <p:spPr>
          <a:xfrm>
            <a:off x="2282980" y="3582849"/>
            <a:ext cx="364299"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C</a:t>
            </a:r>
            <a:endParaRPr lang="en-GB" sz="2400" b="1" dirty="0">
              <a:latin typeface="Arial" pitchFamily="34" charset="0"/>
              <a:cs typeface="Arial" pitchFamily="34" charset="0"/>
            </a:endParaRPr>
          </a:p>
        </p:txBody>
      </p:sp>
      <p:sp>
        <p:nvSpPr>
          <p:cNvPr id="28" name="Oval 27"/>
          <p:cNvSpPr/>
          <p:nvPr/>
        </p:nvSpPr>
        <p:spPr>
          <a:xfrm>
            <a:off x="1513817" y="256219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9" name="Oval 28"/>
          <p:cNvSpPr/>
          <p:nvPr/>
        </p:nvSpPr>
        <p:spPr>
          <a:xfrm>
            <a:off x="1496142" y="308769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0" name="Oval 29"/>
          <p:cNvSpPr/>
          <p:nvPr/>
        </p:nvSpPr>
        <p:spPr>
          <a:xfrm>
            <a:off x="1498892" y="360585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1" name="Oval 30"/>
          <p:cNvSpPr/>
          <p:nvPr/>
        </p:nvSpPr>
        <p:spPr>
          <a:xfrm>
            <a:off x="1504950" y="410931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2" name="TextBox 31"/>
          <p:cNvSpPr txBox="1"/>
          <p:nvPr/>
        </p:nvSpPr>
        <p:spPr>
          <a:xfrm>
            <a:off x="2293076" y="4097199"/>
            <a:ext cx="364299" cy="476391"/>
          </a:xfrm>
          <a:prstGeom prst="rect">
            <a:avLst/>
          </a:prstGeom>
          <a:noFill/>
        </p:spPr>
        <p:txBody>
          <a:bodyPr wrap="square" lIns="106025" tIns="53012" rIns="106025" bIns="53012" rtlCol="0">
            <a:spAutoFit/>
          </a:bodyPr>
          <a:lstStyle/>
          <a:p>
            <a:r>
              <a:rPr lang="en-US" sz="2400" b="1" dirty="0" smtClean="0">
                <a:latin typeface="Arial" pitchFamily="34" charset="0"/>
                <a:cs typeface="Arial" pitchFamily="34" charset="0"/>
              </a:rPr>
              <a:t>D</a:t>
            </a:r>
            <a:endParaRPr lang="en-GB" sz="2400" b="1" dirty="0">
              <a:latin typeface="Arial" pitchFamily="34" charset="0"/>
              <a:cs typeface="Arial" pitchFamily="34" charset="0"/>
            </a:endParaRPr>
          </a:p>
        </p:txBody>
      </p:sp>
      <p:sp>
        <p:nvSpPr>
          <p:cNvPr id="33" name="Rectangle 32"/>
          <p:cNvSpPr/>
          <p:nvPr/>
        </p:nvSpPr>
        <p:spPr>
          <a:xfrm>
            <a:off x="2907730" y="4099377"/>
            <a:ext cx="832699"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0.75</a:t>
            </a:r>
          </a:p>
        </p:txBody>
      </p:sp>
      <p:sp>
        <p:nvSpPr>
          <p:cNvPr id="34" name="Oval 33"/>
          <p:cNvSpPr/>
          <p:nvPr/>
        </p:nvSpPr>
        <p:spPr>
          <a:xfrm>
            <a:off x="1498250" y="463026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5" name="TextBox 34"/>
          <p:cNvSpPr txBox="1"/>
          <p:nvPr/>
        </p:nvSpPr>
        <p:spPr>
          <a:xfrm>
            <a:off x="2283920" y="4599325"/>
            <a:ext cx="364299" cy="476391"/>
          </a:xfrm>
          <a:prstGeom prst="rect">
            <a:avLst/>
          </a:prstGeom>
          <a:noFill/>
        </p:spPr>
        <p:txBody>
          <a:bodyPr wrap="square" lIns="106025" tIns="53012" rIns="106025" bIns="53012" rtlCol="0">
            <a:spAutoFit/>
          </a:bodyPr>
          <a:lstStyle/>
          <a:p>
            <a:r>
              <a:rPr lang="en-US" sz="2400" b="1" dirty="0" smtClean="0">
                <a:latin typeface="Arial" pitchFamily="34" charset="0"/>
                <a:cs typeface="Arial" pitchFamily="34" charset="0"/>
              </a:rPr>
              <a:t>E</a:t>
            </a:r>
            <a:endParaRPr lang="en-GB" sz="2400" b="1" dirty="0">
              <a:latin typeface="Arial" pitchFamily="34" charset="0"/>
              <a:cs typeface="Arial" pitchFamily="34" charset="0"/>
            </a:endParaRPr>
          </a:p>
        </p:txBody>
      </p:sp>
      <p:sp>
        <p:nvSpPr>
          <p:cNvPr id="36" name="Rectangle 35"/>
          <p:cNvSpPr/>
          <p:nvPr/>
        </p:nvSpPr>
        <p:spPr>
          <a:xfrm>
            <a:off x="2925315" y="4615290"/>
            <a:ext cx="1044764"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25%</a:t>
            </a:r>
          </a:p>
        </p:txBody>
      </p:sp>
    </p:spTree>
    <p:extLst>
      <p:ext uri="{BB962C8B-B14F-4D97-AF65-F5344CB8AC3E}">
        <p14:creationId xmlns:p14="http://schemas.microsoft.com/office/powerpoint/2010/main" val="130583146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 6 Unit 3 number-system-6th-grade-2012-05-04 - SMART Notebook"/>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41443" t="22585" r="13576" b="34648"/>
          <a:stretch/>
        </p:blipFill>
        <p:spPr>
          <a:xfrm>
            <a:off x="1123949" y="2857499"/>
            <a:ext cx="7023241" cy="6946901"/>
          </a:xfrm>
          <a:prstGeom prst="rect">
            <a:avLst/>
          </a:prstGeom>
        </p:spPr>
      </p:pic>
      <p:sp>
        <p:nvSpPr>
          <p:cNvPr id="3" name="TextBox 2"/>
          <p:cNvSpPr txBox="1"/>
          <p:nvPr/>
        </p:nvSpPr>
        <p:spPr>
          <a:xfrm>
            <a:off x="2303394" y="1028146"/>
            <a:ext cx="5394865" cy="1261884"/>
          </a:xfrm>
          <a:prstGeom prst="rect">
            <a:avLst/>
          </a:prstGeom>
          <a:noFill/>
        </p:spPr>
        <p:txBody>
          <a:bodyPr vert="horz" rtlCol="0">
            <a:spAutoFit/>
          </a:bodyPr>
          <a:lstStyle/>
          <a:p>
            <a:r>
              <a:rPr lang="en-US" sz="2800" b="1" dirty="0" smtClean="0">
                <a:solidFill>
                  <a:srgbClr val="0000FF"/>
                </a:solidFill>
                <a:latin typeface="Arial" pitchFamily="34" charset="0"/>
                <a:cs typeface="Arial" pitchFamily="34" charset="0"/>
              </a:rPr>
              <a:t>To graph</a:t>
            </a:r>
            <a:r>
              <a:rPr lang="en-US" sz="2800" b="1" dirty="0" smtClean="0">
                <a:solidFill>
                  <a:srgbClr val="00008B"/>
                </a:solidFill>
                <a:latin typeface="Arial" pitchFamily="34" charset="0"/>
                <a:cs typeface="Arial" pitchFamily="34" charset="0"/>
              </a:rPr>
              <a:t> </a:t>
            </a:r>
            <a:r>
              <a:rPr lang="en-US" sz="2800" b="1" dirty="0" smtClean="0">
                <a:solidFill>
                  <a:srgbClr val="FF0000"/>
                </a:solidFill>
                <a:latin typeface="Arial" pitchFamily="34" charset="0"/>
                <a:cs typeface="Arial" pitchFamily="34" charset="0"/>
              </a:rPr>
              <a:t>(-3</a:t>
            </a:r>
            <a:r>
              <a:rPr lang="en-US" sz="2800" b="1" dirty="0" smtClean="0">
                <a:solidFill>
                  <a:srgbClr val="00008B"/>
                </a:solidFill>
                <a:latin typeface="Arial" pitchFamily="34" charset="0"/>
                <a:cs typeface="Arial" pitchFamily="34" charset="0"/>
              </a:rPr>
              <a:t>,</a:t>
            </a:r>
            <a:r>
              <a:rPr lang="en-US" sz="2800" b="1" dirty="0" smtClean="0">
                <a:solidFill>
                  <a:srgbClr val="98FB98"/>
                </a:solidFill>
                <a:latin typeface="Arial" pitchFamily="34" charset="0"/>
                <a:cs typeface="Arial" pitchFamily="34" charset="0"/>
              </a:rPr>
              <a:t> </a:t>
            </a:r>
            <a:r>
              <a:rPr lang="en-US" sz="2800" b="1" dirty="0" smtClean="0">
                <a:solidFill>
                  <a:srgbClr val="009300"/>
                </a:solidFill>
                <a:latin typeface="Arial" pitchFamily="34" charset="0"/>
                <a:cs typeface="Arial" pitchFamily="34" charset="0"/>
              </a:rPr>
              <a:t>-2)</a:t>
            </a:r>
            <a:r>
              <a:rPr lang="en-US" sz="2800" b="1" dirty="0" smtClean="0">
                <a:solidFill>
                  <a:srgbClr val="00008B"/>
                </a:solidFill>
                <a:latin typeface="Arial" pitchFamily="34" charset="0"/>
                <a:cs typeface="Arial" pitchFamily="34" charset="0"/>
              </a:rPr>
              <a:t>:</a:t>
            </a:r>
          </a:p>
          <a:p>
            <a:r>
              <a:rPr lang="en-US" sz="2400" b="1" dirty="0" smtClean="0">
                <a:solidFill>
                  <a:srgbClr val="3117F5"/>
                </a:solidFill>
                <a:latin typeface="Arial" pitchFamily="34" charset="0"/>
                <a:cs typeface="Arial" pitchFamily="34" charset="0"/>
              </a:rPr>
              <a:t>S</a:t>
            </a:r>
            <a:r>
              <a:rPr lang="en-US" sz="2400" b="1" dirty="0" smtClean="0">
                <a:solidFill>
                  <a:srgbClr val="0000FF"/>
                </a:solidFill>
                <a:latin typeface="Arial" pitchFamily="34" charset="0"/>
                <a:cs typeface="Arial" pitchFamily="34" charset="0"/>
              </a:rPr>
              <a:t>tart at the origin and then move</a:t>
            </a:r>
          </a:p>
          <a:p>
            <a:r>
              <a:rPr lang="en-US" sz="2400" b="1" dirty="0" smtClean="0">
                <a:solidFill>
                  <a:srgbClr val="FF0000"/>
                </a:solidFill>
                <a:latin typeface="Arial" pitchFamily="34" charset="0"/>
                <a:cs typeface="Arial" pitchFamily="34" charset="0"/>
              </a:rPr>
              <a:t>3 left</a:t>
            </a:r>
            <a:r>
              <a:rPr lang="en-US" sz="2400" b="1" dirty="0" smtClean="0">
                <a:solidFill>
                  <a:srgbClr val="00008B"/>
                </a:solidFill>
                <a:latin typeface="Arial" pitchFamily="34" charset="0"/>
                <a:cs typeface="Arial" pitchFamily="34" charset="0"/>
              </a:rPr>
              <a:t>, </a:t>
            </a:r>
            <a:r>
              <a:rPr lang="en-US" sz="2400" b="1" dirty="0" smtClean="0">
                <a:solidFill>
                  <a:srgbClr val="009300"/>
                </a:solidFill>
                <a:latin typeface="Arial" pitchFamily="34" charset="0"/>
                <a:cs typeface="Arial" pitchFamily="34" charset="0"/>
              </a:rPr>
              <a:t>down 2 </a:t>
            </a:r>
            <a:endParaRPr lang="en-US" sz="2400" b="1" dirty="0">
              <a:solidFill>
                <a:srgbClr val="009300"/>
              </a:solidFill>
              <a:latin typeface="Arial" pitchFamily="34" charset="0"/>
              <a:cs typeface="Arial" pitchFamily="34" charset="0"/>
            </a:endParaRPr>
          </a:p>
        </p:txBody>
      </p:sp>
    </p:spTree>
    <p:extLst>
      <p:ext uri="{BB962C8B-B14F-4D97-AF65-F5344CB8AC3E}">
        <p14:creationId xmlns:p14="http://schemas.microsoft.com/office/powerpoint/2010/main" val="77750971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 6 Unit 3 number-system-6th-grade-2012-05-04 - SMART Notebook"/>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41200" t="22585" r="13818" b="34648"/>
          <a:stretch/>
        </p:blipFill>
        <p:spPr>
          <a:xfrm>
            <a:off x="1209709" y="2717800"/>
            <a:ext cx="7010400" cy="6934200"/>
          </a:xfrm>
          <a:prstGeom prst="rect">
            <a:avLst/>
          </a:prstGeom>
        </p:spPr>
      </p:pic>
      <p:sp>
        <p:nvSpPr>
          <p:cNvPr id="2" name="TextBox 1"/>
          <p:cNvSpPr txBox="1"/>
          <p:nvPr/>
        </p:nvSpPr>
        <p:spPr>
          <a:xfrm>
            <a:off x="2316253" y="1028146"/>
            <a:ext cx="5394865" cy="1261884"/>
          </a:xfrm>
          <a:prstGeom prst="rect">
            <a:avLst/>
          </a:prstGeom>
          <a:noFill/>
        </p:spPr>
        <p:txBody>
          <a:bodyPr vert="horz" rtlCol="0">
            <a:spAutoFit/>
          </a:bodyPr>
          <a:lstStyle/>
          <a:p>
            <a:r>
              <a:rPr lang="en-US" sz="2800" b="1" dirty="0" smtClean="0">
                <a:solidFill>
                  <a:srgbClr val="0000FF"/>
                </a:solidFill>
                <a:latin typeface="Arial" pitchFamily="34" charset="0"/>
                <a:cs typeface="Arial" pitchFamily="34" charset="0"/>
              </a:rPr>
              <a:t>To graph</a:t>
            </a:r>
            <a:r>
              <a:rPr lang="en-US" sz="2800" b="1" dirty="0" smtClean="0">
                <a:solidFill>
                  <a:srgbClr val="00008B"/>
                </a:solidFill>
                <a:latin typeface="Arial" pitchFamily="34" charset="0"/>
                <a:cs typeface="Arial" pitchFamily="34" charset="0"/>
              </a:rPr>
              <a:t> </a:t>
            </a:r>
            <a:r>
              <a:rPr lang="en-US" sz="2800" b="1" dirty="0" smtClean="0">
                <a:solidFill>
                  <a:srgbClr val="FF0000"/>
                </a:solidFill>
                <a:latin typeface="Arial" pitchFamily="34" charset="0"/>
                <a:cs typeface="Arial" pitchFamily="34" charset="0"/>
              </a:rPr>
              <a:t>(5</a:t>
            </a:r>
            <a:r>
              <a:rPr lang="en-US" sz="2800" b="1" dirty="0" smtClean="0">
                <a:solidFill>
                  <a:srgbClr val="00008B"/>
                </a:solidFill>
                <a:latin typeface="Arial" pitchFamily="34" charset="0"/>
                <a:cs typeface="Arial" pitchFamily="34" charset="0"/>
              </a:rPr>
              <a:t>,</a:t>
            </a:r>
            <a:r>
              <a:rPr lang="en-US" sz="2800" b="1" dirty="0" smtClean="0">
                <a:solidFill>
                  <a:srgbClr val="98FB98"/>
                </a:solidFill>
                <a:latin typeface="Arial" pitchFamily="34" charset="0"/>
                <a:cs typeface="Arial" pitchFamily="34" charset="0"/>
              </a:rPr>
              <a:t> </a:t>
            </a:r>
            <a:r>
              <a:rPr lang="en-US" sz="2800" b="1" dirty="0" smtClean="0">
                <a:solidFill>
                  <a:srgbClr val="009300"/>
                </a:solidFill>
                <a:latin typeface="Arial" pitchFamily="34" charset="0"/>
                <a:cs typeface="Arial" pitchFamily="34" charset="0"/>
              </a:rPr>
              <a:t>-3)</a:t>
            </a:r>
            <a:r>
              <a:rPr lang="en-US" sz="2800" b="1" dirty="0" smtClean="0">
                <a:solidFill>
                  <a:srgbClr val="00008B"/>
                </a:solidFill>
                <a:latin typeface="Arial" pitchFamily="34" charset="0"/>
                <a:cs typeface="Arial" pitchFamily="34" charset="0"/>
              </a:rPr>
              <a:t>:</a:t>
            </a:r>
          </a:p>
          <a:p>
            <a:r>
              <a:rPr lang="en-US" sz="2400" b="1" dirty="0" smtClean="0">
                <a:solidFill>
                  <a:srgbClr val="0000FF"/>
                </a:solidFill>
                <a:latin typeface="Arial" pitchFamily="34" charset="0"/>
                <a:cs typeface="Arial" pitchFamily="34" charset="0"/>
              </a:rPr>
              <a:t>Start at the origin and then move</a:t>
            </a:r>
          </a:p>
          <a:p>
            <a:r>
              <a:rPr lang="en-US" sz="2400" b="1" dirty="0" smtClean="0">
                <a:solidFill>
                  <a:srgbClr val="FF0000"/>
                </a:solidFill>
                <a:latin typeface="Arial" pitchFamily="34" charset="0"/>
                <a:cs typeface="Arial" pitchFamily="34" charset="0"/>
              </a:rPr>
              <a:t>5 right</a:t>
            </a:r>
            <a:r>
              <a:rPr lang="en-US" sz="2400" b="1" dirty="0" smtClean="0">
                <a:solidFill>
                  <a:srgbClr val="00008B"/>
                </a:solidFill>
                <a:latin typeface="Arial" pitchFamily="34" charset="0"/>
                <a:cs typeface="Arial" pitchFamily="34" charset="0"/>
              </a:rPr>
              <a:t>, </a:t>
            </a:r>
            <a:r>
              <a:rPr lang="en-US" sz="2400" b="1" dirty="0" smtClean="0">
                <a:solidFill>
                  <a:srgbClr val="009300"/>
                </a:solidFill>
                <a:latin typeface="Arial" pitchFamily="34" charset="0"/>
                <a:cs typeface="Arial" pitchFamily="34" charset="0"/>
              </a:rPr>
              <a:t>down 3 </a:t>
            </a:r>
            <a:endParaRPr lang="en-US" sz="2400" b="1" dirty="0">
              <a:solidFill>
                <a:srgbClr val="009300"/>
              </a:solidFill>
              <a:latin typeface="Arial" pitchFamily="34" charset="0"/>
              <a:cs typeface="Arial" pitchFamily="34" charset="0"/>
            </a:endParaRPr>
          </a:p>
        </p:txBody>
      </p:sp>
    </p:spTree>
    <p:extLst>
      <p:ext uri="{BB962C8B-B14F-4D97-AF65-F5344CB8AC3E}">
        <p14:creationId xmlns:p14="http://schemas.microsoft.com/office/powerpoint/2010/main" val="340573487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 6 Unit 3 number-system-6th-grade-2012-05-04 - SMART Notebook"/>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27509" t="12091" r="36246" b="52686"/>
          <a:stretch/>
        </p:blipFill>
        <p:spPr>
          <a:xfrm>
            <a:off x="285750" y="508000"/>
            <a:ext cx="4814958" cy="4867918"/>
          </a:xfrm>
          <a:prstGeom prst="rect">
            <a:avLst/>
          </a:prstGeom>
        </p:spPr>
      </p:pic>
      <p:sp>
        <p:nvSpPr>
          <p:cNvPr id="2" name="TextBox 1"/>
          <p:cNvSpPr txBox="1"/>
          <p:nvPr/>
        </p:nvSpPr>
        <p:spPr>
          <a:xfrm>
            <a:off x="5743337" y="906996"/>
            <a:ext cx="4801172" cy="830997"/>
          </a:xfrm>
          <a:prstGeom prst="rect">
            <a:avLst/>
          </a:prstGeom>
          <a:noFill/>
        </p:spPr>
        <p:txBody>
          <a:bodyPr vert="horz" rtlCol="0">
            <a:spAutoFit/>
          </a:bodyPr>
          <a:lstStyle/>
          <a:p>
            <a:r>
              <a:rPr lang="en-US" sz="2400" b="1" smtClean="0">
                <a:solidFill>
                  <a:srgbClr val="00008B"/>
                </a:solidFill>
                <a:latin typeface="Arial" pitchFamily="34" charset="0"/>
                <a:cs typeface="Arial" pitchFamily="34" charset="0"/>
              </a:rPr>
              <a:t> </a:t>
            </a:r>
            <a:r>
              <a:rPr lang="en-US" sz="2400" b="1" smtClean="0">
                <a:solidFill>
                  <a:srgbClr val="0000FF"/>
                </a:solidFill>
                <a:latin typeface="Arial" pitchFamily="34" charset="0"/>
                <a:cs typeface="Arial" pitchFamily="34" charset="0"/>
              </a:rPr>
              <a:t>Place the star on (2,8) in  quadrant I     </a:t>
            </a:r>
            <a:r>
              <a:rPr lang="en-US" sz="2400" b="1" smtClean="0">
                <a:solidFill>
                  <a:srgbClr val="00008B"/>
                </a:solidFill>
                <a:latin typeface="Arial" pitchFamily="34" charset="0"/>
                <a:cs typeface="Arial" pitchFamily="34" charset="0"/>
              </a:rPr>
              <a:t> </a:t>
            </a:r>
            <a:endParaRPr lang="en-US" sz="2400" b="1">
              <a:solidFill>
                <a:srgbClr val="00008B"/>
              </a:solidFill>
              <a:latin typeface="Arial" pitchFamily="34" charset="0"/>
              <a:cs typeface="Arial" pitchFamily="34" charset="0"/>
            </a:endParaRPr>
          </a:p>
        </p:txBody>
      </p:sp>
      <p:sp>
        <p:nvSpPr>
          <p:cNvPr id="3" name="TextBox 2"/>
          <p:cNvSpPr txBox="1"/>
          <p:nvPr/>
        </p:nvSpPr>
        <p:spPr>
          <a:xfrm>
            <a:off x="5704619" y="2006725"/>
            <a:ext cx="4029932" cy="83099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Place the triangle on (-4, 4) in quadrant II </a:t>
            </a:r>
            <a:endParaRPr lang="en-US" sz="2400" b="1" dirty="0">
              <a:solidFill>
                <a:srgbClr val="0000FF"/>
              </a:solidFill>
              <a:latin typeface="Arial" pitchFamily="34" charset="0"/>
              <a:cs typeface="Arial" pitchFamily="34" charset="0"/>
            </a:endParaRPr>
          </a:p>
        </p:txBody>
      </p:sp>
      <p:sp>
        <p:nvSpPr>
          <p:cNvPr id="4" name="TextBox 3"/>
          <p:cNvSpPr txBox="1"/>
          <p:nvPr/>
        </p:nvSpPr>
        <p:spPr>
          <a:xfrm>
            <a:off x="5730430" y="3056467"/>
            <a:ext cx="4362355" cy="830997"/>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Place the square on (-7, -3) in quadrant III </a:t>
            </a:r>
            <a:endParaRPr lang="en-US" sz="2400" b="1">
              <a:solidFill>
                <a:srgbClr val="0000FF"/>
              </a:solidFill>
              <a:latin typeface="Arial" pitchFamily="34" charset="0"/>
              <a:cs typeface="Arial" pitchFamily="34" charset="0"/>
            </a:endParaRPr>
          </a:p>
        </p:txBody>
      </p:sp>
      <p:sp>
        <p:nvSpPr>
          <p:cNvPr id="5" name="TextBox 4"/>
          <p:cNvSpPr txBox="1"/>
          <p:nvPr/>
        </p:nvSpPr>
        <p:spPr>
          <a:xfrm>
            <a:off x="5704618" y="4031227"/>
            <a:ext cx="4388168" cy="830997"/>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Place the circle on (1, -4) in quadrant IV </a:t>
            </a:r>
            <a:endParaRPr lang="en-US" sz="2400" b="1">
              <a:solidFill>
                <a:srgbClr val="0000FF"/>
              </a:solidFill>
              <a:latin typeface="Arial" pitchFamily="34" charset="0"/>
              <a:cs typeface="Arial" pitchFamily="34" charset="0"/>
            </a:endParaRPr>
          </a:p>
        </p:txBody>
      </p:sp>
      <p:sp>
        <p:nvSpPr>
          <p:cNvPr id="7" name="Oval 6"/>
          <p:cNvSpPr/>
          <p:nvPr/>
        </p:nvSpPr>
        <p:spPr>
          <a:xfrm>
            <a:off x="5304520" y="4268668"/>
            <a:ext cx="219667" cy="225445"/>
          </a:xfrm>
          <a:prstGeom prst="ellipse">
            <a:avLst/>
          </a:prstGeom>
          <a:solidFill>
            <a:srgbClr val="32CD32"/>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8" name="Freeform 7"/>
          <p:cNvSpPr/>
          <p:nvPr/>
        </p:nvSpPr>
        <p:spPr>
          <a:xfrm>
            <a:off x="5291614" y="2144191"/>
            <a:ext cx="293879" cy="228445"/>
          </a:xfrm>
          <a:custGeom>
            <a:avLst/>
            <a:gdLst/>
            <a:ahLst/>
            <a:cxnLst/>
            <a:rect l="0" t="0" r="0" b="0"/>
            <a:pathLst>
              <a:path w="289180" h="232157">
                <a:moveTo>
                  <a:pt x="144653" y="0"/>
                </a:moveTo>
                <a:lnTo>
                  <a:pt x="289179" y="232156"/>
                </a:lnTo>
                <a:lnTo>
                  <a:pt x="0" y="232156"/>
                </a:lnTo>
                <a:close/>
              </a:path>
            </a:pathLst>
          </a:cu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9" name="Freeform 8"/>
          <p:cNvSpPr/>
          <p:nvPr/>
        </p:nvSpPr>
        <p:spPr>
          <a:xfrm>
            <a:off x="5330334" y="1031965"/>
            <a:ext cx="320337" cy="227945"/>
          </a:xfrm>
          <a:custGeom>
            <a:avLst/>
            <a:gdLst/>
            <a:ahLst/>
            <a:cxnLst/>
            <a:rect l="0" t="0" r="0" b="0"/>
            <a:pathLst>
              <a:path w="315215" h="231649">
                <a:moveTo>
                  <a:pt x="157607" y="0"/>
                </a:moveTo>
                <a:lnTo>
                  <a:pt x="195961" y="88138"/>
                </a:lnTo>
                <a:lnTo>
                  <a:pt x="315214" y="88138"/>
                </a:lnTo>
                <a:lnTo>
                  <a:pt x="219837" y="143510"/>
                </a:lnTo>
                <a:lnTo>
                  <a:pt x="254254" y="231648"/>
                </a:lnTo>
                <a:lnTo>
                  <a:pt x="157607" y="179324"/>
                </a:lnTo>
                <a:lnTo>
                  <a:pt x="60960" y="231648"/>
                </a:lnTo>
                <a:lnTo>
                  <a:pt x="95377" y="143510"/>
                </a:lnTo>
                <a:lnTo>
                  <a:pt x="0" y="88138"/>
                </a:lnTo>
                <a:lnTo>
                  <a:pt x="119253" y="88138"/>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0" name="Freeform 9"/>
          <p:cNvSpPr/>
          <p:nvPr/>
        </p:nvSpPr>
        <p:spPr>
          <a:xfrm>
            <a:off x="5278708" y="3231424"/>
            <a:ext cx="253740" cy="242441"/>
          </a:xfrm>
          <a:custGeom>
            <a:avLst/>
            <a:gdLst/>
            <a:ahLst/>
            <a:cxnLst/>
            <a:rect l="0" t="0" r="0" b="0"/>
            <a:pathLst>
              <a:path w="249683" h="246381">
                <a:moveTo>
                  <a:pt x="0" y="0"/>
                </a:moveTo>
                <a:lnTo>
                  <a:pt x="249682" y="0"/>
                </a:lnTo>
                <a:lnTo>
                  <a:pt x="249682" y="246380"/>
                </a:lnTo>
                <a:lnTo>
                  <a:pt x="0" y="246380"/>
                </a:lnTo>
                <a:close/>
              </a:path>
            </a:pathLst>
          </a:custGeom>
          <a:solidFill>
            <a:srgbClr val="FF008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Tree>
    <p:extLst>
      <p:ext uri="{BB962C8B-B14F-4D97-AF65-F5344CB8AC3E}">
        <p14:creationId xmlns:p14="http://schemas.microsoft.com/office/powerpoint/2010/main" val="132625133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r 6 Unit 3 number-system-6th-grade-2012-05-04 - SMART Notebook"/>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27755" t="11007" r="34436" b="52846"/>
          <a:stretch/>
        </p:blipFill>
        <p:spPr>
          <a:xfrm>
            <a:off x="312632" y="247650"/>
            <a:ext cx="5490654" cy="5461000"/>
          </a:xfrm>
          <a:prstGeom prst="rect">
            <a:avLst/>
          </a:prstGeom>
          <a:ln w="3175">
            <a:solidFill>
              <a:schemeClr val="tx1"/>
            </a:solidFill>
          </a:ln>
        </p:spPr>
      </p:pic>
      <p:sp>
        <p:nvSpPr>
          <p:cNvPr id="2" name="TextBox 1"/>
          <p:cNvSpPr txBox="1"/>
          <p:nvPr/>
        </p:nvSpPr>
        <p:spPr>
          <a:xfrm>
            <a:off x="6494335" y="1090178"/>
            <a:ext cx="2935415" cy="83099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Place the circle on (-7,-5) </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6481428" y="1967399"/>
            <a:ext cx="3665411"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Place the star on (4,9)</a:t>
            </a:r>
            <a:endParaRPr lang="en-US" sz="2400" b="1" dirty="0">
              <a:solidFill>
                <a:srgbClr val="0000FF"/>
              </a:solidFill>
              <a:latin typeface="Arial" pitchFamily="34" charset="0"/>
              <a:cs typeface="Arial" pitchFamily="34" charset="0"/>
            </a:endParaRPr>
          </a:p>
        </p:txBody>
      </p:sp>
      <p:sp>
        <p:nvSpPr>
          <p:cNvPr id="4" name="TextBox 3"/>
          <p:cNvSpPr txBox="1"/>
          <p:nvPr/>
        </p:nvSpPr>
        <p:spPr>
          <a:xfrm>
            <a:off x="6481429" y="2514827"/>
            <a:ext cx="3253122" cy="83099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Place the triangle on    (-6,2)</a:t>
            </a:r>
            <a:endParaRPr lang="en-US" sz="2400" b="1" dirty="0">
              <a:solidFill>
                <a:srgbClr val="0000FF"/>
              </a:solidFill>
              <a:latin typeface="Arial" pitchFamily="34" charset="0"/>
              <a:cs typeface="Arial" pitchFamily="34" charset="0"/>
            </a:endParaRPr>
          </a:p>
        </p:txBody>
      </p:sp>
      <p:sp>
        <p:nvSpPr>
          <p:cNvPr id="5" name="TextBox 4"/>
          <p:cNvSpPr txBox="1"/>
          <p:nvPr/>
        </p:nvSpPr>
        <p:spPr>
          <a:xfrm>
            <a:off x="6520147" y="3589563"/>
            <a:ext cx="3214403" cy="83099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Place the square on (3,-9)</a:t>
            </a:r>
            <a:endParaRPr lang="en-US" sz="2400" b="1" dirty="0">
              <a:solidFill>
                <a:srgbClr val="0000FF"/>
              </a:solidFill>
              <a:latin typeface="Arial" pitchFamily="34" charset="0"/>
              <a:cs typeface="Arial" pitchFamily="34" charset="0"/>
            </a:endParaRPr>
          </a:p>
        </p:txBody>
      </p:sp>
      <p:sp>
        <p:nvSpPr>
          <p:cNvPr id="6" name="TextBox 5"/>
          <p:cNvSpPr txBox="1"/>
          <p:nvPr/>
        </p:nvSpPr>
        <p:spPr>
          <a:xfrm>
            <a:off x="6455616" y="4639305"/>
            <a:ext cx="3278935" cy="83099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In which quadrant is the circle?</a:t>
            </a:r>
            <a:endParaRPr lang="en-US" sz="2400" b="1" dirty="0">
              <a:solidFill>
                <a:srgbClr val="0000FF"/>
              </a:solidFill>
              <a:latin typeface="Arial" pitchFamily="34" charset="0"/>
              <a:cs typeface="Arial" pitchFamily="34" charset="0"/>
            </a:endParaRPr>
          </a:p>
        </p:txBody>
      </p:sp>
      <p:sp>
        <p:nvSpPr>
          <p:cNvPr id="8" name="Oval 7"/>
          <p:cNvSpPr/>
          <p:nvPr/>
        </p:nvSpPr>
        <p:spPr>
          <a:xfrm>
            <a:off x="6113597" y="1140165"/>
            <a:ext cx="219667" cy="225445"/>
          </a:xfrm>
          <a:prstGeom prst="ellipse">
            <a:avLst/>
          </a:prstGeom>
          <a:solidFill>
            <a:srgbClr val="32CD32"/>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9" name="Freeform 8"/>
          <p:cNvSpPr/>
          <p:nvPr/>
        </p:nvSpPr>
        <p:spPr>
          <a:xfrm>
            <a:off x="6081332" y="2036133"/>
            <a:ext cx="320337" cy="227945"/>
          </a:xfrm>
          <a:custGeom>
            <a:avLst/>
            <a:gdLst/>
            <a:ahLst/>
            <a:cxnLst/>
            <a:rect l="0" t="0" r="0" b="0"/>
            <a:pathLst>
              <a:path w="315215" h="231649">
                <a:moveTo>
                  <a:pt x="157607" y="0"/>
                </a:moveTo>
                <a:lnTo>
                  <a:pt x="195961" y="88138"/>
                </a:lnTo>
                <a:lnTo>
                  <a:pt x="315214" y="88138"/>
                </a:lnTo>
                <a:lnTo>
                  <a:pt x="219837" y="143510"/>
                </a:lnTo>
                <a:lnTo>
                  <a:pt x="254254" y="231648"/>
                </a:lnTo>
                <a:lnTo>
                  <a:pt x="157607" y="179324"/>
                </a:lnTo>
                <a:lnTo>
                  <a:pt x="60960" y="231648"/>
                </a:lnTo>
                <a:lnTo>
                  <a:pt x="95377" y="143510"/>
                </a:lnTo>
                <a:lnTo>
                  <a:pt x="0" y="88138"/>
                </a:lnTo>
                <a:lnTo>
                  <a:pt x="119253" y="88138"/>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0" name="Freeform 9"/>
          <p:cNvSpPr/>
          <p:nvPr/>
        </p:nvSpPr>
        <p:spPr>
          <a:xfrm>
            <a:off x="6094237" y="2633548"/>
            <a:ext cx="293879" cy="228445"/>
          </a:xfrm>
          <a:custGeom>
            <a:avLst/>
            <a:gdLst/>
            <a:ahLst/>
            <a:cxnLst/>
            <a:rect l="0" t="0" r="0" b="0"/>
            <a:pathLst>
              <a:path w="289180" h="232157">
                <a:moveTo>
                  <a:pt x="144653" y="0"/>
                </a:moveTo>
                <a:lnTo>
                  <a:pt x="289179" y="232156"/>
                </a:lnTo>
                <a:lnTo>
                  <a:pt x="0" y="232156"/>
                </a:lnTo>
                <a:close/>
              </a:path>
            </a:pathLst>
          </a:cu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1" name="Freeform 10"/>
          <p:cNvSpPr/>
          <p:nvPr/>
        </p:nvSpPr>
        <p:spPr>
          <a:xfrm>
            <a:off x="6126504" y="3702036"/>
            <a:ext cx="253740" cy="242441"/>
          </a:xfrm>
          <a:custGeom>
            <a:avLst/>
            <a:gdLst/>
            <a:ahLst/>
            <a:cxnLst/>
            <a:rect l="0" t="0" r="0" b="0"/>
            <a:pathLst>
              <a:path w="249683" h="246381">
                <a:moveTo>
                  <a:pt x="0" y="0"/>
                </a:moveTo>
                <a:lnTo>
                  <a:pt x="249682" y="0"/>
                </a:lnTo>
                <a:lnTo>
                  <a:pt x="249682" y="246380"/>
                </a:lnTo>
                <a:lnTo>
                  <a:pt x="0" y="246380"/>
                </a:lnTo>
                <a:close/>
              </a:path>
            </a:pathLst>
          </a:custGeom>
          <a:solidFill>
            <a:srgbClr val="FF008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Tree>
    <p:extLst>
      <p:ext uri="{BB962C8B-B14F-4D97-AF65-F5344CB8AC3E}">
        <p14:creationId xmlns:p14="http://schemas.microsoft.com/office/powerpoint/2010/main" val="301246974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 6 Unit 3 number-system-6th-grade-2012-05-04 - SMART Notebook"/>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27755" t="11007" r="34436" b="52846"/>
          <a:stretch/>
        </p:blipFill>
        <p:spPr>
          <a:xfrm>
            <a:off x="273663" y="247650"/>
            <a:ext cx="5490654" cy="5461000"/>
          </a:xfrm>
          <a:prstGeom prst="rect">
            <a:avLst/>
          </a:prstGeom>
          <a:ln w="3175">
            <a:solidFill>
              <a:schemeClr val="tx1"/>
            </a:solidFill>
          </a:ln>
        </p:spPr>
      </p:pic>
      <p:sp>
        <p:nvSpPr>
          <p:cNvPr id="2" name="TextBox 1"/>
          <p:cNvSpPr txBox="1"/>
          <p:nvPr/>
        </p:nvSpPr>
        <p:spPr>
          <a:xfrm>
            <a:off x="6424328" y="1094450"/>
            <a:ext cx="3081622" cy="83099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Place the circle on (-4, -3) </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6424327" y="1978834"/>
            <a:ext cx="3691223"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Place the star on (4,3)</a:t>
            </a:r>
            <a:endParaRPr lang="en-US" sz="2400" b="1">
              <a:solidFill>
                <a:srgbClr val="0000FF"/>
              </a:solidFill>
              <a:latin typeface="Arial" pitchFamily="34" charset="0"/>
              <a:cs typeface="Arial" pitchFamily="34" charset="0"/>
            </a:endParaRPr>
          </a:p>
        </p:txBody>
      </p:sp>
      <p:sp>
        <p:nvSpPr>
          <p:cNvPr id="4" name="TextBox 3"/>
          <p:cNvSpPr txBox="1"/>
          <p:nvPr/>
        </p:nvSpPr>
        <p:spPr>
          <a:xfrm>
            <a:off x="6424326" y="2519099"/>
            <a:ext cx="3624271" cy="83099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Place the triangle on    (-4, 3)</a:t>
            </a:r>
            <a:endParaRPr lang="en-US" sz="2400" b="1" dirty="0">
              <a:solidFill>
                <a:srgbClr val="0000FF"/>
              </a:solidFill>
              <a:latin typeface="Arial" pitchFamily="34" charset="0"/>
              <a:cs typeface="Arial" pitchFamily="34" charset="0"/>
            </a:endParaRPr>
          </a:p>
        </p:txBody>
      </p:sp>
      <p:sp>
        <p:nvSpPr>
          <p:cNvPr id="5" name="TextBox 4"/>
          <p:cNvSpPr txBox="1"/>
          <p:nvPr/>
        </p:nvSpPr>
        <p:spPr>
          <a:xfrm>
            <a:off x="6424326" y="3593835"/>
            <a:ext cx="3252407" cy="830997"/>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Place the square on (4, -3)</a:t>
            </a:r>
            <a:endParaRPr lang="en-US" sz="2400" b="1">
              <a:solidFill>
                <a:srgbClr val="0000FF"/>
              </a:solidFill>
              <a:latin typeface="Arial" pitchFamily="34" charset="0"/>
              <a:cs typeface="Arial" pitchFamily="34" charset="0"/>
            </a:endParaRPr>
          </a:p>
        </p:txBody>
      </p:sp>
      <p:sp>
        <p:nvSpPr>
          <p:cNvPr id="7" name="Oval 6"/>
          <p:cNvSpPr/>
          <p:nvPr/>
        </p:nvSpPr>
        <p:spPr>
          <a:xfrm>
            <a:off x="6107230" y="1194425"/>
            <a:ext cx="219667" cy="225445"/>
          </a:xfrm>
          <a:prstGeom prst="ellipse">
            <a:avLst/>
          </a:prstGeom>
          <a:solidFill>
            <a:srgbClr val="32CD32"/>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8" name="Freeform 7"/>
          <p:cNvSpPr/>
          <p:nvPr/>
        </p:nvSpPr>
        <p:spPr>
          <a:xfrm>
            <a:off x="6061413" y="2072561"/>
            <a:ext cx="320337" cy="227945"/>
          </a:xfrm>
          <a:custGeom>
            <a:avLst/>
            <a:gdLst/>
            <a:ahLst/>
            <a:cxnLst/>
            <a:rect l="0" t="0" r="0" b="0"/>
            <a:pathLst>
              <a:path w="315215" h="231649">
                <a:moveTo>
                  <a:pt x="157607" y="0"/>
                </a:moveTo>
                <a:lnTo>
                  <a:pt x="195961" y="88138"/>
                </a:lnTo>
                <a:lnTo>
                  <a:pt x="315214" y="88138"/>
                </a:lnTo>
                <a:lnTo>
                  <a:pt x="219837" y="143510"/>
                </a:lnTo>
                <a:lnTo>
                  <a:pt x="254254" y="231648"/>
                </a:lnTo>
                <a:lnTo>
                  <a:pt x="157607" y="179324"/>
                </a:lnTo>
                <a:lnTo>
                  <a:pt x="60960" y="231648"/>
                </a:lnTo>
                <a:lnTo>
                  <a:pt x="95377" y="143510"/>
                </a:lnTo>
                <a:lnTo>
                  <a:pt x="0" y="88138"/>
                </a:lnTo>
                <a:lnTo>
                  <a:pt x="119253" y="88138"/>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9" name="Freeform 8"/>
          <p:cNvSpPr/>
          <p:nvPr/>
        </p:nvSpPr>
        <p:spPr>
          <a:xfrm>
            <a:off x="6087871" y="2612826"/>
            <a:ext cx="293879" cy="228445"/>
          </a:xfrm>
          <a:custGeom>
            <a:avLst/>
            <a:gdLst/>
            <a:ahLst/>
            <a:cxnLst/>
            <a:rect l="0" t="0" r="0" b="0"/>
            <a:pathLst>
              <a:path w="289180" h="232157">
                <a:moveTo>
                  <a:pt x="144653" y="0"/>
                </a:moveTo>
                <a:lnTo>
                  <a:pt x="289179" y="232156"/>
                </a:lnTo>
                <a:lnTo>
                  <a:pt x="0" y="232156"/>
                </a:lnTo>
                <a:close/>
              </a:path>
            </a:pathLst>
          </a:cu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0" name="Freeform 9"/>
          <p:cNvSpPr/>
          <p:nvPr/>
        </p:nvSpPr>
        <p:spPr>
          <a:xfrm>
            <a:off x="6120137" y="3681314"/>
            <a:ext cx="253740" cy="242441"/>
          </a:xfrm>
          <a:custGeom>
            <a:avLst/>
            <a:gdLst/>
            <a:ahLst/>
            <a:cxnLst/>
            <a:rect l="0" t="0" r="0" b="0"/>
            <a:pathLst>
              <a:path w="249683" h="246381">
                <a:moveTo>
                  <a:pt x="0" y="0"/>
                </a:moveTo>
                <a:lnTo>
                  <a:pt x="249682" y="0"/>
                </a:lnTo>
                <a:lnTo>
                  <a:pt x="249682" y="246380"/>
                </a:lnTo>
                <a:lnTo>
                  <a:pt x="0" y="246380"/>
                </a:lnTo>
                <a:close/>
              </a:path>
            </a:pathLst>
          </a:custGeom>
          <a:solidFill>
            <a:srgbClr val="FF008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1" name="TextBox 10"/>
          <p:cNvSpPr txBox="1"/>
          <p:nvPr/>
        </p:nvSpPr>
        <p:spPr>
          <a:xfrm>
            <a:off x="497784" y="6146800"/>
            <a:ext cx="9308640" cy="1200329"/>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What do you notice about the location of the points in relation to each other?  What do you notice about the coordinates of the points?</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393854812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2165" y="-699828"/>
            <a:ext cx="7343727" cy="7110750"/>
          </a:xfrm>
          <a:prstGeom prst="rect">
            <a:avLst/>
          </a:prstGeom>
          <a:solidFill>
            <a:scrgbClr r="0" g="0" b="0">
              <a:alpha val="0"/>
            </a:scrgbClr>
          </a:solidFill>
        </p:spPr>
      </p:pic>
      <p:sp>
        <p:nvSpPr>
          <p:cNvPr id="3" name="TextBox 2"/>
          <p:cNvSpPr txBox="1"/>
          <p:nvPr/>
        </p:nvSpPr>
        <p:spPr>
          <a:xfrm>
            <a:off x="5885307" y="1299680"/>
            <a:ext cx="4052602" cy="2308324"/>
          </a:xfrm>
          <a:prstGeom prst="rect">
            <a:avLst/>
          </a:prstGeom>
          <a:noFill/>
        </p:spPr>
        <p:txBody>
          <a:bodyPr vert="horz" rtlCol="0">
            <a:spAutoFit/>
          </a:bodyPr>
          <a:lstStyle/>
          <a:p>
            <a:pPr algn="ctr"/>
            <a:r>
              <a:rPr lang="en-US" sz="2400" b="1" smtClean="0">
                <a:solidFill>
                  <a:srgbClr val="0000FF"/>
                </a:solidFill>
                <a:latin typeface="Arial" pitchFamily="34" charset="0"/>
                <a:cs typeface="Arial" pitchFamily="34" charset="0"/>
              </a:rPr>
              <a:t>When two ordered pairs differ only by their signs, the locations of the points are reflections of each other across one or both axes.</a:t>
            </a:r>
            <a:endParaRPr lang="en-US" sz="2400" b="1">
              <a:solidFill>
                <a:srgbClr val="0000FF"/>
              </a:solidFill>
              <a:latin typeface="Arial" pitchFamily="34" charset="0"/>
              <a:cs typeface="Arial" pitchFamily="34" charset="0"/>
            </a:endParaRPr>
          </a:p>
        </p:txBody>
      </p:sp>
      <p:sp>
        <p:nvSpPr>
          <p:cNvPr id="4" name="Oval 3"/>
          <p:cNvSpPr/>
          <p:nvPr/>
        </p:nvSpPr>
        <p:spPr>
          <a:xfrm>
            <a:off x="1413248" y="3499139"/>
            <a:ext cx="219667" cy="225445"/>
          </a:xfrm>
          <a:prstGeom prst="ellipse">
            <a:avLst/>
          </a:prstGeom>
          <a:solidFill>
            <a:srgbClr val="32CD32"/>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5" name="Freeform 4"/>
          <p:cNvSpPr/>
          <p:nvPr/>
        </p:nvSpPr>
        <p:spPr>
          <a:xfrm>
            <a:off x="4491419" y="1980763"/>
            <a:ext cx="320337" cy="227945"/>
          </a:xfrm>
          <a:custGeom>
            <a:avLst/>
            <a:gdLst/>
            <a:ahLst/>
            <a:cxnLst/>
            <a:rect l="0" t="0" r="0" b="0"/>
            <a:pathLst>
              <a:path w="315215" h="231649">
                <a:moveTo>
                  <a:pt x="157607" y="0"/>
                </a:moveTo>
                <a:lnTo>
                  <a:pt x="195961" y="88138"/>
                </a:lnTo>
                <a:lnTo>
                  <a:pt x="315214" y="88138"/>
                </a:lnTo>
                <a:lnTo>
                  <a:pt x="219837" y="143510"/>
                </a:lnTo>
                <a:lnTo>
                  <a:pt x="254254" y="231648"/>
                </a:lnTo>
                <a:lnTo>
                  <a:pt x="157607" y="179324"/>
                </a:lnTo>
                <a:lnTo>
                  <a:pt x="60960" y="231648"/>
                </a:lnTo>
                <a:lnTo>
                  <a:pt x="95377" y="143510"/>
                </a:lnTo>
                <a:lnTo>
                  <a:pt x="0" y="88138"/>
                </a:lnTo>
                <a:lnTo>
                  <a:pt x="119253" y="88138"/>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6" name="Freeform 5"/>
          <p:cNvSpPr/>
          <p:nvPr/>
        </p:nvSpPr>
        <p:spPr>
          <a:xfrm>
            <a:off x="1419701" y="1955769"/>
            <a:ext cx="293879" cy="228445"/>
          </a:xfrm>
          <a:custGeom>
            <a:avLst/>
            <a:gdLst/>
            <a:ahLst/>
            <a:cxnLst/>
            <a:rect l="0" t="0" r="0" b="0"/>
            <a:pathLst>
              <a:path w="289180" h="232157">
                <a:moveTo>
                  <a:pt x="144653" y="0"/>
                </a:moveTo>
                <a:lnTo>
                  <a:pt x="289179" y="232156"/>
                </a:lnTo>
                <a:lnTo>
                  <a:pt x="0" y="232156"/>
                </a:lnTo>
                <a:close/>
              </a:path>
            </a:pathLst>
          </a:custGeom>
          <a:solidFill>
            <a:srgbClr val="FF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7" name="Freeform 6"/>
          <p:cNvSpPr/>
          <p:nvPr/>
        </p:nvSpPr>
        <p:spPr>
          <a:xfrm>
            <a:off x="4523685" y="3474146"/>
            <a:ext cx="253740" cy="242441"/>
          </a:xfrm>
          <a:custGeom>
            <a:avLst/>
            <a:gdLst/>
            <a:ahLst/>
            <a:cxnLst/>
            <a:rect l="0" t="0" r="0" b="0"/>
            <a:pathLst>
              <a:path w="249683" h="246381">
                <a:moveTo>
                  <a:pt x="0" y="0"/>
                </a:moveTo>
                <a:lnTo>
                  <a:pt x="249682" y="0"/>
                </a:lnTo>
                <a:lnTo>
                  <a:pt x="249682" y="246380"/>
                </a:lnTo>
                <a:lnTo>
                  <a:pt x="0" y="246380"/>
                </a:lnTo>
                <a:close/>
              </a:path>
            </a:pathLst>
          </a:custGeom>
          <a:solidFill>
            <a:srgbClr val="FF008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8" name="TextBox 7"/>
          <p:cNvSpPr txBox="1"/>
          <p:nvPr/>
        </p:nvSpPr>
        <p:spPr>
          <a:xfrm>
            <a:off x="864727" y="3836556"/>
            <a:ext cx="1677829"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(-4, -3) </a:t>
            </a:r>
            <a:endParaRPr lang="en-US" sz="2400" b="1">
              <a:solidFill>
                <a:srgbClr val="0000FF"/>
              </a:solidFill>
              <a:latin typeface="Arial" pitchFamily="34" charset="0"/>
              <a:cs typeface="Arial" pitchFamily="34" charset="0"/>
            </a:endParaRPr>
          </a:p>
        </p:txBody>
      </p:sp>
      <p:sp>
        <p:nvSpPr>
          <p:cNvPr id="9" name="TextBox 8"/>
          <p:cNvSpPr txBox="1"/>
          <p:nvPr/>
        </p:nvSpPr>
        <p:spPr>
          <a:xfrm>
            <a:off x="916353" y="1487134"/>
            <a:ext cx="1445514"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(-4, 3)</a:t>
            </a:r>
            <a:endParaRPr lang="en-US" sz="2400" b="1">
              <a:solidFill>
                <a:srgbClr val="0000FF"/>
              </a:solidFill>
              <a:latin typeface="Arial" pitchFamily="34" charset="0"/>
              <a:cs typeface="Arial" pitchFamily="34" charset="0"/>
            </a:endParaRPr>
          </a:p>
        </p:txBody>
      </p:sp>
      <p:sp>
        <p:nvSpPr>
          <p:cNvPr id="10" name="TextBox 9"/>
          <p:cNvSpPr txBox="1"/>
          <p:nvPr/>
        </p:nvSpPr>
        <p:spPr>
          <a:xfrm>
            <a:off x="4181666" y="1537122"/>
            <a:ext cx="1213199"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(4,3)</a:t>
            </a:r>
            <a:endParaRPr lang="en-US" sz="2400" b="1">
              <a:solidFill>
                <a:srgbClr val="0000FF"/>
              </a:solidFill>
              <a:latin typeface="Arial" pitchFamily="34" charset="0"/>
              <a:cs typeface="Arial" pitchFamily="34" charset="0"/>
            </a:endParaRPr>
          </a:p>
        </p:txBody>
      </p:sp>
      <p:sp>
        <p:nvSpPr>
          <p:cNvPr id="11" name="TextBox 10"/>
          <p:cNvSpPr txBox="1"/>
          <p:nvPr/>
        </p:nvSpPr>
        <p:spPr>
          <a:xfrm>
            <a:off x="4039696" y="3824059"/>
            <a:ext cx="1419701"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(4, -3)</a:t>
            </a:r>
            <a:endParaRPr lang="en-US" sz="2400" b="1">
              <a:solidFill>
                <a:srgbClr val="0000FF"/>
              </a:solidFill>
              <a:latin typeface="Arial" pitchFamily="34" charset="0"/>
              <a:cs typeface="Arial" pitchFamily="34" charset="0"/>
            </a:endParaRPr>
          </a:p>
        </p:txBody>
      </p:sp>
      <p:grpSp>
        <p:nvGrpSpPr>
          <p:cNvPr id="14" name="Group 13"/>
          <p:cNvGrpSpPr/>
          <p:nvPr/>
        </p:nvGrpSpPr>
        <p:grpSpPr>
          <a:xfrm>
            <a:off x="14082" y="87244"/>
            <a:ext cx="10247534" cy="5572005"/>
            <a:chOff x="-8636" y="84455"/>
            <a:chExt cx="10092310" cy="5662550"/>
          </a:xfrm>
        </p:grpSpPr>
        <p:sp>
          <p:nvSpPr>
            <p:cNvPr id="12" name="Freeform 11"/>
            <p:cNvSpPr/>
            <p:nvPr/>
          </p:nvSpPr>
          <p:spPr>
            <a:xfrm>
              <a:off x="-8636" y="84455"/>
              <a:ext cx="10092310" cy="5662550"/>
            </a:xfrm>
            <a:custGeom>
              <a:avLst/>
              <a:gdLst/>
              <a:ahLst/>
              <a:cxnLst/>
              <a:rect l="0" t="0" r="0" b="0"/>
              <a:pathLst>
                <a:path w="10092310" h="5662550">
                  <a:moveTo>
                    <a:pt x="0" y="0"/>
                  </a:moveTo>
                  <a:lnTo>
                    <a:pt x="10092309" y="0"/>
                  </a:lnTo>
                  <a:lnTo>
                    <a:pt x="10092309" y="5662549"/>
                  </a:lnTo>
                  <a:lnTo>
                    <a:pt x="0" y="5662549"/>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203700" y="1163613"/>
              <a:ext cx="2184400" cy="375334"/>
            </a:xfrm>
            <a:prstGeom prst="rect">
              <a:avLst/>
            </a:prstGeom>
            <a:noFill/>
          </p:spPr>
          <p:txBody>
            <a:bodyPr vert="horz" rtlCol="0">
              <a:spAutoFit/>
            </a:bodyPr>
            <a:lstStyle/>
            <a:p>
              <a:r>
                <a:rPr lang="en-US" b="1" i="1" dirty="0" smtClean="0">
                  <a:solidFill>
                    <a:srgbClr val="0000FF"/>
                  </a:solidFill>
                  <a:latin typeface="Arial" pitchFamily="34" charset="0"/>
                  <a:cs typeface="Arial" pitchFamily="34" charset="0"/>
                </a:rPr>
                <a:t>Click for answer</a:t>
              </a:r>
              <a:endParaRPr lang="en-US" b="1" i="1" dirty="0">
                <a:solidFill>
                  <a:srgbClr val="0000FF"/>
                </a:solidFill>
                <a:latin typeface="Arial" pitchFamily="34" charset="0"/>
                <a:cs typeface="Arial" pitchFamily="34" charset="0"/>
              </a:endParaRPr>
            </a:p>
          </p:txBody>
        </p:sp>
      </p:grpSp>
    </p:spTree>
    <p:extLst>
      <p:ext uri="{BB962C8B-B14F-4D97-AF65-F5344CB8AC3E}">
        <p14:creationId xmlns:p14="http://schemas.microsoft.com/office/powerpoint/2010/main" val="95766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5414" y="1026420"/>
            <a:ext cx="9259136" cy="954107"/>
          </a:xfrm>
          <a:prstGeom prst="rect">
            <a:avLst/>
          </a:prstGeom>
          <a:noFill/>
        </p:spPr>
        <p:txBody>
          <a:bodyPr vert="horz" wrap="square" rtlCol="0">
            <a:spAutoFit/>
          </a:bodyPr>
          <a:lstStyle/>
          <a:p>
            <a:r>
              <a:rPr lang="en-US" sz="2800" b="1" dirty="0" smtClean="0">
                <a:solidFill>
                  <a:srgbClr val="0000FF"/>
                </a:solidFill>
                <a:latin typeface="Arial" pitchFamily="34" charset="0"/>
                <a:cs typeface="Arial" pitchFamily="34" charset="0"/>
              </a:rPr>
              <a:t>Move the letter to match it to the correct coordinate point. Then move the circle to check your answer.</a:t>
            </a:r>
            <a:endParaRPr lang="en-US" sz="2800" b="1" dirty="0">
              <a:solidFill>
                <a:srgbClr val="0000FF"/>
              </a:solidFill>
              <a:latin typeface="Arial" pitchFamily="34" charset="0"/>
              <a:cs typeface="Arial" pitchFamily="34" charset="0"/>
            </a:endParaRPr>
          </a:p>
        </p:txBody>
      </p:sp>
      <p:sp>
        <p:nvSpPr>
          <p:cNvPr id="3" name="TextBox 2"/>
          <p:cNvSpPr txBox="1"/>
          <p:nvPr/>
        </p:nvSpPr>
        <p:spPr>
          <a:xfrm>
            <a:off x="8014859" y="6824040"/>
            <a:ext cx="748570" cy="461665"/>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A</a:t>
            </a:r>
            <a:endParaRPr lang="en-US" sz="2400" b="1">
              <a:solidFill>
                <a:srgbClr val="000000"/>
              </a:solidFill>
              <a:latin typeface="Arial" pitchFamily="34" charset="0"/>
              <a:cs typeface="Arial" pitchFamily="34" charset="0"/>
            </a:endParaRPr>
          </a:p>
        </p:txBody>
      </p:sp>
      <p:sp>
        <p:nvSpPr>
          <p:cNvPr id="4" name="TextBox 3"/>
          <p:cNvSpPr txBox="1"/>
          <p:nvPr/>
        </p:nvSpPr>
        <p:spPr>
          <a:xfrm>
            <a:off x="8040672" y="6036734"/>
            <a:ext cx="722757" cy="461665"/>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F</a:t>
            </a:r>
            <a:endParaRPr lang="en-US" sz="2400" b="1">
              <a:solidFill>
                <a:srgbClr val="000000"/>
              </a:solidFill>
              <a:latin typeface="Arial" pitchFamily="34" charset="0"/>
              <a:cs typeface="Arial" pitchFamily="34" charset="0"/>
            </a:endParaRPr>
          </a:p>
        </p:txBody>
      </p:sp>
      <p:sp>
        <p:nvSpPr>
          <p:cNvPr id="5" name="TextBox 4"/>
          <p:cNvSpPr txBox="1"/>
          <p:nvPr/>
        </p:nvSpPr>
        <p:spPr>
          <a:xfrm>
            <a:off x="8001952" y="4362146"/>
            <a:ext cx="748570" cy="461665"/>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E</a:t>
            </a:r>
            <a:endParaRPr lang="en-US" sz="2400" b="1">
              <a:solidFill>
                <a:srgbClr val="000000"/>
              </a:solidFill>
              <a:latin typeface="Arial" pitchFamily="34" charset="0"/>
              <a:cs typeface="Arial" pitchFamily="34" charset="0"/>
            </a:endParaRPr>
          </a:p>
        </p:txBody>
      </p:sp>
      <p:sp>
        <p:nvSpPr>
          <p:cNvPr id="6" name="TextBox 5"/>
          <p:cNvSpPr txBox="1"/>
          <p:nvPr/>
        </p:nvSpPr>
        <p:spPr>
          <a:xfrm>
            <a:off x="8014859" y="3537349"/>
            <a:ext cx="748570" cy="461665"/>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D</a:t>
            </a:r>
            <a:endParaRPr lang="en-US" sz="2400" b="1">
              <a:solidFill>
                <a:srgbClr val="000000"/>
              </a:solidFill>
              <a:latin typeface="Arial" pitchFamily="34" charset="0"/>
              <a:cs typeface="Arial" pitchFamily="34" charset="0"/>
            </a:endParaRPr>
          </a:p>
        </p:txBody>
      </p:sp>
      <p:sp>
        <p:nvSpPr>
          <p:cNvPr id="7" name="TextBox 6"/>
          <p:cNvSpPr txBox="1"/>
          <p:nvPr/>
        </p:nvSpPr>
        <p:spPr>
          <a:xfrm>
            <a:off x="8014859" y="5199440"/>
            <a:ext cx="774383" cy="461665"/>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B</a:t>
            </a:r>
            <a:endParaRPr lang="en-US" sz="2400" b="1">
              <a:solidFill>
                <a:srgbClr val="000000"/>
              </a:solidFill>
              <a:latin typeface="Arial" pitchFamily="34" charset="0"/>
              <a:cs typeface="Arial" pitchFamily="34" charset="0"/>
            </a:endParaRPr>
          </a:p>
        </p:txBody>
      </p:sp>
      <p:sp>
        <p:nvSpPr>
          <p:cNvPr id="8" name="TextBox 7"/>
          <p:cNvSpPr txBox="1"/>
          <p:nvPr/>
        </p:nvSpPr>
        <p:spPr>
          <a:xfrm>
            <a:off x="8001952" y="7548862"/>
            <a:ext cx="748570" cy="461665"/>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C</a:t>
            </a:r>
            <a:endParaRPr lang="en-US" sz="2400" b="1">
              <a:solidFill>
                <a:srgbClr val="000000"/>
              </a:solidFill>
              <a:latin typeface="Arial" pitchFamily="34" charset="0"/>
              <a:cs typeface="Arial" pitchFamily="34" charset="0"/>
            </a:endParaRPr>
          </a:p>
        </p:txBody>
      </p:sp>
      <p:pic>
        <p:nvPicPr>
          <p:cNvPr id="9" name="Picture 8"/>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47681" y="3409818"/>
            <a:ext cx="611891" cy="592479"/>
          </a:xfrm>
          <a:prstGeom prst="rect">
            <a:avLst/>
          </a:prstGeom>
          <a:solidFill>
            <a:scrgbClr r="0" g="0" b="0">
              <a:alpha val="0"/>
            </a:scrgbClr>
          </a:solidFill>
        </p:spPr>
      </p:pic>
      <p:sp>
        <p:nvSpPr>
          <p:cNvPr id="10" name="TextBox 9"/>
          <p:cNvSpPr txBox="1"/>
          <p:nvPr/>
        </p:nvSpPr>
        <p:spPr>
          <a:xfrm>
            <a:off x="6479000" y="4399637"/>
            <a:ext cx="1187387"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(2,-2)</a:t>
            </a:r>
            <a:endParaRPr lang="en-US" sz="2400" b="1" dirty="0">
              <a:solidFill>
                <a:srgbClr val="000000"/>
              </a:solidFill>
              <a:latin typeface="Arial" pitchFamily="34" charset="0"/>
              <a:cs typeface="Arial" pitchFamily="34" charset="0"/>
            </a:endParaRPr>
          </a:p>
        </p:txBody>
      </p:sp>
      <p:sp>
        <p:nvSpPr>
          <p:cNvPr id="11" name="TextBox 10"/>
          <p:cNvSpPr txBox="1"/>
          <p:nvPr/>
        </p:nvSpPr>
        <p:spPr>
          <a:xfrm>
            <a:off x="6530626" y="5161949"/>
            <a:ext cx="1084136" cy="461665"/>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(9,0)</a:t>
            </a:r>
            <a:endParaRPr lang="en-US" sz="2400" b="1">
              <a:solidFill>
                <a:srgbClr val="000000"/>
              </a:solidFill>
              <a:latin typeface="Arial" pitchFamily="34" charset="0"/>
              <a:cs typeface="Arial" pitchFamily="34" charset="0"/>
            </a:endParaRPr>
          </a:p>
        </p:txBody>
      </p:sp>
      <p:sp>
        <p:nvSpPr>
          <p:cNvPr id="12" name="TextBox 11"/>
          <p:cNvSpPr txBox="1"/>
          <p:nvPr/>
        </p:nvSpPr>
        <p:spPr>
          <a:xfrm>
            <a:off x="6491906" y="6024237"/>
            <a:ext cx="1084136" cy="461665"/>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(0,6)</a:t>
            </a:r>
            <a:endParaRPr lang="en-US" sz="2400" b="1">
              <a:solidFill>
                <a:srgbClr val="000000"/>
              </a:solidFill>
              <a:latin typeface="Arial" pitchFamily="34" charset="0"/>
              <a:cs typeface="Arial" pitchFamily="34" charset="0"/>
            </a:endParaRPr>
          </a:p>
        </p:txBody>
      </p:sp>
      <p:sp>
        <p:nvSpPr>
          <p:cNvPr id="13" name="TextBox 12"/>
          <p:cNvSpPr txBox="1"/>
          <p:nvPr/>
        </p:nvSpPr>
        <p:spPr>
          <a:xfrm>
            <a:off x="6504813" y="6824040"/>
            <a:ext cx="1058323" cy="461665"/>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(5,7)</a:t>
            </a:r>
            <a:endParaRPr lang="en-US" sz="2400" b="1">
              <a:solidFill>
                <a:srgbClr val="000000"/>
              </a:solidFill>
              <a:latin typeface="Arial" pitchFamily="34" charset="0"/>
              <a:cs typeface="Arial" pitchFamily="34" charset="0"/>
            </a:endParaRPr>
          </a:p>
        </p:txBody>
      </p:sp>
      <p:sp>
        <p:nvSpPr>
          <p:cNvPr id="14" name="TextBox 13"/>
          <p:cNvSpPr txBox="1"/>
          <p:nvPr/>
        </p:nvSpPr>
        <p:spPr>
          <a:xfrm>
            <a:off x="6479000" y="7573856"/>
            <a:ext cx="1161574" cy="461665"/>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(-3,2)</a:t>
            </a:r>
            <a:endParaRPr lang="en-US" sz="2400" b="1">
              <a:solidFill>
                <a:srgbClr val="000000"/>
              </a:solidFill>
              <a:latin typeface="Arial" pitchFamily="34" charset="0"/>
              <a:cs typeface="Arial" pitchFamily="34" charset="0"/>
            </a:endParaRPr>
          </a:p>
        </p:txBody>
      </p:sp>
      <p:sp>
        <p:nvSpPr>
          <p:cNvPr id="15" name="TextBox 14"/>
          <p:cNvSpPr txBox="1"/>
          <p:nvPr/>
        </p:nvSpPr>
        <p:spPr>
          <a:xfrm>
            <a:off x="6427375" y="3562343"/>
            <a:ext cx="1290638"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(-9,-4)</a:t>
            </a:r>
            <a:endParaRPr lang="en-US" sz="2400" b="1" dirty="0">
              <a:solidFill>
                <a:srgbClr val="000000"/>
              </a:solidFill>
              <a:latin typeface="Arial" pitchFamily="34" charset="0"/>
              <a:cs typeface="Arial" pitchFamily="34" charset="0"/>
            </a:endParaRPr>
          </a:p>
        </p:txBody>
      </p:sp>
      <p:pic>
        <p:nvPicPr>
          <p:cNvPr id="16" name="Picture 15"/>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21869" y="4197124"/>
            <a:ext cx="611891" cy="592479"/>
          </a:xfrm>
          <a:prstGeom prst="rect">
            <a:avLst/>
          </a:prstGeom>
          <a:solidFill>
            <a:scrgbClr r="0" g="0" b="0">
              <a:alpha val="0"/>
            </a:scrgbClr>
          </a:solidFill>
        </p:spPr>
      </p:pic>
      <p:pic>
        <p:nvPicPr>
          <p:cNvPr id="17" name="Picture 16"/>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60588" y="5096904"/>
            <a:ext cx="611891" cy="592479"/>
          </a:xfrm>
          <a:prstGeom prst="rect">
            <a:avLst/>
          </a:prstGeom>
          <a:solidFill>
            <a:scrgbClr r="0" g="0" b="0">
              <a:alpha val="0"/>
            </a:scrgbClr>
          </a:solidFill>
        </p:spPr>
      </p:pic>
      <p:pic>
        <p:nvPicPr>
          <p:cNvPr id="18" name="Picture 17"/>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86400" y="6709007"/>
            <a:ext cx="611891" cy="592479"/>
          </a:xfrm>
          <a:prstGeom prst="rect">
            <a:avLst/>
          </a:prstGeom>
          <a:solidFill>
            <a:scrgbClr r="0" g="0" b="0">
              <a:alpha val="0"/>
            </a:scrgbClr>
          </a:solidFill>
        </p:spPr>
      </p:pic>
      <p:pic>
        <p:nvPicPr>
          <p:cNvPr id="19" name="Picture 18"/>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86400" y="7433829"/>
            <a:ext cx="611891" cy="592479"/>
          </a:xfrm>
          <a:prstGeom prst="rect">
            <a:avLst/>
          </a:prstGeom>
          <a:solidFill>
            <a:scrgbClr r="0" g="0" b="0">
              <a:alpha val="0"/>
            </a:scrgbClr>
          </a:solidFill>
        </p:spPr>
      </p:pic>
      <p:pic>
        <p:nvPicPr>
          <p:cNvPr id="20" name="Picture 19"/>
          <p:cNvPicPr>
            <a:picLocks/>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73494" y="5946695"/>
            <a:ext cx="611891" cy="592479"/>
          </a:xfrm>
          <a:prstGeom prst="rect">
            <a:avLst/>
          </a:prstGeom>
          <a:solidFill>
            <a:scrgbClr r="0" g="0" b="0">
              <a:alpha val="0"/>
            </a:scrgbClr>
          </a:solidFill>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413" y="3100960"/>
            <a:ext cx="5040630" cy="5040630"/>
          </a:xfrm>
          <a:prstGeom prst="rect">
            <a:avLst/>
          </a:prstGeom>
        </p:spPr>
      </p:pic>
      <p:sp>
        <p:nvSpPr>
          <p:cNvPr id="22" name="TextBox 21"/>
          <p:cNvSpPr txBox="1"/>
          <p:nvPr/>
        </p:nvSpPr>
        <p:spPr>
          <a:xfrm>
            <a:off x="4076700" y="3706057"/>
            <a:ext cx="407484" cy="461665"/>
          </a:xfrm>
          <a:prstGeom prst="rect">
            <a:avLst/>
          </a:prstGeom>
          <a:noFill/>
        </p:spPr>
        <p:txBody>
          <a:bodyPr wrap="none" rtlCol="0">
            <a:spAutoFit/>
          </a:bodyPr>
          <a:lstStyle/>
          <a:p>
            <a:r>
              <a:rPr lang="en-US" sz="2400" b="1" dirty="0" smtClean="0">
                <a:solidFill>
                  <a:srgbClr val="4C35D7"/>
                </a:solidFill>
                <a:latin typeface="Arial" pitchFamily="34" charset="0"/>
                <a:cs typeface="Arial" pitchFamily="34" charset="0"/>
              </a:rPr>
              <a:t>A</a:t>
            </a:r>
            <a:endParaRPr lang="en-US" sz="2400" b="1" dirty="0">
              <a:solidFill>
                <a:srgbClr val="4C35D7"/>
              </a:solidFill>
              <a:latin typeface="Arial" pitchFamily="34" charset="0"/>
              <a:cs typeface="Arial" pitchFamily="34" charset="0"/>
            </a:endParaRPr>
          </a:p>
        </p:txBody>
      </p:sp>
      <p:sp>
        <p:nvSpPr>
          <p:cNvPr id="24" name="TextBox 23"/>
          <p:cNvSpPr txBox="1"/>
          <p:nvPr/>
        </p:nvSpPr>
        <p:spPr>
          <a:xfrm>
            <a:off x="3067050" y="4164113"/>
            <a:ext cx="372218" cy="461665"/>
          </a:xfrm>
          <a:prstGeom prst="rect">
            <a:avLst/>
          </a:prstGeom>
          <a:noFill/>
        </p:spPr>
        <p:txBody>
          <a:bodyPr wrap="none" rtlCol="0">
            <a:spAutoFit/>
          </a:bodyPr>
          <a:lstStyle/>
          <a:p>
            <a:r>
              <a:rPr lang="en-US" sz="2400" b="1" dirty="0">
                <a:solidFill>
                  <a:srgbClr val="4C35D7"/>
                </a:solidFill>
                <a:latin typeface="Arial" pitchFamily="34" charset="0"/>
                <a:cs typeface="Arial" pitchFamily="34" charset="0"/>
              </a:rPr>
              <a:t>F</a:t>
            </a:r>
          </a:p>
        </p:txBody>
      </p:sp>
      <p:sp>
        <p:nvSpPr>
          <p:cNvPr id="25" name="TextBox 24"/>
          <p:cNvSpPr txBox="1"/>
          <p:nvPr/>
        </p:nvSpPr>
        <p:spPr>
          <a:xfrm>
            <a:off x="4664183" y="5132685"/>
            <a:ext cx="407484" cy="461665"/>
          </a:xfrm>
          <a:prstGeom prst="rect">
            <a:avLst/>
          </a:prstGeom>
          <a:noFill/>
        </p:spPr>
        <p:txBody>
          <a:bodyPr wrap="none" rtlCol="0">
            <a:spAutoFit/>
          </a:bodyPr>
          <a:lstStyle/>
          <a:p>
            <a:r>
              <a:rPr lang="en-US" sz="2400" b="1" dirty="0" smtClean="0">
                <a:solidFill>
                  <a:srgbClr val="4C35D7"/>
                </a:solidFill>
                <a:latin typeface="Arial" pitchFamily="34" charset="0"/>
                <a:cs typeface="Arial" pitchFamily="34" charset="0"/>
              </a:rPr>
              <a:t>B</a:t>
            </a:r>
            <a:endParaRPr lang="en-US" sz="2400" b="1" dirty="0">
              <a:solidFill>
                <a:srgbClr val="4C35D7"/>
              </a:solidFill>
              <a:latin typeface="Arial" pitchFamily="34" charset="0"/>
              <a:cs typeface="Arial" pitchFamily="34" charset="0"/>
            </a:endParaRPr>
          </a:p>
        </p:txBody>
      </p:sp>
      <p:sp>
        <p:nvSpPr>
          <p:cNvPr id="26" name="TextBox 25"/>
          <p:cNvSpPr txBox="1"/>
          <p:nvPr/>
        </p:nvSpPr>
        <p:spPr>
          <a:xfrm>
            <a:off x="2057400" y="4713585"/>
            <a:ext cx="407484" cy="461665"/>
          </a:xfrm>
          <a:prstGeom prst="rect">
            <a:avLst/>
          </a:prstGeom>
          <a:noFill/>
        </p:spPr>
        <p:txBody>
          <a:bodyPr wrap="none" rtlCol="0">
            <a:spAutoFit/>
          </a:bodyPr>
          <a:lstStyle/>
          <a:p>
            <a:r>
              <a:rPr lang="en-US" sz="2400" b="1" dirty="0">
                <a:solidFill>
                  <a:srgbClr val="4C35D7"/>
                </a:solidFill>
                <a:latin typeface="Arial" pitchFamily="34" charset="0"/>
                <a:cs typeface="Arial" pitchFamily="34" charset="0"/>
              </a:rPr>
              <a:t>C</a:t>
            </a:r>
          </a:p>
        </p:txBody>
      </p:sp>
      <p:sp>
        <p:nvSpPr>
          <p:cNvPr id="27" name="TextBox 26"/>
          <p:cNvSpPr txBox="1"/>
          <p:nvPr/>
        </p:nvSpPr>
        <p:spPr>
          <a:xfrm>
            <a:off x="952500" y="5913735"/>
            <a:ext cx="407484" cy="461665"/>
          </a:xfrm>
          <a:prstGeom prst="rect">
            <a:avLst/>
          </a:prstGeom>
          <a:noFill/>
        </p:spPr>
        <p:txBody>
          <a:bodyPr wrap="none" rtlCol="0">
            <a:spAutoFit/>
          </a:bodyPr>
          <a:lstStyle/>
          <a:p>
            <a:r>
              <a:rPr lang="en-US" sz="2400" b="1" dirty="0">
                <a:solidFill>
                  <a:srgbClr val="4C35D7"/>
                </a:solidFill>
                <a:latin typeface="Arial" pitchFamily="34" charset="0"/>
                <a:cs typeface="Arial" pitchFamily="34" charset="0"/>
              </a:rPr>
              <a:t>D</a:t>
            </a:r>
          </a:p>
        </p:txBody>
      </p:sp>
      <p:sp>
        <p:nvSpPr>
          <p:cNvPr id="28" name="TextBox 27"/>
          <p:cNvSpPr txBox="1"/>
          <p:nvPr/>
        </p:nvSpPr>
        <p:spPr>
          <a:xfrm>
            <a:off x="3515400" y="5799435"/>
            <a:ext cx="389850" cy="461665"/>
          </a:xfrm>
          <a:prstGeom prst="rect">
            <a:avLst/>
          </a:prstGeom>
          <a:noFill/>
        </p:spPr>
        <p:txBody>
          <a:bodyPr wrap="none" rtlCol="0">
            <a:spAutoFit/>
          </a:bodyPr>
          <a:lstStyle/>
          <a:p>
            <a:r>
              <a:rPr lang="en-US" sz="2400" b="1" dirty="0" smtClean="0">
                <a:solidFill>
                  <a:srgbClr val="4C35D7"/>
                </a:solidFill>
                <a:latin typeface="Arial" pitchFamily="34" charset="0"/>
                <a:cs typeface="Arial" pitchFamily="34" charset="0"/>
              </a:rPr>
              <a:t>E</a:t>
            </a:r>
            <a:endParaRPr lang="en-US" sz="2400" b="1" dirty="0">
              <a:solidFill>
                <a:srgbClr val="4C35D7"/>
              </a:solidFill>
              <a:latin typeface="Arial" pitchFamily="34" charset="0"/>
              <a:cs typeface="Arial" pitchFamily="34" charset="0"/>
            </a:endParaRPr>
          </a:p>
        </p:txBody>
      </p:sp>
      <p:sp>
        <p:nvSpPr>
          <p:cNvPr id="29" name="TextBox 28"/>
          <p:cNvSpPr txBox="1"/>
          <p:nvPr/>
        </p:nvSpPr>
        <p:spPr>
          <a:xfrm>
            <a:off x="4070892" y="3708268"/>
            <a:ext cx="407484" cy="461665"/>
          </a:xfrm>
          <a:prstGeom prst="rect">
            <a:avLst/>
          </a:prstGeom>
          <a:noFill/>
        </p:spPr>
        <p:txBody>
          <a:bodyPr wrap="none" rtlCol="0">
            <a:spAutoFit/>
          </a:bodyPr>
          <a:lstStyle/>
          <a:p>
            <a:r>
              <a:rPr lang="en-US" sz="2400" b="1" dirty="0" smtClean="0">
                <a:solidFill>
                  <a:srgbClr val="4C35D7"/>
                </a:solidFill>
                <a:latin typeface="Arial" pitchFamily="34" charset="0"/>
                <a:cs typeface="Arial" pitchFamily="34" charset="0"/>
              </a:rPr>
              <a:t>A</a:t>
            </a:r>
            <a:endParaRPr lang="en-US" sz="2400" b="1" dirty="0">
              <a:solidFill>
                <a:srgbClr val="4C35D7"/>
              </a:solidFill>
              <a:latin typeface="Arial" pitchFamily="34" charset="0"/>
              <a:cs typeface="Arial" pitchFamily="34" charset="0"/>
            </a:endParaRPr>
          </a:p>
        </p:txBody>
      </p:sp>
    </p:spTree>
    <p:extLst>
      <p:ext uri="{BB962C8B-B14F-4D97-AF65-F5344CB8AC3E}">
        <p14:creationId xmlns:p14="http://schemas.microsoft.com/office/powerpoint/2010/main" val="222948096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 6 Unit 3 number-system-6th-grade-2012-05-04 * - SMART Notebook"/>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58556" t="23710" r="4774" b="41697"/>
          <a:stretch/>
        </p:blipFill>
        <p:spPr>
          <a:xfrm>
            <a:off x="3919809" y="1955800"/>
            <a:ext cx="5929041" cy="5818909"/>
          </a:xfrm>
          <a:prstGeom prst="rect">
            <a:avLst/>
          </a:prstGeom>
          <a:ln w="3175">
            <a:solidFill>
              <a:schemeClr val="tx1"/>
            </a:solidFill>
          </a:ln>
        </p:spPr>
      </p:pic>
      <p:sp>
        <p:nvSpPr>
          <p:cNvPr id="2" name="TextBox 1"/>
          <p:cNvSpPr txBox="1"/>
          <p:nvPr/>
        </p:nvSpPr>
        <p:spPr>
          <a:xfrm>
            <a:off x="493988" y="1047017"/>
            <a:ext cx="826008"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61</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99508" y="1027139"/>
            <a:ext cx="8182642"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The point (-5, 4) is located in quadrant_____. </a:t>
            </a:r>
            <a:endParaRPr lang="en-US" sz="2800" b="1" dirty="0">
              <a:solidFill>
                <a:srgbClr val="000000"/>
              </a:solidFill>
              <a:latin typeface="Arial" pitchFamily="34" charset="0"/>
              <a:cs typeface="Arial" pitchFamily="34" charset="0"/>
            </a:endParaRPr>
          </a:p>
        </p:txBody>
      </p:sp>
      <p:pic>
        <p:nvPicPr>
          <p:cNvPr id="20" name="Picture 1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54876" y="99975"/>
            <a:ext cx="3510534" cy="62485"/>
          </a:xfrm>
          <a:prstGeom prst="rect">
            <a:avLst/>
          </a:prstGeom>
          <a:solidFill>
            <a:scrgbClr r="0" g="0" b="0">
              <a:alpha val="0"/>
            </a:scrgbClr>
          </a:solidFill>
        </p:spPr>
      </p:pic>
      <p:sp>
        <p:nvSpPr>
          <p:cNvPr id="21" name="Rectangle 20"/>
          <p:cNvSpPr/>
          <p:nvPr/>
        </p:nvSpPr>
        <p:spPr>
          <a:xfrm>
            <a:off x="2825750" y="2322850"/>
            <a:ext cx="444500"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I</a:t>
            </a:r>
          </a:p>
        </p:txBody>
      </p:sp>
      <p:sp>
        <p:nvSpPr>
          <p:cNvPr id="22" name="Rectangle 21"/>
          <p:cNvSpPr/>
          <p:nvPr/>
        </p:nvSpPr>
        <p:spPr>
          <a:xfrm>
            <a:off x="2825751" y="2900136"/>
            <a:ext cx="444499"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II</a:t>
            </a:r>
          </a:p>
        </p:txBody>
      </p:sp>
      <p:sp>
        <p:nvSpPr>
          <p:cNvPr id="23" name="Rectangle 22"/>
          <p:cNvSpPr/>
          <p:nvPr/>
        </p:nvSpPr>
        <p:spPr>
          <a:xfrm>
            <a:off x="2825751" y="3376386"/>
            <a:ext cx="597696"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III</a:t>
            </a:r>
          </a:p>
        </p:txBody>
      </p:sp>
      <p:sp>
        <p:nvSpPr>
          <p:cNvPr id="24" name="TextBox 23"/>
          <p:cNvSpPr txBox="1"/>
          <p:nvPr/>
        </p:nvSpPr>
        <p:spPr>
          <a:xfrm>
            <a:off x="2280514" y="2328636"/>
            <a:ext cx="37821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A</a:t>
            </a:r>
            <a:endParaRPr lang="en-GB" sz="2400" b="1" dirty="0">
              <a:latin typeface="Arial" pitchFamily="34" charset="0"/>
              <a:cs typeface="Arial" pitchFamily="34" charset="0"/>
            </a:endParaRPr>
          </a:p>
        </p:txBody>
      </p:sp>
      <p:sp>
        <p:nvSpPr>
          <p:cNvPr id="25" name="TextBox 24"/>
          <p:cNvSpPr txBox="1"/>
          <p:nvPr/>
        </p:nvSpPr>
        <p:spPr>
          <a:xfrm>
            <a:off x="2285154" y="2900964"/>
            <a:ext cx="37357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B</a:t>
            </a:r>
            <a:endParaRPr lang="en-GB" sz="2400" b="1" dirty="0">
              <a:latin typeface="Arial" pitchFamily="34" charset="0"/>
              <a:cs typeface="Arial" pitchFamily="34" charset="0"/>
            </a:endParaRPr>
          </a:p>
        </p:txBody>
      </p:sp>
      <p:sp>
        <p:nvSpPr>
          <p:cNvPr id="26" name="TextBox 25"/>
          <p:cNvSpPr txBox="1"/>
          <p:nvPr/>
        </p:nvSpPr>
        <p:spPr>
          <a:xfrm>
            <a:off x="2274555" y="3395295"/>
            <a:ext cx="364299"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C</a:t>
            </a:r>
            <a:endParaRPr lang="en-GB" sz="2400" b="1" dirty="0">
              <a:latin typeface="Arial" pitchFamily="34" charset="0"/>
              <a:cs typeface="Arial" pitchFamily="34" charset="0"/>
            </a:endParaRPr>
          </a:p>
        </p:txBody>
      </p:sp>
      <p:sp>
        <p:nvSpPr>
          <p:cNvPr id="27" name="Oval 26"/>
          <p:cNvSpPr/>
          <p:nvPr/>
        </p:nvSpPr>
        <p:spPr>
          <a:xfrm>
            <a:off x="1504950" y="237463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8" name="Oval 27"/>
          <p:cNvSpPr/>
          <p:nvPr/>
        </p:nvSpPr>
        <p:spPr>
          <a:xfrm>
            <a:off x="1507595" y="290013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9" name="Oval 28"/>
          <p:cNvSpPr/>
          <p:nvPr/>
        </p:nvSpPr>
        <p:spPr>
          <a:xfrm>
            <a:off x="1510345" y="341829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0" name="Oval 29"/>
          <p:cNvSpPr/>
          <p:nvPr/>
        </p:nvSpPr>
        <p:spPr>
          <a:xfrm>
            <a:off x="1510677" y="393191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1" name="Rectangle 30"/>
          <p:cNvSpPr/>
          <p:nvPr/>
        </p:nvSpPr>
        <p:spPr>
          <a:xfrm>
            <a:off x="2297487" y="3907871"/>
            <a:ext cx="407484"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D</a:t>
            </a:r>
          </a:p>
        </p:txBody>
      </p:sp>
      <p:sp>
        <p:nvSpPr>
          <p:cNvPr id="32" name="Rectangle 31"/>
          <p:cNvSpPr/>
          <p:nvPr/>
        </p:nvSpPr>
        <p:spPr>
          <a:xfrm>
            <a:off x="2827342" y="3888680"/>
            <a:ext cx="596105"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IV</a:t>
            </a:r>
          </a:p>
        </p:txBody>
      </p:sp>
    </p:spTree>
    <p:extLst>
      <p:ext uri="{BB962C8B-B14F-4D97-AF65-F5344CB8AC3E}">
        <p14:creationId xmlns:p14="http://schemas.microsoft.com/office/powerpoint/2010/main" val="15424160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Gr 6 Unit 3 number-system-6th-grade-2012-05-04 * - SMART Notebook"/>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58556" t="23710" r="4774" b="41697"/>
          <a:stretch/>
        </p:blipFill>
        <p:spPr>
          <a:xfrm>
            <a:off x="3919809" y="1955800"/>
            <a:ext cx="5929041" cy="5818909"/>
          </a:xfrm>
          <a:prstGeom prst="rect">
            <a:avLst/>
          </a:prstGeom>
          <a:ln w="3175">
            <a:solidFill>
              <a:schemeClr val="tx1"/>
            </a:solidFill>
          </a:ln>
        </p:spPr>
      </p:pic>
      <p:sp>
        <p:nvSpPr>
          <p:cNvPr id="2" name="TextBox 1"/>
          <p:cNvSpPr txBox="1"/>
          <p:nvPr/>
        </p:nvSpPr>
        <p:spPr>
          <a:xfrm>
            <a:off x="493989" y="1024834"/>
            <a:ext cx="590466"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62</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99508" y="1024834"/>
            <a:ext cx="8411242"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The point (7, -2) is located in quadrant _____.</a:t>
            </a:r>
            <a:endParaRPr lang="en-US" sz="2800" b="1" dirty="0">
              <a:solidFill>
                <a:srgbClr val="000000"/>
              </a:solidFill>
              <a:latin typeface="Arial" pitchFamily="34" charset="0"/>
              <a:cs typeface="Arial" pitchFamily="34" charset="0"/>
            </a:endParaRPr>
          </a:p>
        </p:txBody>
      </p:sp>
      <p:pic>
        <p:nvPicPr>
          <p:cNvPr id="20" name="Picture 1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29064" y="87478"/>
            <a:ext cx="3510534" cy="62485"/>
          </a:xfrm>
          <a:prstGeom prst="rect">
            <a:avLst/>
          </a:prstGeom>
          <a:solidFill>
            <a:scrgbClr r="0" g="0" b="0">
              <a:alpha val="0"/>
            </a:scrgbClr>
          </a:solidFill>
        </p:spPr>
      </p:pic>
      <p:sp>
        <p:nvSpPr>
          <p:cNvPr id="21" name="Rectangle 20"/>
          <p:cNvSpPr/>
          <p:nvPr/>
        </p:nvSpPr>
        <p:spPr>
          <a:xfrm>
            <a:off x="2825750" y="2318578"/>
            <a:ext cx="444500"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I</a:t>
            </a:r>
          </a:p>
        </p:txBody>
      </p:sp>
      <p:sp>
        <p:nvSpPr>
          <p:cNvPr id="22" name="Rectangle 21"/>
          <p:cNvSpPr/>
          <p:nvPr/>
        </p:nvSpPr>
        <p:spPr>
          <a:xfrm>
            <a:off x="2825751" y="2875986"/>
            <a:ext cx="444499"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II</a:t>
            </a:r>
          </a:p>
        </p:txBody>
      </p:sp>
      <p:sp>
        <p:nvSpPr>
          <p:cNvPr id="23" name="Rectangle 22"/>
          <p:cNvSpPr/>
          <p:nvPr/>
        </p:nvSpPr>
        <p:spPr>
          <a:xfrm>
            <a:off x="2825751" y="3352236"/>
            <a:ext cx="515772"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III</a:t>
            </a:r>
          </a:p>
        </p:txBody>
      </p:sp>
      <p:sp>
        <p:nvSpPr>
          <p:cNvPr id="24" name="TextBox 23"/>
          <p:cNvSpPr txBox="1"/>
          <p:nvPr/>
        </p:nvSpPr>
        <p:spPr>
          <a:xfrm>
            <a:off x="2280514" y="2304486"/>
            <a:ext cx="37821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A</a:t>
            </a:r>
            <a:endParaRPr lang="en-GB" sz="2400" b="1" dirty="0">
              <a:latin typeface="Arial" pitchFamily="34" charset="0"/>
              <a:cs typeface="Arial" pitchFamily="34" charset="0"/>
            </a:endParaRPr>
          </a:p>
        </p:txBody>
      </p:sp>
      <p:sp>
        <p:nvSpPr>
          <p:cNvPr id="25" name="TextBox 24"/>
          <p:cNvSpPr txBox="1"/>
          <p:nvPr/>
        </p:nvSpPr>
        <p:spPr>
          <a:xfrm>
            <a:off x="2285154" y="2876814"/>
            <a:ext cx="37357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B</a:t>
            </a:r>
            <a:endParaRPr lang="en-GB" sz="2400" b="1" dirty="0">
              <a:latin typeface="Arial" pitchFamily="34" charset="0"/>
              <a:cs typeface="Arial" pitchFamily="34" charset="0"/>
            </a:endParaRPr>
          </a:p>
        </p:txBody>
      </p:sp>
      <p:sp>
        <p:nvSpPr>
          <p:cNvPr id="26" name="TextBox 25"/>
          <p:cNvSpPr txBox="1"/>
          <p:nvPr/>
        </p:nvSpPr>
        <p:spPr>
          <a:xfrm>
            <a:off x="2293605" y="3352095"/>
            <a:ext cx="364299"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C</a:t>
            </a:r>
            <a:endParaRPr lang="en-GB" sz="2400" b="1" dirty="0">
              <a:latin typeface="Arial" pitchFamily="34" charset="0"/>
              <a:cs typeface="Arial" pitchFamily="34" charset="0"/>
            </a:endParaRPr>
          </a:p>
        </p:txBody>
      </p:sp>
      <p:sp>
        <p:nvSpPr>
          <p:cNvPr id="27" name="Oval 26"/>
          <p:cNvSpPr/>
          <p:nvPr/>
        </p:nvSpPr>
        <p:spPr>
          <a:xfrm>
            <a:off x="1504950" y="235048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8" name="Oval 27"/>
          <p:cNvSpPr/>
          <p:nvPr/>
        </p:nvSpPr>
        <p:spPr>
          <a:xfrm>
            <a:off x="1507595" y="287598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9" name="Oval 28"/>
          <p:cNvSpPr/>
          <p:nvPr/>
        </p:nvSpPr>
        <p:spPr>
          <a:xfrm>
            <a:off x="1510345" y="339414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0" name="Oval 29"/>
          <p:cNvSpPr/>
          <p:nvPr/>
        </p:nvSpPr>
        <p:spPr>
          <a:xfrm>
            <a:off x="1510677" y="39077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1" name="Rectangle 30"/>
          <p:cNvSpPr/>
          <p:nvPr/>
        </p:nvSpPr>
        <p:spPr>
          <a:xfrm>
            <a:off x="2297487" y="3883721"/>
            <a:ext cx="407484"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D</a:t>
            </a:r>
          </a:p>
        </p:txBody>
      </p:sp>
      <p:sp>
        <p:nvSpPr>
          <p:cNvPr id="32" name="Rectangle 31"/>
          <p:cNvSpPr/>
          <p:nvPr/>
        </p:nvSpPr>
        <p:spPr>
          <a:xfrm>
            <a:off x="2827342" y="3864530"/>
            <a:ext cx="514181"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IV</a:t>
            </a:r>
          </a:p>
        </p:txBody>
      </p:sp>
    </p:spTree>
    <p:extLst>
      <p:ext uri="{BB962C8B-B14F-4D97-AF65-F5344CB8AC3E}">
        <p14:creationId xmlns:p14="http://schemas.microsoft.com/office/powerpoint/2010/main" val="367176590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Gr 6 Unit 3 number-system-6th-grade-2012-05-04 * - SMART Notebook"/>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58556" t="23710" r="4774" b="41697"/>
          <a:stretch/>
        </p:blipFill>
        <p:spPr>
          <a:xfrm>
            <a:off x="3919809" y="1955800"/>
            <a:ext cx="5929041" cy="5818909"/>
          </a:xfrm>
          <a:prstGeom prst="rect">
            <a:avLst/>
          </a:prstGeom>
          <a:ln w="3175">
            <a:solidFill>
              <a:schemeClr val="tx1"/>
            </a:solidFill>
          </a:ln>
        </p:spPr>
      </p:pic>
      <p:sp>
        <p:nvSpPr>
          <p:cNvPr id="2" name="TextBox 1"/>
          <p:cNvSpPr txBox="1"/>
          <p:nvPr/>
        </p:nvSpPr>
        <p:spPr>
          <a:xfrm>
            <a:off x="486786" y="1035014"/>
            <a:ext cx="826008"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63</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96679" y="1035014"/>
            <a:ext cx="8482631"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The point (4, 5) is located in quadrant ____.</a:t>
            </a:r>
            <a:endParaRPr lang="en-US" sz="2800" b="1" dirty="0">
              <a:solidFill>
                <a:srgbClr val="000000"/>
              </a:solidFill>
              <a:latin typeface="Arial" pitchFamily="34" charset="0"/>
              <a:cs typeface="Arial" pitchFamily="34" charset="0"/>
            </a:endParaRPr>
          </a:p>
        </p:txBody>
      </p:sp>
      <p:pic>
        <p:nvPicPr>
          <p:cNvPr id="20" name="Picture 1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54876" y="87478"/>
            <a:ext cx="3510534" cy="62485"/>
          </a:xfrm>
          <a:prstGeom prst="rect">
            <a:avLst/>
          </a:prstGeom>
          <a:solidFill>
            <a:scrgbClr r="0" g="0" b="0">
              <a:alpha val="0"/>
            </a:scrgbClr>
          </a:solidFill>
        </p:spPr>
      </p:pic>
      <p:sp>
        <p:nvSpPr>
          <p:cNvPr id="21" name="Rectangle 20"/>
          <p:cNvSpPr/>
          <p:nvPr/>
        </p:nvSpPr>
        <p:spPr>
          <a:xfrm>
            <a:off x="2825750" y="2318578"/>
            <a:ext cx="444500"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I</a:t>
            </a:r>
          </a:p>
        </p:txBody>
      </p:sp>
      <p:sp>
        <p:nvSpPr>
          <p:cNvPr id="22" name="Rectangle 21"/>
          <p:cNvSpPr/>
          <p:nvPr/>
        </p:nvSpPr>
        <p:spPr>
          <a:xfrm>
            <a:off x="2825751" y="2875986"/>
            <a:ext cx="444499"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II</a:t>
            </a:r>
          </a:p>
        </p:txBody>
      </p:sp>
      <p:sp>
        <p:nvSpPr>
          <p:cNvPr id="23" name="Rectangle 22"/>
          <p:cNvSpPr/>
          <p:nvPr/>
        </p:nvSpPr>
        <p:spPr>
          <a:xfrm>
            <a:off x="2825751" y="3372114"/>
            <a:ext cx="515772"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III</a:t>
            </a:r>
          </a:p>
        </p:txBody>
      </p:sp>
      <p:sp>
        <p:nvSpPr>
          <p:cNvPr id="24" name="TextBox 23"/>
          <p:cNvSpPr txBox="1"/>
          <p:nvPr/>
        </p:nvSpPr>
        <p:spPr>
          <a:xfrm>
            <a:off x="2280514" y="2304486"/>
            <a:ext cx="37821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A</a:t>
            </a:r>
            <a:endParaRPr lang="en-GB" sz="2400" b="1" dirty="0">
              <a:latin typeface="Arial" pitchFamily="34" charset="0"/>
              <a:cs typeface="Arial" pitchFamily="34" charset="0"/>
            </a:endParaRPr>
          </a:p>
        </p:txBody>
      </p:sp>
      <p:sp>
        <p:nvSpPr>
          <p:cNvPr id="25" name="TextBox 24"/>
          <p:cNvSpPr txBox="1"/>
          <p:nvPr/>
        </p:nvSpPr>
        <p:spPr>
          <a:xfrm>
            <a:off x="2285154" y="2876814"/>
            <a:ext cx="37357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B</a:t>
            </a:r>
            <a:endParaRPr lang="en-GB" sz="2400" b="1" dirty="0">
              <a:latin typeface="Arial" pitchFamily="34" charset="0"/>
              <a:cs typeface="Arial" pitchFamily="34" charset="0"/>
            </a:endParaRPr>
          </a:p>
        </p:txBody>
      </p:sp>
      <p:sp>
        <p:nvSpPr>
          <p:cNvPr id="26" name="TextBox 25"/>
          <p:cNvSpPr txBox="1"/>
          <p:nvPr/>
        </p:nvSpPr>
        <p:spPr>
          <a:xfrm>
            <a:off x="2293605" y="3371145"/>
            <a:ext cx="364299"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C</a:t>
            </a:r>
            <a:endParaRPr lang="en-GB" sz="2400" b="1" dirty="0">
              <a:latin typeface="Arial" pitchFamily="34" charset="0"/>
              <a:cs typeface="Arial" pitchFamily="34" charset="0"/>
            </a:endParaRPr>
          </a:p>
        </p:txBody>
      </p:sp>
      <p:sp>
        <p:nvSpPr>
          <p:cNvPr id="27" name="Oval 26"/>
          <p:cNvSpPr/>
          <p:nvPr/>
        </p:nvSpPr>
        <p:spPr>
          <a:xfrm>
            <a:off x="1504950" y="235048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8" name="Oval 27"/>
          <p:cNvSpPr/>
          <p:nvPr/>
        </p:nvSpPr>
        <p:spPr>
          <a:xfrm>
            <a:off x="1507595" y="287598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9" name="Oval 28"/>
          <p:cNvSpPr/>
          <p:nvPr/>
        </p:nvSpPr>
        <p:spPr>
          <a:xfrm>
            <a:off x="1510345" y="339414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0" name="Oval 29"/>
          <p:cNvSpPr/>
          <p:nvPr/>
        </p:nvSpPr>
        <p:spPr>
          <a:xfrm>
            <a:off x="1510677" y="39077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1" name="Rectangle 30"/>
          <p:cNvSpPr/>
          <p:nvPr/>
        </p:nvSpPr>
        <p:spPr>
          <a:xfrm>
            <a:off x="2297487" y="3883721"/>
            <a:ext cx="407484"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D</a:t>
            </a:r>
          </a:p>
        </p:txBody>
      </p:sp>
      <p:sp>
        <p:nvSpPr>
          <p:cNvPr id="32" name="Rectangle 31"/>
          <p:cNvSpPr/>
          <p:nvPr/>
        </p:nvSpPr>
        <p:spPr>
          <a:xfrm>
            <a:off x="2827342" y="3884408"/>
            <a:ext cx="514181"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IV</a:t>
            </a:r>
          </a:p>
        </p:txBody>
      </p:sp>
    </p:spTree>
    <p:extLst>
      <p:ext uri="{BB962C8B-B14F-4D97-AF65-F5344CB8AC3E}">
        <p14:creationId xmlns:p14="http://schemas.microsoft.com/office/powerpoint/2010/main" val="3344260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580529" y="909320"/>
            <a:ext cx="5158319" cy="646331"/>
          </a:xfrm>
          <a:prstGeom prst="rect">
            <a:avLst/>
          </a:prstGeom>
          <a:noFill/>
        </p:spPr>
        <p:txBody>
          <a:bodyPr vert="horz" wrap="square" rtlCol="0">
            <a:spAutoFit/>
          </a:bodyPr>
          <a:lstStyle/>
          <a:p>
            <a:pPr algn="ctr"/>
            <a:r>
              <a:rPr lang="en-US" sz="3600" b="1" dirty="0" smtClean="0">
                <a:solidFill>
                  <a:srgbClr val="0000FF"/>
                </a:solidFill>
                <a:latin typeface="Arial" pitchFamily="34" charset="0"/>
                <a:cs typeface="Arial" pitchFamily="34" charset="0"/>
              </a:rPr>
              <a:t>Integers In Our World</a:t>
            </a:r>
            <a:endParaRPr lang="en-US" sz="3600" b="1" dirty="0">
              <a:solidFill>
                <a:srgbClr val="0000FF"/>
              </a:solidFill>
              <a:latin typeface="Arial" pitchFamily="34" charset="0"/>
              <a:cs typeface="Arial" pitchFamily="34" charset="0"/>
            </a:endParaRPr>
          </a:p>
        </p:txBody>
      </p:sp>
      <p:grpSp>
        <p:nvGrpSpPr>
          <p:cNvPr id="64" name="Group 63"/>
          <p:cNvGrpSpPr/>
          <p:nvPr/>
        </p:nvGrpSpPr>
        <p:grpSpPr>
          <a:xfrm>
            <a:off x="8082587" y="3134479"/>
            <a:ext cx="1623881" cy="2314431"/>
            <a:chOff x="7975600" y="2070100"/>
            <a:chExt cx="1597915" cy="2352041"/>
          </a:xfrm>
        </p:grpSpPr>
        <p:sp>
          <p:nvSpPr>
            <p:cNvPr id="3" name="Freeform 2"/>
            <p:cNvSpPr/>
            <p:nvPr/>
          </p:nvSpPr>
          <p:spPr>
            <a:xfrm>
              <a:off x="9164955" y="2612390"/>
              <a:ext cx="202566" cy="259208"/>
            </a:xfrm>
            <a:custGeom>
              <a:avLst/>
              <a:gdLst/>
              <a:ahLst/>
              <a:cxnLst/>
              <a:rect l="0" t="0" r="0" b="0"/>
              <a:pathLst>
                <a:path w="202566" h="259208">
                  <a:moveTo>
                    <a:pt x="35179" y="208026"/>
                  </a:moveTo>
                  <a:lnTo>
                    <a:pt x="69850" y="191770"/>
                  </a:lnTo>
                  <a:lnTo>
                    <a:pt x="86233" y="182880"/>
                  </a:lnTo>
                  <a:lnTo>
                    <a:pt x="101473" y="173228"/>
                  </a:lnTo>
                  <a:lnTo>
                    <a:pt x="115316" y="162814"/>
                  </a:lnTo>
                  <a:lnTo>
                    <a:pt x="127508" y="151765"/>
                  </a:lnTo>
                  <a:lnTo>
                    <a:pt x="137541" y="139827"/>
                  </a:lnTo>
                  <a:lnTo>
                    <a:pt x="145161" y="126873"/>
                  </a:lnTo>
                  <a:lnTo>
                    <a:pt x="149860" y="113157"/>
                  </a:lnTo>
                  <a:lnTo>
                    <a:pt x="151638" y="98298"/>
                  </a:lnTo>
                  <a:lnTo>
                    <a:pt x="149987" y="82423"/>
                  </a:lnTo>
                  <a:lnTo>
                    <a:pt x="144653" y="65405"/>
                  </a:lnTo>
                  <a:lnTo>
                    <a:pt x="135255" y="47244"/>
                  </a:lnTo>
                  <a:lnTo>
                    <a:pt x="121285" y="27813"/>
                  </a:lnTo>
                  <a:lnTo>
                    <a:pt x="128524" y="22098"/>
                  </a:lnTo>
                  <a:lnTo>
                    <a:pt x="137033" y="16002"/>
                  </a:lnTo>
                  <a:lnTo>
                    <a:pt x="155829" y="4826"/>
                  </a:lnTo>
                  <a:lnTo>
                    <a:pt x="164719" y="1270"/>
                  </a:lnTo>
                  <a:lnTo>
                    <a:pt x="172720" y="0"/>
                  </a:lnTo>
                  <a:lnTo>
                    <a:pt x="179070" y="1651"/>
                  </a:lnTo>
                  <a:lnTo>
                    <a:pt x="183007" y="7239"/>
                  </a:lnTo>
                  <a:lnTo>
                    <a:pt x="190119" y="26162"/>
                  </a:lnTo>
                  <a:lnTo>
                    <a:pt x="195707" y="44196"/>
                  </a:lnTo>
                  <a:lnTo>
                    <a:pt x="199390" y="60960"/>
                  </a:lnTo>
                  <a:lnTo>
                    <a:pt x="201676" y="76581"/>
                  </a:lnTo>
                  <a:lnTo>
                    <a:pt x="202565" y="91440"/>
                  </a:lnTo>
                  <a:lnTo>
                    <a:pt x="202184" y="105156"/>
                  </a:lnTo>
                  <a:lnTo>
                    <a:pt x="200406" y="117983"/>
                  </a:lnTo>
                  <a:lnTo>
                    <a:pt x="197612" y="129794"/>
                  </a:lnTo>
                  <a:lnTo>
                    <a:pt x="189230" y="151257"/>
                  </a:lnTo>
                  <a:lnTo>
                    <a:pt x="177546" y="169291"/>
                  </a:lnTo>
                  <a:lnTo>
                    <a:pt x="163449" y="184912"/>
                  </a:lnTo>
                  <a:lnTo>
                    <a:pt x="147828" y="197993"/>
                  </a:lnTo>
                  <a:lnTo>
                    <a:pt x="131699" y="209296"/>
                  </a:lnTo>
                  <a:lnTo>
                    <a:pt x="115443" y="218567"/>
                  </a:lnTo>
                  <a:lnTo>
                    <a:pt x="100076" y="226568"/>
                  </a:lnTo>
                  <a:lnTo>
                    <a:pt x="86614" y="233553"/>
                  </a:lnTo>
                  <a:lnTo>
                    <a:pt x="75565" y="239776"/>
                  </a:lnTo>
                  <a:lnTo>
                    <a:pt x="68072" y="245745"/>
                  </a:lnTo>
                  <a:lnTo>
                    <a:pt x="64643" y="251587"/>
                  </a:lnTo>
                  <a:lnTo>
                    <a:pt x="66294" y="257683"/>
                  </a:lnTo>
                  <a:lnTo>
                    <a:pt x="56896" y="259207"/>
                  </a:lnTo>
                  <a:lnTo>
                    <a:pt x="46609" y="258318"/>
                  </a:lnTo>
                  <a:lnTo>
                    <a:pt x="36322" y="255778"/>
                  </a:lnTo>
                  <a:lnTo>
                    <a:pt x="26289" y="251460"/>
                  </a:lnTo>
                  <a:lnTo>
                    <a:pt x="17018" y="245745"/>
                  </a:lnTo>
                  <a:lnTo>
                    <a:pt x="9271" y="238760"/>
                  </a:lnTo>
                  <a:lnTo>
                    <a:pt x="3429" y="230886"/>
                  </a:lnTo>
                  <a:lnTo>
                    <a:pt x="0" y="222123"/>
                  </a:lnTo>
                  <a:close/>
                </a:path>
              </a:pathLst>
            </a:custGeom>
            <a:solidFill>
              <a:srgbClr val="FFFF00"/>
            </a:solidFill>
            <a:ln w="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4" name="Freeform 3"/>
            <p:cNvSpPr/>
            <p:nvPr/>
          </p:nvSpPr>
          <p:spPr>
            <a:xfrm>
              <a:off x="9164320" y="2612390"/>
              <a:ext cx="203201" cy="259081"/>
            </a:xfrm>
            <a:custGeom>
              <a:avLst/>
              <a:gdLst/>
              <a:ahLst/>
              <a:cxnLst/>
              <a:rect l="0" t="0" r="0" b="0"/>
              <a:pathLst>
                <a:path w="203201" h="259081">
                  <a:moveTo>
                    <a:pt x="0" y="222250"/>
                  </a:moveTo>
                  <a:lnTo>
                    <a:pt x="3810" y="231140"/>
                  </a:lnTo>
                  <a:lnTo>
                    <a:pt x="10160" y="238760"/>
                  </a:lnTo>
                  <a:lnTo>
                    <a:pt x="17780" y="246380"/>
                  </a:lnTo>
                  <a:lnTo>
                    <a:pt x="26670" y="251460"/>
                  </a:lnTo>
                  <a:lnTo>
                    <a:pt x="36830" y="255270"/>
                  </a:lnTo>
                  <a:lnTo>
                    <a:pt x="46990" y="257810"/>
                  </a:lnTo>
                  <a:lnTo>
                    <a:pt x="57150" y="259080"/>
                  </a:lnTo>
                  <a:lnTo>
                    <a:pt x="67310" y="257810"/>
                  </a:lnTo>
                  <a:lnTo>
                    <a:pt x="64770" y="251460"/>
                  </a:lnTo>
                  <a:lnTo>
                    <a:pt x="68580" y="246380"/>
                  </a:lnTo>
                  <a:lnTo>
                    <a:pt x="76200" y="240030"/>
                  </a:lnTo>
                  <a:lnTo>
                    <a:pt x="87630" y="233680"/>
                  </a:lnTo>
                  <a:lnTo>
                    <a:pt x="100330" y="226060"/>
                  </a:lnTo>
                  <a:lnTo>
                    <a:pt x="115570" y="218440"/>
                  </a:lnTo>
                  <a:lnTo>
                    <a:pt x="132080" y="209550"/>
                  </a:lnTo>
                  <a:lnTo>
                    <a:pt x="148590" y="198120"/>
                  </a:lnTo>
                  <a:lnTo>
                    <a:pt x="163830" y="185420"/>
                  </a:lnTo>
                  <a:lnTo>
                    <a:pt x="177800" y="168910"/>
                  </a:lnTo>
                  <a:lnTo>
                    <a:pt x="189230" y="151130"/>
                  </a:lnTo>
                  <a:lnTo>
                    <a:pt x="198120" y="129540"/>
                  </a:lnTo>
                  <a:lnTo>
                    <a:pt x="200660" y="118110"/>
                  </a:lnTo>
                  <a:lnTo>
                    <a:pt x="203200" y="105410"/>
                  </a:lnTo>
                  <a:lnTo>
                    <a:pt x="203200" y="91440"/>
                  </a:lnTo>
                  <a:lnTo>
                    <a:pt x="201930" y="76200"/>
                  </a:lnTo>
                  <a:lnTo>
                    <a:pt x="200660" y="60960"/>
                  </a:lnTo>
                  <a:lnTo>
                    <a:pt x="196850" y="44450"/>
                  </a:lnTo>
                  <a:lnTo>
                    <a:pt x="190500" y="26670"/>
                  </a:lnTo>
                  <a:lnTo>
                    <a:pt x="184150" y="7620"/>
                  </a:lnTo>
                  <a:lnTo>
                    <a:pt x="179070" y="1270"/>
                  </a:lnTo>
                  <a:lnTo>
                    <a:pt x="172720" y="0"/>
                  </a:lnTo>
                  <a:lnTo>
                    <a:pt x="165100" y="1270"/>
                  </a:lnTo>
                  <a:lnTo>
                    <a:pt x="156210" y="5080"/>
                  </a:lnTo>
                  <a:lnTo>
                    <a:pt x="137160" y="16510"/>
                  </a:lnTo>
                  <a:lnTo>
                    <a:pt x="129540" y="21590"/>
                  </a:lnTo>
                  <a:lnTo>
                    <a:pt x="121920" y="27940"/>
                  </a:lnTo>
                  <a:lnTo>
                    <a:pt x="135890" y="46990"/>
                  </a:lnTo>
                  <a:lnTo>
                    <a:pt x="144780" y="66040"/>
                  </a:lnTo>
                  <a:lnTo>
                    <a:pt x="151130" y="82550"/>
                  </a:lnTo>
                  <a:lnTo>
                    <a:pt x="152400" y="97790"/>
                  </a:lnTo>
                  <a:lnTo>
                    <a:pt x="149860" y="113030"/>
                  </a:lnTo>
                  <a:lnTo>
                    <a:pt x="146050" y="127000"/>
                  </a:lnTo>
                  <a:lnTo>
                    <a:pt x="138430" y="139700"/>
                  </a:lnTo>
                  <a:lnTo>
                    <a:pt x="128270" y="151130"/>
                  </a:lnTo>
                  <a:lnTo>
                    <a:pt x="115570" y="162560"/>
                  </a:lnTo>
                  <a:lnTo>
                    <a:pt x="101600" y="172720"/>
                  </a:lnTo>
                  <a:lnTo>
                    <a:pt x="86360" y="182880"/>
                  </a:lnTo>
                  <a:lnTo>
                    <a:pt x="71120" y="191770"/>
                  </a:lnTo>
                  <a:lnTo>
                    <a:pt x="35560" y="20828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 name="Freeform 4"/>
            <p:cNvSpPr/>
            <p:nvPr/>
          </p:nvSpPr>
          <p:spPr>
            <a:xfrm>
              <a:off x="9255887" y="2566416"/>
              <a:ext cx="125858" cy="96013"/>
            </a:xfrm>
            <a:custGeom>
              <a:avLst/>
              <a:gdLst/>
              <a:ahLst/>
              <a:cxnLst/>
              <a:rect l="0" t="0" r="0" b="0"/>
              <a:pathLst>
                <a:path w="125858" h="96013">
                  <a:moveTo>
                    <a:pt x="1397" y="38481"/>
                  </a:moveTo>
                  <a:lnTo>
                    <a:pt x="4953" y="29337"/>
                  </a:lnTo>
                  <a:lnTo>
                    <a:pt x="10795" y="21209"/>
                  </a:lnTo>
                  <a:lnTo>
                    <a:pt x="18542" y="14097"/>
                  </a:lnTo>
                  <a:lnTo>
                    <a:pt x="27813" y="8255"/>
                  </a:lnTo>
                  <a:lnTo>
                    <a:pt x="38481" y="3683"/>
                  </a:lnTo>
                  <a:lnTo>
                    <a:pt x="50292" y="1016"/>
                  </a:lnTo>
                  <a:lnTo>
                    <a:pt x="62992" y="0"/>
                  </a:lnTo>
                  <a:lnTo>
                    <a:pt x="75565" y="1016"/>
                  </a:lnTo>
                  <a:lnTo>
                    <a:pt x="87376" y="3683"/>
                  </a:lnTo>
                  <a:lnTo>
                    <a:pt x="98171" y="8255"/>
                  </a:lnTo>
                  <a:lnTo>
                    <a:pt x="107569" y="14097"/>
                  </a:lnTo>
                  <a:lnTo>
                    <a:pt x="115189" y="21209"/>
                  </a:lnTo>
                  <a:lnTo>
                    <a:pt x="121031" y="29337"/>
                  </a:lnTo>
                  <a:lnTo>
                    <a:pt x="124587" y="38481"/>
                  </a:lnTo>
                  <a:lnTo>
                    <a:pt x="125857" y="48006"/>
                  </a:lnTo>
                  <a:lnTo>
                    <a:pt x="124587" y="57785"/>
                  </a:lnTo>
                  <a:lnTo>
                    <a:pt x="121031" y="66802"/>
                  </a:lnTo>
                  <a:lnTo>
                    <a:pt x="115189" y="74930"/>
                  </a:lnTo>
                  <a:lnTo>
                    <a:pt x="107569" y="82042"/>
                  </a:lnTo>
                  <a:lnTo>
                    <a:pt x="98171" y="87884"/>
                  </a:lnTo>
                  <a:lnTo>
                    <a:pt x="87376" y="92329"/>
                  </a:lnTo>
                  <a:lnTo>
                    <a:pt x="75565" y="94996"/>
                  </a:lnTo>
                  <a:lnTo>
                    <a:pt x="62992" y="96012"/>
                  </a:lnTo>
                  <a:lnTo>
                    <a:pt x="50292" y="94996"/>
                  </a:lnTo>
                  <a:lnTo>
                    <a:pt x="38481" y="92329"/>
                  </a:lnTo>
                  <a:lnTo>
                    <a:pt x="27813" y="87884"/>
                  </a:lnTo>
                  <a:lnTo>
                    <a:pt x="18542" y="82042"/>
                  </a:lnTo>
                  <a:lnTo>
                    <a:pt x="10795" y="74930"/>
                  </a:lnTo>
                  <a:lnTo>
                    <a:pt x="4953" y="66802"/>
                  </a:lnTo>
                  <a:lnTo>
                    <a:pt x="1397" y="57785"/>
                  </a:lnTo>
                  <a:lnTo>
                    <a:pt x="0" y="48006"/>
                  </a:lnTo>
                  <a:close/>
                </a:path>
              </a:pathLst>
            </a:custGeom>
            <a:solidFill>
              <a:srgbClr val="FFFF00"/>
            </a:solidFill>
            <a:ln w="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Freeform 5"/>
            <p:cNvSpPr/>
            <p:nvPr/>
          </p:nvSpPr>
          <p:spPr>
            <a:xfrm>
              <a:off x="9255760" y="2566670"/>
              <a:ext cx="125731" cy="95251"/>
            </a:xfrm>
            <a:custGeom>
              <a:avLst/>
              <a:gdLst/>
              <a:ahLst/>
              <a:cxnLst/>
              <a:rect l="0" t="0" r="0" b="0"/>
              <a:pathLst>
                <a:path w="125731" h="95251">
                  <a:moveTo>
                    <a:pt x="0" y="48260"/>
                  </a:moveTo>
                  <a:lnTo>
                    <a:pt x="1270" y="57150"/>
                  </a:lnTo>
                  <a:lnTo>
                    <a:pt x="5080" y="66040"/>
                  </a:lnTo>
                  <a:lnTo>
                    <a:pt x="11430" y="74930"/>
                  </a:lnTo>
                  <a:lnTo>
                    <a:pt x="19050" y="81280"/>
                  </a:lnTo>
                  <a:lnTo>
                    <a:pt x="27940" y="87630"/>
                  </a:lnTo>
                  <a:lnTo>
                    <a:pt x="38100" y="91440"/>
                  </a:lnTo>
                  <a:lnTo>
                    <a:pt x="50800" y="95250"/>
                  </a:lnTo>
                  <a:lnTo>
                    <a:pt x="63500" y="95250"/>
                  </a:lnTo>
                  <a:lnTo>
                    <a:pt x="76200" y="95250"/>
                  </a:lnTo>
                  <a:lnTo>
                    <a:pt x="87630" y="91440"/>
                  </a:lnTo>
                  <a:lnTo>
                    <a:pt x="97790" y="87630"/>
                  </a:lnTo>
                  <a:lnTo>
                    <a:pt x="107950" y="81280"/>
                  </a:lnTo>
                  <a:lnTo>
                    <a:pt x="115570" y="74930"/>
                  </a:lnTo>
                  <a:lnTo>
                    <a:pt x="120650" y="66040"/>
                  </a:lnTo>
                  <a:lnTo>
                    <a:pt x="124460" y="57150"/>
                  </a:lnTo>
                  <a:lnTo>
                    <a:pt x="125730" y="48260"/>
                  </a:lnTo>
                  <a:lnTo>
                    <a:pt x="124460" y="38100"/>
                  </a:lnTo>
                  <a:lnTo>
                    <a:pt x="120650" y="29210"/>
                  </a:lnTo>
                  <a:lnTo>
                    <a:pt x="115570" y="21590"/>
                  </a:lnTo>
                  <a:lnTo>
                    <a:pt x="107950" y="13970"/>
                  </a:lnTo>
                  <a:lnTo>
                    <a:pt x="97790" y="7620"/>
                  </a:lnTo>
                  <a:lnTo>
                    <a:pt x="87630" y="3810"/>
                  </a:lnTo>
                  <a:lnTo>
                    <a:pt x="76200" y="1270"/>
                  </a:lnTo>
                  <a:lnTo>
                    <a:pt x="63500" y="0"/>
                  </a:lnTo>
                  <a:lnTo>
                    <a:pt x="50800" y="1270"/>
                  </a:lnTo>
                  <a:lnTo>
                    <a:pt x="38100" y="3810"/>
                  </a:lnTo>
                  <a:lnTo>
                    <a:pt x="27940" y="7620"/>
                  </a:lnTo>
                  <a:lnTo>
                    <a:pt x="19050" y="13970"/>
                  </a:lnTo>
                  <a:lnTo>
                    <a:pt x="11430" y="21590"/>
                  </a:lnTo>
                  <a:lnTo>
                    <a:pt x="5080" y="29210"/>
                  </a:lnTo>
                  <a:lnTo>
                    <a:pt x="1270" y="3810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7" name="Freeform 6"/>
            <p:cNvSpPr/>
            <p:nvPr/>
          </p:nvSpPr>
          <p:spPr>
            <a:xfrm>
              <a:off x="8700262" y="2704719"/>
              <a:ext cx="127382" cy="40133"/>
            </a:xfrm>
            <a:custGeom>
              <a:avLst/>
              <a:gdLst/>
              <a:ahLst/>
              <a:cxnLst/>
              <a:rect l="0" t="0" r="0" b="0"/>
              <a:pathLst>
                <a:path w="127382" h="40133">
                  <a:moveTo>
                    <a:pt x="0" y="0"/>
                  </a:moveTo>
                  <a:lnTo>
                    <a:pt x="127381" y="0"/>
                  </a:lnTo>
                  <a:lnTo>
                    <a:pt x="127381" y="40132"/>
                  </a:lnTo>
                  <a:lnTo>
                    <a:pt x="0" y="40132"/>
                  </a:lnTo>
                  <a:close/>
                </a:path>
              </a:pathLst>
            </a:custGeom>
            <a:solidFill>
              <a:srgbClr val="191919"/>
            </a:solidFill>
            <a:ln w="0" cap="flat" cmpd="sng" algn="ctr">
              <a:solidFill>
                <a:srgbClr val="19191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8" name="Freeform 7"/>
            <p:cNvSpPr/>
            <p:nvPr/>
          </p:nvSpPr>
          <p:spPr>
            <a:xfrm>
              <a:off x="8700770" y="2705100"/>
              <a:ext cx="127001" cy="39371"/>
            </a:xfrm>
            <a:custGeom>
              <a:avLst/>
              <a:gdLst/>
              <a:ahLst/>
              <a:cxnLst/>
              <a:rect l="0" t="0" r="0" b="0"/>
              <a:pathLst>
                <a:path w="127001" h="39371">
                  <a:moveTo>
                    <a:pt x="0" y="39370"/>
                  </a:moveTo>
                  <a:lnTo>
                    <a:pt x="127000" y="39370"/>
                  </a:lnTo>
                  <a:lnTo>
                    <a:pt x="127000" y="0"/>
                  </a:lnTo>
                  <a:lnTo>
                    <a:pt x="0" y="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9" name="Freeform 8"/>
            <p:cNvSpPr/>
            <p:nvPr/>
          </p:nvSpPr>
          <p:spPr>
            <a:xfrm>
              <a:off x="8203565" y="4119118"/>
              <a:ext cx="157481" cy="157608"/>
            </a:xfrm>
            <a:custGeom>
              <a:avLst/>
              <a:gdLst/>
              <a:ahLst/>
              <a:cxnLst/>
              <a:rect l="0" t="0" r="0" b="0"/>
              <a:pathLst>
                <a:path w="157481" h="157608">
                  <a:moveTo>
                    <a:pt x="34417" y="0"/>
                  </a:moveTo>
                  <a:lnTo>
                    <a:pt x="157480" y="96012"/>
                  </a:lnTo>
                  <a:lnTo>
                    <a:pt x="49022" y="157607"/>
                  </a:lnTo>
                  <a:lnTo>
                    <a:pt x="0" y="115697"/>
                  </a:lnTo>
                  <a:close/>
                </a:path>
              </a:pathLst>
            </a:custGeom>
            <a:solidFill>
              <a:srgbClr val="7F7F7F"/>
            </a:solidFill>
            <a:ln w="0" cap="flat" cmpd="sng" algn="ctr">
              <a:solidFill>
                <a:srgbClr val="7F7F7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0" name="Freeform 9"/>
            <p:cNvSpPr/>
            <p:nvPr/>
          </p:nvSpPr>
          <p:spPr>
            <a:xfrm>
              <a:off x="8204200" y="4118610"/>
              <a:ext cx="156211" cy="158751"/>
            </a:xfrm>
            <a:custGeom>
              <a:avLst/>
              <a:gdLst/>
              <a:ahLst/>
              <a:cxnLst/>
              <a:rect l="0" t="0" r="0" b="0"/>
              <a:pathLst>
                <a:path w="156211" h="158751">
                  <a:moveTo>
                    <a:pt x="34290" y="0"/>
                  </a:moveTo>
                  <a:lnTo>
                    <a:pt x="156210" y="96520"/>
                  </a:lnTo>
                  <a:lnTo>
                    <a:pt x="48260" y="158750"/>
                  </a:lnTo>
                  <a:lnTo>
                    <a:pt x="0" y="11557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1" name="Freeform 10"/>
            <p:cNvSpPr/>
            <p:nvPr/>
          </p:nvSpPr>
          <p:spPr>
            <a:xfrm>
              <a:off x="8070596" y="4219956"/>
              <a:ext cx="201804" cy="201804"/>
            </a:xfrm>
            <a:custGeom>
              <a:avLst/>
              <a:gdLst/>
              <a:ahLst/>
              <a:cxnLst/>
              <a:rect l="0" t="0" r="0" b="0"/>
              <a:pathLst>
                <a:path w="201804" h="201804">
                  <a:moveTo>
                    <a:pt x="201803" y="101092"/>
                  </a:moveTo>
                  <a:lnTo>
                    <a:pt x="199644" y="121285"/>
                  </a:lnTo>
                  <a:lnTo>
                    <a:pt x="193802" y="140335"/>
                  </a:lnTo>
                  <a:lnTo>
                    <a:pt x="184531" y="157353"/>
                  </a:lnTo>
                  <a:lnTo>
                    <a:pt x="172212" y="172212"/>
                  </a:lnTo>
                  <a:lnTo>
                    <a:pt x="157353" y="184531"/>
                  </a:lnTo>
                  <a:lnTo>
                    <a:pt x="140081" y="193929"/>
                  </a:lnTo>
                  <a:lnTo>
                    <a:pt x="121158" y="199771"/>
                  </a:lnTo>
                  <a:lnTo>
                    <a:pt x="100838" y="201803"/>
                  </a:lnTo>
                  <a:lnTo>
                    <a:pt x="80645" y="199771"/>
                  </a:lnTo>
                  <a:lnTo>
                    <a:pt x="61595" y="193929"/>
                  </a:lnTo>
                  <a:lnTo>
                    <a:pt x="44450" y="184531"/>
                  </a:lnTo>
                  <a:lnTo>
                    <a:pt x="29718" y="172212"/>
                  </a:lnTo>
                  <a:lnTo>
                    <a:pt x="17399" y="157353"/>
                  </a:lnTo>
                  <a:lnTo>
                    <a:pt x="8001" y="140335"/>
                  </a:lnTo>
                  <a:lnTo>
                    <a:pt x="2159" y="121285"/>
                  </a:lnTo>
                  <a:lnTo>
                    <a:pt x="0" y="101092"/>
                  </a:lnTo>
                  <a:lnTo>
                    <a:pt x="2159" y="80645"/>
                  </a:lnTo>
                  <a:lnTo>
                    <a:pt x="8001" y="61595"/>
                  </a:lnTo>
                  <a:lnTo>
                    <a:pt x="17399" y="44577"/>
                  </a:lnTo>
                  <a:lnTo>
                    <a:pt x="29718" y="29718"/>
                  </a:lnTo>
                  <a:lnTo>
                    <a:pt x="44450" y="17399"/>
                  </a:lnTo>
                  <a:lnTo>
                    <a:pt x="61595" y="8001"/>
                  </a:lnTo>
                  <a:lnTo>
                    <a:pt x="80645" y="2159"/>
                  </a:lnTo>
                  <a:lnTo>
                    <a:pt x="100838" y="0"/>
                  </a:lnTo>
                  <a:lnTo>
                    <a:pt x="121158" y="2159"/>
                  </a:lnTo>
                  <a:lnTo>
                    <a:pt x="140081" y="8001"/>
                  </a:lnTo>
                  <a:lnTo>
                    <a:pt x="157353" y="17399"/>
                  </a:lnTo>
                  <a:lnTo>
                    <a:pt x="172212" y="29718"/>
                  </a:lnTo>
                  <a:lnTo>
                    <a:pt x="184531" y="44577"/>
                  </a:lnTo>
                  <a:lnTo>
                    <a:pt x="193802" y="61595"/>
                  </a:lnTo>
                  <a:lnTo>
                    <a:pt x="199644" y="80645"/>
                  </a:lnTo>
                  <a:close/>
                </a:path>
              </a:pathLst>
            </a:custGeom>
            <a:solidFill>
              <a:srgbClr val="7F7F7F"/>
            </a:solidFill>
            <a:ln w="0" cap="flat" cmpd="sng" algn="ctr">
              <a:solidFill>
                <a:srgbClr val="7F7F7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2" name="Freeform 11"/>
            <p:cNvSpPr/>
            <p:nvPr/>
          </p:nvSpPr>
          <p:spPr>
            <a:xfrm>
              <a:off x="8070850" y="4220210"/>
              <a:ext cx="201931" cy="201931"/>
            </a:xfrm>
            <a:custGeom>
              <a:avLst/>
              <a:gdLst/>
              <a:ahLst/>
              <a:cxnLst/>
              <a:rect l="0" t="0" r="0" b="0"/>
              <a:pathLst>
                <a:path w="201931" h="201931">
                  <a:moveTo>
                    <a:pt x="201930" y="100330"/>
                  </a:moveTo>
                  <a:lnTo>
                    <a:pt x="199390" y="120650"/>
                  </a:lnTo>
                  <a:lnTo>
                    <a:pt x="193040" y="139700"/>
                  </a:lnTo>
                  <a:lnTo>
                    <a:pt x="184150" y="157480"/>
                  </a:lnTo>
                  <a:lnTo>
                    <a:pt x="171450" y="171450"/>
                  </a:lnTo>
                  <a:lnTo>
                    <a:pt x="157480" y="184150"/>
                  </a:lnTo>
                  <a:lnTo>
                    <a:pt x="139700" y="194310"/>
                  </a:lnTo>
                  <a:lnTo>
                    <a:pt x="120650" y="199390"/>
                  </a:lnTo>
                  <a:lnTo>
                    <a:pt x="100330" y="201930"/>
                  </a:lnTo>
                  <a:lnTo>
                    <a:pt x="80010" y="199390"/>
                  </a:lnTo>
                  <a:lnTo>
                    <a:pt x="60960" y="194310"/>
                  </a:lnTo>
                  <a:lnTo>
                    <a:pt x="44450" y="184150"/>
                  </a:lnTo>
                  <a:lnTo>
                    <a:pt x="29210" y="171450"/>
                  </a:lnTo>
                  <a:lnTo>
                    <a:pt x="16510" y="157480"/>
                  </a:lnTo>
                  <a:lnTo>
                    <a:pt x="7620" y="139700"/>
                  </a:lnTo>
                  <a:lnTo>
                    <a:pt x="1270" y="120650"/>
                  </a:lnTo>
                  <a:lnTo>
                    <a:pt x="0" y="100330"/>
                  </a:lnTo>
                  <a:lnTo>
                    <a:pt x="1270" y="80010"/>
                  </a:lnTo>
                  <a:lnTo>
                    <a:pt x="7620" y="60960"/>
                  </a:lnTo>
                  <a:lnTo>
                    <a:pt x="16510" y="44450"/>
                  </a:lnTo>
                  <a:lnTo>
                    <a:pt x="29210" y="29210"/>
                  </a:lnTo>
                  <a:lnTo>
                    <a:pt x="44450" y="16510"/>
                  </a:lnTo>
                  <a:lnTo>
                    <a:pt x="60960" y="7620"/>
                  </a:lnTo>
                  <a:lnTo>
                    <a:pt x="80010" y="1270"/>
                  </a:lnTo>
                  <a:lnTo>
                    <a:pt x="100330" y="0"/>
                  </a:lnTo>
                  <a:lnTo>
                    <a:pt x="120650" y="1270"/>
                  </a:lnTo>
                  <a:lnTo>
                    <a:pt x="139700" y="7620"/>
                  </a:lnTo>
                  <a:lnTo>
                    <a:pt x="157480" y="16510"/>
                  </a:lnTo>
                  <a:lnTo>
                    <a:pt x="171450" y="29210"/>
                  </a:lnTo>
                  <a:lnTo>
                    <a:pt x="184150" y="44450"/>
                  </a:lnTo>
                  <a:lnTo>
                    <a:pt x="193040" y="60960"/>
                  </a:lnTo>
                  <a:lnTo>
                    <a:pt x="199390" y="8001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3" name="Freeform 12"/>
            <p:cNvSpPr/>
            <p:nvPr/>
          </p:nvSpPr>
          <p:spPr>
            <a:xfrm>
              <a:off x="7975600" y="2732786"/>
              <a:ext cx="1597915" cy="1597915"/>
            </a:xfrm>
            <a:custGeom>
              <a:avLst/>
              <a:gdLst/>
              <a:ahLst/>
              <a:cxnLst/>
              <a:rect l="0" t="0" r="0" b="0"/>
              <a:pathLst>
                <a:path w="1597915" h="1597915">
                  <a:moveTo>
                    <a:pt x="1143" y="757936"/>
                  </a:moveTo>
                  <a:lnTo>
                    <a:pt x="4191" y="717296"/>
                  </a:lnTo>
                  <a:lnTo>
                    <a:pt x="9271" y="677418"/>
                  </a:lnTo>
                  <a:lnTo>
                    <a:pt x="16256" y="638048"/>
                  </a:lnTo>
                  <a:lnTo>
                    <a:pt x="25146" y="599313"/>
                  </a:lnTo>
                  <a:lnTo>
                    <a:pt x="35814" y="561594"/>
                  </a:lnTo>
                  <a:lnTo>
                    <a:pt x="48514" y="524383"/>
                  </a:lnTo>
                  <a:lnTo>
                    <a:pt x="62738" y="488061"/>
                  </a:lnTo>
                  <a:lnTo>
                    <a:pt x="78867" y="452755"/>
                  </a:lnTo>
                  <a:lnTo>
                    <a:pt x="96520" y="418211"/>
                  </a:lnTo>
                  <a:lnTo>
                    <a:pt x="115570" y="384810"/>
                  </a:lnTo>
                  <a:lnTo>
                    <a:pt x="136398" y="352298"/>
                  </a:lnTo>
                  <a:lnTo>
                    <a:pt x="158750" y="321056"/>
                  </a:lnTo>
                  <a:lnTo>
                    <a:pt x="182372" y="290957"/>
                  </a:lnTo>
                  <a:lnTo>
                    <a:pt x="207518" y="261874"/>
                  </a:lnTo>
                  <a:lnTo>
                    <a:pt x="233934" y="234188"/>
                  </a:lnTo>
                  <a:lnTo>
                    <a:pt x="261747" y="207518"/>
                  </a:lnTo>
                  <a:lnTo>
                    <a:pt x="290703" y="182626"/>
                  </a:lnTo>
                  <a:lnTo>
                    <a:pt x="320929" y="158750"/>
                  </a:lnTo>
                  <a:lnTo>
                    <a:pt x="352171" y="136525"/>
                  </a:lnTo>
                  <a:lnTo>
                    <a:pt x="384556" y="115824"/>
                  </a:lnTo>
                  <a:lnTo>
                    <a:pt x="418084" y="96520"/>
                  </a:lnTo>
                  <a:lnTo>
                    <a:pt x="452501" y="78867"/>
                  </a:lnTo>
                  <a:lnTo>
                    <a:pt x="487934" y="62992"/>
                  </a:lnTo>
                  <a:lnTo>
                    <a:pt x="524256" y="48514"/>
                  </a:lnTo>
                  <a:lnTo>
                    <a:pt x="561340" y="35941"/>
                  </a:lnTo>
                  <a:lnTo>
                    <a:pt x="599313" y="25273"/>
                  </a:lnTo>
                  <a:lnTo>
                    <a:pt x="637921" y="16256"/>
                  </a:lnTo>
                  <a:lnTo>
                    <a:pt x="677291" y="9271"/>
                  </a:lnTo>
                  <a:lnTo>
                    <a:pt x="717296" y="4191"/>
                  </a:lnTo>
                  <a:lnTo>
                    <a:pt x="757936" y="1143"/>
                  </a:lnTo>
                  <a:lnTo>
                    <a:pt x="799084" y="0"/>
                  </a:lnTo>
                  <a:lnTo>
                    <a:pt x="840105" y="1143"/>
                  </a:lnTo>
                  <a:lnTo>
                    <a:pt x="880618" y="4191"/>
                  </a:lnTo>
                  <a:lnTo>
                    <a:pt x="920623" y="9271"/>
                  </a:lnTo>
                  <a:lnTo>
                    <a:pt x="960120" y="16256"/>
                  </a:lnTo>
                  <a:lnTo>
                    <a:pt x="998601" y="25273"/>
                  </a:lnTo>
                  <a:lnTo>
                    <a:pt x="1036574" y="35941"/>
                  </a:lnTo>
                  <a:lnTo>
                    <a:pt x="1073785" y="48514"/>
                  </a:lnTo>
                  <a:lnTo>
                    <a:pt x="1110107" y="62992"/>
                  </a:lnTo>
                  <a:lnTo>
                    <a:pt x="1145413" y="78867"/>
                  </a:lnTo>
                  <a:lnTo>
                    <a:pt x="1179830" y="96520"/>
                  </a:lnTo>
                  <a:lnTo>
                    <a:pt x="1213358" y="115824"/>
                  </a:lnTo>
                  <a:lnTo>
                    <a:pt x="1245743" y="136525"/>
                  </a:lnTo>
                  <a:lnTo>
                    <a:pt x="1277112" y="158750"/>
                  </a:lnTo>
                  <a:lnTo>
                    <a:pt x="1307211" y="182626"/>
                  </a:lnTo>
                  <a:lnTo>
                    <a:pt x="1336294" y="207518"/>
                  </a:lnTo>
                  <a:lnTo>
                    <a:pt x="1363980" y="234188"/>
                  </a:lnTo>
                  <a:lnTo>
                    <a:pt x="1390396" y="261874"/>
                  </a:lnTo>
                  <a:lnTo>
                    <a:pt x="1415542" y="290957"/>
                  </a:lnTo>
                  <a:lnTo>
                    <a:pt x="1439164" y="321056"/>
                  </a:lnTo>
                  <a:lnTo>
                    <a:pt x="1461389" y="352298"/>
                  </a:lnTo>
                  <a:lnTo>
                    <a:pt x="1482217" y="384810"/>
                  </a:lnTo>
                  <a:lnTo>
                    <a:pt x="1501521" y="418211"/>
                  </a:lnTo>
                  <a:lnTo>
                    <a:pt x="1519174" y="452755"/>
                  </a:lnTo>
                  <a:lnTo>
                    <a:pt x="1535176" y="488061"/>
                  </a:lnTo>
                  <a:lnTo>
                    <a:pt x="1549400" y="524383"/>
                  </a:lnTo>
                  <a:lnTo>
                    <a:pt x="1561973" y="561594"/>
                  </a:lnTo>
                  <a:lnTo>
                    <a:pt x="1572895" y="599313"/>
                  </a:lnTo>
                  <a:lnTo>
                    <a:pt x="1581658" y="638048"/>
                  </a:lnTo>
                  <a:lnTo>
                    <a:pt x="1588770" y="677418"/>
                  </a:lnTo>
                  <a:lnTo>
                    <a:pt x="1593723" y="717296"/>
                  </a:lnTo>
                  <a:lnTo>
                    <a:pt x="1596771" y="757936"/>
                  </a:lnTo>
                  <a:lnTo>
                    <a:pt x="1597914" y="799084"/>
                  </a:lnTo>
                  <a:lnTo>
                    <a:pt x="1596771" y="840105"/>
                  </a:lnTo>
                  <a:lnTo>
                    <a:pt x="1593723" y="880745"/>
                  </a:lnTo>
                  <a:lnTo>
                    <a:pt x="1588770" y="920623"/>
                  </a:lnTo>
                  <a:lnTo>
                    <a:pt x="1581658" y="960120"/>
                  </a:lnTo>
                  <a:lnTo>
                    <a:pt x="1572895" y="998855"/>
                  </a:lnTo>
                  <a:lnTo>
                    <a:pt x="1561973" y="1036574"/>
                  </a:lnTo>
                  <a:lnTo>
                    <a:pt x="1549400" y="1073785"/>
                  </a:lnTo>
                  <a:lnTo>
                    <a:pt x="1535176" y="1110107"/>
                  </a:lnTo>
                  <a:lnTo>
                    <a:pt x="1519174" y="1145413"/>
                  </a:lnTo>
                  <a:lnTo>
                    <a:pt x="1501521" y="1179957"/>
                  </a:lnTo>
                  <a:lnTo>
                    <a:pt x="1482217" y="1213358"/>
                  </a:lnTo>
                  <a:lnTo>
                    <a:pt x="1461389" y="1245743"/>
                  </a:lnTo>
                  <a:lnTo>
                    <a:pt x="1439164" y="1277112"/>
                  </a:lnTo>
                  <a:lnTo>
                    <a:pt x="1415542" y="1307211"/>
                  </a:lnTo>
                  <a:lnTo>
                    <a:pt x="1390396" y="1336294"/>
                  </a:lnTo>
                  <a:lnTo>
                    <a:pt x="1363980" y="1363980"/>
                  </a:lnTo>
                  <a:lnTo>
                    <a:pt x="1336294" y="1390396"/>
                  </a:lnTo>
                  <a:lnTo>
                    <a:pt x="1307211" y="1415542"/>
                  </a:lnTo>
                  <a:lnTo>
                    <a:pt x="1277112" y="1439418"/>
                  </a:lnTo>
                  <a:lnTo>
                    <a:pt x="1245743" y="1461643"/>
                  </a:lnTo>
                  <a:lnTo>
                    <a:pt x="1213358" y="1482344"/>
                  </a:lnTo>
                  <a:lnTo>
                    <a:pt x="1179830" y="1501648"/>
                  </a:lnTo>
                  <a:lnTo>
                    <a:pt x="1145413" y="1519301"/>
                  </a:lnTo>
                  <a:lnTo>
                    <a:pt x="1110107" y="1535176"/>
                  </a:lnTo>
                  <a:lnTo>
                    <a:pt x="1073785" y="1549654"/>
                  </a:lnTo>
                  <a:lnTo>
                    <a:pt x="1036574" y="1562100"/>
                  </a:lnTo>
                  <a:lnTo>
                    <a:pt x="998601" y="1572768"/>
                  </a:lnTo>
                  <a:lnTo>
                    <a:pt x="960120" y="1581785"/>
                  </a:lnTo>
                  <a:lnTo>
                    <a:pt x="920623" y="1588897"/>
                  </a:lnTo>
                  <a:lnTo>
                    <a:pt x="880618" y="1593850"/>
                  </a:lnTo>
                  <a:lnTo>
                    <a:pt x="840105" y="1597025"/>
                  </a:lnTo>
                  <a:lnTo>
                    <a:pt x="799084" y="1597914"/>
                  </a:lnTo>
                  <a:lnTo>
                    <a:pt x="757936" y="1597025"/>
                  </a:lnTo>
                  <a:lnTo>
                    <a:pt x="717296" y="1593850"/>
                  </a:lnTo>
                  <a:lnTo>
                    <a:pt x="677291" y="1588897"/>
                  </a:lnTo>
                  <a:lnTo>
                    <a:pt x="637921" y="1581785"/>
                  </a:lnTo>
                  <a:lnTo>
                    <a:pt x="599313" y="1572768"/>
                  </a:lnTo>
                  <a:lnTo>
                    <a:pt x="561340" y="1562100"/>
                  </a:lnTo>
                  <a:lnTo>
                    <a:pt x="524256" y="1549654"/>
                  </a:lnTo>
                  <a:lnTo>
                    <a:pt x="487934" y="1535176"/>
                  </a:lnTo>
                  <a:lnTo>
                    <a:pt x="452501" y="1519301"/>
                  </a:lnTo>
                  <a:lnTo>
                    <a:pt x="418084" y="1501648"/>
                  </a:lnTo>
                  <a:lnTo>
                    <a:pt x="384556" y="1482344"/>
                  </a:lnTo>
                  <a:lnTo>
                    <a:pt x="352171" y="1461643"/>
                  </a:lnTo>
                  <a:lnTo>
                    <a:pt x="320929" y="1439418"/>
                  </a:lnTo>
                  <a:lnTo>
                    <a:pt x="290703" y="1415542"/>
                  </a:lnTo>
                  <a:lnTo>
                    <a:pt x="261747" y="1390396"/>
                  </a:lnTo>
                  <a:lnTo>
                    <a:pt x="233934" y="1363980"/>
                  </a:lnTo>
                  <a:lnTo>
                    <a:pt x="207518" y="1336294"/>
                  </a:lnTo>
                  <a:lnTo>
                    <a:pt x="182372" y="1307211"/>
                  </a:lnTo>
                  <a:lnTo>
                    <a:pt x="158750" y="1277112"/>
                  </a:lnTo>
                  <a:lnTo>
                    <a:pt x="136398" y="1245743"/>
                  </a:lnTo>
                  <a:lnTo>
                    <a:pt x="115570" y="1213358"/>
                  </a:lnTo>
                  <a:lnTo>
                    <a:pt x="96520" y="1179957"/>
                  </a:lnTo>
                  <a:lnTo>
                    <a:pt x="78867" y="1145413"/>
                  </a:lnTo>
                  <a:lnTo>
                    <a:pt x="62738" y="1110107"/>
                  </a:lnTo>
                  <a:lnTo>
                    <a:pt x="48514" y="1073785"/>
                  </a:lnTo>
                  <a:lnTo>
                    <a:pt x="35814" y="1036574"/>
                  </a:lnTo>
                  <a:lnTo>
                    <a:pt x="25146" y="998855"/>
                  </a:lnTo>
                  <a:lnTo>
                    <a:pt x="16256" y="960120"/>
                  </a:lnTo>
                  <a:lnTo>
                    <a:pt x="9271" y="920623"/>
                  </a:lnTo>
                  <a:lnTo>
                    <a:pt x="4191" y="880745"/>
                  </a:lnTo>
                  <a:lnTo>
                    <a:pt x="1143" y="840105"/>
                  </a:lnTo>
                  <a:lnTo>
                    <a:pt x="0" y="799084"/>
                  </a:lnTo>
                  <a:close/>
                </a:path>
              </a:pathLst>
            </a:custGeom>
            <a:solidFill>
              <a:srgbClr val="FF0000"/>
            </a:solidFill>
            <a:ln w="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4" name="Freeform 13"/>
            <p:cNvSpPr/>
            <p:nvPr/>
          </p:nvSpPr>
          <p:spPr>
            <a:xfrm>
              <a:off x="7975600" y="2733040"/>
              <a:ext cx="1597661" cy="1597661"/>
            </a:xfrm>
            <a:custGeom>
              <a:avLst/>
              <a:gdLst/>
              <a:ahLst/>
              <a:cxnLst/>
              <a:rect l="0" t="0" r="0" b="0"/>
              <a:pathLst>
                <a:path w="1597661" h="1597661">
                  <a:moveTo>
                    <a:pt x="0" y="798830"/>
                  </a:moveTo>
                  <a:lnTo>
                    <a:pt x="1270" y="839470"/>
                  </a:lnTo>
                  <a:lnTo>
                    <a:pt x="3810" y="880110"/>
                  </a:lnTo>
                  <a:lnTo>
                    <a:pt x="8890" y="920750"/>
                  </a:lnTo>
                  <a:lnTo>
                    <a:pt x="16510" y="960120"/>
                  </a:lnTo>
                  <a:lnTo>
                    <a:pt x="25400" y="998220"/>
                  </a:lnTo>
                  <a:lnTo>
                    <a:pt x="35560" y="1036320"/>
                  </a:lnTo>
                  <a:lnTo>
                    <a:pt x="48260" y="1073150"/>
                  </a:lnTo>
                  <a:lnTo>
                    <a:pt x="62230" y="1109980"/>
                  </a:lnTo>
                  <a:lnTo>
                    <a:pt x="78740" y="1145540"/>
                  </a:lnTo>
                  <a:lnTo>
                    <a:pt x="96520" y="1179830"/>
                  </a:lnTo>
                  <a:lnTo>
                    <a:pt x="115570" y="1212850"/>
                  </a:lnTo>
                  <a:lnTo>
                    <a:pt x="135890" y="1245870"/>
                  </a:lnTo>
                  <a:lnTo>
                    <a:pt x="158750" y="1276350"/>
                  </a:lnTo>
                  <a:lnTo>
                    <a:pt x="182880" y="1306830"/>
                  </a:lnTo>
                  <a:lnTo>
                    <a:pt x="207010" y="1336040"/>
                  </a:lnTo>
                  <a:lnTo>
                    <a:pt x="233680" y="1363980"/>
                  </a:lnTo>
                  <a:lnTo>
                    <a:pt x="261620" y="1390650"/>
                  </a:lnTo>
                  <a:lnTo>
                    <a:pt x="290830" y="1414780"/>
                  </a:lnTo>
                  <a:lnTo>
                    <a:pt x="321310" y="1438910"/>
                  </a:lnTo>
                  <a:lnTo>
                    <a:pt x="351790" y="1461770"/>
                  </a:lnTo>
                  <a:lnTo>
                    <a:pt x="384810" y="1482090"/>
                  </a:lnTo>
                  <a:lnTo>
                    <a:pt x="417830" y="1501140"/>
                  </a:lnTo>
                  <a:lnTo>
                    <a:pt x="452120" y="1518920"/>
                  </a:lnTo>
                  <a:lnTo>
                    <a:pt x="487680" y="1535430"/>
                  </a:lnTo>
                  <a:lnTo>
                    <a:pt x="524510" y="1549400"/>
                  </a:lnTo>
                  <a:lnTo>
                    <a:pt x="561340" y="1562100"/>
                  </a:lnTo>
                  <a:lnTo>
                    <a:pt x="599440" y="1572260"/>
                  </a:lnTo>
                  <a:lnTo>
                    <a:pt x="637540" y="1581150"/>
                  </a:lnTo>
                  <a:lnTo>
                    <a:pt x="676910" y="1588770"/>
                  </a:lnTo>
                  <a:lnTo>
                    <a:pt x="717550" y="1593850"/>
                  </a:lnTo>
                  <a:lnTo>
                    <a:pt x="758190" y="1596390"/>
                  </a:lnTo>
                  <a:lnTo>
                    <a:pt x="798830" y="1597660"/>
                  </a:lnTo>
                  <a:lnTo>
                    <a:pt x="839470" y="1596390"/>
                  </a:lnTo>
                  <a:lnTo>
                    <a:pt x="880110" y="1593850"/>
                  </a:lnTo>
                  <a:lnTo>
                    <a:pt x="920750" y="1588770"/>
                  </a:lnTo>
                  <a:lnTo>
                    <a:pt x="960120" y="1581150"/>
                  </a:lnTo>
                  <a:lnTo>
                    <a:pt x="998220" y="1572260"/>
                  </a:lnTo>
                  <a:lnTo>
                    <a:pt x="1036320" y="1562100"/>
                  </a:lnTo>
                  <a:lnTo>
                    <a:pt x="1073150" y="1549400"/>
                  </a:lnTo>
                  <a:lnTo>
                    <a:pt x="1109980" y="1535430"/>
                  </a:lnTo>
                  <a:lnTo>
                    <a:pt x="1145540" y="1518920"/>
                  </a:lnTo>
                  <a:lnTo>
                    <a:pt x="1179830" y="1501140"/>
                  </a:lnTo>
                  <a:lnTo>
                    <a:pt x="1212850" y="1482090"/>
                  </a:lnTo>
                  <a:lnTo>
                    <a:pt x="1245870" y="1461770"/>
                  </a:lnTo>
                  <a:lnTo>
                    <a:pt x="1277620" y="1438910"/>
                  </a:lnTo>
                  <a:lnTo>
                    <a:pt x="1306830" y="1414780"/>
                  </a:lnTo>
                  <a:lnTo>
                    <a:pt x="1336040" y="1390650"/>
                  </a:lnTo>
                  <a:lnTo>
                    <a:pt x="1363980" y="1363980"/>
                  </a:lnTo>
                  <a:lnTo>
                    <a:pt x="1390650" y="1336040"/>
                  </a:lnTo>
                  <a:lnTo>
                    <a:pt x="1416050" y="1306830"/>
                  </a:lnTo>
                  <a:lnTo>
                    <a:pt x="1438910" y="1276350"/>
                  </a:lnTo>
                  <a:lnTo>
                    <a:pt x="1461770" y="1245870"/>
                  </a:lnTo>
                  <a:lnTo>
                    <a:pt x="1482090" y="1212850"/>
                  </a:lnTo>
                  <a:lnTo>
                    <a:pt x="1501140" y="1179830"/>
                  </a:lnTo>
                  <a:lnTo>
                    <a:pt x="1518920" y="1145540"/>
                  </a:lnTo>
                  <a:lnTo>
                    <a:pt x="1535430" y="1109980"/>
                  </a:lnTo>
                  <a:lnTo>
                    <a:pt x="1549400" y="1073150"/>
                  </a:lnTo>
                  <a:lnTo>
                    <a:pt x="1562100" y="1036320"/>
                  </a:lnTo>
                  <a:lnTo>
                    <a:pt x="1572260" y="998220"/>
                  </a:lnTo>
                  <a:lnTo>
                    <a:pt x="1581150" y="960120"/>
                  </a:lnTo>
                  <a:lnTo>
                    <a:pt x="1588770" y="920750"/>
                  </a:lnTo>
                  <a:lnTo>
                    <a:pt x="1593850" y="880110"/>
                  </a:lnTo>
                  <a:lnTo>
                    <a:pt x="1596390" y="839470"/>
                  </a:lnTo>
                  <a:lnTo>
                    <a:pt x="1597660" y="798830"/>
                  </a:lnTo>
                  <a:lnTo>
                    <a:pt x="1596390" y="758190"/>
                  </a:lnTo>
                  <a:lnTo>
                    <a:pt x="1593850" y="717550"/>
                  </a:lnTo>
                  <a:lnTo>
                    <a:pt x="1588770" y="676910"/>
                  </a:lnTo>
                  <a:lnTo>
                    <a:pt x="1581150" y="637540"/>
                  </a:lnTo>
                  <a:lnTo>
                    <a:pt x="1572260" y="599440"/>
                  </a:lnTo>
                  <a:lnTo>
                    <a:pt x="1562100" y="561340"/>
                  </a:lnTo>
                  <a:lnTo>
                    <a:pt x="1549400" y="524510"/>
                  </a:lnTo>
                  <a:lnTo>
                    <a:pt x="1535430" y="487680"/>
                  </a:lnTo>
                  <a:lnTo>
                    <a:pt x="1518920" y="452120"/>
                  </a:lnTo>
                  <a:lnTo>
                    <a:pt x="1501140" y="417830"/>
                  </a:lnTo>
                  <a:lnTo>
                    <a:pt x="1482090" y="384810"/>
                  </a:lnTo>
                  <a:lnTo>
                    <a:pt x="1461770" y="351790"/>
                  </a:lnTo>
                  <a:lnTo>
                    <a:pt x="1438910" y="321310"/>
                  </a:lnTo>
                  <a:lnTo>
                    <a:pt x="1416050" y="290830"/>
                  </a:lnTo>
                  <a:lnTo>
                    <a:pt x="1390650" y="261620"/>
                  </a:lnTo>
                  <a:lnTo>
                    <a:pt x="1363980" y="233680"/>
                  </a:lnTo>
                  <a:lnTo>
                    <a:pt x="1336040" y="207010"/>
                  </a:lnTo>
                  <a:lnTo>
                    <a:pt x="1306830" y="182880"/>
                  </a:lnTo>
                  <a:lnTo>
                    <a:pt x="1277620" y="158750"/>
                  </a:lnTo>
                  <a:lnTo>
                    <a:pt x="1245870" y="135890"/>
                  </a:lnTo>
                  <a:lnTo>
                    <a:pt x="1212850" y="115570"/>
                  </a:lnTo>
                  <a:lnTo>
                    <a:pt x="1179830" y="96520"/>
                  </a:lnTo>
                  <a:lnTo>
                    <a:pt x="1145540" y="78740"/>
                  </a:lnTo>
                  <a:lnTo>
                    <a:pt x="1109980" y="62230"/>
                  </a:lnTo>
                  <a:lnTo>
                    <a:pt x="1073150" y="48260"/>
                  </a:lnTo>
                  <a:lnTo>
                    <a:pt x="1036320" y="35560"/>
                  </a:lnTo>
                  <a:lnTo>
                    <a:pt x="998220" y="25400"/>
                  </a:lnTo>
                  <a:lnTo>
                    <a:pt x="960120" y="16510"/>
                  </a:lnTo>
                  <a:lnTo>
                    <a:pt x="920750" y="8890"/>
                  </a:lnTo>
                  <a:lnTo>
                    <a:pt x="880110" y="3810"/>
                  </a:lnTo>
                  <a:lnTo>
                    <a:pt x="839470" y="1270"/>
                  </a:lnTo>
                  <a:lnTo>
                    <a:pt x="798830" y="0"/>
                  </a:lnTo>
                  <a:lnTo>
                    <a:pt x="758190" y="1270"/>
                  </a:lnTo>
                  <a:lnTo>
                    <a:pt x="717550" y="3810"/>
                  </a:lnTo>
                  <a:lnTo>
                    <a:pt x="676910" y="8890"/>
                  </a:lnTo>
                  <a:lnTo>
                    <a:pt x="637540" y="16510"/>
                  </a:lnTo>
                  <a:lnTo>
                    <a:pt x="599440" y="25400"/>
                  </a:lnTo>
                  <a:lnTo>
                    <a:pt x="561340" y="35560"/>
                  </a:lnTo>
                  <a:lnTo>
                    <a:pt x="524510" y="48260"/>
                  </a:lnTo>
                  <a:lnTo>
                    <a:pt x="487680" y="62230"/>
                  </a:lnTo>
                  <a:lnTo>
                    <a:pt x="452120" y="78740"/>
                  </a:lnTo>
                  <a:lnTo>
                    <a:pt x="417830" y="96520"/>
                  </a:lnTo>
                  <a:lnTo>
                    <a:pt x="384810" y="115570"/>
                  </a:lnTo>
                  <a:lnTo>
                    <a:pt x="351790" y="135890"/>
                  </a:lnTo>
                  <a:lnTo>
                    <a:pt x="321310" y="158750"/>
                  </a:lnTo>
                  <a:lnTo>
                    <a:pt x="290830" y="182880"/>
                  </a:lnTo>
                  <a:lnTo>
                    <a:pt x="261620" y="207010"/>
                  </a:lnTo>
                  <a:lnTo>
                    <a:pt x="233680" y="233680"/>
                  </a:lnTo>
                  <a:lnTo>
                    <a:pt x="207010" y="261620"/>
                  </a:lnTo>
                  <a:lnTo>
                    <a:pt x="182880" y="290830"/>
                  </a:lnTo>
                  <a:lnTo>
                    <a:pt x="158750" y="321310"/>
                  </a:lnTo>
                  <a:lnTo>
                    <a:pt x="135890" y="351790"/>
                  </a:lnTo>
                  <a:lnTo>
                    <a:pt x="115570" y="384810"/>
                  </a:lnTo>
                  <a:lnTo>
                    <a:pt x="96520" y="417830"/>
                  </a:lnTo>
                  <a:lnTo>
                    <a:pt x="78740" y="452120"/>
                  </a:lnTo>
                  <a:lnTo>
                    <a:pt x="62230" y="487680"/>
                  </a:lnTo>
                  <a:lnTo>
                    <a:pt x="48260" y="524510"/>
                  </a:lnTo>
                  <a:lnTo>
                    <a:pt x="35560" y="561340"/>
                  </a:lnTo>
                  <a:lnTo>
                    <a:pt x="25400" y="599440"/>
                  </a:lnTo>
                  <a:lnTo>
                    <a:pt x="16510" y="637540"/>
                  </a:lnTo>
                  <a:lnTo>
                    <a:pt x="8890" y="676910"/>
                  </a:lnTo>
                  <a:lnTo>
                    <a:pt x="3810" y="717550"/>
                  </a:lnTo>
                  <a:lnTo>
                    <a:pt x="1270" y="75819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5" name="Freeform 14"/>
            <p:cNvSpPr/>
            <p:nvPr/>
          </p:nvSpPr>
          <p:spPr>
            <a:xfrm>
              <a:off x="8041640" y="2799080"/>
              <a:ext cx="1465581" cy="1465581"/>
            </a:xfrm>
            <a:custGeom>
              <a:avLst/>
              <a:gdLst/>
              <a:ahLst/>
              <a:cxnLst/>
              <a:rect l="0" t="0" r="0" b="0"/>
              <a:pathLst>
                <a:path w="1465581" h="1465581">
                  <a:moveTo>
                    <a:pt x="0" y="732790"/>
                  </a:moveTo>
                  <a:lnTo>
                    <a:pt x="1270" y="770890"/>
                  </a:lnTo>
                  <a:lnTo>
                    <a:pt x="3810" y="807720"/>
                  </a:lnTo>
                  <a:lnTo>
                    <a:pt x="8890" y="844550"/>
                  </a:lnTo>
                  <a:lnTo>
                    <a:pt x="15240" y="880110"/>
                  </a:lnTo>
                  <a:lnTo>
                    <a:pt x="24130" y="915670"/>
                  </a:lnTo>
                  <a:lnTo>
                    <a:pt x="33020" y="949960"/>
                  </a:lnTo>
                  <a:lnTo>
                    <a:pt x="44450" y="984250"/>
                  </a:lnTo>
                  <a:lnTo>
                    <a:pt x="58420" y="1017270"/>
                  </a:lnTo>
                  <a:lnTo>
                    <a:pt x="72390" y="1050290"/>
                  </a:lnTo>
                  <a:lnTo>
                    <a:pt x="88900" y="1082040"/>
                  </a:lnTo>
                  <a:lnTo>
                    <a:pt x="106680" y="1112520"/>
                  </a:lnTo>
                  <a:lnTo>
                    <a:pt x="125730" y="1141730"/>
                  </a:lnTo>
                  <a:lnTo>
                    <a:pt x="146050" y="1170940"/>
                  </a:lnTo>
                  <a:lnTo>
                    <a:pt x="167640" y="1198880"/>
                  </a:lnTo>
                  <a:lnTo>
                    <a:pt x="190500" y="1225550"/>
                  </a:lnTo>
                  <a:lnTo>
                    <a:pt x="214630" y="1250950"/>
                  </a:lnTo>
                  <a:lnTo>
                    <a:pt x="240030" y="1275080"/>
                  </a:lnTo>
                  <a:lnTo>
                    <a:pt x="266700" y="1297940"/>
                  </a:lnTo>
                  <a:lnTo>
                    <a:pt x="294640" y="1319530"/>
                  </a:lnTo>
                  <a:lnTo>
                    <a:pt x="323850" y="1339850"/>
                  </a:lnTo>
                  <a:lnTo>
                    <a:pt x="353060" y="1358900"/>
                  </a:lnTo>
                  <a:lnTo>
                    <a:pt x="383540" y="1376680"/>
                  </a:lnTo>
                  <a:lnTo>
                    <a:pt x="415290" y="1393190"/>
                  </a:lnTo>
                  <a:lnTo>
                    <a:pt x="448310" y="1407160"/>
                  </a:lnTo>
                  <a:lnTo>
                    <a:pt x="481330" y="1421130"/>
                  </a:lnTo>
                  <a:lnTo>
                    <a:pt x="515620" y="1432560"/>
                  </a:lnTo>
                  <a:lnTo>
                    <a:pt x="549910" y="1441450"/>
                  </a:lnTo>
                  <a:lnTo>
                    <a:pt x="585470" y="1450340"/>
                  </a:lnTo>
                  <a:lnTo>
                    <a:pt x="621030" y="1456690"/>
                  </a:lnTo>
                  <a:lnTo>
                    <a:pt x="657860" y="1461770"/>
                  </a:lnTo>
                  <a:lnTo>
                    <a:pt x="694690" y="1464310"/>
                  </a:lnTo>
                  <a:lnTo>
                    <a:pt x="732790" y="1465580"/>
                  </a:lnTo>
                  <a:lnTo>
                    <a:pt x="770890" y="1464310"/>
                  </a:lnTo>
                  <a:lnTo>
                    <a:pt x="807720" y="1461770"/>
                  </a:lnTo>
                  <a:lnTo>
                    <a:pt x="844550" y="1456690"/>
                  </a:lnTo>
                  <a:lnTo>
                    <a:pt x="880110" y="1450340"/>
                  </a:lnTo>
                  <a:lnTo>
                    <a:pt x="915670" y="1441450"/>
                  </a:lnTo>
                  <a:lnTo>
                    <a:pt x="951230" y="1432560"/>
                  </a:lnTo>
                  <a:lnTo>
                    <a:pt x="984250" y="1421130"/>
                  </a:lnTo>
                  <a:lnTo>
                    <a:pt x="1018540" y="1407160"/>
                  </a:lnTo>
                  <a:lnTo>
                    <a:pt x="1050290" y="1393190"/>
                  </a:lnTo>
                  <a:lnTo>
                    <a:pt x="1082040" y="1376680"/>
                  </a:lnTo>
                  <a:lnTo>
                    <a:pt x="1112520" y="1358900"/>
                  </a:lnTo>
                  <a:lnTo>
                    <a:pt x="1143000" y="1339850"/>
                  </a:lnTo>
                  <a:lnTo>
                    <a:pt x="1170940" y="1319530"/>
                  </a:lnTo>
                  <a:lnTo>
                    <a:pt x="1198880" y="1297940"/>
                  </a:lnTo>
                  <a:lnTo>
                    <a:pt x="1225550" y="1275080"/>
                  </a:lnTo>
                  <a:lnTo>
                    <a:pt x="1250950" y="1250950"/>
                  </a:lnTo>
                  <a:lnTo>
                    <a:pt x="1275080" y="1225550"/>
                  </a:lnTo>
                  <a:lnTo>
                    <a:pt x="1297940" y="1198880"/>
                  </a:lnTo>
                  <a:lnTo>
                    <a:pt x="1319530" y="1170940"/>
                  </a:lnTo>
                  <a:lnTo>
                    <a:pt x="1339850" y="1141730"/>
                  </a:lnTo>
                  <a:lnTo>
                    <a:pt x="1358900" y="1112520"/>
                  </a:lnTo>
                  <a:lnTo>
                    <a:pt x="1376680" y="1082040"/>
                  </a:lnTo>
                  <a:lnTo>
                    <a:pt x="1393190" y="1050290"/>
                  </a:lnTo>
                  <a:lnTo>
                    <a:pt x="1408430" y="1017270"/>
                  </a:lnTo>
                  <a:lnTo>
                    <a:pt x="1421130" y="984250"/>
                  </a:lnTo>
                  <a:lnTo>
                    <a:pt x="1432560" y="949960"/>
                  </a:lnTo>
                  <a:lnTo>
                    <a:pt x="1442720" y="915670"/>
                  </a:lnTo>
                  <a:lnTo>
                    <a:pt x="1450340" y="880110"/>
                  </a:lnTo>
                  <a:lnTo>
                    <a:pt x="1456690" y="844550"/>
                  </a:lnTo>
                  <a:lnTo>
                    <a:pt x="1461770" y="807720"/>
                  </a:lnTo>
                  <a:lnTo>
                    <a:pt x="1464310" y="770890"/>
                  </a:lnTo>
                  <a:lnTo>
                    <a:pt x="1465580" y="732790"/>
                  </a:lnTo>
                  <a:lnTo>
                    <a:pt x="1464310" y="694690"/>
                  </a:lnTo>
                  <a:lnTo>
                    <a:pt x="1461770" y="657860"/>
                  </a:lnTo>
                  <a:lnTo>
                    <a:pt x="1456690" y="621030"/>
                  </a:lnTo>
                  <a:lnTo>
                    <a:pt x="1450340" y="585470"/>
                  </a:lnTo>
                  <a:lnTo>
                    <a:pt x="1442720" y="549910"/>
                  </a:lnTo>
                  <a:lnTo>
                    <a:pt x="1432560" y="515620"/>
                  </a:lnTo>
                  <a:lnTo>
                    <a:pt x="1421130" y="481330"/>
                  </a:lnTo>
                  <a:lnTo>
                    <a:pt x="1408430" y="448310"/>
                  </a:lnTo>
                  <a:lnTo>
                    <a:pt x="1393190" y="415290"/>
                  </a:lnTo>
                  <a:lnTo>
                    <a:pt x="1376680" y="383540"/>
                  </a:lnTo>
                  <a:lnTo>
                    <a:pt x="1358900" y="353060"/>
                  </a:lnTo>
                  <a:lnTo>
                    <a:pt x="1339850" y="322580"/>
                  </a:lnTo>
                  <a:lnTo>
                    <a:pt x="1319530" y="294640"/>
                  </a:lnTo>
                  <a:lnTo>
                    <a:pt x="1297940" y="266700"/>
                  </a:lnTo>
                  <a:lnTo>
                    <a:pt x="1275080" y="240030"/>
                  </a:lnTo>
                  <a:lnTo>
                    <a:pt x="1250950" y="214630"/>
                  </a:lnTo>
                  <a:lnTo>
                    <a:pt x="1225550" y="190500"/>
                  </a:lnTo>
                  <a:lnTo>
                    <a:pt x="1198880" y="167640"/>
                  </a:lnTo>
                  <a:lnTo>
                    <a:pt x="1170940" y="146050"/>
                  </a:lnTo>
                  <a:lnTo>
                    <a:pt x="1143000" y="125730"/>
                  </a:lnTo>
                  <a:lnTo>
                    <a:pt x="1112520" y="106680"/>
                  </a:lnTo>
                  <a:lnTo>
                    <a:pt x="1082040" y="88900"/>
                  </a:lnTo>
                  <a:lnTo>
                    <a:pt x="1050290" y="72390"/>
                  </a:lnTo>
                  <a:lnTo>
                    <a:pt x="1018540" y="58420"/>
                  </a:lnTo>
                  <a:lnTo>
                    <a:pt x="984250" y="44450"/>
                  </a:lnTo>
                  <a:lnTo>
                    <a:pt x="951230" y="33020"/>
                  </a:lnTo>
                  <a:lnTo>
                    <a:pt x="915670" y="22860"/>
                  </a:lnTo>
                  <a:lnTo>
                    <a:pt x="880110" y="15240"/>
                  </a:lnTo>
                  <a:lnTo>
                    <a:pt x="844550" y="8890"/>
                  </a:lnTo>
                  <a:lnTo>
                    <a:pt x="807720" y="3810"/>
                  </a:lnTo>
                  <a:lnTo>
                    <a:pt x="770890" y="1270"/>
                  </a:lnTo>
                  <a:lnTo>
                    <a:pt x="732790" y="0"/>
                  </a:lnTo>
                  <a:lnTo>
                    <a:pt x="694690" y="1270"/>
                  </a:lnTo>
                  <a:lnTo>
                    <a:pt x="657860" y="3810"/>
                  </a:lnTo>
                  <a:lnTo>
                    <a:pt x="621030" y="8890"/>
                  </a:lnTo>
                  <a:lnTo>
                    <a:pt x="585470" y="15240"/>
                  </a:lnTo>
                  <a:lnTo>
                    <a:pt x="549910" y="22860"/>
                  </a:lnTo>
                  <a:lnTo>
                    <a:pt x="515620" y="33020"/>
                  </a:lnTo>
                  <a:lnTo>
                    <a:pt x="481330" y="44450"/>
                  </a:lnTo>
                  <a:lnTo>
                    <a:pt x="448310" y="58420"/>
                  </a:lnTo>
                  <a:lnTo>
                    <a:pt x="415290" y="72390"/>
                  </a:lnTo>
                  <a:lnTo>
                    <a:pt x="383540" y="88900"/>
                  </a:lnTo>
                  <a:lnTo>
                    <a:pt x="353060" y="106680"/>
                  </a:lnTo>
                  <a:lnTo>
                    <a:pt x="323850" y="125730"/>
                  </a:lnTo>
                  <a:lnTo>
                    <a:pt x="294640" y="146050"/>
                  </a:lnTo>
                  <a:lnTo>
                    <a:pt x="266700" y="167640"/>
                  </a:lnTo>
                  <a:lnTo>
                    <a:pt x="240030" y="190500"/>
                  </a:lnTo>
                  <a:lnTo>
                    <a:pt x="214630" y="214630"/>
                  </a:lnTo>
                  <a:lnTo>
                    <a:pt x="190500" y="240030"/>
                  </a:lnTo>
                  <a:lnTo>
                    <a:pt x="167640" y="266700"/>
                  </a:lnTo>
                  <a:lnTo>
                    <a:pt x="146050" y="294640"/>
                  </a:lnTo>
                  <a:lnTo>
                    <a:pt x="125730" y="322580"/>
                  </a:lnTo>
                  <a:lnTo>
                    <a:pt x="106680" y="353060"/>
                  </a:lnTo>
                  <a:lnTo>
                    <a:pt x="88900" y="383540"/>
                  </a:lnTo>
                  <a:lnTo>
                    <a:pt x="72390" y="415290"/>
                  </a:lnTo>
                  <a:lnTo>
                    <a:pt x="58420" y="448310"/>
                  </a:lnTo>
                  <a:lnTo>
                    <a:pt x="44450" y="481330"/>
                  </a:lnTo>
                  <a:lnTo>
                    <a:pt x="33020" y="515620"/>
                  </a:lnTo>
                  <a:lnTo>
                    <a:pt x="24130" y="549910"/>
                  </a:lnTo>
                  <a:lnTo>
                    <a:pt x="15240" y="585470"/>
                  </a:lnTo>
                  <a:lnTo>
                    <a:pt x="8890" y="621030"/>
                  </a:lnTo>
                  <a:lnTo>
                    <a:pt x="3810" y="657860"/>
                  </a:lnTo>
                  <a:lnTo>
                    <a:pt x="1270" y="694690"/>
                  </a:lnTo>
                  <a:close/>
                </a:path>
              </a:pathLst>
            </a:custGeom>
            <a:solidFill>
              <a:schemeClr val="accent1">
                <a:alpha val="0"/>
              </a:schemeClr>
            </a:solidFill>
            <a:ln w="254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6" name="Freeform 15"/>
            <p:cNvSpPr/>
            <p:nvPr/>
          </p:nvSpPr>
          <p:spPr>
            <a:xfrm>
              <a:off x="8174990" y="2932430"/>
              <a:ext cx="1198881" cy="1198881"/>
            </a:xfrm>
            <a:custGeom>
              <a:avLst/>
              <a:gdLst/>
              <a:ahLst/>
              <a:cxnLst/>
              <a:rect l="0" t="0" r="0" b="0"/>
              <a:pathLst>
                <a:path w="1198881" h="1198881">
                  <a:moveTo>
                    <a:pt x="0" y="599440"/>
                  </a:moveTo>
                  <a:lnTo>
                    <a:pt x="1270" y="629920"/>
                  </a:lnTo>
                  <a:lnTo>
                    <a:pt x="2540" y="660400"/>
                  </a:lnTo>
                  <a:lnTo>
                    <a:pt x="6350" y="690880"/>
                  </a:lnTo>
                  <a:lnTo>
                    <a:pt x="12700" y="720090"/>
                  </a:lnTo>
                  <a:lnTo>
                    <a:pt x="19050" y="749300"/>
                  </a:lnTo>
                  <a:lnTo>
                    <a:pt x="26670" y="777240"/>
                  </a:lnTo>
                  <a:lnTo>
                    <a:pt x="36830" y="805180"/>
                  </a:lnTo>
                  <a:lnTo>
                    <a:pt x="46990" y="833120"/>
                  </a:lnTo>
                  <a:lnTo>
                    <a:pt x="59690" y="859790"/>
                  </a:lnTo>
                  <a:lnTo>
                    <a:pt x="72390" y="885190"/>
                  </a:lnTo>
                  <a:lnTo>
                    <a:pt x="86360" y="910590"/>
                  </a:lnTo>
                  <a:lnTo>
                    <a:pt x="102870" y="934720"/>
                  </a:lnTo>
                  <a:lnTo>
                    <a:pt x="119380" y="958850"/>
                  </a:lnTo>
                  <a:lnTo>
                    <a:pt x="137160" y="980440"/>
                  </a:lnTo>
                  <a:lnTo>
                    <a:pt x="156210" y="1002030"/>
                  </a:lnTo>
                  <a:lnTo>
                    <a:pt x="175260" y="1023620"/>
                  </a:lnTo>
                  <a:lnTo>
                    <a:pt x="196850" y="1042670"/>
                  </a:lnTo>
                  <a:lnTo>
                    <a:pt x="218440" y="1061720"/>
                  </a:lnTo>
                  <a:lnTo>
                    <a:pt x="241300" y="1079500"/>
                  </a:lnTo>
                  <a:lnTo>
                    <a:pt x="264160" y="1096010"/>
                  </a:lnTo>
                  <a:lnTo>
                    <a:pt x="288290" y="1112520"/>
                  </a:lnTo>
                  <a:lnTo>
                    <a:pt x="313690" y="1126490"/>
                  </a:lnTo>
                  <a:lnTo>
                    <a:pt x="339090" y="1140460"/>
                  </a:lnTo>
                  <a:lnTo>
                    <a:pt x="365760" y="1151890"/>
                  </a:lnTo>
                  <a:lnTo>
                    <a:pt x="393700" y="1162050"/>
                  </a:lnTo>
                  <a:lnTo>
                    <a:pt x="421640" y="1172210"/>
                  </a:lnTo>
                  <a:lnTo>
                    <a:pt x="449580" y="1179830"/>
                  </a:lnTo>
                  <a:lnTo>
                    <a:pt x="478790" y="1187450"/>
                  </a:lnTo>
                  <a:lnTo>
                    <a:pt x="508000" y="1192530"/>
                  </a:lnTo>
                  <a:lnTo>
                    <a:pt x="538480" y="1196340"/>
                  </a:lnTo>
                  <a:lnTo>
                    <a:pt x="568960" y="1197610"/>
                  </a:lnTo>
                  <a:lnTo>
                    <a:pt x="599440" y="1198880"/>
                  </a:lnTo>
                  <a:lnTo>
                    <a:pt x="629920" y="1197610"/>
                  </a:lnTo>
                  <a:lnTo>
                    <a:pt x="660400" y="1196340"/>
                  </a:lnTo>
                  <a:lnTo>
                    <a:pt x="690880" y="1192530"/>
                  </a:lnTo>
                  <a:lnTo>
                    <a:pt x="720090" y="1187450"/>
                  </a:lnTo>
                  <a:lnTo>
                    <a:pt x="749300" y="1179830"/>
                  </a:lnTo>
                  <a:lnTo>
                    <a:pt x="777240" y="1172210"/>
                  </a:lnTo>
                  <a:lnTo>
                    <a:pt x="805180" y="1162050"/>
                  </a:lnTo>
                  <a:lnTo>
                    <a:pt x="833120" y="1151890"/>
                  </a:lnTo>
                  <a:lnTo>
                    <a:pt x="859790" y="1140460"/>
                  </a:lnTo>
                  <a:lnTo>
                    <a:pt x="885190" y="1126490"/>
                  </a:lnTo>
                  <a:lnTo>
                    <a:pt x="910590" y="1112520"/>
                  </a:lnTo>
                  <a:lnTo>
                    <a:pt x="934720" y="1096010"/>
                  </a:lnTo>
                  <a:lnTo>
                    <a:pt x="958850" y="1079500"/>
                  </a:lnTo>
                  <a:lnTo>
                    <a:pt x="980440" y="1061720"/>
                  </a:lnTo>
                  <a:lnTo>
                    <a:pt x="1003300" y="1042670"/>
                  </a:lnTo>
                  <a:lnTo>
                    <a:pt x="1023620" y="1023620"/>
                  </a:lnTo>
                  <a:lnTo>
                    <a:pt x="1043940" y="1002030"/>
                  </a:lnTo>
                  <a:lnTo>
                    <a:pt x="1061720" y="980440"/>
                  </a:lnTo>
                  <a:lnTo>
                    <a:pt x="1079500" y="958850"/>
                  </a:lnTo>
                  <a:lnTo>
                    <a:pt x="1097280" y="934720"/>
                  </a:lnTo>
                  <a:lnTo>
                    <a:pt x="1112520" y="910590"/>
                  </a:lnTo>
                  <a:lnTo>
                    <a:pt x="1126490" y="885190"/>
                  </a:lnTo>
                  <a:lnTo>
                    <a:pt x="1140460" y="859790"/>
                  </a:lnTo>
                  <a:lnTo>
                    <a:pt x="1151890" y="833120"/>
                  </a:lnTo>
                  <a:lnTo>
                    <a:pt x="1163320" y="805180"/>
                  </a:lnTo>
                  <a:lnTo>
                    <a:pt x="1172210" y="777240"/>
                  </a:lnTo>
                  <a:lnTo>
                    <a:pt x="1181100" y="749300"/>
                  </a:lnTo>
                  <a:lnTo>
                    <a:pt x="1187450" y="720090"/>
                  </a:lnTo>
                  <a:lnTo>
                    <a:pt x="1192530" y="690880"/>
                  </a:lnTo>
                  <a:lnTo>
                    <a:pt x="1196340" y="660400"/>
                  </a:lnTo>
                  <a:lnTo>
                    <a:pt x="1198880" y="629920"/>
                  </a:lnTo>
                  <a:lnTo>
                    <a:pt x="1198880" y="599440"/>
                  </a:lnTo>
                  <a:lnTo>
                    <a:pt x="1198880" y="568960"/>
                  </a:lnTo>
                  <a:lnTo>
                    <a:pt x="1196340" y="538480"/>
                  </a:lnTo>
                  <a:lnTo>
                    <a:pt x="1192530" y="508000"/>
                  </a:lnTo>
                  <a:lnTo>
                    <a:pt x="1187450" y="478790"/>
                  </a:lnTo>
                  <a:lnTo>
                    <a:pt x="1181100" y="449580"/>
                  </a:lnTo>
                  <a:lnTo>
                    <a:pt x="1172210" y="421640"/>
                  </a:lnTo>
                  <a:lnTo>
                    <a:pt x="1163320" y="393700"/>
                  </a:lnTo>
                  <a:lnTo>
                    <a:pt x="1151890" y="365760"/>
                  </a:lnTo>
                  <a:lnTo>
                    <a:pt x="1140460" y="339090"/>
                  </a:lnTo>
                  <a:lnTo>
                    <a:pt x="1126490" y="313690"/>
                  </a:lnTo>
                  <a:lnTo>
                    <a:pt x="1112520" y="288290"/>
                  </a:lnTo>
                  <a:lnTo>
                    <a:pt x="1097280" y="264160"/>
                  </a:lnTo>
                  <a:lnTo>
                    <a:pt x="1079500" y="240030"/>
                  </a:lnTo>
                  <a:lnTo>
                    <a:pt x="1061720" y="218440"/>
                  </a:lnTo>
                  <a:lnTo>
                    <a:pt x="1043940" y="195580"/>
                  </a:lnTo>
                  <a:lnTo>
                    <a:pt x="1023620" y="175260"/>
                  </a:lnTo>
                  <a:lnTo>
                    <a:pt x="1003300" y="154940"/>
                  </a:lnTo>
                  <a:lnTo>
                    <a:pt x="980440" y="137160"/>
                  </a:lnTo>
                  <a:lnTo>
                    <a:pt x="958850" y="119380"/>
                  </a:lnTo>
                  <a:lnTo>
                    <a:pt x="934720" y="101600"/>
                  </a:lnTo>
                  <a:lnTo>
                    <a:pt x="910590" y="86360"/>
                  </a:lnTo>
                  <a:lnTo>
                    <a:pt x="885190" y="72390"/>
                  </a:lnTo>
                  <a:lnTo>
                    <a:pt x="859790" y="58420"/>
                  </a:lnTo>
                  <a:lnTo>
                    <a:pt x="833120" y="46990"/>
                  </a:lnTo>
                  <a:lnTo>
                    <a:pt x="805180" y="35560"/>
                  </a:lnTo>
                  <a:lnTo>
                    <a:pt x="777240" y="26670"/>
                  </a:lnTo>
                  <a:lnTo>
                    <a:pt x="749300" y="19050"/>
                  </a:lnTo>
                  <a:lnTo>
                    <a:pt x="720090" y="11430"/>
                  </a:lnTo>
                  <a:lnTo>
                    <a:pt x="690880" y="6350"/>
                  </a:lnTo>
                  <a:lnTo>
                    <a:pt x="660400" y="2540"/>
                  </a:lnTo>
                  <a:lnTo>
                    <a:pt x="629920" y="0"/>
                  </a:lnTo>
                  <a:lnTo>
                    <a:pt x="599440" y="0"/>
                  </a:lnTo>
                  <a:lnTo>
                    <a:pt x="568960" y="0"/>
                  </a:lnTo>
                  <a:lnTo>
                    <a:pt x="538480" y="2540"/>
                  </a:lnTo>
                  <a:lnTo>
                    <a:pt x="508000" y="6350"/>
                  </a:lnTo>
                  <a:lnTo>
                    <a:pt x="478790" y="11430"/>
                  </a:lnTo>
                  <a:lnTo>
                    <a:pt x="449580" y="19050"/>
                  </a:lnTo>
                  <a:lnTo>
                    <a:pt x="421640" y="26670"/>
                  </a:lnTo>
                  <a:lnTo>
                    <a:pt x="393700" y="35560"/>
                  </a:lnTo>
                  <a:lnTo>
                    <a:pt x="365760" y="46990"/>
                  </a:lnTo>
                  <a:lnTo>
                    <a:pt x="339090" y="58420"/>
                  </a:lnTo>
                  <a:lnTo>
                    <a:pt x="313690" y="72390"/>
                  </a:lnTo>
                  <a:lnTo>
                    <a:pt x="288290" y="86360"/>
                  </a:lnTo>
                  <a:lnTo>
                    <a:pt x="264160" y="101600"/>
                  </a:lnTo>
                  <a:lnTo>
                    <a:pt x="241300" y="119380"/>
                  </a:lnTo>
                  <a:lnTo>
                    <a:pt x="218440" y="137160"/>
                  </a:lnTo>
                  <a:lnTo>
                    <a:pt x="196850" y="154940"/>
                  </a:lnTo>
                  <a:lnTo>
                    <a:pt x="175260" y="175260"/>
                  </a:lnTo>
                  <a:lnTo>
                    <a:pt x="156210" y="195580"/>
                  </a:lnTo>
                  <a:lnTo>
                    <a:pt x="137160" y="218440"/>
                  </a:lnTo>
                  <a:lnTo>
                    <a:pt x="119380" y="240030"/>
                  </a:lnTo>
                  <a:lnTo>
                    <a:pt x="102870" y="264160"/>
                  </a:lnTo>
                  <a:lnTo>
                    <a:pt x="86360" y="288290"/>
                  </a:lnTo>
                  <a:lnTo>
                    <a:pt x="72390" y="313690"/>
                  </a:lnTo>
                  <a:lnTo>
                    <a:pt x="59690" y="339090"/>
                  </a:lnTo>
                  <a:lnTo>
                    <a:pt x="46990" y="365760"/>
                  </a:lnTo>
                  <a:lnTo>
                    <a:pt x="36830" y="393700"/>
                  </a:lnTo>
                  <a:lnTo>
                    <a:pt x="26670" y="421640"/>
                  </a:lnTo>
                  <a:lnTo>
                    <a:pt x="19050" y="449580"/>
                  </a:lnTo>
                  <a:lnTo>
                    <a:pt x="12700" y="478790"/>
                  </a:lnTo>
                  <a:lnTo>
                    <a:pt x="6350" y="508000"/>
                  </a:lnTo>
                  <a:lnTo>
                    <a:pt x="2540" y="538480"/>
                  </a:lnTo>
                  <a:lnTo>
                    <a:pt x="1270" y="568960"/>
                  </a:lnTo>
                  <a:close/>
                </a:path>
              </a:pathLst>
            </a:custGeom>
            <a:solidFill>
              <a:schemeClr val="accent1">
                <a:alpha val="0"/>
              </a:schemeClr>
            </a:solidFill>
            <a:ln w="254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7" name="Freeform 16"/>
            <p:cNvSpPr/>
            <p:nvPr/>
          </p:nvSpPr>
          <p:spPr>
            <a:xfrm>
              <a:off x="8204073" y="2961259"/>
              <a:ext cx="1141223" cy="1141223"/>
            </a:xfrm>
            <a:custGeom>
              <a:avLst/>
              <a:gdLst/>
              <a:ahLst/>
              <a:cxnLst/>
              <a:rect l="0" t="0" r="0" b="0"/>
              <a:pathLst>
                <a:path w="1141223" h="1141223">
                  <a:moveTo>
                    <a:pt x="635" y="541274"/>
                  </a:moveTo>
                  <a:lnTo>
                    <a:pt x="2921" y="512191"/>
                  </a:lnTo>
                  <a:lnTo>
                    <a:pt x="6477" y="483743"/>
                  </a:lnTo>
                  <a:lnTo>
                    <a:pt x="11557" y="455676"/>
                  </a:lnTo>
                  <a:lnTo>
                    <a:pt x="17780" y="427863"/>
                  </a:lnTo>
                  <a:lnTo>
                    <a:pt x="25654" y="400812"/>
                  </a:lnTo>
                  <a:lnTo>
                    <a:pt x="34544" y="374396"/>
                  </a:lnTo>
                  <a:lnTo>
                    <a:pt x="44704" y="348488"/>
                  </a:lnTo>
                  <a:lnTo>
                    <a:pt x="56134" y="323215"/>
                  </a:lnTo>
                  <a:lnTo>
                    <a:pt x="68707" y="298704"/>
                  </a:lnTo>
                  <a:lnTo>
                    <a:pt x="82550" y="274701"/>
                  </a:lnTo>
                  <a:lnTo>
                    <a:pt x="97282" y="251460"/>
                  </a:lnTo>
                  <a:lnTo>
                    <a:pt x="113157" y="229108"/>
                  </a:lnTo>
                  <a:lnTo>
                    <a:pt x="130175" y="207772"/>
                  </a:lnTo>
                  <a:lnTo>
                    <a:pt x="148209" y="186944"/>
                  </a:lnTo>
                  <a:lnTo>
                    <a:pt x="167005" y="167132"/>
                  </a:lnTo>
                  <a:lnTo>
                    <a:pt x="186817" y="148209"/>
                  </a:lnTo>
                  <a:lnTo>
                    <a:pt x="207518" y="130302"/>
                  </a:lnTo>
                  <a:lnTo>
                    <a:pt x="229108" y="113284"/>
                  </a:lnTo>
                  <a:lnTo>
                    <a:pt x="251460" y="97409"/>
                  </a:lnTo>
                  <a:lnTo>
                    <a:pt x="274701" y="82550"/>
                  </a:lnTo>
                  <a:lnTo>
                    <a:pt x="298577" y="68961"/>
                  </a:lnTo>
                  <a:lnTo>
                    <a:pt x="323088" y="56261"/>
                  </a:lnTo>
                  <a:lnTo>
                    <a:pt x="348488" y="44958"/>
                  </a:lnTo>
                  <a:lnTo>
                    <a:pt x="374269" y="34671"/>
                  </a:lnTo>
                  <a:lnTo>
                    <a:pt x="400812" y="25654"/>
                  </a:lnTo>
                  <a:lnTo>
                    <a:pt x="427863" y="18034"/>
                  </a:lnTo>
                  <a:lnTo>
                    <a:pt x="455422" y="11557"/>
                  </a:lnTo>
                  <a:lnTo>
                    <a:pt x="483489" y="6604"/>
                  </a:lnTo>
                  <a:lnTo>
                    <a:pt x="512191" y="2921"/>
                  </a:lnTo>
                  <a:lnTo>
                    <a:pt x="541147" y="762"/>
                  </a:lnTo>
                  <a:lnTo>
                    <a:pt x="570611" y="0"/>
                  </a:lnTo>
                  <a:lnTo>
                    <a:pt x="599948" y="762"/>
                  </a:lnTo>
                  <a:lnTo>
                    <a:pt x="628777" y="2921"/>
                  </a:lnTo>
                  <a:lnTo>
                    <a:pt x="657479" y="6604"/>
                  </a:lnTo>
                  <a:lnTo>
                    <a:pt x="685546" y="11557"/>
                  </a:lnTo>
                  <a:lnTo>
                    <a:pt x="713105" y="18034"/>
                  </a:lnTo>
                  <a:lnTo>
                    <a:pt x="740156" y="25654"/>
                  </a:lnTo>
                  <a:lnTo>
                    <a:pt x="766826" y="34671"/>
                  </a:lnTo>
                  <a:lnTo>
                    <a:pt x="792607" y="44958"/>
                  </a:lnTo>
                  <a:lnTo>
                    <a:pt x="817880" y="56261"/>
                  </a:lnTo>
                  <a:lnTo>
                    <a:pt x="842518" y="68961"/>
                  </a:lnTo>
                  <a:lnTo>
                    <a:pt x="866394" y="82550"/>
                  </a:lnTo>
                  <a:lnTo>
                    <a:pt x="889508" y="97409"/>
                  </a:lnTo>
                  <a:lnTo>
                    <a:pt x="911987" y="113284"/>
                  </a:lnTo>
                  <a:lnTo>
                    <a:pt x="933450" y="130302"/>
                  </a:lnTo>
                  <a:lnTo>
                    <a:pt x="954278" y="148209"/>
                  </a:lnTo>
                  <a:lnTo>
                    <a:pt x="973963" y="167132"/>
                  </a:lnTo>
                  <a:lnTo>
                    <a:pt x="992886" y="186944"/>
                  </a:lnTo>
                  <a:lnTo>
                    <a:pt x="1010793" y="207772"/>
                  </a:lnTo>
                  <a:lnTo>
                    <a:pt x="1027684" y="229108"/>
                  </a:lnTo>
                  <a:lnTo>
                    <a:pt x="1043686" y="251460"/>
                  </a:lnTo>
                  <a:lnTo>
                    <a:pt x="1058418" y="274701"/>
                  </a:lnTo>
                  <a:lnTo>
                    <a:pt x="1072261" y="298704"/>
                  </a:lnTo>
                  <a:lnTo>
                    <a:pt x="1084961" y="323215"/>
                  </a:lnTo>
                  <a:lnTo>
                    <a:pt x="1096264" y="348488"/>
                  </a:lnTo>
                  <a:lnTo>
                    <a:pt x="1106424" y="374396"/>
                  </a:lnTo>
                  <a:lnTo>
                    <a:pt x="1115441" y="400812"/>
                  </a:lnTo>
                  <a:lnTo>
                    <a:pt x="1123188" y="427863"/>
                  </a:lnTo>
                  <a:lnTo>
                    <a:pt x="1129538" y="455676"/>
                  </a:lnTo>
                  <a:lnTo>
                    <a:pt x="1134491" y="483743"/>
                  </a:lnTo>
                  <a:lnTo>
                    <a:pt x="1138047" y="512191"/>
                  </a:lnTo>
                  <a:lnTo>
                    <a:pt x="1140333" y="541274"/>
                  </a:lnTo>
                  <a:lnTo>
                    <a:pt x="1141222" y="570611"/>
                  </a:lnTo>
                  <a:lnTo>
                    <a:pt x="1140333" y="599948"/>
                  </a:lnTo>
                  <a:lnTo>
                    <a:pt x="1138047" y="628904"/>
                  </a:lnTo>
                  <a:lnTo>
                    <a:pt x="1134491" y="657479"/>
                  </a:lnTo>
                  <a:lnTo>
                    <a:pt x="1129538" y="685546"/>
                  </a:lnTo>
                  <a:lnTo>
                    <a:pt x="1123188" y="713105"/>
                  </a:lnTo>
                  <a:lnTo>
                    <a:pt x="1115441" y="740156"/>
                  </a:lnTo>
                  <a:lnTo>
                    <a:pt x="1106424" y="766826"/>
                  </a:lnTo>
                  <a:lnTo>
                    <a:pt x="1096264" y="792734"/>
                  </a:lnTo>
                  <a:lnTo>
                    <a:pt x="1084961" y="818007"/>
                  </a:lnTo>
                  <a:lnTo>
                    <a:pt x="1072261" y="842518"/>
                  </a:lnTo>
                  <a:lnTo>
                    <a:pt x="1058418" y="866521"/>
                  </a:lnTo>
                  <a:lnTo>
                    <a:pt x="1043686" y="889508"/>
                  </a:lnTo>
                  <a:lnTo>
                    <a:pt x="1027684" y="912114"/>
                  </a:lnTo>
                  <a:lnTo>
                    <a:pt x="1010793" y="933450"/>
                  </a:lnTo>
                  <a:lnTo>
                    <a:pt x="992886" y="954278"/>
                  </a:lnTo>
                  <a:lnTo>
                    <a:pt x="973963" y="973963"/>
                  </a:lnTo>
                  <a:lnTo>
                    <a:pt x="954278" y="993013"/>
                  </a:lnTo>
                  <a:lnTo>
                    <a:pt x="933450" y="1010793"/>
                  </a:lnTo>
                  <a:lnTo>
                    <a:pt x="911987" y="1027811"/>
                  </a:lnTo>
                  <a:lnTo>
                    <a:pt x="889508" y="1043686"/>
                  </a:lnTo>
                  <a:lnTo>
                    <a:pt x="866394" y="1058418"/>
                  </a:lnTo>
                  <a:lnTo>
                    <a:pt x="842518" y="1072261"/>
                  </a:lnTo>
                  <a:lnTo>
                    <a:pt x="817880" y="1084961"/>
                  </a:lnTo>
                  <a:lnTo>
                    <a:pt x="792607" y="1096264"/>
                  </a:lnTo>
                  <a:lnTo>
                    <a:pt x="766826" y="1106424"/>
                  </a:lnTo>
                  <a:lnTo>
                    <a:pt x="740156" y="1115568"/>
                  </a:lnTo>
                  <a:lnTo>
                    <a:pt x="713105" y="1123188"/>
                  </a:lnTo>
                  <a:lnTo>
                    <a:pt x="685546" y="1129538"/>
                  </a:lnTo>
                  <a:lnTo>
                    <a:pt x="657479" y="1134491"/>
                  </a:lnTo>
                  <a:lnTo>
                    <a:pt x="628777" y="1138301"/>
                  </a:lnTo>
                  <a:lnTo>
                    <a:pt x="599948" y="1140333"/>
                  </a:lnTo>
                  <a:lnTo>
                    <a:pt x="570611" y="1141222"/>
                  </a:lnTo>
                  <a:lnTo>
                    <a:pt x="541147" y="1140333"/>
                  </a:lnTo>
                  <a:lnTo>
                    <a:pt x="512191" y="1138301"/>
                  </a:lnTo>
                  <a:lnTo>
                    <a:pt x="483489" y="1134491"/>
                  </a:lnTo>
                  <a:lnTo>
                    <a:pt x="455422" y="1129538"/>
                  </a:lnTo>
                  <a:lnTo>
                    <a:pt x="427863" y="1123188"/>
                  </a:lnTo>
                  <a:lnTo>
                    <a:pt x="400812" y="1115568"/>
                  </a:lnTo>
                  <a:lnTo>
                    <a:pt x="374269" y="1106424"/>
                  </a:lnTo>
                  <a:lnTo>
                    <a:pt x="348488" y="1096264"/>
                  </a:lnTo>
                  <a:lnTo>
                    <a:pt x="323088" y="1084961"/>
                  </a:lnTo>
                  <a:lnTo>
                    <a:pt x="298577" y="1072261"/>
                  </a:lnTo>
                  <a:lnTo>
                    <a:pt x="274701" y="1058418"/>
                  </a:lnTo>
                  <a:lnTo>
                    <a:pt x="251460" y="1043686"/>
                  </a:lnTo>
                  <a:lnTo>
                    <a:pt x="229108" y="1027811"/>
                  </a:lnTo>
                  <a:lnTo>
                    <a:pt x="207518" y="1010793"/>
                  </a:lnTo>
                  <a:lnTo>
                    <a:pt x="186817" y="993013"/>
                  </a:lnTo>
                  <a:lnTo>
                    <a:pt x="167005" y="973963"/>
                  </a:lnTo>
                  <a:lnTo>
                    <a:pt x="148209" y="954278"/>
                  </a:lnTo>
                  <a:lnTo>
                    <a:pt x="130175" y="933450"/>
                  </a:lnTo>
                  <a:lnTo>
                    <a:pt x="113157" y="912114"/>
                  </a:lnTo>
                  <a:lnTo>
                    <a:pt x="97282" y="889508"/>
                  </a:lnTo>
                  <a:lnTo>
                    <a:pt x="82550" y="866521"/>
                  </a:lnTo>
                  <a:lnTo>
                    <a:pt x="68707" y="842518"/>
                  </a:lnTo>
                  <a:lnTo>
                    <a:pt x="56134" y="818007"/>
                  </a:lnTo>
                  <a:lnTo>
                    <a:pt x="44704" y="792734"/>
                  </a:lnTo>
                  <a:lnTo>
                    <a:pt x="34544" y="766826"/>
                  </a:lnTo>
                  <a:lnTo>
                    <a:pt x="25654" y="740156"/>
                  </a:lnTo>
                  <a:lnTo>
                    <a:pt x="17780" y="713105"/>
                  </a:lnTo>
                  <a:lnTo>
                    <a:pt x="11557" y="685546"/>
                  </a:lnTo>
                  <a:lnTo>
                    <a:pt x="6477" y="657479"/>
                  </a:lnTo>
                  <a:lnTo>
                    <a:pt x="2921" y="628904"/>
                  </a:lnTo>
                  <a:lnTo>
                    <a:pt x="635" y="599948"/>
                  </a:lnTo>
                  <a:lnTo>
                    <a:pt x="0" y="570611"/>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8" name="Freeform 17"/>
            <p:cNvSpPr/>
            <p:nvPr/>
          </p:nvSpPr>
          <p:spPr>
            <a:xfrm>
              <a:off x="8204200" y="2961640"/>
              <a:ext cx="1140461" cy="1140461"/>
            </a:xfrm>
            <a:custGeom>
              <a:avLst/>
              <a:gdLst/>
              <a:ahLst/>
              <a:cxnLst/>
              <a:rect l="0" t="0" r="0" b="0"/>
              <a:pathLst>
                <a:path w="1140461" h="1140461">
                  <a:moveTo>
                    <a:pt x="0" y="570230"/>
                  </a:moveTo>
                  <a:lnTo>
                    <a:pt x="0" y="599440"/>
                  </a:lnTo>
                  <a:lnTo>
                    <a:pt x="2540" y="628650"/>
                  </a:lnTo>
                  <a:lnTo>
                    <a:pt x="6350" y="656590"/>
                  </a:lnTo>
                  <a:lnTo>
                    <a:pt x="11430" y="684530"/>
                  </a:lnTo>
                  <a:lnTo>
                    <a:pt x="17780" y="712470"/>
                  </a:lnTo>
                  <a:lnTo>
                    <a:pt x="25400" y="740410"/>
                  </a:lnTo>
                  <a:lnTo>
                    <a:pt x="34290" y="765810"/>
                  </a:lnTo>
                  <a:lnTo>
                    <a:pt x="44450" y="792480"/>
                  </a:lnTo>
                  <a:lnTo>
                    <a:pt x="55880" y="817880"/>
                  </a:lnTo>
                  <a:lnTo>
                    <a:pt x="68580" y="842010"/>
                  </a:lnTo>
                  <a:lnTo>
                    <a:pt x="82550" y="866140"/>
                  </a:lnTo>
                  <a:lnTo>
                    <a:pt x="96520" y="889000"/>
                  </a:lnTo>
                  <a:lnTo>
                    <a:pt x="113030" y="911860"/>
                  </a:lnTo>
                  <a:lnTo>
                    <a:pt x="129540" y="933450"/>
                  </a:lnTo>
                  <a:lnTo>
                    <a:pt x="148590" y="953770"/>
                  </a:lnTo>
                  <a:lnTo>
                    <a:pt x="166370" y="974090"/>
                  </a:lnTo>
                  <a:lnTo>
                    <a:pt x="186690" y="993140"/>
                  </a:lnTo>
                  <a:lnTo>
                    <a:pt x="207010" y="1010920"/>
                  </a:lnTo>
                  <a:lnTo>
                    <a:pt x="228600" y="1027430"/>
                  </a:lnTo>
                  <a:lnTo>
                    <a:pt x="251460" y="1043940"/>
                  </a:lnTo>
                  <a:lnTo>
                    <a:pt x="274320" y="1057910"/>
                  </a:lnTo>
                  <a:lnTo>
                    <a:pt x="298450" y="1071880"/>
                  </a:lnTo>
                  <a:lnTo>
                    <a:pt x="322580" y="1084580"/>
                  </a:lnTo>
                  <a:lnTo>
                    <a:pt x="347980" y="1096010"/>
                  </a:lnTo>
                  <a:lnTo>
                    <a:pt x="374650" y="1106170"/>
                  </a:lnTo>
                  <a:lnTo>
                    <a:pt x="400050" y="1115060"/>
                  </a:lnTo>
                  <a:lnTo>
                    <a:pt x="427990" y="1122680"/>
                  </a:lnTo>
                  <a:lnTo>
                    <a:pt x="455930" y="1129030"/>
                  </a:lnTo>
                  <a:lnTo>
                    <a:pt x="483870" y="1134110"/>
                  </a:lnTo>
                  <a:lnTo>
                    <a:pt x="511810" y="1137920"/>
                  </a:lnTo>
                  <a:lnTo>
                    <a:pt x="541020" y="1140460"/>
                  </a:lnTo>
                  <a:lnTo>
                    <a:pt x="570230" y="1140460"/>
                  </a:lnTo>
                  <a:lnTo>
                    <a:pt x="599440" y="1140460"/>
                  </a:lnTo>
                  <a:lnTo>
                    <a:pt x="628650" y="1137920"/>
                  </a:lnTo>
                  <a:lnTo>
                    <a:pt x="657860" y="1134110"/>
                  </a:lnTo>
                  <a:lnTo>
                    <a:pt x="685800" y="1129030"/>
                  </a:lnTo>
                  <a:lnTo>
                    <a:pt x="712470" y="1122680"/>
                  </a:lnTo>
                  <a:lnTo>
                    <a:pt x="740410" y="1115060"/>
                  </a:lnTo>
                  <a:lnTo>
                    <a:pt x="767080" y="1106170"/>
                  </a:lnTo>
                  <a:lnTo>
                    <a:pt x="792480" y="1096010"/>
                  </a:lnTo>
                  <a:lnTo>
                    <a:pt x="817880" y="1084580"/>
                  </a:lnTo>
                  <a:lnTo>
                    <a:pt x="842010" y="1071880"/>
                  </a:lnTo>
                  <a:lnTo>
                    <a:pt x="866140" y="1057910"/>
                  </a:lnTo>
                  <a:lnTo>
                    <a:pt x="889000" y="1043940"/>
                  </a:lnTo>
                  <a:lnTo>
                    <a:pt x="911860" y="1027430"/>
                  </a:lnTo>
                  <a:lnTo>
                    <a:pt x="933450" y="1010920"/>
                  </a:lnTo>
                  <a:lnTo>
                    <a:pt x="953770" y="993140"/>
                  </a:lnTo>
                  <a:lnTo>
                    <a:pt x="974090" y="974090"/>
                  </a:lnTo>
                  <a:lnTo>
                    <a:pt x="993140" y="953770"/>
                  </a:lnTo>
                  <a:lnTo>
                    <a:pt x="1010920" y="933450"/>
                  </a:lnTo>
                  <a:lnTo>
                    <a:pt x="1027430" y="911860"/>
                  </a:lnTo>
                  <a:lnTo>
                    <a:pt x="1043940" y="889000"/>
                  </a:lnTo>
                  <a:lnTo>
                    <a:pt x="1057910" y="866140"/>
                  </a:lnTo>
                  <a:lnTo>
                    <a:pt x="1071880" y="842010"/>
                  </a:lnTo>
                  <a:lnTo>
                    <a:pt x="1084580" y="817880"/>
                  </a:lnTo>
                  <a:lnTo>
                    <a:pt x="1096010" y="792480"/>
                  </a:lnTo>
                  <a:lnTo>
                    <a:pt x="1106170" y="765810"/>
                  </a:lnTo>
                  <a:lnTo>
                    <a:pt x="1115060" y="740410"/>
                  </a:lnTo>
                  <a:lnTo>
                    <a:pt x="1122680" y="712470"/>
                  </a:lnTo>
                  <a:lnTo>
                    <a:pt x="1129030" y="684530"/>
                  </a:lnTo>
                  <a:lnTo>
                    <a:pt x="1134110" y="656590"/>
                  </a:lnTo>
                  <a:lnTo>
                    <a:pt x="1137920" y="628650"/>
                  </a:lnTo>
                  <a:lnTo>
                    <a:pt x="1140460" y="599440"/>
                  </a:lnTo>
                  <a:lnTo>
                    <a:pt x="1140460" y="570230"/>
                  </a:lnTo>
                  <a:lnTo>
                    <a:pt x="1140460" y="541020"/>
                  </a:lnTo>
                  <a:lnTo>
                    <a:pt x="1137920" y="511810"/>
                  </a:lnTo>
                  <a:lnTo>
                    <a:pt x="1134110" y="483870"/>
                  </a:lnTo>
                  <a:lnTo>
                    <a:pt x="1129030" y="454660"/>
                  </a:lnTo>
                  <a:lnTo>
                    <a:pt x="1122680" y="427990"/>
                  </a:lnTo>
                  <a:lnTo>
                    <a:pt x="1115060" y="400050"/>
                  </a:lnTo>
                  <a:lnTo>
                    <a:pt x="1106170" y="373380"/>
                  </a:lnTo>
                  <a:lnTo>
                    <a:pt x="1096010" y="347980"/>
                  </a:lnTo>
                  <a:lnTo>
                    <a:pt x="1084580" y="322580"/>
                  </a:lnTo>
                  <a:lnTo>
                    <a:pt x="1071880" y="298450"/>
                  </a:lnTo>
                  <a:lnTo>
                    <a:pt x="1057910" y="274320"/>
                  </a:lnTo>
                  <a:lnTo>
                    <a:pt x="1043940" y="251460"/>
                  </a:lnTo>
                  <a:lnTo>
                    <a:pt x="1027430" y="228600"/>
                  </a:lnTo>
                  <a:lnTo>
                    <a:pt x="1010920" y="207010"/>
                  </a:lnTo>
                  <a:lnTo>
                    <a:pt x="993140" y="186690"/>
                  </a:lnTo>
                  <a:lnTo>
                    <a:pt x="974090" y="166370"/>
                  </a:lnTo>
                  <a:lnTo>
                    <a:pt x="953770" y="147320"/>
                  </a:lnTo>
                  <a:lnTo>
                    <a:pt x="933450" y="129540"/>
                  </a:lnTo>
                  <a:lnTo>
                    <a:pt x="911860" y="113030"/>
                  </a:lnTo>
                  <a:lnTo>
                    <a:pt x="889000" y="96520"/>
                  </a:lnTo>
                  <a:lnTo>
                    <a:pt x="866140" y="82550"/>
                  </a:lnTo>
                  <a:lnTo>
                    <a:pt x="842010" y="68580"/>
                  </a:lnTo>
                  <a:lnTo>
                    <a:pt x="817880" y="55880"/>
                  </a:lnTo>
                  <a:lnTo>
                    <a:pt x="792480" y="44450"/>
                  </a:lnTo>
                  <a:lnTo>
                    <a:pt x="767080" y="34290"/>
                  </a:lnTo>
                  <a:lnTo>
                    <a:pt x="740410" y="25400"/>
                  </a:lnTo>
                  <a:lnTo>
                    <a:pt x="712470" y="17780"/>
                  </a:lnTo>
                  <a:lnTo>
                    <a:pt x="685800" y="11430"/>
                  </a:lnTo>
                  <a:lnTo>
                    <a:pt x="657860" y="6350"/>
                  </a:lnTo>
                  <a:lnTo>
                    <a:pt x="628650" y="2540"/>
                  </a:lnTo>
                  <a:lnTo>
                    <a:pt x="599440" y="0"/>
                  </a:lnTo>
                  <a:lnTo>
                    <a:pt x="570230" y="0"/>
                  </a:lnTo>
                  <a:lnTo>
                    <a:pt x="541020" y="0"/>
                  </a:lnTo>
                  <a:lnTo>
                    <a:pt x="511810" y="2540"/>
                  </a:lnTo>
                  <a:lnTo>
                    <a:pt x="483870" y="6350"/>
                  </a:lnTo>
                  <a:lnTo>
                    <a:pt x="455930" y="11430"/>
                  </a:lnTo>
                  <a:lnTo>
                    <a:pt x="427990" y="17780"/>
                  </a:lnTo>
                  <a:lnTo>
                    <a:pt x="400050" y="25400"/>
                  </a:lnTo>
                  <a:lnTo>
                    <a:pt x="374650" y="34290"/>
                  </a:lnTo>
                  <a:lnTo>
                    <a:pt x="347980" y="44450"/>
                  </a:lnTo>
                  <a:lnTo>
                    <a:pt x="322580" y="55880"/>
                  </a:lnTo>
                  <a:lnTo>
                    <a:pt x="298450" y="68580"/>
                  </a:lnTo>
                  <a:lnTo>
                    <a:pt x="274320" y="82550"/>
                  </a:lnTo>
                  <a:lnTo>
                    <a:pt x="251460" y="96520"/>
                  </a:lnTo>
                  <a:lnTo>
                    <a:pt x="228600" y="113030"/>
                  </a:lnTo>
                  <a:lnTo>
                    <a:pt x="207010" y="129540"/>
                  </a:lnTo>
                  <a:lnTo>
                    <a:pt x="186690" y="147320"/>
                  </a:lnTo>
                  <a:lnTo>
                    <a:pt x="166370" y="166370"/>
                  </a:lnTo>
                  <a:lnTo>
                    <a:pt x="148590" y="186690"/>
                  </a:lnTo>
                  <a:lnTo>
                    <a:pt x="129540" y="207010"/>
                  </a:lnTo>
                  <a:lnTo>
                    <a:pt x="113030" y="228600"/>
                  </a:lnTo>
                  <a:lnTo>
                    <a:pt x="96520" y="251460"/>
                  </a:lnTo>
                  <a:lnTo>
                    <a:pt x="82550" y="274320"/>
                  </a:lnTo>
                  <a:lnTo>
                    <a:pt x="68580" y="298450"/>
                  </a:lnTo>
                  <a:lnTo>
                    <a:pt x="55880" y="322580"/>
                  </a:lnTo>
                  <a:lnTo>
                    <a:pt x="44450" y="347980"/>
                  </a:lnTo>
                  <a:lnTo>
                    <a:pt x="34290" y="373380"/>
                  </a:lnTo>
                  <a:lnTo>
                    <a:pt x="25400" y="400050"/>
                  </a:lnTo>
                  <a:lnTo>
                    <a:pt x="17780" y="427990"/>
                  </a:lnTo>
                  <a:lnTo>
                    <a:pt x="11430" y="454660"/>
                  </a:lnTo>
                  <a:lnTo>
                    <a:pt x="6350" y="483870"/>
                  </a:lnTo>
                  <a:lnTo>
                    <a:pt x="2540" y="511810"/>
                  </a:lnTo>
                  <a:lnTo>
                    <a:pt x="0" y="54102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9" name="Freeform 18"/>
            <p:cNvSpPr/>
            <p:nvPr/>
          </p:nvSpPr>
          <p:spPr>
            <a:xfrm>
              <a:off x="8366379" y="2266569"/>
              <a:ext cx="801498" cy="451105"/>
            </a:xfrm>
            <a:custGeom>
              <a:avLst/>
              <a:gdLst/>
              <a:ahLst/>
              <a:cxnLst/>
              <a:rect l="0" t="0" r="0" b="0"/>
              <a:pathLst>
                <a:path w="801498" h="451105">
                  <a:moveTo>
                    <a:pt x="2159" y="359918"/>
                  </a:moveTo>
                  <a:lnTo>
                    <a:pt x="8255" y="320167"/>
                  </a:lnTo>
                  <a:lnTo>
                    <a:pt x="18161" y="281686"/>
                  </a:lnTo>
                  <a:lnTo>
                    <a:pt x="31623" y="244856"/>
                  </a:lnTo>
                  <a:lnTo>
                    <a:pt x="48514" y="209931"/>
                  </a:lnTo>
                  <a:lnTo>
                    <a:pt x="68453" y="176784"/>
                  </a:lnTo>
                  <a:lnTo>
                    <a:pt x="91567" y="145923"/>
                  </a:lnTo>
                  <a:lnTo>
                    <a:pt x="117348" y="117475"/>
                  </a:lnTo>
                  <a:lnTo>
                    <a:pt x="145923" y="91694"/>
                  </a:lnTo>
                  <a:lnTo>
                    <a:pt x="176657" y="68453"/>
                  </a:lnTo>
                  <a:lnTo>
                    <a:pt x="209804" y="48514"/>
                  </a:lnTo>
                  <a:lnTo>
                    <a:pt x="244856" y="31623"/>
                  </a:lnTo>
                  <a:lnTo>
                    <a:pt x="281686" y="18161"/>
                  </a:lnTo>
                  <a:lnTo>
                    <a:pt x="320040" y="8382"/>
                  </a:lnTo>
                  <a:lnTo>
                    <a:pt x="359791" y="2159"/>
                  </a:lnTo>
                  <a:lnTo>
                    <a:pt x="400812" y="0"/>
                  </a:lnTo>
                  <a:lnTo>
                    <a:pt x="441706" y="2159"/>
                  </a:lnTo>
                  <a:lnTo>
                    <a:pt x="481584" y="8382"/>
                  </a:lnTo>
                  <a:lnTo>
                    <a:pt x="519811" y="18161"/>
                  </a:lnTo>
                  <a:lnTo>
                    <a:pt x="556768" y="31623"/>
                  </a:lnTo>
                  <a:lnTo>
                    <a:pt x="591693" y="48514"/>
                  </a:lnTo>
                  <a:lnTo>
                    <a:pt x="624713" y="68453"/>
                  </a:lnTo>
                  <a:lnTo>
                    <a:pt x="655574" y="91694"/>
                  </a:lnTo>
                  <a:lnTo>
                    <a:pt x="684149" y="117475"/>
                  </a:lnTo>
                  <a:lnTo>
                    <a:pt x="709930" y="145923"/>
                  </a:lnTo>
                  <a:lnTo>
                    <a:pt x="733044" y="176784"/>
                  </a:lnTo>
                  <a:lnTo>
                    <a:pt x="753237" y="209931"/>
                  </a:lnTo>
                  <a:lnTo>
                    <a:pt x="770001" y="244856"/>
                  </a:lnTo>
                  <a:lnTo>
                    <a:pt x="783463" y="281686"/>
                  </a:lnTo>
                  <a:lnTo>
                    <a:pt x="793369" y="320167"/>
                  </a:lnTo>
                  <a:lnTo>
                    <a:pt x="799338" y="359918"/>
                  </a:lnTo>
                  <a:lnTo>
                    <a:pt x="801497" y="400939"/>
                  </a:lnTo>
                  <a:lnTo>
                    <a:pt x="752475" y="411480"/>
                  </a:lnTo>
                  <a:lnTo>
                    <a:pt x="701802" y="420878"/>
                  </a:lnTo>
                  <a:lnTo>
                    <a:pt x="649732" y="429133"/>
                  </a:lnTo>
                  <a:lnTo>
                    <a:pt x="596646" y="436245"/>
                  </a:lnTo>
                  <a:lnTo>
                    <a:pt x="543052" y="442087"/>
                  </a:lnTo>
                  <a:lnTo>
                    <a:pt x="488823" y="446659"/>
                  </a:lnTo>
                  <a:lnTo>
                    <a:pt x="434721" y="449580"/>
                  </a:lnTo>
                  <a:lnTo>
                    <a:pt x="380873" y="451104"/>
                  </a:lnTo>
                  <a:lnTo>
                    <a:pt x="327660" y="451104"/>
                  </a:lnTo>
                  <a:lnTo>
                    <a:pt x="275463" y="449326"/>
                  </a:lnTo>
                  <a:lnTo>
                    <a:pt x="224409" y="446024"/>
                  </a:lnTo>
                  <a:lnTo>
                    <a:pt x="175133" y="440817"/>
                  </a:lnTo>
                  <a:lnTo>
                    <a:pt x="127635" y="433832"/>
                  </a:lnTo>
                  <a:lnTo>
                    <a:pt x="82423" y="424815"/>
                  </a:lnTo>
                  <a:lnTo>
                    <a:pt x="39751" y="413893"/>
                  </a:lnTo>
                  <a:lnTo>
                    <a:pt x="0" y="400939"/>
                  </a:lnTo>
                  <a:close/>
                </a:path>
              </a:pathLst>
            </a:custGeom>
            <a:solidFill>
              <a:srgbClr val="7F7F7F"/>
            </a:solidFill>
            <a:ln w="0" cap="flat" cmpd="sng" algn="ctr">
              <a:solidFill>
                <a:srgbClr val="7F7F7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0" name="Freeform 19"/>
            <p:cNvSpPr/>
            <p:nvPr/>
          </p:nvSpPr>
          <p:spPr>
            <a:xfrm>
              <a:off x="8366760" y="2266950"/>
              <a:ext cx="801371" cy="450851"/>
            </a:xfrm>
            <a:custGeom>
              <a:avLst/>
              <a:gdLst/>
              <a:ahLst/>
              <a:cxnLst/>
              <a:rect l="0" t="0" r="0" b="0"/>
              <a:pathLst>
                <a:path w="801371" h="450851">
                  <a:moveTo>
                    <a:pt x="0" y="400050"/>
                  </a:moveTo>
                  <a:lnTo>
                    <a:pt x="39370" y="414020"/>
                  </a:lnTo>
                  <a:lnTo>
                    <a:pt x="82550" y="424180"/>
                  </a:lnTo>
                  <a:lnTo>
                    <a:pt x="127000" y="433070"/>
                  </a:lnTo>
                  <a:lnTo>
                    <a:pt x="175260" y="440690"/>
                  </a:lnTo>
                  <a:lnTo>
                    <a:pt x="223520" y="445770"/>
                  </a:lnTo>
                  <a:lnTo>
                    <a:pt x="275590" y="449580"/>
                  </a:lnTo>
                  <a:lnTo>
                    <a:pt x="327660" y="450850"/>
                  </a:lnTo>
                  <a:lnTo>
                    <a:pt x="381000" y="450850"/>
                  </a:lnTo>
                  <a:lnTo>
                    <a:pt x="434340" y="449580"/>
                  </a:lnTo>
                  <a:lnTo>
                    <a:pt x="488950" y="445770"/>
                  </a:lnTo>
                  <a:lnTo>
                    <a:pt x="542290" y="441960"/>
                  </a:lnTo>
                  <a:lnTo>
                    <a:pt x="596900" y="435610"/>
                  </a:lnTo>
                  <a:lnTo>
                    <a:pt x="648970" y="429260"/>
                  </a:lnTo>
                  <a:lnTo>
                    <a:pt x="701040" y="420370"/>
                  </a:lnTo>
                  <a:lnTo>
                    <a:pt x="751840" y="411480"/>
                  </a:lnTo>
                  <a:lnTo>
                    <a:pt x="801370" y="400050"/>
                  </a:lnTo>
                  <a:lnTo>
                    <a:pt x="798830" y="359410"/>
                  </a:lnTo>
                  <a:lnTo>
                    <a:pt x="792480" y="320040"/>
                  </a:lnTo>
                  <a:lnTo>
                    <a:pt x="783590" y="281940"/>
                  </a:lnTo>
                  <a:lnTo>
                    <a:pt x="769620" y="245110"/>
                  </a:lnTo>
                  <a:lnTo>
                    <a:pt x="753110" y="209550"/>
                  </a:lnTo>
                  <a:lnTo>
                    <a:pt x="732790" y="176530"/>
                  </a:lnTo>
                  <a:lnTo>
                    <a:pt x="709930" y="146050"/>
                  </a:lnTo>
                  <a:lnTo>
                    <a:pt x="683260" y="116840"/>
                  </a:lnTo>
                  <a:lnTo>
                    <a:pt x="655320" y="91440"/>
                  </a:lnTo>
                  <a:lnTo>
                    <a:pt x="624840" y="68580"/>
                  </a:lnTo>
                  <a:lnTo>
                    <a:pt x="591820" y="48260"/>
                  </a:lnTo>
                  <a:lnTo>
                    <a:pt x="556260" y="31750"/>
                  </a:lnTo>
                  <a:lnTo>
                    <a:pt x="519430" y="17780"/>
                  </a:lnTo>
                  <a:lnTo>
                    <a:pt x="481330" y="7620"/>
                  </a:lnTo>
                  <a:lnTo>
                    <a:pt x="440690" y="1270"/>
                  </a:lnTo>
                  <a:lnTo>
                    <a:pt x="400050" y="0"/>
                  </a:lnTo>
                  <a:lnTo>
                    <a:pt x="359410" y="1270"/>
                  </a:lnTo>
                  <a:lnTo>
                    <a:pt x="320040" y="7620"/>
                  </a:lnTo>
                  <a:lnTo>
                    <a:pt x="280670" y="17780"/>
                  </a:lnTo>
                  <a:lnTo>
                    <a:pt x="243840" y="31750"/>
                  </a:lnTo>
                  <a:lnTo>
                    <a:pt x="209550" y="48260"/>
                  </a:lnTo>
                  <a:lnTo>
                    <a:pt x="176530" y="68580"/>
                  </a:lnTo>
                  <a:lnTo>
                    <a:pt x="146050" y="91440"/>
                  </a:lnTo>
                  <a:lnTo>
                    <a:pt x="116840" y="116840"/>
                  </a:lnTo>
                  <a:lnTo>
                    <a:pt x="91440" y="146050"/>
                  </a:lnTo>
                  <a:lnTo>
                    <a:pt x="68580" y="176530"/>
                  </a:lnTo>
                  <a:lnTo>
                    <a:pt x="48260" y="209550"/>
                  </a:lnTo>
                  <a:lnTo>
                    <a:pt x="31750" y="245110"/>
                  </a:lnTo>
                  <a:lnTo>
                    <a:pt x="17780" y="281940"/>
                  </a:lnTo>
                  <a:lnTo>
                    <a:pt x="7620" y="320040"/>
                  </a:lnTo>
                  <a:lnTo>
                    <a:pt x="1270" y="35941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1" name="Freeform 20"/>
            <p:cNvSpPr/>
            <p:nvPr/>
          </p:nvSpPr>
          <p:spPr>
            <a:xfrm>
              <a:off x="8738108" y="2070100"/>
              <a:ext cx="442088" cy="173483"/>
            </a:xfrm>
            <a:custGeom>
              <a:avLst/>
              <a:gdLst/>
              <a:ahLst/>
              <a:cxnLst/>
              <a:rect l="0" t="0" r="0" b="0"/>
              <a:pathLst>
                <a:path w="442088" h="173483">
                  <a:moveTo>
                    <a:pt x="72644" y="82550"/>
                  </a:moveTo>
                  <a:lnTo>
                    <a:pt x="75184" y="77343"/>
                  </a:lnTo>
                  <a:lnTo>
                    <a:pt x="79248" y="72644"/>
                  </a:lnTo>
                  <a:lnTo>
                    <a:pt x="84709" y="68072"/>
                  </a:lnTo>
                  <a:lnTo>
                    <a:pt x="99441" y="60325"/>
                  </a:lnTo>
                  <a:lnTo>
                    <a:pt x="118745" y="53848"/>
                  </a:lnTo>
                  <a:lnTo>
                    <a:pt x="141605" y="49022"/>
                  </a:lnTo>
                  <a:lnTo>
                    <a:pt x="167386" y="45339"/>
                  </a:lnTo>
                  <a:lnTo>
                    <a:pt x="195072" y="43307"/>
                  </a:lnTo>
                  <a:lnTo>
                    <a:pt x="224155" y="42672"/>
                  </a:lnTo>
                  <a:lnTo>
                    <a:pt x="252349" y="43307"/>
                  </a:lnTo>
                  <a:lnTo>
                    <a:pt x="278638" y="45212"/>
                  </a:lnTo>
                  <a:lnTo>
                    <a:pt x="302133" y="48514"/>
                  </a:lnTo>
                  <a:lnTo>
                    <a:pt x="322580" y="53213"/>
                  </a:lnTo>
                  <a:lnTo>
                    <a:pt x="339217" y="59309"/>
                  </a:lnTo>
                  <a:lnTo>
                    <a:pt x="351790" y="66929"/>
                  </a:lnTo>
                  <a:lnTo>
                    <a:pt x="359664" y="76073"/>
                  </a:lnTo>
                  <a:lnTo>
                    <a:pt x="362458" y="86741"/>
                  </a:lnTo>
                  <a:lnTo>
                    <a:pt x="361442" y="92329"/>
                  </a:lnTo>
                  <a:lnTo>
                    <a:pt x="358521" y="97663"/>
                  </a:lnTo>
                  <a:lnTo>
                    <a:pt x="354076" y="102489"/>
                  </a:lnTo>
                  <a:lnTo>
                    <a:pt x="347980" y="106807"/>
                  </a:lnTo>
                  <a:lnTo>
                    <a:pt x="332105" y="114808"/>
                  </a:lnTo>
                  <a:lnTo>
                    <a:pt x="312166" y="121158"/>
                  </a:lnTo>
                  <a:lnTo>
                    <a:pt x="289687" y="126111"/>
                  </a:lnTo>
                  <a:lnTo>
                    <a:pt x="266192" y="129413"/>
                  </a:lnTo>
                  <a:lnTo>
                    <a:pt x="242570" y="131064"/>
                  </a:lnTo>
                  <a:lnTo>
                    <a:pt x="220853" y="131191"/>
                  </a:lnTo>
                  <a:lnTo>
                    <a:pt x="197739" y="130810"/>
                  </a:lnTo>
                  <a:lnTo>
                    <a:pt x="172847" y="129159"/>
                  </a:lnTo>
                  <a:lnTo>
                    <a:pt x="147955" y="126111"/>
                  </a:lnTo>
                  <a:lnTo>
                    <a:pt x="124460" y="121666"/>
                  </a:lnTo>
                  <a:lnTo>
                    <a:pt x="103505" y="115570"/>
                  </a:lnTo>
                  <a:lnTo>
                    <a:pt x="86741" y="107950"/>
                  </a:lnTo>
                  <a:lnTo>
                    <a:pt x="80518" y="103632"/>
                  </a:lnTo>
                  <a:lnTo>
                    <a:pt x="75819" y="98933"/>
                  </a:lnTo>
                  <a:lnTo>
                    <a:pt x="72898" y="93726"/>
                  </a:lnTo>
                  <a:lnTo>
                    <a:pt x="71882" y="88011"/>
                  </a:lnTo>
                  <a:lnTo>
                    <a:pt x="1270" y="77851"/>
                  </a:lnTo>
                  <a:lnTo>
                    <a:pt x="4445" y="69215"/>
                  </a:lnTo>
                  <a:lnTo>
                    <a:pt x="9906" y="60960"/>
                  </a:lnTo>
                  <a:lnTo>
                    <a:pt x="17399" y="53086"/>
                  </a:lnTo>
                  <a:lnTo>
                    <a:pt x="26670" y="45339"/>
                  </a:lnTo>
                  <a:lnTo>
                    <a:pt x="37719" y="38227"/>
                  </a:lnTo>
                  <a:lnTo>
                    <a:pt x="50546" y="31623"/>
                  </a:lnTo>
                  <a:lnTo>
                    <a:pt x="64770" y="25527"/>
                  </a:lnTo>
                  <a:lnTo>
                    <a:pt x="80518" y="19812"/>
                  </a:lnTo>
                  <a:lnTo>
                    <a:pt x="97536" y="14732"/>
                  </a:lnTo>
                  <a:lnTo>
                    <a:pt x="115697" y="10541"/>
                  </a:lnTo>
                  <a:lnTo>
                    <a:pt x="135001" y="6858"/>
                  </a:lnTo>
                  <a:lnTo>
                    <a:pt x="176530" y="1778"/>
                  </a:lnTo>
                  <a:lnTo>
                    <a:pt x="221107" y="0"/>
                  </a:lnTo>
                  <a:lnTo>
                    <a:pt x="265684" y="1778"/>
                  </a:lnTo>
                  <a:lnTo>
                    <a:pt x="307213" y="6858"/>
                  </a:lnTo>
                  <a:lnTo>
                    <a:pt x="326390" y="10541"/>
                  </a:lnTo>
                  <a:lnTo>
                    <a:pt x="344678" y="14732"/>
                  </a:lnTo>
                  <a:lnTo>
                    <a:pt x="361696" y="19812"/>
                  </a:lnTo>
                  <a:lnTo>
                    <a:pt x="377317" y="25527"/>
                  </a:lnTo>
                  <a:lnTo>
                    <a:pt x="391541" y="31623"/>
                  </a:lnTo>
                  <a:lnTo>
                    <a:pt x="404368" y="38227"/>
                  </a:lnTo>
                  <a:lnTo>
                    <a:pt x="415290" y="45339"/>
                  </a:lnTo>
                  <a:lnTo>
                    <a:pt x="424561" y="53086"/>
                  </a:lnTo>
                  <a:lnTo>
                    <a:pt x="432054" y="60960"/>
                  </a:lnTo>
                  <a:lnTo>
                    <a:pt x="437515" y="69215"/>
                  </a:lnTo>
                  <a:lnTo>
                    <a:pt x="440817" y="77851"/>
                  </a:lnTo>
                  <a:lnTo>
                    <a:pt x="442087" y="86741"/>
                  </a:lnTo>
                  <a:lnTo>
                    <a:pt x="440817" y="95631"/>
                  </a:lnTo>
                  <a:lnTo>
                    <a:pt x="437515" y="104267"/>
                  </a:lnTo>
                  <a:lnTo>
                    <a:pt x="432054" y="112522"/>
                  </a:lnTo>
                  <a:lnTo>
                    <a:pt x="424561" y="120650"/>
                  </a:lnTo>
                  <a:lnTo>
                    <a:pt x="415290" y="128143"/>
                  </a:lnTo>
                  <a:lnTo>
                    <a:pt x="404368" y="135382"/>
                  </a:lnTo>
                  <a:lnTo>
                    <a:pt x="391541" y="141986"/>
                  </a:lnTo>
                  <a:lnTo>
                    <a:pt x="377317" y="148209"/>
                  </a:lnTo>
                  <a:lnTo>
                    <a:pt x="361696" y="153670"/>
                  </a:lnTo>
                  <a:lnTo>
                    <a:pt x="344678" y="158750"/>
                  </a:lnTo>
                  <a:lnTo>
                    <a:pt x="326390" y="163068"/>
                  </a:lnTo>
                  <a:lnTo>
                    <a:pt x="307213" y="166624"/>
                  </a:lnTo>
                  <a:lnTo>
                    <a:pt x="265684" y="171831"/>
                  </a:lnTo>
                  <a:lnTo>
                    <a:pt x="221107" y="173482"/>
                  </a:lnTo>
                  <a:lnTo>
                    <a:pt x="176530" y="171831"/>
                  </a:lnTo>
                  <a:lnTo>
                    <a:pt x="135001" y="166624"/>
                  </a:lnTo>
                  <a:lnTo>
                    <a:pt x="115697" y="163068"/>
                  </a:lnTo>
                  <a:lnTo>
                    <a:pt x="97536" y="158750"/>
                  </a:lnTo>
                  <a:lnTo>
                    <a:pt x="80518" y="153670"/>
                  </a:lnTo>
                  <a:lnTo>
                    <a:pt x="64770" y="148209"/>
                  </a:lnTo>
                  <a:lnTo>
                    <a:pt x="50546" y="141986"/>
                  </a:lnTo>
                  <a:lnTo>
                    <a:pt x="37719" y="135382"/>
                  </a:lnTo>
                  <a:lnTo>
                    <a:pt x="26670" y="128143"/>
                  </a:lnTo>
                  <a:lnTo>
                    <a:pt x="17399" y="120650"/>
                  </a:lnTo>
                  <a:lnTo>
                    <a:pt x="9906" y="112522"/>
                  </a:lnTo>
                  <a:lnTo>
                    <a:pt x="4445" y="104267"/>
                  </a:lnTo>
                  <a:lnTo>
                    <a:pt x="1270" y="95631"/>
                  </a:lnTo>
                  <a:lnTo>
                    <a:pt x="0" y="86741"/>
                  </a:lnTo>
                  <a:close/>
                </a:path>
              </a:pathLst>
            </a:custGeom>
            <a:solidFill>
              <a:srgbClr val="CCCCCC"/>
            </a:solidFill>
            <a:ln w="0" cap="flat" cmpd="sng" algn="ctr">
              <a:solidFill>
                <a:srgbClr val="CCCCC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2" name="Freeform 21"/>
            <p:cNvSpPr/>
            <p:nvPr/>
          </p:nvSpPr>
          <p:spPr>
            <a:xfrm>
              <a:off x="8809990" y="2113280"/>
              <a:ext cx="290831" cy="87631"/>
            </a:xfrm>
            <a:custGeom>
              <a:avLst/>
              <a:gdLst/>
              <a:ahLst/>
              <a:cxnLst/>
              <a:rect l="0" t="0" r="0" b="0"/>
              <a:pathLst>
                <a:path w="290831" h="87631">
                  <a:moveTo>
                    <a:pt x="0" y="44450"/>
                  </a:moveTo>
                  <a:lnTo>
                    <a:pt x="1270" y="50800"/>
                  </a:lnTo>
                  <a:lnTo>
                    <a:pt x="3810" y="55880"/>
                  </a:lnTo>
                  <a:lnTo>
                    <a:pt x="8890" y="60960"/>
                  </a:lnTo>
                  <a:lnTo>
                    <a:pt x="15240" y="64770"/>
                  </a:lnTo>
                  <a:lnTo>
                    <a:pt x="31750" y="72390"/>
                  </a:lnTo>
                  <a:lnTo>
                    <a:pt x="52070" y="78740"/>
                  </a:lnTo>
                  <a:lnTo>
                    <a:pt x="76200" y="82550"/>
                  </a:lnTo>
                  <a:lnTo>
                    <a:pt x="101600" y="86360"/>
                  </a:lnTo>
                  <a:lnTo>
                    <a:pt x="125730" y="87630"/>
                  </a:lnTo>
                  <a:lnTo>
                    <a:pt x="148590" y="87630"/>
                  </a:lnTo>
                  <a:lnTo>
                    <a:pt x="170180" y="87630"/>
                  </a:lnTo>
                  <a:lnTo>
                    <a:pt x="194310" y="86360"/>
                  </a:lnTo>
                  <a:lnTo>
                    <a:pt x="217170" y="82550"/>
                  </a:lnTo>
                  <a:lnTo>
                    <a:pt x="240030" y="77470"/>
                  </a:lnTo>
                  <a:lnTo>
                    <a:pt x="260350" y="71120"/>
                  </a:lnTo>
                  <a:lnTo>
                    <a:pt x="275590" y="63500"/>
                  </a:lnTo>
                  <a:lnTo>
                    <a:pt x="281940" y="59690"/>
                  </a:lnTo>
                  <a:lnTo>
                    <a:pt x="287020" y="54610"/>
                  </a:lnTo>
                  <a:lnTo>
                    <a:pt x="289560" y="49530"/>
                  </a:lnTo>
                  <a:lnTo>
                    <a:pt x="290830" y="43180"/>
                  </a:lnTo>
                  <a:lnTo>
                    <a:pt x="288290" y="33020"/>
                  </a:lnTo>
                  <a:lnTo>
                    <a:pt x="279400" y="24130"/>
                  </a:lnTo>
                  <a:lnTo>
                    <a:pt x="267970" y="16510"/>
                  </a:lnTo>
                  <a:lnTo>
                    <a:pt x="250190" y="10160"/>
                  </a:lnTo>
                  <a:lnTo>
                    <a:pt x="229870" y="5080"/>
                  </a:lnTo>
                  <a:lnTo>
                    <a:pt x="207010" y="2540"/>
                  </a:lnTo>
                  <a:lnTo>
                    <a:pt x="180340" y="0"/>
                  </a:lnTo>
                  <a:lnTo>
                    <a:pt x="152400" y="0"/>
                  </a:lnTo>
                  <a:lnTo>
                    <a:pt x="123190" y="0"/>
                  </a:lnTo>
                  <a:lnTo>
                    <a:pt x="95250" y="2540"/>
                  </a:lnTo>
                  <a:lnTo>
                    <a:pt x="69850" y="6350"/>
                  </a:lnTo>
                  <a:lnTo>
                    <a:pt x="46990" y="10160"/>
                  </a:lnTo>
                  <a:lnTo>
                    <a:pt x="27940" y="16510"/>
                  </a:lnTo>
                  <a:lnTo>
                    <a:pt x="12700" y="25400"/>
                  </a:lnTo>
                  <a:lnTo>
                    <a:pt x="7620" y="29210"/>
                  </a:lnTo>
                  <a:lnTo>
                    <a:pt x="3810" y="34290"/>
                  </a:lnTo>
                  <a:lnTo>
                    <a:pt x="1270" y="3937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3" name="Freeform 22"/>
            <p:cNvSpPr/>
            <p:nvPr/>
          </p:nvSpPr>
          <p:spPr>
            <a:xfrm>
              <a:off x="8737600" y="2070100"/>
              <a:ext cx="441961" cy="173991"/>
            </a:xfrm>
            <a:custGeom>
              <a:avLst/>
              <a:gdLst/>
              <a:ahLst/>
              <a:cxnLst/>
              <a:rect l="0" t="0" r="0" b="0"/>
              <a:pathLst>
                <a:path w="441961" h="173991">
                  <a:moveTo>
                    <a:pt x="0" y="86360"/>
                  </a:moveTo>
                  <a:lnTo>
                    <a:pt x="1270" y="95250"/>
                  </a:lnTo>
                  <a:lnTo>
                    <a:pt x="5080" y="104140"/>
                  </a:lnTo>
                  <a:lnTo>
                    <a:pt x="10160" y="113030"/>
                  </a:lnTo>
                  <a:lnTo>
                    <a:pt x="17780" y="120650"/>
                  </a:lnTo>
                  <a:lnTo>
                    <a:pt x="26670" y="128270"/>
                  </a:lnTo>
                  <a:lnTo>
                    <a:pt x="38100" y="135890"/>
                  </a:lnTo>
                  <a:lnTo>
                    <a:pt x="50800" y="142240"/>
                  </a:lnTo>
                  <a:lnTo>
                    <a:pt x="64770" y="148590"/>
                  </a:lnTo>
                  <a:lnTo>
                    <a:pt x="81280" y="153670"/>
                  </a:lnTo>
                  <a:lnTo>
                    <a:pt x="97790" y="158750"/>
                  </a:lnTo>
                  <a:lnTo>
                    <a:pt x="115570" y="162560"/>
                  </a:lnTo>
                  <a:lnTo>
                    <a:pt x="135890" y="166370"/>
                  </a:lnTo>
                  <a:lnTo>
                    <a:pt x="176530" y="171450"/>
                  </a:lnTo>
                  <a:lnTo>
                    <a:pt x="220980" y="173990"/>
                  </a:lnTo>
                  <a:lnTo>
                    <a:pt x="266700" y="171450"/>
                  </a:lnTo>
                  <a:lnTo>
                    <a:pt x="307340" y="166370"/>
                  </a:lnTo>
                  <a:lnTo>
                    <a:pt x="326390" y="162560"/>
                  </a:lnTo>
                  <a:lnTo>
                    <a:pt x="345440" y="158750"/>
                  </a:lnTo>
                  <a:lnTo>
                    <a:pt x="361950" y="153670"/>
                  </a:lnTo>
                  <a:lnTo>
                    <a:pt x="378460" y="148590"/>
                  </a:lnTo>
                  <a:lnTo>
                    <a:pt x="392430" y="142240"/>
                  </a:lnTo>
                  <a:lnTo>
                    <a:pt x="405130" y="135890"/>
                  </a:lnTo>
                  <a:lnTo>
                    <a:pt x="415290" y="128270"/>
                  </a:lnTo>
                  <a:lnTo>
                    <a:pt x="425450" y="120650"/>
                  </a:lnTo>
                  <a:lnTo>
                    <a:pt x="433070" y="113030"/>
                  </a:lnTo>
                  <a:lnTo>
                    <a:pt x="438150" y="104140"/>
                  </a:lnTo>
                  <a:lnTo>
                    <a:pt x="440690" y="95250"/>
                  </a:lnTo>
                  <a:lnTo>
                    <a:pt x="441960" y="86360"/>
                  </a:lnTo>
                  <a:lnTo>
                    <a:pt x="440690" y="77470"/>
                  </a:lnTo>
                  <a:lnTo>
                    <a:pt x="438150" y="69850"/>
                  </a:lnTo>
                  <a:lnTo>
                    <a:pt x="433070" y="60960"/>
                  </a:lnTo>
                  <a:lnTo>
                    <a:pt x="425450" y="53340"/>
                  </a:lnTo>
                  <a:lnTo>
                    <a:pt x="415290" y="45720"/>
                  </a:lnTo>
                  <a:lnTo>
                    <a:pt x="405130" y="38100"/>
                  </a:lnTo>
                  <a:lnTo>
                    <a:pt x="392430" y="31750"/>
                  </a:lnTo>
                  <a:lnTo>
                    <a:pt x="378460" y="25400"/>
                  </a:lnTo>
                  <a:lnTo>
                    <a:pt x="361950" y="20320"/>
                  </a:lnTo>
                  <a:lnTo>
                    <a:pt x="345440" y="15240"/>
                  </a:lnTo>
                  <a:lnTo>
                    <a:pt x="326390" y="10160"/>
                  </a:lnTo>
                  <a:lnTo>
                    <a:pt x="307340" y="6350"/>
                  </a:lnTo>
                  <a:lnTo>
                    <a:pt x="266700" y="1270"/>
                  </a:lnTo>
                  <a:lnTo>
                    <a:pt x="220980" y="0"/>
                  </a:lnTo>
                  <a:lnTo>
                    <a:pt x="176530" y="1270"/>
                  </a:lnTo>
                  <a:lnTo>
                    <a:pt x="135890" y="6350"/>
                  </a:lnTo>
                  <a:lnTo>
                    <a:pt x="115570" y="10160"/>
                  </a:lnTo>
                  <a:lnTo>
                    <a:pt x="97790" y="15240"/>
                  </a:lnTo>
                  <a:lnTo>
                    <a:pt x="81280" y="20320"/>
                  </a:lnTo>
                  <a:lnTo>
                    <a:pt x="64770" y="25400"/>
                  </a:lnTo>
                  <a:lnTo>
                    <a:pt x="50800" y="31750"/>
                  </a:lnTo>
                  <a:lnTo>
                    <a:pt x="38100" y="38100"/>
                  </a:lnTo>
                  <a:lnTo>
                    <a:pt x="26670" y="45720"/>
                  </a:lnTo>
                  <a:lnTo>
                    <a:pt x="17780" y="53340"/>
                  </a:lnTo>
                  <a:lnTo>
                    <a:pt x="10160" y="60960"/>
                  </a:lnTo>
                  <a:lnTo>
                    <a:pt x="5080" y="69850"/>
                  </a:lnTo>
                  <a:lnTo>
                    <a:pt x="1270" y="7747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4" name="Freeform 23"/>
            <p:cNvSpPr/>
            <p:nvPr/>
          </p:nvSpPr>
          <p:spPr>
            <a:xfrm>
              <a:off x="8683879" y="2091817"/>
              <a:ext cx="170943" cy="159894"/>
            </a:xfrm>
            <a:custGeom>
              <a:avLst/>
              <a:gdLst/>
              <a:ahLst/>
              <a:cxnLst/>
              <a:rect l="0" t="0" r="0" b="0"/>
              <a:pathLst>
                <a:path w="170943" h="159894">
                  <a:moveTo>
                    <a:pt x="161036" y="94488"/>
                  </a:moveTo>
                  <a:lnTo>
                    <a:pt x="151638" y="90932"/>
                  </a:lnTo>
                  <a:lnTo>
                    <a:pt x="142240" y="86487"/>
                  </a:lnTo>
                  <a:lnTo>
                    <a:pt x="133731" y="80645"/>
                  </a:lnTo>
                  <a:lnTo>
                    <a:pt x="131953" y="69215"/>
                  </a:lnTo>
                  <a:lnTo>
                    <a:pt x="128397" y="59563"/>
                  </a:lnTo>
                  <a:lnTo>
                    <a:pt x="123571" y="51562"/>
                  </a:lnTo>
                  <a:lnTo>
                    <a:pt x="117475" y="45085"/>
                  </a:lnTo>
                  <a:lnTo>
                    <a:pt x="110363" y="40259"/>
                  </a:lnTo>
                  <a:lnTo>
                    <a:pt x="102489" y="36830"/>
                  </a:lnTo>
                  <a:lnTo>
                    <a:pt x="85471" y="34036"/>
                  </a:lnTo>
                  <a:lnTo>
                    <a:pt x="75565" y="35052"/>
                  </a:lnTo>
                  <a:lnTo>
                    <a:pt x="66421" y="37592"/>
                  </a:lnTo>
                  <a:lnTo>
                    <a:pt x="58039" y="41910"/>
                  </a:lnTo>
                  <a:lnTo>
                    <a:pt x="50927" y="47498"/>
                  </a:lnTo>
                  <a:lnTo>
                    <a:pt x="44831" y="54356"/>
                  </a:lnTo>
                  <a:lnTo>
                    <a:pt x="40386" y="62103"/>
                  </a:lnTo>
                  <a:lnTo>
                    <a:pt x="37465" y="70739"/>
                  </a:lnTo>
                  <a:lnTo>
                    <a:pt x="36449" y="80137"/>
                  </a:lnTo>
                  <a:lnTo>
                    <a:pt x="37465" y="89408"/>
                  </a:lnTo>
                  <a:lnTo>
                    <a:pt x="40386" y="97917"/>
                  </a:lnTo>
                  <a:lnTo>
                    <a:pt x="44831" y="105791"/>
                  </a:lnTo>
                  <a:lnTo>
                    <a:pt x="50927" y="112395"/>
                  </a:lnTo>
                  <a:lnTo>
                    <a:pt x="58039" y="118110"/>
                  </a:lnTo>
                  <a:lnTo>
                    <a:pt x="66421" y="122301"/>
                  </a:lnTo>
                  <a:lnTo>
                    <a:pt x="75565" y="125095"/>
                  </a:lnTo>
                  <a:lnTo>
                    <a:pt x="85471" y="125857"/>
                  </a:lnTo>
                  <a:lnTo>
                    <a:pt x="96647" y="124841"/>
                  </a:lnTo>
                  <a:lnTo>
                    <a:pt x="106807" y="121412"/>
                  </a:lnTo>
                  <a:lnTo>
                    <a:pt x="110109" y="122936"/>
                  </a:lnTo>
                  <a:lnTo>
                    <a:pt x="114554" y="124714"/>
                  </a:lnTo>
                  <a:lnTo>
                    <a:pt x="125984" y="128905"/>
                  </a:lnTo>
                  <a:lnTo>
                    <a:pt x="137795" y="132969"/>
                  </a:lnTo>
                  <a:lnTo>
                    <a:pt x="146812" y="135509"/>
                  </a:lnTo>
                  <a:lnTo>
                    <a:pt x="134239" y="145796"/>
                  </a:lnTo>
                  <a:lnTo>
                    <a:pt x="119507" y="153416"/>
                  </a:lnTo>
                  <a:lnTo>
                    <a:pt x="103124" y="158242"/>
                  </a:lnTo>
                  <a:lnTo>
                    <a:pt x="85471" y="159893"/>
                  </a:lnTo>
                  <a:lnTo>
                    <a:pt x="68199" y="158242"/>
                  </a:lnTo>
                  <a:lnTo>
                    <a:pt x="52197" y="153797"/>
                  </a:lnTo>
                  <a:lnTo>
                    <a:pt x="37719" y="146304"/>
                  </a:lnTo>
                  <a:lnTo>
                    <a:pt x="25146" y="136525"/>
                  </a:lnTo>
                  <a:lnTo>
                    <a:pt x="14605" y="124714"/>
                  </a:lnTo>
                  <a:lnTo>
                    <a:pt x="6858" y="111125"/>
                  </a:lnTo>
                  <a:lnTo>
                    <a:pt x="1778" y="96139"/>
                  </a:lnTo>
                  <a:lnTo>
                    <a:pt x="0" y="80137"/>
                  </a:lnTo>
                  <a:lnTo>
                    <a:pt x="1778" y="63881"/>
                  </a:lnTo>
                  <a:lnTo>
                    <a:pt x="6858" y="48768"/>
                  </a:lnTo>
                  <a:lnTo>
                    <a:pt x="14605" y="35179"/>
                  </a:lnTo>
                  <a:lnTo>
                    <a:pt x="25146" y="23368"/>
                  </a:lnTo>
                  <a:lnTo>
                    <a:pt x="37719" y="13589"/>
                  </a:lnTo>
                  <a:lnTo>
                    <a:pt x="52197" y="6350"/>
                  </a:lnTo>
                  <a:lnTo>
                    <a:pt x="68199" y="1651"/>
                  </a:lnTo>
                  <a:lnTo>
                    <a:pt x="85471" y="0"/>
                  </a:lnTo>
                  <a:lnTo>
                    <a:pt x="102743" y="1651"/>
                  </a:lnTo>
                  <a:lnTo>
                    <a:pt x="118745" y="6350"/>
                  </a:lnTo>
                  <a:lnTo>
                    <a:pt x="133223" y="13589"/>
                  </a:lnTo>
                  <a:lnTo>
                    <a:pt x="145923" y="23368"/>
                  </a:lnTo>
                  <a:lnTo>
                    <a:pt x="156337" y="35179"/>
                  </a:lnTo>
                  <a:lnTo>
                    <a:pt x="164211" y="48768"/>
                  </a:lnTo>
                  <a:lnTo>
                    <a:pt x="169037" y="63881"/>
                  </a:lnTo>
                  <a:lnTo>
                    <a:pt x="170942" y="80137"/>
                  </a:lnTo>
                  <a:lnTo>
                    <a:pt x="170561" y="89662"/>
                  </a:lnTo>
                  <a:lnTo>
                    <a:pt x="169291" y="97155"/>
                  </a:lnTo>
                  <a:close/>
                </a:path>
              </a:pathLst>
            </a:custGeom>
            <a:solidFill>
              <a:srgbClr val="B2B2B2"/>
            </a:solidFill>
            <a:ln w="0" cap="flat" cmpd="sng" algn="ctr">
              <a:solidFill>
                <a:srgbClr val="B2B2B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5" name="Freeform 24"/>
            <p:cNvSpPr/>
            <p:nvPr/>
          </p:nvSpPr>
          <p:spPr>
            <a:xfrm>
              <a:off x="8684260" y="2091690"/>
              <a:ext cx="170181" cy="160021"/>
            </a:xfrm>
            <a:custGeom>
              <a:avLst/>
              <a:gdLst/>
              <a:ahLst/>
              <a:cxnLst/>
              <a:rect l="0" t="0" r="0" b="0"/>
              <a:pathLst>
                <a:path w="170181" h="160021">
                  <a:moveTo>
                    <a:pt x="168910" y="97790"/>
                  </a:moveTo>
                  <a:lnTo>
                    <a:pt x="170180" y="90170"/>
                  </a:lnTo>
                  <a:lnTo>
                    <a:pt x="170180" y="80010"/>
                  </a:lnTo>
                  <a:lnTo>
                    <a:pt x="168910" y="63500"/>
                  </a:lnTo>
                  <a:lnTo>
                    <a:pt x="163830" y="49530"/>
                  </a:lnTo>
                  <a:lnTo>
                    <a:pt x="156210" y="35560"/>
                  </a:lnTo>
                  <a:lnTo>
                    <a:pt x="146050" y="24130"/>
                  </a:lnTo>
                  <a:lnTo>
                    <a:pt x="133350" y="13970"/>
                  </a:lnTo>
                  <a:lnTo>
                    <a:pt x="118110" y="6350"/>
                  </a:lnTo>
                  <a:lnTo>
                    <a:pt x="102870" y="1270"/>
                  </a:lnTo>
                  <a:lnTo>
                    <a:pt x="85090" y="0"/>
                  </a:lnTo>
                  <a:lnTo>
                    <a:pt x="67310" y="1270"/>
                  </a:lnTo>
                  <a:lnTo>
                    <a:pt x="52070" y="6350"/>
                  </a:lnTo>
                  <a:lnTo>
                    <a:pt x="36830" y="13970"/>
                  </a:lnTo>
                  <a:lnTo>
                    <a:pt x="24130" y="24130"/>
                  </a:lnTo>
                  <a:lnTo>
                    <a:pt x="13970" y="35560"/>
                  </a:lnTo>
                  <a:lnTo>
                    <a:pt x="6350" y="49530"/>
                  </a:lnTo>
                  <a:lnTo>
                    <a:pt x="1270" y="63500"/>
                  </a:lnTo>
                  <a:lnTo>
                    <a:pt x="0" y="80010"/>
                  </a:lnTo>
                  <a:lnTo>
                    <a:pt x="1270" y="96520"/>
                  </a:lnTo>
                  <a:lnTo>
                    <a:pt x="6350" y="111760"/>
                  </a:lnTo>
                  <a:lnTo>
                    <a:pt x="13970" y="124460"/>
                  </a:lnTo>
                  <a:lnTo>
                    <a:pt x="24130" y="137160"/>
                  </a:lnTo>
                  <a:lnTo>
                    <a:pt x="36830" y="146050"/>
                  </a:lnTo>
                  <a:lnTo>
                    <a:pt x="52070" y="153670"/>
                  </a:lnTo>
                  <a:lnTo>
                    <a:pt x="67310" y="158750"/>
                  </a:lnTo>
                  <a:lnTo>
                    <a:pt x="85090" y="160020"/>
                  </a:lnTo>
                  <a:lnTo>
                    <a:pt x="102870" y="158750"/>
                  </a:lnTo>
                  <a:lnTo>
                    <a:pt x="119380" y="153670"/>
                  </a:lnTo>
                  <a:lnTo>
                    <a:pt x="133350" y="146050"/>
                  </a:lnTo>
                  <a:lnTo>
                    <a:pt x="146050" y="135890"/>
                  </a:lnTo>
                  <a:lnTo>
                    <a:pt x="137160" y="133350"/>
                  </a:lnTo>
                  <a:lnTo>
                    <a:pt x="125730" y="129540"/>
                  </a:lnTo>
                  <a:lnTo>
                    <a:pt x="114300" y="124460"/>
                  </a:lnTo>
                  <a:lnTo>
                    <a:pt x="109220" y="123190"/>
                  </a:lnTo>
                  <a:lnTo>
                    <a:pt x="106680" y="121920"/>
                  </a:lnTo>
                  <a:lnTo>
                    <a:pt x="96520" y="124460"/>
                  </a:lnTo>
                  <a:lnTo>
                    <a:pt x="85090" y="125730"/>
                  </a:lnTo>
                  <a:lnTo>
                    <a:pt x="74930" y="125730"/>
                  </a:lnTo>
                  <a:lnTo>
                    <a:pt x="66040" y="121920"/>
                  </a:lnTo>
                  <a:lnTo>
                    <a:pt x="57150" y="118110"/>
                  </a:lnTo>
                  <a:lnTo>
                    <a:pt x="50800" y="113030"/>
                  </a:lnTo>
                  <a:lnTo>
                    <a:pt x="44450" y="105410"/>
                  </a:lnTo>
                  <a:lnTo>
                    <a:pt x="39370" y="97790"/>
                  </a:lnTo>
                  <a:lnTo>
                    <a:pt x="36830" y="88900"/>
                  </a:lnTo>
                  <a:lnTo>
                    <a:pt x="35560" y="80010"/>
                  </a:lnTo>
                  <a:lnTo>
                    <a:pt x="36830" y="71120"/>
                  </a:lnTo>
                  <a:lnTo>
                    <a:pt x="39370" y="62230"/>
                  </a:lnTo>
                  <a:lnTo>
                    <a:pt x="44450" y="54610"/>
                  </a:lnTo>
                  <a:lnTo>
                    <a:pt x="50800" y="48260"/>
                  </a:lnTo>
                  <a:lnTo>
                    <a:pt x="57150" y="41910"/>
                  </a:lnTo>
                  <a:lnTo>
                    <a:pt x="66040" y="38100"/>
                  </a:lnTo>
                  <a:lnTo>
                    <a:pt x="74930" y="35560"/>
                  </a:lnTo>
                  <a:lnTo>
                    <a:pt x="85090" y="34290"/>
                  </a:lnTo>
                  <a:lnTo>
                    <a:pt x="101600" y="36830"/>
                  </a:lnTo>
                  <a:lnTo>
                    <a:pt x="110490" y="40640"/>
                  </a:lnTo>
                  <a:lnTo>
                    <a:pt x="116840" y="45720"/>
                  </a:lnTo>
                  <a:lnTo>
                    <a:pt x="123190" y="52070"/>
                  </a:lnTo>
                  <a:lnTo>
                    <a:pt x="128270" y="59690"/>
                  </a:lnTo>
                  <a:lnTo>
                    <a:pt x="132080" y="69850"/>
                  </a:lnTo>
                  <a:lnTo>
                    <a:pt x="133350" y="81280"/>
                  </a:lnTo>
                  <a:lnTo>
                    <a:pt x="142240" y="86360"/>
                  </a:lnTo>
                  <a:lnTo>
                    <a:pt x="151130" y="91440"/>
                  </a:lnTo>
                  <a:lnTo>
                    <a:pt x="160020" y="9525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6" name="Freeform 25"/>
            <p:cNvSpPr/>
            <p:nvPr/>
          </p:nvSpPr>
          <p:spPr>
            <a:xfrm>
              <a:off x="8733536" y="2249551"/>
              <a:ext cx="72264" cy="19051"/>
            </a:xfrm>
            <a:custGeom>
              <a:avLst/>
              <a:gdLst/>
              <a:ahLst/>
              <a:cxnLst/>
              <a:rect l="0" t="0" r="0" b="0"/>
              <a:pathLst>
                <a:path w="72264" h="19051">
                  <a:moveTo>
                    <a:pt x="15875" y="12700"/>
                  </a:moveTo>
                  <a:lnTo>
                    <a:pt x="15875" y="0"/>
                  </a:lnTo>
                  <a:lnTo>
                    <a:pt x="23622" y="889"/>
                  </a:lnTo>
                  <a:lnTo>
                    <a:pt x="33020" y="1143"/>
                  </a:lnTo>
                  <a:lnTo>
                    <a:pt x="54483" y="0"/>
                  </a:lnTo>
                  <a:lnTo>
                    <a:pt x="54483" y="12319"/>
                  </a:lnTo>
                  <a:lnTo>
                    <a:pt x="72263" y="19050"/>
                  </a:lnTo>
                  <a:lnTo>
                    <a:pt x="0" y="19050"/>
                  </a:lnTo>
                  <a:close/>
                </a:path>
              </a:pathLst>
            </a:custGeom>
            <a:solidFill>
              <a:srgbClr val="7F7F7F"/>
            </a:solidFill>
            <a:ln w="0" cap="flat" cmpd="sng" algn="ctr">
              <a:solidFill>
                <a:srgbClr val="7F7F7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7" name="Freeform 26"/>
            <p:cNvSpPr/>
            <p:nvPr/>
          </p:nvSpPr>
          <p:spPr>
            <a:xfrm>
              <a:off x="8733790" y="2249170"/>
              <a:ext cx="72391" cy="19051"/>
            </a:xfrm>
            <a:custGeom>
              <a:avLst/>
              <a:gdLst/>
              <a:ahLst/>
              <a:cxnLst/>
              <a:rect l="0" t="0" r="0" b="0"/>
              <a:pathLst>
                <a:path w="72391" h="19051">
                  <a:moveTo>
                    <a:pt x="0" y="19050"/>
                  </a:moveTo>
                  <a:lnTo>
                    <a:pt x="72390" y="19050"/>
                  </a:lnTo>
                  <a:lnTo>
                    <a:pt x="54610" y="12700"/>
                  </a:lnTo>
                  <a:lnTo>
                    <a:pt x="54610" y="0"/>
                  </a:lnTo>
                  <a:lnTo>
                    <a:pt x="33020" y="1270"/>
                  </a:lnTo>
                  <a:lnTo>
                    <a:pt x="22860" y="1270"/>
                  </a:lnTo>
                  <a:lnTo>
                    <a:pt x="15240" y="0"/>
                  </a:lnTo>
                  <a:lnTo>
                    <a:pt x="15240" y="1270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8" name="Freeform 27"/>
            <p:cNvSpPr/>
            <p:nvPr/>
          </p:nvSpPr>
          <p:spPr>
            <a:xfrm>
              <a:off x="9204325" y="4111879"/>
              <a:ext cx="157481" cy="157354"/>
            </a:xfrm>
            <a:custGeom>
              <a:avLst/>
              <a:gdLst/>
              <a:ahLst/>
              <a:cxnLst/>
              <a:rect l="0" t="0" r="0" b="0"/>
              <a:pathLst>
                <a:path w="157481" h="157354">
                  <a:moveTo>
                    <a:pt x="157480" y="115570"/>
                  </a:moveTo>
                  <a:lnTo>
                    <a:pt x="108331" y="157353"/>
                  </a:lnTo>
                  <a:lnTo>
                    <a:pt x="0" y="95885"/>
                  </a:lnTo>
                  <a:lnTo>
                    <a:pt x="123063" y="0"/>
                  </a:lnTo>
                  <a:close/>
                </a:path>
              </a:pathLst>
            </a:custGeom>
            <a:solidFill>
              <a:srgbClr val="7F7F7F"/>
            </a:solidFill>
            <a:ln w="0" cap="flat" cmpd="sng" algn="ctr">
              <a:solidFill>
                <a:srgbClr val="7F7F7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9" name="Freeform 28"/>
            <p:cNvSpPr/>
            <p:nvPr/>
          </p:nvSpPr>
          <p:spPr>
            <a:xfrm>
              <a:off x="9204960" y="4112260"/>
              <a:ext cx="156211" cy="157481"/>
            </a:xfrm>
            <a:custGeom>
              <a:avLst/>
              <a:gdLst/>
              <a:ahLst/>
              <a:cxnLst/>
              <a:rect l="0" t="0" r="0" b="0"/>
              <a:pathLst>
                <a:path w="156211" h="157481">
                  <a:moveTo>
                    <a:pt x="121920" y="0"/>
                  </a:moveTo>
                  <a:lnTo>
                    <a:pt x="0" y="95250"/>
                  </a:lnTo>
                  <a:lnTo>
                    <a:pt x="107950" y="157480"/>
                  </a:lnTo>
                  <a:lnTo>
                    <a:pt x="156210" y="11557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0" name="Freeform 29"/>
            <p:cNvSpPr/>
            <p:nvPr/>
          </p:nvSpPr>
          <p:spPr>
            <a:xfrm>
              <a:off x="9292844" y="4212717"/>
              <a:ext cx="201804" cy="201677"/>
            </a:xfrm>
            <a:custGeom>
              <a:avLst/>
              <a:gdLst/>
              <a:ahLst/>
              <a:cxnLst/>
              <a:rect l="0" t="0" r="0" b="0"/>
              <a:pathLst>
                <a:path w="201804" h="201677">
                  <a:moveTo>
                    <a:pt x="2159" y="80391"/>
                  </a:moveTo>
                  <a:lnTo>
                    <a:pt x="8001" y="61595"/>
                  </a:lnTo>
                  <a:lnTo>
                    <a:pt x="17399" y="44450"/>
                  </a:lnTo>
                  <a:lnTo>
                    <a:pt x="29718" y="29464"/>
                  </a:lnTo>
                  <a:lnTo>
                    <a:pt x="44577" y="17145"/>
                  </a:lnTo>
                  <a:lnTo>
                    <a:pt x="61595" y="7874"/>
                  </a:lnTo>
                  <a:lnTo>
                    <a:pt x="80645" y="1905"/>
                  </a:lnTo>
                  <a:lnTo>
                    <a:pt x="100838" y="0"/>
                  </a:lnTo>
                  <a:lnTo>
                    <a:pt x="121285" y="1905"/>
                  </a:lnTo>
                  <a:lnTo>
                    <a:pt x="140335" y="7874"/>
                  </a:lnTo>
                  <a:lnTo>
                    <a:pt x="157353" y="17145"/>
                  </a:lnTo>
                  <a:lnTo>
                    <a:pt x="172212" y="29464"/>
                  </a:lnTo>
                  <a:lnTo>
                    <a:pt x="184531" y="44450"/>
                  </a:lnTo>
                  <a:lnTo>
                    <a:pt x="193929" y="61595"/>
                  </a:lnTo>
                  <a:lnTo>
                    <a:pt x="199771" y="80391"/>
                  </a:lnTo>
                  <a:lnTo>
                    <a:pt x="201803" y="100838"/>
                  </a:lnTo>
                  <a:lnTo>
                    <a:pt x="199771" y="121158"/>
                  </a:lnTo>
                  <a:lnTo>
                    <a:pt x="193929" y="140081"/>
                  </a:lnTo>
                  <a:lnTo>
                    <a:pt x="184531" y="157226"/>
                  </a:lnTo>
                  <a:lnTo>
                    <a:pt x="172212" y="172212"/>
                  </a:lnTo>
                  <a:lnTo>
                    <a:pt x="157353" y="184531"/>
                  </a:lnTo>
                  <a:lnTo>
                    <a:pt x="140335" y="193675"/>
                  </a:lnTo>
                  <a:lnTo>
                    <a:pt x="121285" y="199517"/>
                  </a:lnTo>
                  <a:lnTo>
                    <a:pt x="100838" y="201676"/>
                  </a:lnTo>
                  <a:lnTo>
                    <a:pt x="80645" y="199517"/>
                  </a:lnTo>
                  <a:lnTo>
                    <a:pt x="61595" y="193675"/>
                  </a:lnTo>
                  <a:lnTo>
                    <a:pt x="44577" y="184531"/>
                  </a:lnTo>
                  <a:lnTo>
                    <a:pt x="29718" y="172212"/>
                  </a:lnTo>
                  <a:lnTo>
                    <a:pt x="17399" y="157226"/>
                  </a:lnTo>
                  <a:lnTo>
                    <a:pt x="8001" y="140081"/>
                  </a:lnTo>
                  <a:lnTo>
                    <a:pt x="2159" y="121158"/>
                  </a:lnTo>
                  <a:lnTo>
                    <a:pt x="0" y="100838"/>
                  </a:lnTo>
                  <a:close/>
                </a:path>
              </a:pathLst>
            </a:custGeom>
            <a:solidFill>
              <a:srgbClr val="7F7F7F"/>
            </a:solidFill>
            <a:ln w="0" cap="flat" cmpd="sng" algn="ctr">
              <a:solidFill>
                <a:srgbClr val="7F7F7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1" name="Freeform 30"/>
            <p:cNvSpPr/>
            <p:nvPr/>
          </p:nvSpPr>
          <p:spPr>
            <a:xfrm>
              <a:off x="9292590" y="4212590"/>
              <a:ext cx="201931" cy="201931"/>
            </a:xfrm>
            <a:custGeom>
              <a:avLst/>
              <a:gdLst/>
              <a:ahLst/>
              <a:cxnLst/>
              <a:rect l="0" t="0" r="0" b="0"/>
              <a:pathLst>
                <a:path w="201931" h="201931">
                  <a:moveTo>
                    <a:pt x="0" y="101600"/>
                  </a:moveTo>
                  <a:lnTo>
                    <a:pt x="2540" y="120650"/>
                  </a:lnTo>
                  <a:lnTo>
                    <a:pt x="7620" y="139700"/>
                  </a:lnTo>
                  <a:lnTo>
                    <a:pt x="17780" y="157480"/>
                  </a:lnTo>
                  <a:lnTo>
                    <a:pt x="30480" y="172720"/>
                  </a:lnTo>
                  <a:lnTo>
                    <a:pt x="44450" y="184150"/>
                  </a:lnTo>
                  <a:lnTo>
                    <a:pt x="62230" y="194310"/>
                  </a:lnTo>
                  <a:lnTo>
                    <a:pt x="81280" y="199390"/>
                  </a:lnTo>
                  <a:lnTo>
                    <a:pt x="101600" y="201930"/>
                  </a:lnTo>
                  <a:lnTo>
                    <a:pt x="121920" y="199390"/>
                  </a:lnTo>
                  <a:lnTo>
                    <a:pt x="140970" y="194310"/>
                  </a:lnTo>
                  <a:lnTo>
                    <a:pt x="157480" y="184150"/>
                  </a:lnTo>
                  <a:lnTo>
                    <a:pt x="172720" y="172720"/>
                  </a:lnTo>
                  <a:lnTo>
                    <a:pt x="185420" y="157480"/>
                  </a:lnTo>
                  <a:lnTo>
                    <a:pt x="194310" y="139700"/>
                  </a:lnTo>
                  <a:lnTo>
                    <a:pt x="200660" y="120650"/>
                  </a:lnTo>
                  <a:lnTo>
                    <a:pt x="201930" y="101600"/>
                  </a:lnTo>
                  <a:lnTo>
                    <a:pt x="200660" y="80010"/>
                  </a:lnTo>
                  <a:lnTo>
                    <a:pt x="194310" y="62230"/>
                  </a:lnTo>
                  <a:lnTo>
                    <a:pt x="185420" y="44450"/>
                  </a:lnTo>
                  <a:lnTo>
                    <a:pt x="172720" y="29210"/>
                  </a:lnTo>
                  <a:lnTo>
                    <a:pt x="157480" y="17780"/>
                  </a:lnTo>
                  <a:lnTo>
                    <a:pt x="140970" y="7620"/>
                  </a:lnTo>
                  <a:lnTo>
                    <a:pt x="121920" y="2540"/>
                  </a:lnTo>
                  <a:lnTo>
                    <a:pt x="101600" y="0"/>
                  </a:lnTo>
                  <a:lnTo>
                    <a:pt x="81280" y="2540"/>
                  </a:lnTo>
                  <a:lnTo>
                    <a:pt x="62230" y="7620"/>
                  </a:lnTo>
                  <a:lnTo>
                    <a:pt x="44450" y="17780"/>
                  </a:lnTo>
                  <a:lnTo>
                    <a:pt x="30480" y="29210"/>
                  </a:lnTo>
                  <a:lnTo>
                    <a:pt x="17780" y="44450"/>
                  </a:lnTo>
                  <a:lnTo>
                    <a:pt x="7620" y="62230"/>
                  </a:lnTo>
                  <a:lnTo>
                    <a:pt x="2540" y="8001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2" name="Freeform 31"/>
            <p:cNvSpPr/>
            <p:nvPr/>
          </p:nvSpPr>
          <p:spPr>
            <a:xfrm>
              <a:off x="8975852" y="3050921"/>
              <a:ext cx="90679" cy="148718"/>
            </a:xfrm>
            <a:custGeom>
              <a:avLst/>
              <a:gdLst/>
              <a:ahLst/>
              <a:cxnLst/>
              <a:rect l="0" t="0" r="0" b="0"/>
              <a:pathLst>
                <a:path w="90679" h="148718">
                  <a:moveTo>
                    <a:pt x="73025" y="142494"/>
                  </a:moveTo>
                  <a:lnTo>
                    <a:pt x="90678" y="142494"/>
                  </a:lnTo>
                  <a:lnTo>
                    <a:pt x="90678" y="148717"/>
                  </a:lnTo>
                  <a:lnTo>
                    <a:pt x="0" y="148717"/>
                  </a:lnTo>
                  <a:lnTo>
                    <a:pt x="0" y="142494"/>
                  </a:lnTo>
                  <a:lnTo>
                    <a:pt x="21082" y="142494"/>
                  </a:lnTo>
                  <a:lnTo>
                    <a:pt x="21082" y="9906"/>
                  </a:lnTo>
                  <a:lnTo>
                    <a:pt x="3429" y="9906"/>
                  </a:lnTo>
                  <a:lnTo>
                    <a:pt x="3429" y="3429"/>
                  </a:lnTo>
                  <a:lnTo>
                    <a:pt x="34417" y="3429"/>
                  </a:lnTo>
                  <a:lnTo>
                    <a:pt x="73025"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3" name="Freeform 32"/>
            <p:cNvSpPr/>
            <p:nvPr/>
          </p:nvSpPr>
          <p:spPr>
            <a:xfrm>
              <a:off x="9126474" y="3215513"/>
              <a:ext cx="125985" cy="150115"/>
            </a:xfrm>
            <a:custGeom>
              <a:avLst/>
              <a:gdLst/>
              <a:ahLst/>
              <a:cxnLst/>
              <a:rect l="0" t="0" r="0" b="0"/>
              <a:pathLst>
                <a:path w="125985" h="150115">
                  <a:moveTo>
                    <a:pt x="59436" y="15113"/>
                  </a:moveTo>
                  <a:lnTo>
                    <a:pt x="54737" y="11684"/>
                  </a:lnTo>
                  <a:lnTo>
                    <a:pt x="43434" y="8763"/>
                  </a:lnTo>
                  <a:lnTo>
                    <a:pt x="32766" y="10033"/>
                  </a:lnTo>
                  <a:lnTo>
                    <a:pt x="28702" y="12192"/>
                  </a:lnTo>
                  <a:lnTo>
                    <a:pt x="26035" y="14859"/>
                  </a:lnTo>
                  <a:lnTo>
                    <a:pt x="36830" y="18669"/>
                  </a:lnTo>
                  <a:lnTo>
                    <a:pt x="43815" y="24384"/>
                  </a:lnTo>
                  <a:lnTo>
                    <a:pt x="47371" y="31496"/>
                  </a:lnTo>
                  <a:lnTo>
                    <a:pt x="47879" y="39116"/>
                  </a:lnTo>
                  <a:lnTo>
                    <a:pt x="45593" y="46355"/>
                  </a:lnTo>
                  <a:lnTo>
                    <a:pt x="41021" y="52705"/>
                  </a:lnTo>
                  <a:lnTo>
                    <a:pt x="34417" y="56896"/>
                  </a:lnTo>
                  <a:lnTo>
                    <a:pt x="26035" y="58547"/>
                  </a:lnTo>
                  <a:lnTo>
                    <a:pt x="20574" y="58547"/>
                  </a:lnTo>
                  <a:lnTo>
                    <a:pt x="15748" y="57023"/>
                  </a:lnTo>
                  <a:lnTo>
                    <a:pt x="8509" y="50800"/>
                  </a:lnTo>
                  <a:lnTo>
                    <a:pt x="4191" y="41529"/>
                  </a:lnTo>
                  <a:lnTo>
                    <a:pt x="4191" y="30480"/>
                  </a:lnTo>
                  <a:lnTo>
                    <a:pt x="8763" y="19431"/>
                  </a:lnTo>
                  <a:lnTo>
                    <a:pt x="13081" y="14224"/>
                  </a:lnTo>
                  <a:lnTo>
                    <a:pt x="18669" y="9652"/>
                  </a:lnTo>
                  <a:lnTo>
                    <a:pt x="25781" y="5842"/>
                  </a:lnTo>
                  <a:lnTo>
                    <a:pt x="34417" y="2794"/>
                  </a:lnTo>
                  <a:lnTo>
                    <a:pt x="44831" y="762"/>
                  </a:lnTo>
                  <a:lnTo>
                    <a:pt x="57023" y="0"/>
                  </a:lnTo>
                  <a:lnTo>
                    <a:pt x="71120" y="635"/>
                  </a:lnTo>
                  <a:lnTo>
                    <a:pt x="83439" y="2540"/>
                  </a:lnTo>
                  <a:lnTo>
                    <a:pt x="93726" y="5842"/>
                  </a:lnTo>
                  <a:lnTo>
                    <a:pt x="102489" y="10160"/>
                  </a:lnTo>
                  <a:lnTo>
                    <a:pt x="109601" y="15367"/>
                  </a:lnTo>
                  <a:lnTo>
                    <a:pt x="115062" y="21463"/>
                  </a:lnTo>
                  <a:lnTo>
                    <a:pt x="118999" y="27940"/>
                  </a:lnTo>
                  <a:lnTo>
                    <a:pt x="121666" y="34671"/>
                  </a:lnTo>
                  <a:lnTo>
                    <a:pt x="122809" y="48514"/>
                  </a:lnTo>
                  <a:lnTo>
                    <a:pt x="119380" y="61468"/>
                  </a:lnTo>
                  <a:lnTo>
                    <a:pt x="115951" y="66929"/>
                  </a:lnTo>
                  <a:lnTo>
                    <a:pt x="111633" y="71628"/>
                  </a:lnTo>
                  <a:lnTo>
                    <a:pt x="106553" y="75438"/>
                  </a:lnTo>
                  <a:lnTo>
                    <a:pt x="100584" y="77978"/>
                  </a:lnTo>
                  <a:lnTo>
                    <a:pt x="92456" y="80391"/>
                  </a:lnTo>
                  <a:lnTo>
                    <a:pt x="81407" y="83439"/>
                  </a:lnTo>
                  <a:lnTo>
                    <a:pt x="55499" y="91440"/>
                  </a:lnTo>
                  <a:lnTo>
                    <a:pt x="43053" y="96520"/>
                  </a:lnTo>
                  <a:lnTo>
                    <a:pt x="32639" y="102616"/>
                  </a:lnTo>
                  <a:lnTo>
                    <a:pt x="25527" y="109855"/>
                  </a:lnTo>
                  <a:lnTo>
                    <a:pt x="22733" y="118364"/>
                  </a:lnTo>
                  <a:lnTo>
                    <a:pt x="36957" y="110617"/>
                  </a:lnTo>
                  <a:lnTo>
                    <a:pt x="51435" y="106553"/>
                  </a:lnTo>
                  <a:lnTo>
                    <a:pt x="66421" y="105537"/>
                  </a:lnTo>
                  <a:lnTo>
                    <a:pt x="82423" y="106807"/>
                  </a:lnTo>
                  <a:lnTo>
                    <a:pt x="91948" y="108839"/>
                  </a:lnTo>
                  <a:lnTo>
                    <a:pt x="103632" y="109855"/>
                  </a:lnTo>
                  <a:lnTo>
                    <a:pt x="109220" y="109220"/>
                  </a:lnTo>
                  <a:lnTo>
                    <a:pt x="114046" y="107188"/>
                  </a:lnTo>
                  <a:lnTo>
                    <a:pt x="117729" y="103251"/>
                  </a:lnTo>
                  <a:lnTo>
                    <a:pt x="119888" y="97282"/>
                  </a:lnTo>
                  <a:lnTo>
                    <a:pt x="125984" y="97282"/>
                  </a:lnTo>
                  <a:lnTo>
                    <a:pt x="123444" y="113030"/>
                  </a:lnTo>
                  <a:lnTo>
                    <a:pt x="118872" y="125476"/>
                  </a:lnTo>
                  <a:lnTo>
                    <a:pt x="112776" y="135001"/>
                  </a:lnTo>
                  <a:lnTo>
                    <a:pt x="105283" y="141859"/>
                  </a:lnTo>
                  <a:lnTo>
                    <a:pt x="96520" y="146431"/>
                  </a:lnTo>
                  <a:lnTo>
                    <a:pt x="86614" y="149225"/>
                  </a:lnTo>
                  <a:lnTo>
                    <a:pt x="76073" y="150114"/>
                  </a:lnTo>
                  <a:lnTo>
                    <a:pt x="64770" y="149987"/>
                  </a:lnTo>
                  <a:lnTo>
                    <a:pt x="49149" y="146431"/>
                  </a:lnTo>
                  <a:lnTo>
                    <a:pt x="32766" y="141732"/>
                  </a:lnTo>
                  <a:lnTo>
                    <a:pt x="25019" y="140589"/>
                  </a:lnTo>
                  <a:lnTo>
                    <a:pt x="17907" y="141097"/>
                  </a:lnTo>
                  <a:lnTo>
                    <a:pt x="11684" y="144145"/>
                  </a:lnTo>
                  <a:lnTo>
                    <a:pt x="6731" y="149987"/>
                  </a:lnTo>
                  <a:lnTo>
                    <a:pt x="0" y="149987"/>
                  </a:lnTo>
                  <a:lnTo>
                    <a:pt x="2921" y="134366"/>
                  </a:lnTo>
                  <a:lnTo>
                    <a:pt x="7874" y="121920"/>
                  </a:lnTo>
                  <a:lnTo>
                    <a:pt x="14351" y="111506"/>
                  </a:lnTo>
                  <a:lnTo>
                    <a:pt x="22098" y="102997"/>
                  </a:lnTo>
                  <a:lnTo>
                    <a:pt x="39751" y="87376"/>
                  </a:lnTo>
                  <a:lnTo>
                    <a:pt x="58547" y="69723"/>
                  </a:lnTo>
                  <a:lnTo>
                    <a:pt x="65024" y="59690"/>
                  </a:lnTo>
                  <a:lnTo>
                    <a:pt x="68199" y="47244"/>
                  </a:lnTo>
                  <a:lnTo>
                    <a:pt x="67310" y="33528"/>
                  </a:lnTo>
                  <a:lnTo>
                    <a:pt x="63119" y="1993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4" name="Freeform 33"/>
            <p:cNvSpPr/>
            <p:nvPr/>
          </p:nvSpPr>
          <p:spPr>
            <a:xfrm>
              <a:off x="9200515" y="3459226"/>
              <a:ext cx="121286" cy="149480"/>
            </a:xfrm>
            <a:custGeom>
              <a:avLst/>
              <a:gdLst/>
              <a:ahLst/>
              <a:cxnLst/>
              <a:rect l="0" t="0" r="0" b="0"/>
              <a:pathLst>
                <a:path w="121286" h="149480">
                  <a:moveTo>
                    <a:pt x="53975" y="8636"/>
                  </a:moveTo>
                  <a:lnTo>
                    <a:pt x="49657" y="6985"/>
                  </a:lnTo>
                  <a:lnTo>
                    <a:pt x="41021" y="6731"/>
                  </a:lnTo>
                  <a:lnTo>
                    <a:pt x="33528" y="9398"/>
                  </a:lnTo>
                  <a:lnTo>
                    <a:pt x="28956" y="13081"/>
                  </a:lnTo>
                  <a:lnTo>
                    <a:pt x="38354" y="19685"/>
                  </a:lnTo>
                  <a:lnTo>
                    <a:pt x="43942" y="26924"/>
                  </a:lnTo>
                  <a:lnTo>
                    <a:pt x="46101" y="34417"/>
                  </a:lnTo>
                  <a:lnTo>
                    <a:pt x="45339" y="41148"/>
                  </a:lnTo>
                  <a:lnTo>
                    <a:pt x="41910" y="47117"/>
                  </a:lnTo>
                  <a:lnTo>
                    <a:pt x="36449" y="51562"/>
                  </a:lnTo>
                  <a:lnTo>
                    <a:pt x="29337" y="53848"/>
                  </a:lnTo>
                  <a:lnTo>
                    <a:pt x="20701" y="53467"/>
                  </a:lnTo>
                  <a:lnTo>
                    <a:pt x="12573" y="49784"/>
                  </a:lnTo>
                  <a:lnTo>
                    <a:pt x="6731" y="43180"/>
                  </a:lnTo>
                  <a:lnTo>
                    <a:pt x="3810" y="34544"/>
                  </a:lnTo>
                  <a:lnTo>
                    <a:pt x="4445" y="24892"/>
                  </a:lnTo>
                  <a:lnTo>
                    <a:pt x="9398" y="15748"/>
                  </a:lnTo>
                  <a:lnTo>
                    <a:pt x="13589" y="11557"/>
                  </a:lnTo>
                  <a:lnTo>
                    <a:pt x="18923" y="7747"/>
                  </a:lnTo>
                  <a:lnTo>
                    <a:pt x="25781" y="4572"/>
                  </a:lnTo>
                  <a:lnTo>
                    <a:pt x="34036" y="2032"/>
                  </a:lnTo>
                  <a:lnTo>
                    <a:pt x="43561" y="635"/>
                  </a:lnTo>
                  <a:lnTo>
                    <a:pt x="54864" y="0"/>
                  </a:lnTo>
                  <a:lnTo>
                    <a:pt x="66929" y="508"/>
                  </a:lnTo>
                  <a:lnTo>
                    <a:pt x="77597" y="2286"/>
                  </a:lnTo>
                  <a:lnTo>
                    <a:pt x="87122" y="5207"/>
                  </a:lnTo>
                  <a:lnTo>
                    <a:pt x="95250" y="9017"/>
                  </a:lnTo>
                  <a:lnTo>
                    <a:pt x="102108" y="13843"/>
                  </a:lnTo>
                  <a:lnTo>
                    <a:pt x="107442" y="19304"/>
                  </a:lnTo>
                  <a:lnTo>
                    <a:pt x="111379" y="25146"/>
                  </a:lnTo>
                  <a:lnTo>
                    <a:pt x="113919" y="31242"/>
                  </a:lnTo>
                  <a:lnTo>
                    <a:pt x="114427" y="43942"/>
                  </a:lnTo>
                  <a:lnTo>
                    <a:pt x="112268" y="50038"/>
                  </a:lnTo>
                  <a:lnTo>
                    <a:pt x="108585" y="55753"/>
                  </a:lnTo>
                  <a:lnTo>
                    <a:pt x="103378" y="60960"/>
                  </a:lnTo>
                  <a:lnTo>
                    <a:pt x="96393" y="65278"/>
                  </a:lnTo>
                  <a:lnTo>
                    <a:pt x="87757" y="68961"/>
                  </a:lnTo>
                  <a:lnTo>
                    <a:pt x="77470" y="71247"/>
                  </a:lnTo>
                  <a:lnTo>
                    <a:pt x="89154" y="74041"/>
                  </a:lnTo>
                  <a:lnTo>
                    <a:pt x="99187" y="78359"/>
                  </a:lnTo>
                  <a:lnTo>
                    <a:pt x="107315" y="83439"/>
                  </a:lnTo>
                  <a:lnTo>
                    <a:pt x="113538" y="89662"/>
                  </a:lnTo>
                  <a:lnTo>
                    <a:pt x="117983" y="96393"/>
                  </a:lnTo>
                  <a:lnTo>
                    <a:pt x="120650" y="103632"/>
                  </a:lnTo>
                  <a:lnTo>
                    <a:pt x="121285" y="110871"/>
                  </a:lnTo>
                  <a:lnTo>
                    <a:pt x="120015" y="118237"/>
                  </a:lnTo>
                  <a:lnTo>
                    <a:pt x="117094" y="125349"/>
                  </a:lnTo>
                  <a:lnTo>
                    <a:pt x="112141" y="131953"/>
                  </a:lnTo>
                  <a:lnTo>
                    <a:pt x="105156" y="137795"/>
                  </a:lnTo>
                  <a:lnTo>
                    <a:pt x="96393" y="142621"/>
                  </a:lnTo>
                  <a:lnTo>
                    <a:pt x="85725" y="146431"/>
                  </a:lnTo>
                  <a:lnTo>
                    <a:pt x="72898" y="148717"/>
                  </a:lnTo>
                  <a:lnTo>
                    <a:pt x="58293" y="149479"/>
                  </a:lnTo>
                  <a:lnTo>
                    <a:pt x="41783" y="148336"/>
                  </a:lnTo>
                  <a:lnTo>
                    <a:pt x="32385" y="146685"/>
                  </a:lnTo>
                  <a:lnTo>
                    <a:pt x="24384" y="144145"/>
                  </a:lnTo>
                  <a:lnTo>
                    <a:pt x="17399" y="140843"/>
                  </a:lnTo>
                  <a:lnTo>
                    <a:pt x="11811" y="136779"/>
                  </a:lnTo>
                  <a:lnTo>
                    <a:pt x="3683" y="127635"/>
                  </a:lnTo>
                  <a:lnTo>
                    <a:pt x="0" y="117602"/>
                  </a:lnTo>
                  <a:lnTo>
                    <a:pt x="254" y="107823"/>
                  </a:lnTo>
                  <a:lnTo>
                    <a:pt x="4445" y="99568"/>
                  </a:lnTo>
                  <a:lnTo>
                    <a:pt x="12446" y="93980"/>
                  </a:lnTo>
                  <a:lnTo>
                    <a:pt x="17780" y="92583"/>
                  </a:lnTo>
                  <a:lnTo>
                    <a:pt x="23876" y="92456"/>
                  </a:lnTo>
                  <a:lnTo>
                    <a:pt x="34163" y="95377"/>
                  </a:lnTo>
                  <a:lnTo>
                    <a:pt x="41021" y="100076"/>
                  </a:lnTo>
                  <a:lnTo>
                    <a:pt x="44323" y="106172"/>
                  </a:lnTo>
                  <a:lnTo>
                    <a:pt x="44958" y="113284"/>
                  </a:lnTo>
                  <a:lnTo>
                    <a:pt x="43180" y="120650"/>
                  </a:lnTo>
                  <a:lnTo>
                    <a:pt x="39497" y="127762"/>
                  </a:lnTo>
                  <a:lnTo>
                    <a:pt x="34036" y="134112"/>
                  </a:lnTo>
                  <a:lnTo>
                    <a:pt x="27305" y="139319"/>
                  </a:lnTo>
                  <a:lnTo>
                    <a:pt x="36068" y="142494"/>
                  </a:lnTo>
                  <a:lnTo>
                    <a:pt x="44958" y="143002"/>
                  </a:lnTo>
                  <a:lnTo>
                    <a:pt x="52578" y="140716"/>
                  </a:lnTo>
                  <a:lnTo>
                    <a:pt x="57658" y="135890"/>
                  </a:lnTo>
                  <a:lnTo>
                    <a:pt x="59944" y="131445"/>
                  </a:lnTo>
                  <a:lnTo>
                    <a:pt x="62357" y="124079"/>
                  </a:lnTo>
                  <a:lnTo>
                    <a:pt x="64262" y="114554"/>
                  </a:lnTo>
                  <a:lnTo>
                    <a:pt x="65278" y="104267"/>
                  </a:lnTo>
                  <a:lnTo>
                    <a:pt x="64516" y="93980"/>
                  </a:lnTo>
                  <a:lnTo>
                    <a:pt x="61341" y="85217"/>
                  </a:lnTo>
                  <a:lnTo>
                    <a:pt x="55118" y="78994"/>
                  </a:lnTo>
                  <a:lnTo>
                    <a:pt x="50546" y="77089"/>
                  </a:lnTo>
                  <a:lnTo>
                    <a:pt x="44958" y="76200"/>
                  </a:lnTo>
                  <a:lnTo>
                    <a:pt x="40767" y="75819"/>
                  </a:lnTo>
                  <a:lnTo>
                    <a:pt x="37719" y="74930"/>
                  </a:lnTo>
                  <a:lnTo>
                    <a:pt x="35433" y="72136"/>
                  </a:lnTo>
                  <a:lnTo>
                    <a:pt x="37719" y="69215"/>
                  </a:lnTo>
                  <a:lnTo>
                    <a:pt x="40767" y="68453"/>
                  </a:lnTo>
                  <a:lnTo>
                    <a:pt x="44958" y="67945"/>
                  </a:lnTo>
                  <a:lnTo>
                    <a:pt x="52959" y="66167"/>
                  </a:lnTo>
                  <a:lnTo>
                    <a:pt x="59055" y="61468"/>
                  </a:lnTo>
                  <a:lnTo>
                    <a:pt x="63246" y="54229"/>
                  </a:lnTo>
                  <a:lnTo>
                    <a:pt x="65405" y="45720"/>
                  </a:lnTo>
                  <a:lnTo>
                    <a:pt x="65913" y="36449"/>
                  </a:lnTo>
                  <a:lnTo>
                    <a:pt x="64643" y="27051"/>
                  </a:lnTo>
                  <a:lnTo>
                    <a:pt x="61849" y="18669"/>
                  </a:lnTo>
                  <a:lnTo>
                    <a:pt x="57658" y="1155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5" name="Freeform 34"/>
            <p:cNvSpPr/>
            <p:nvPr/>
          </p:nvSpPr>
          <p:spPr>
            <a:xfrm>
              <a:off x="9112885" y="3687572"/>
              <a:ext cx="129414" cy="147067"/>
            </a:xfrm>
            <a:custGeom>
              <a:avLst/>
              <a:gdLst/>
              <a:ahLst/>
              <a:cxnLst/>
              <a:rect l="0" t="0" r="0" b="0"/>
              <a:pathLst>
                <a:path w="129414" h="147067">
                  <a:moveTo>
                    <a:pt x="60198" y="98679"/>
                  </a:moveTo>
                  <a:lnTo>
                    <a:pt x="9906" y="98679"/>
                  </a:lnTo>
                  <a:lnTo>
                    <a:pt x="60198" y="37338"/>
                  </a:lnTo>
                  <a:lnTo>
                    <a:pt x="111506" y="0"/>
                  </a:lnTo>
                  <a:lnTo>
                    <a:pt x="111506" y="98679"/>
                  </a:lnTo>
                  <a:lnTo>
                    <a:pt x="129413" y="98679"/>
                  </a:lnTo>
                  <a:lnTo>
                    <a:pt x="129413" y="108204"/>
                  </a:lnTo>
                  <a:lnTo>
                    <a:pt x="111506" y="108204"/>
                  </a:lnTo>
                  <a:lnTo>
                    <a:pt x="111506" y="140843"/>
                  </a:lnTo>
                  <a:lnTo>
                    <a:pt x="127635" y="140843"/>
                  </a:lnTo>
                  <a:lnTo>
                    <a:pt x="127635" y="147066"/>
                  </a:lnTo>
                  <a:lnTo>
                    <a:pt x="43561" y="147066"/>
                  </a:lnTo>
                  <a:lnTo>
                    <a:pt x="43561" y="140843"/>
                  </a:lnTo>
                  <a:lnTo>
                    <a:pt x="60198" y="140843"/>
                  </a:lnTo>
                  <a:lnTo>
                    <a:pt x="60198" y="108204"/>
                  </a:lnTo>
                  <a:lnTo>
                    <a:pt x="0" y="108204"/>
                  </a:lnTo>
                  <a:lnTo>
                    <a:pt x="0" y="98679"/>
                  </a:lnTo>
                  <a:lnTo>
                    <a:pt x="81153"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6" name="Freeform 35"/>
            <p:cNvSpPr/>
            <p:nvPr/>
          </p:nvSpPr>
          <p:spPr>
            <a:xfrm>
              <a:off x="8958707" y="3859911"/>
              <a:ext cx="121286" cy="149099"/>
            </a:xfrm>
            <a:custGeom>
              <a:avLst/>
              <a:gdLst/>
              <a:ahLst/>
              <a:cxnLst/>
              <a:rect l="0" t="0" r="0" b="0"/>
              <a:pathLst>
                <a:path w="121286" h="149099">
                  <a:moveTo>
                    <a:pt x="36957" y="62103"/>
                  </a:moveTo>
                  <a:lnTo>
                    <a:pt x="54991" y="58801"/>
                  </a:lnTo>
                  <a:lnTo>
                    <a:pt x="70993" y="58801"/>
                  </a:lnTo>
                  <a:lnTo>
                    <a:pt x="84963" y="61595"/>
                  </a:lnTo>
                  <a:lnTo>
                    <a:pt x="97028" y="66548"/>
                  </a:lnTo>
                  <a:lnTo>
                    <a:pt x="106680" y="73533"/>
                  </a:lnTo>
                  <a:lnTo>
                    <a:pt x="113919" y="82042"/>
                  </a:lnTo>
                  <a:lnTo>
                    <a:pt x="118999" y="91440"/>
                  </a:lnTo>
                  <a:lnTo>
                    <a:pt x="121285" y="101346"/>
                  </a:lnTo>
                  <a:lnTo>
                    <a:pt x="121158" y="111379"/>
                  </a:lnTo>
                  <a:lnTo>
                    <a:pt x="117983" y="121031"/>
                  </a:lnTo>
                  <a:lnTo>
                    <a:pt x="112141" y="130048"/>
                  </a:lnTo>
                  <a:lnTo>
                    <a:pt x="103251" y="137795"/>
                  </a:lnTo>
                  <a:lnTo>
                    <a:pt x="91440" y="143764"/>
                  </a:lnTo>
                  <a:lnTo>
                    <a:pt x="76327" y="147701"/>
                  </a:lnTo>
                  <a:lnTo>
                    <a:pt x="58039" y="149098"/>
                  </a:lnTo>
                  <a:lnTo>
                    <a:pt x="42164" y="148590"/>
                  </a:lnTo>
                  <a:lnTo>
                    <a:pt x="26924" y="146177"/>
                  </a:lnTo>
                  <a:lnTo>
                    <a:pt x="13462" y="140462"/>
                  </a:lnTo>
                  <a:lnTo>
                    <a:pt x="7620" y="136017"/>
                  </a:lnTo>
                  <a:lnTo>
                    <a:pt x="2921" y="130175"/>
                  </a:lnTo>
                  <a:lnTo>
                    <a:pt x="508" y="123190"/>
                  </a:lnTo>
                  <a:lnTo>
                    <a:pt x="0" y="116078"/>
                  </a:lnTo>
                  <a:lnTo>
                    <a:pt x="1397" y="109093"/>
                  </a:lnTo>
                  <a:lnTo>
                    <a:pt x="4572" y="102997"/>
                  </a:lnTo>
                  <a:lnTo>
                    <a:pt x="9398" y="98044"/>
                  </a:lnTo>
                  <a:lnTo>
                    <a:pt x="16002" y="94996"/>
                  </a:lnTo>
                  <a:lnTo>
                    <a:pt x="24130" y="94361"/>
                  </a:lnTo>
                  <a:lnTo>
                    <a:pt x="33782" y="96393"/>
                  </a:lnTo>
                  <a:lnTo>
                    <a:pt x="39116" y="99822"/>
                  </a:lnTo>
                  <a:lnTo>
                    <a:pt x="42926" y="104902"/>
                  </a:lnTo>
                  <a:lnTo>
                    <a:pt x="45085" y="110871"/>
                  </a:lnTo>
                  <a:lnTo>
                    <a:pt x="45593" y="117348"/>
                  </a:lnTo>
                  <a:lnTo>
                    <a:pt x="44069" y="123952"/>
                  </a:lnTo>
                  <a:lnTo>
                    <a:pt x="40640" y="130048"/>
                  </a:lnTo>
                  <a:lnTo>
                    <a:pt x="35052" y="135001"/>
                  </a:lnTo>
                  <a:lnTo>
                    <a:pt x="27178" y="138430"/>
                  </a:lnTo>
                  <a:lnTo>
                    <a:pt x="28956" y="141097"/>
                  </a:lnTo>
                  <a:lnTo>
                    <a:pt x="32258" y="142748"/>
                  </a:lnTo>
                  <a:lnTo>
                    <a:pt x="40513" y="144399"/>
                  </a:lnTo>
                  <a:lnTo>
                    <a:pt x="49403" y="143383"/>
                  </a:lnTo>
                  <a:lnTo>
                    <a:pt x="56388" y="140081"/>
                  </a:lnTo>
                  <a:lnTo>
                    <a:pt x="60452" y="135382"/>
                  </a:lnTo>
                  <a:lnTo>
                    <a:pt x="63373" y="128016"/>
                  </a:lnTo>
                  <a:lnTo>
                    <a:pt x="65151" y="119126"/>
                  </a:lnTo>
                  <a:lnTo>
                    <a:pt x="66040" y="109220"/>
                  </a:lnTo>
                  <a:lnTo>
                    <a:pt x="65786" y="99314"/>
                  </a:lnTo>
                  <a:lnTo>
                    <a:pt x="64897" y="90424"/>
                  </a:lnTo>
                  <a:lnTo>
                    <a:pt x="63246" y="83312"/>
                  </a:lnTo>
                  <a:lnTo>
                    <a:pt x="60960" y="78740"/>
                  </a:lnTo>
                  <a:lnTo>
                    <a:pt x="58166" y="74422"/>
                  </a:lnTo>
                  <a:lnTo>
                    <a:pt x="54483" y="71501"/>
                  </a:lnTo>
                  <a:lnTo>
                    <a:pt x="45212" y="68580"/>
                  </a:lnTo>
                  <a:lnTo>
                    <a:pt x="35052" y="69215"/>
                  </a:lnTo>
                  <a:lnTo>
                    <a:pt x="25400" y="72136"/>
                  </a:lnTo>
                  <a:lnTo>
                    <a:pt x="19050" y="75946"/>
                  </a:lnTo>
                  <a:lnTo>
                    <a:pt x="14097" y="78486"/>
                  </a:lnTo>
                  <a:lnTo>
                    <a:pt x="12446" y="78232"/>
                  </a:lnTo>
                  <a:lnTo>
                    <a:pt x="11303" y="76835"/>
                  </a:lnTo>
                  <a:lnTo>
                    <a:pt x="10922" y="73787"/>
                  </a:lnTo>
                  <a:lnTo>
                    <a:pt x="11176" y="68834"/>
                  </a:lnTo>
                  <a:lnTo>
                    <a:pt x="18923" y="889"/>
                  </a:lnTo>
                  <a:lnTo>
                    <a:pt x="25908" y="1397"/>
                  </a:lnTo>
                  <a:lnTo>
                    <a:pt x="34163" y="2540"/>
                  </a:lnTo>
                  <a:lnTo>
                    <a:pt x="54102" y="5461"/>
                  </a:lnTo>
                  <a:lnTo>
                    <a:pt x="76708" y="6477"/>
                  </a:lnTo>
                  <a:lnTo>
                    <a:pt x="88392" y="5334"/>
                  </a:lnTo>
                  <a:lnTo>
                    <a:pt x="100076" y="2540"/>
                  </a:lnTo>
                  <a:lnTo>
                    <a:pt x="105791" y="1143"/>
                  </a:lnTo>
                  <a:lnTo>
                    <a:pt x="110871" y="0"/>
                  </a:lnTo>
                  <a:lnTo>
                    <a:pt x="113919" y="1143"/>
                  </a:lnTo>
                  <a:lnTo>
                    <a:pt x="114681" y="2921"/>
                  </a:lnTo>
                  <a:lnTo>
                    <a:pt x="114427" y="5842"/>
                  </a:lnTo>
                  <a:lnTo>
                    <a:pt x="111887" y="13462"/>
                  </a:lnTo>
                  <a:lnTo>
                    <a:pt x="108331" y="20066"/>
                  </a:lnTo>
                  <a:lnTo>
                    <a:pt x="98933" y="30607"/>
                  </a:lnTo>
                  <a:lnTo>
                    <a:pt x="86868" y="37846"/>
                  </a:lnTo>
                  <a:lnTo>
                    <a:pt x="73533" y="42291"/>
                  </a:lnTo>
                  <a:lnTo>
                    <a:pt x="59309" y="44323"/>
                  </a:lnTo>
                  <a:lnTo>
                    <a:pt x="45212" y="44577"/>
                  </a:lnTo>
                  <a:lnTo>
                    <a:pt x="32131" y="43434"/>
                  </a:lnTo>
                  <a:lnTo>
                    <a:pt x="20574" y="41148"/>
                  </a:lnTo>
                  <a:lnTo>
                    <a:pt x="17145" y="6883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7" name="Freeform 36"/>
            <p:cNvSpPr/>
            <p:nvPr/>
          </p:nvSpPr>
          <p:spPr>
            <a:xfrm>
              <a:off x="8707247" y="3927602"/>
              <a:ext cx="129160" cy="151766"/>
            </a:xfrm>
            <a:custGeom>
              <a:avLst/>
              <a:gdLst/>
              <a:ahLst/>
              <a:cxnLst/>
              <a:rect l="0" t="0" r="0" b="0"/>
              <a:pathLst>
                <a:path w="129160" h="151766">
                  <a:moveTo>
                    <a:pt x="69723" y="65913"/>
                  </a:moveTo>
                  <a:lnTo>
                    <a:pt x="82423" y="63754"/>
                  </a:lnTo>
                  <a:lnTo>
                    <a:pt x="93980" y="64389"/>
                  </a:lnTo>
                  <a:lnTo>
                    <a:pt x="104013" y="67691"/>
                  </a:lnTo>
                  <a:lnTo>
                    <a:pt x="112649" y="72771"/>
                  </a:lnTo>
                  <a:lnTo>
                    <a:pt x="119634" y="79883"/>
                  </a:lnTo>
                  <a:lnTo>
                    <a:pt x="124714" y="88138"/>
                  </a:lnTo>
                  <a:lnTo>
                    <a:pt x="128016" y="97028"/>
                  </a:lnTo>
                  <a:lnTo>
                    <a:pt x="129159" y="106553"/>
                  </a:lnTo>
                  <a:lnTo>
                    <a:pt x="128397" y="116205"/>
                  </a:lnTo>
                  <a:lnTo>
                    <a:pt x="125349" y="125349"/>
                  </a:lnTo>
                  <a:lnTo>
                    <a:pt x="119761" y="133858"/>
                  </a:lnTo>
                  <a:lnTo>
                    <a:pt x="111887" y="140970"/>
                  </a:lnTo>
                  <a:lnTo>
                    <a:pt x="101346" y="146685"/>
                  </a:lnTo>
                  <a:lnTo>
                    <a:pt x="88011" y="150368"/>
                  </a:lnTo>
                  <a:lnTo>
                    <a:pt x="71755" y="151765"/>
                  </a:lnTo>
                  <a:lnTo>
                    <a:pt x="55118" y="150368"/>
                  </a:lnTo>
                  <a:lnTo>
                    <a:pt x="40513" y="145923"/>
                  </a:lnTo>
                  <a:lnTo>
                    <a:pt x="28194" y="138811"/>
                  </a:lnTo>
                  <a:lnTo>
                    <a:pt x="18161" y="129413"/>
                  </a:lnTo>
                  <a:lnTo>
                    <a:pt x="10160" y="118237"/>
                  </a:lnTo>
                  <a:lnTo>
                    <a:pt x="4699" y="105791"/>
                  </a:lnTo>
                  <a:lnTo>
                    <a:pt x="1143" y="92329"/>
                  </a:lnTo>
                  <a:lnTo>
                    <a:pt x="0" y="78359"/>
                  </a:lnTo>
                  <a:lnTo>
                    <a:pt x="1143" y="64389"/>
                  </a:lnTo>
                  <a:lnTo>
                    <a:pt x="4318" y="50673"/>
                  </a:lnTo>
                  <a:lnTo>
                    <a:pt x="10033" y="37846"/>
                  </a:lnTo>
                  <a:lnTo>
                    <a:pt x="17780" y="26162"/>
                  </a:lnTo>
                  <a:lnTo>
                    <a:pt x="27813" y="16129"/>
                  </a:lnTo>
                  <a:lnTo>
                    <a:pt x="40132" y="8128"/>
                  </a:lnTo>
                  <a:lnTo>
                    <a:pt x="54991" y="2667"/>
                  </a:lnTo>
                  <a:lnTo>
                    <a:pt x="71755" y="0"/>
                  </a:lnTo>
                  <a:lnTo>
                    <a:pt x="87884" y="1778"/>
                  </a:lnTo>
                  <a:lnTo>
                    <a:pt x="104013" y="7493"/>
                  </a:lnTo>
                  <a:lnTo>
                    <a:pt x="110871" y="12065"/>
                  </a:lnTo>
                  <a:lnTo>
                    <a:pt x="116205" y="18034"/>
                  </a:lnTo>
                  <a:lnTo>
                    <a:pt x="119634" y="25527"/>
                  </a:lnTo>
                  <a:lnTo>
                    <a:pt x="120396" y="34417"/>
                  </a:lnTo>
                  <a:lnTo>
                    <a:pt x="119507" y="39116"/>
                  </a:lnTo>
                  <a:lnTo>
                    <a:pt x="117475" y="43180"/>
                  </a:lnTo>
                  <a:lnTo>
                    <a:pt x="110998" y="48895"/>
                  </a:lnTo>
                  <a:lnTo>
                    <a:pt x="102489" y="51562"/>
                  </a:lnTo>
                  <a:lnTo>
                    <a:pt x="93091" y="51562"/>
                  </a:lnTo>
                  <a:lnTo>
                    <a:pt x="84328" y="48895"/>
                  </a:lnTo>
                  <a:lnTo>
                    <a:pt x="77851" y="43688"/>
                  </a:lnTo>
                  <a:lnTo>
                    <a:pt x="74930" y="36068"/>
                  </a:lnTo>
                  <a:lnTo>
                    <a:pt x="75057" y="31369"/>
                  </a:lnTo>
                  <a:lnTo>
                    <a:pt x="76835" y="26162"/>
                  </a:lnTo>
                  <a:lnTo>
                    <a:pt x="80899" y="19558"/>
                  </a:lnTo>
                  <a:lnTo>
                    <a:pt x="84455" y="16129"/>
                  </a:lnTo>
                  <a:lnTo>
                    <a:pt x="89535" y="11684"/>
                  </a:lnTo>
                  <a:lnTo>
                    <a:pt x="82423" y="8128"/>
                  </a:lnTo>
                  <a:lnTo>
                    <a:pt x="75946" y="7366"/>
                  </a:lnTo>
                  <a:lnTo>
                    <a:pt x="70358" y="8636"/>
                  </a:lnTo>
                  <a:lnTo>
                    <a:pt x="65405" y="12065"/>
                  </a:lnTo>
                  <a:lnTo>
                    <a:pt x="61468" y="17018"/>
                  </a:lnTo>
                  <a:lnTo>
                    <a:pt x="58293" y="23495"/>
                  </a:lnTo>
                  <a:lnTo>
                    <a:pt x="56388" y="30988"/>
                  </a:lnTo>
                  <a:lnTo>
                    <a:pt x="55753" y="39243"/>
                  </a:lnTo>
                  <a:lnTo>
                    <a:pt x="55753" y="71374"/>
                  </a:lnTo>
                  <a:lnTo>
                    <a:pt x="75057" y="90678"/>
                  </a:lnTo>
                  <a:lnTo>
                    <a:pt x="75057" y="129413"/>
                  </a:lnTo>
                  <a:lnTo>
                    <a:pt x="74168" y="136906"/>
                  </a:lnTo>
                  <a:lnTo>
                    <a:pt x="72136" y="142240"/>
                  </a:lnTo>
                  <a:lnTo>
                    <a:pt x="68961" y="145542"/>
                  </a:lnTo>
                  <a:lnTo>
                    <a:pt x="65405" y="146685"/>
                  </a:lnTo>
                  <a:lnTo>
                    <a:pt x="61849" y="145542"/>
                  </a:lnTo>
                  <a:lnTo>
                    <a:pt x="58801" y="142113"/>
                  </a:lnTo>
                  <a:lnTo>
                    <a:pt x="56515" y="136271"/>
                  </a:lnTo>
                  <a:lnTo>
                    <a:pt x="55753" y="127889"/>
                  </a:lnTo>
                  <a:lnTo>
                    <a:pt x="55753" y="90678"/>
                  </a:lnTo>
                  <a:lnTo>
                    <a:pt x="57277" y="83566"/>
                  </a:lnTo>
                  <a:lnTo>
                    <a:pt x="59817" y="78613"/>
                  </a:lnTo>
                  <a:lnTo>
                    <a:pt x="62992" y="76073"/>
                  </a:lnTo>
                  <a:lnTo>
                    <a:pt x="66675" y="75565"/>
                  </a:lnTo>
                  <a:lnTo>
                    <a:pt x="70231" y="77089"/>
                  </a:lnTo>
                  <a:lnTo>
                    <a:pt x="73152" y="80137"/>
                  </a:lnTo>
                  <a:lnTo>
                    <a:pt x="74930" y="8470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8" name="Freeform 37"/>
            <p:cNvSpPr/>
            <p:nvPr/>
          </p:nvSpPr>
          <p:spPr>
            <a:xfrm>
              <a:off x="8477631" y="3871214"/>
              <a:ext cx="124080" cy="154560"/>
            </a:xfrm>
            <a:custGeom>
              <a:avLst/>
              <a:gdLst/>
              <a:ahLst/>
              <a:cxnLst/>
              <a:rect l="0" t="0" r="0" b="0"/>
              <a:pathLst>
                <a:path w="124080" h="154560">
                  <a:moveTo>
                    <a:pt x="21336" y="10414"/>
                  </a:moveTo>
                  <a:lnTo>
                    <a:pt x="29337" y="5969"/>
                  </a:lnTo>
                  <a:lnTo>
                    <a:pt x="43815" y="1016"/>
                  </a:lnTo>
                  <a:lnTo>
                    <a:pt x="57404" y="0"/>
                  </a:lnTo>
                  <a:lnTo>
                    <a:pt x="71120" y="1651"/>
                  </a:lnTo>
                  <a:lnTo>
                    <a:pt x="81407" y="5588"/>
                  </a:lnTo>
                  <a:lnTo>
                    <a:pt x="92202" y="8890"/>
                  </a:lnTo>
                  <a:lnTo>
                    <a:pt x="103632" y="9906"/>
                  </a:lnTo>
                  <a:lnTo>
                    <a:pt x="114935" y="6477"/>
                  </a:lnTo>
                  <a:lnTo>
                    <a:pt x="120142" y="4699"/>
                  </a:lnTo>
                  <a:lnTo>
                    <a:pt x="123317" y="6223"/>
                  </a:lnTo>
                  <a:lnTo>
                    <a:pt x="124079" y="9271"/>
                  </a:lnTo>
                  <a:lnTo>
                    <a:pt x="121158" y="13081"/>
                  </a:lnTo>
                  <a:lnTo>
                    <a:pt x="113030" y="21844"/>
                  </a:lnTo>
                  <a:lnTo>
                    <a:pt x="105664" y="32385"/>
                  </a:lnTo>
                  <a:lnTo>
                    <a:pt x="99314" y="44323"/>
                  </a:lnTo>
                  <a:lnTo>
                    <a:pt x="93980" y="56769"/>
                  </a:lnTo>
                  <a:lnTo>
                    <a:pt x="86614" y="82042"/>
                  </a:lnTo>
                  <a:lnTo>
                    <a:pt x="84582" y="93980"/>
                  </a:lnTo>
                  <a:lnTo>
                    <a:pt x="83947" y="104902"/>
                  </a:lnTo>
                  <a:lnTo>
                    <a:pt x="84455" y="116713"/>
                  </a:lnTo>
                  <a:lnTo>
                    <a:pt x="83312" y="126873"/>
                  </a:lnTo>
                  <a:lnTo>
                    <a:pt x="80899" y="135001"/>
                  </a:lnTo>
                  <a:lnTo>
                    <a:pt x="77470" y="141859"/>
                  </a:lnTo>
                  <a:lnTo>
                    <a:pt x="73152" y="147193"/>
                  </a:lnTo>
                  <a:lnTo>
                    <a:pt x="68072" y="151003"/>
                  </a:lnTo>
                  <a:lnTo>
                    <a:pt x="56769" y="154559"/>
                  </a:lnTo>
                  <a:lnTo>
                    <a:pt x="45212" y="153035"/>
                  </a:lnTo>
                  <a:lnTo>
                    <a:pt x="35179" y="147193"/>
                  </a:lnTo>
                  <a:lnTo>
                    <a:pt x="31242" y="143002"/>
                  </a:lnTo>
                  <a:lnTo>
                    <a:pt x="28194" y="137668"/>
                  </a:lnTo>
                  <a:lnTo>
                    <a:pt x="26416" y="131699"/>
                  </a:lnTo>
                  <a:lnTo>
                    <a:pt x="25908" y="124841"/>
                  </a:lnTo>
                  <a:lnTo>
                    <a:pt x="29845" y="111760"/>
                  </a:lnTo>
                  <a:lnTo>
                    <a:pt x="37973" y="98298"/>
                  </a:lnTo>
                  <a:lnTo>
                    <a:pt x="48768" y="84963"/>
                  </a:lnTo>
                  <a:lnTo>
                    <a:pt x="61087" y="72136"/>
                  </a:lnTo>
                  <a:lnTo>
                    <a:pt x="73279" y="60452"/>
                  </a:lnTo>
                  <a:lnTo>
                    <a:pt x="83693" y="50292"/>
                  </a:lnTo>
                  <a:lnTo>
                    <a:pt x="91059" y="41783"/>
                  </a:lnTo>
                  <a:lnTo>
                    <a:pt x="93218" y="38481"/>
                  </a:lnTo>
                  <a:lnTo>
                    <a:pt x="93853" y="35687"/>
                  </a:lnTo>
                  <a:lnTo>
                    <a:pt x="85725" y="40259"/>
                  </a:lnTo>
                  <a:lnTo>
                    <a:pt x="74549" y="43815"/>
                  </a:lnTo>
                  <a:lnTo>
                    <a:pt x="61214" y="45212"/>
                  </a:lnTo>
                  <a:lnTo>
                    <a:pt x="46990" y="43688"/>
                  </a:lnTo>
                  <a:lnTo>
                    <a:pt x="33147" y="40132"/>
                  </a:lnTo>
                  <a:lnTo>
                    <a:pt x="22860" y="38100"/>
                  </a:lnTo>
                  <a:lnTo>
                    <a:pt x="15240" y="37465"/>
                  </a:lnTo>
                  <a:lnTo>
                    <a:pt x="9906" y="37338"/>
                  </a:lnTo>
                  <a:lnTo>
                    <a:pt x="6477" y="55118"/>
                  </a:lnTo>
                  <a:lnTo>
                    <a:pt x="0" y="55118"/>
                  </a:lnTo>
                  <a:lnTo>
                    <a:pt x="8255" y="1651"/>
                  </a:lnTo>
                  <a:lnTo>
                    <a:pt x="14351" y="1651"/>
                  </a:lnTo>
                  <a:lnTo>
                    <a:pt x="12573" y="1638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9" name="Freeform 38"/>
            <p:cNvSpPr/>
            <p:nvPr/>
          </p:nvSpPr>
          <p:spPr>
            <a:xfrm>
              <a:off x="8305038" y="3694303"/>
              <a:ext cx="128906" cy="149988"/>
            </a:xfrm>
            <a:custGeom>
              <a:avLst/>
              <a:gdLst/>
              <a:ahLst/>
              <a:cxnLst/>
              <a:rect l="0" t="0" r="0" b="0"/>
              <a:pathLst>
                <a:path w="128906" h="149988">
                  <a:moveTo>
                    <a:pt x="97155" y="74549"/>
                  </a:moveTo>
                  <a:lnTo>
                    <a:pt x="107188" y="78867"/>
                  </a:lnTo>
                  <a:lnTo>
                    <a:pt x="115316" y="83820"/>
                  </a:lnTo>
                  <a:lnTo>
                    <a:pt x="121539" y="89662"/>
                  </a:lnTo>
                  <a:lnTo>
                    <a:pt x="125730" y="95885"/>
                  </a:lnTo>
                  <a:lnTo>
                    <a:pt x="128270" y="102489"/>
                  </a:lnTo>
                  <a:lnTo>
                    <a:pt x="128905" y="109347"/>
                  </a:lnTo>
                  <a:lnTo>
                    <a:pt x="128016" y="115951"/>
                  </a:lnTo>
                  <a:lnTo>
                    <a:pt x="125222" y="122555"/>
                  </a:lnTo>
                  <a:lnTo>
                    <a:pt x="120904" y="128905"/>
                  </a:lnTo>
                  <a:lnTo>
                    <a:pt x="114808" y="134620"/>
                  </a:lnTo>
                  <a:lnTo>
                    <a:pt x="107188" y="139573"/>
                  </a:lnTo>
                  <a:lnTo>
                    <a:pt x="98298" y="144018"/>
                  </a:lnTo>
                  <a:lnTo>
                    <a:pt x="87757" y="147066"/>
                  </a:lnTo>
                  <a:lnTo>
                    <a:pt x="75819" y="149225"/>
                  </a:lnTo>
                  <a:lnTo>
                    <a:pt x="62484" y="149987"/>
                  </a:lnTo>
                  <a:lnTo>
                    <a:pt x="49657" y="149225"/>
                  </a:lnTo>
                  <a:lnTo>
                    <a:pt x="38100" y="147066"/>
                  </a:lnTo>
                  <a:lnTo>
                    <a:pt x="28067" y="143891"/>
                  </a:lnTo>
                  <a:lnTo>
                    <a:pt x="19558" y="139446"/>
                  </a:lnTo>
                  <a:lnTo>
                    <a:pt x="12192" y="134239"/>
                  </a:lnTo>
                  <a:lnTo>
                    <a:pt x="6477" y="128397"/>
                  </a:lnTo>
                  <a:lnTo>
                    <a:pt x="2540" y="122174"/>
                  </a:lnTo>
                  <a:lnTo>
                    <a:pt x="0" y="115443"/>
                  </a:lnTo>
                  <a:lnTo>
                    <a:pt x="0" y="101854"/>
                  </a:lnTo>
                  <a:lnTo>
                    <a:pt x="2667" y="95123"/>
                  </a:lnTo>
                  <a:lnTo>
                    <a:pt x="6985" y="89027"/>
                  </a:lnTo>
                  <a:lnTo>
                    <a:pt x="13208" y="83312"/>
                  </a:lnTo>
                  <a:lnTo>
                    <a:pt x="21336" y="78359"/>
                  </a:lnTo>
                  <a:lnTo>
                    <a:pt x="31242" y="74295"/>
                  </a:lnTo>
                  <a:lnTo>
                    <a:pt x="43180" y="71247"/>
                  </a:lnTo>
                  <a:lnTo>
                    <a:pt x="32131" y="68453"/>
                  </a:lnTo>
                  <a:lnTo>
                    <a:pt x="22860" y="64516"/>
                  </a:lnTo>
                  <a:lnTo>
                    <a:pt x="15748" y="60071"/>
                  </a:lnTo>
                  <a:lnTo>
                    <a:pt x="10287" y="54610"/>
                  </a:lnTo>
                  <a:lnTo>
                    <a:pt x="6477" y="49149"/>
                  </a:lnTo>
                  <a:lnTo>
                    <a:pt x="4572" y="43180"/>
                  </a:lnTo>
                  <a:lnTo>
                    <a:pt x="5588" y="30861"/>
                  </a:lnTo>
                  <a:lnTo>
                    <a:pt x="8382" y="24892"/>
                  </a:lnTo>
                  <a:lnTo>
                    <a:pt x="12573" y="19177"/>
                  </a:lnTo>
                  <a:lnTo>
                    <a:pt x="18161" y="13970"/>
                  </a:lnTo>
                  <a:lnTo>
                    <a:pt x="25400" y="9398"/>
                  </a:lnTo>
                  <a:lnTo>
                    <a:pt x="33655" y="5461"/>
                  </a:lnTo>
                  <a:lnTo>
                    <a:pt x="43180" y="2667"/>
                  </a:lnTo>
                  <a:lnTo>
                    <a:pt x="53848" y="635"/>
                  </a:lnTo>
                  <a:lnTo>
                    <a:pt x="65786" y="0"/>
                  </a:lnTo>
                  <a:lnTo>
                    <a:pt x="77597" y="635"/>
                  </a:lnTo>
                  <a:lnTo>
                    <a:pt x="88265" y="2667"/>
                  </a:lnTo>
                  <a:lnTo>
                    <a:pt x="97536" y="5461"/>
                  </a:lnTo>
                  <a:lnTo>
                    <a:pt x="105664" y="9398"/>
                  </a:lnTo>
                  <a:lnTo>
                    <a:pt x="112268" y="13970"/>
                  </a:lnTo>
                  <a:lnTo>
                    <a:pt x="117602" y="19177"/>
                  </a:lnTo>
                  <a:lnTo>
                    <a:pt x="121539" y="24892"/>
                  </a:lnTo>
                  <a:lnTo>
                    <a:pt x="123952" y="30861"/>
                  </a:lnTo>
                  <a:lnTo>
                    <a:pt x="124079" y="43180"/>
                  </a:lnTo>
                  <a:lnTo>
                    <a:pt x="121920" y="49149"/>
                  </a:lnTo>
                  <a:lnTo>
                    <a:pt x="118110" y="54610"/>
                  </a:lnTo>
                  <a:lnTo>
                    <a:pt x="112395" y="60071"/>
                  </a:lnTo>
                  <a:lnTo>
                    <a:pt x="105156" y="64516"/>
                  </a:lnTo>
                  <a:lnTo>
                    <a:pt x="96012" y="68453"/>
                  </a:lnTo>
                  <a:lnTo>
                    <a:pt x="85217" y="71247"/>
                  </a:lnTo>
                  <a:lnTo>
                    <a:pt x="54737" y="56769"/>
                  </a:lnTo>
                  <a:lnTo>
                    <a:pt x="54737" y="19431"/>
                  </a:lnTo>
                  <a:lnTo>
                    <a:pt x="56134" y="12700"/>
                  </a:lnTo>
                  <a:lnTo>
                    <a:pt x="58547" y="8255"/>
                  </a:lnTo>
                  <a:lnTo>
                    <a:pt x="61976" y="5842"/>
                  </a:lnTo>
                  <a:lnTo>
                    <a:pt x="65532" y="5461"/>
                  </a:lnTo>
                  <a:lnTo>
                    <a:pt x="69088" y="6858"/>
                  </a:lnTo>
                  <a:lnTo>
                    <a:pt x="71882" y="9779"/>
                  </a:lnTo>
                  <a:lnTo>
                    <a:pt x="73660" y="13970"/>
                  </a:lnTo>
                  <a:lnTo>
                    <a:pt x="74041" y="19431"/>
                  </a:lnTo>
                  <a:lnTo>
                    <a:pt x="74041" y="56769"/>
                  </a:lnTo>
                  <a:lnTo>
                    <a:pt x="73152" y="62611"/>
                  </a:lnTo>
                  <a:lnTo>
                    <a:pt x="70739" y="66675"/>
                  </a:lnTo>
                  <a:lnTo>
                    <a:pt x="67437" y="68961"/>
                  </a:lnTo>
                  <a:lnTo>
                    <a:pt x="63754" y="69596"/>
                  </a:lnTo>
                  <a:lnTo>
                    <a:pt x="60071" y="68580"/>
                  </a:lnTo>
                  <a:lnTo>
                    <a:pt x="57023" y="66167"/>
                  </a:lnTo>
                  <a:lnTo>
                    <a:pt x="54991" y="62103"/>
                  </a:lnTo>
                  <a:lnTo>
                    <a:pt x="74041" y="87249"/>
                  </a:lnTo>
                  <a:lnTo>
                    <a:pt x="74041" y="129413"/>
                  </a:lnTo>
                  <a:lnTo>
                    <a:pt x="73152" y="136017"/>
                  </a:lnTo>
                  <a:lnTo>
                    <a:pt x="71120" y="140716"/>
                  </a:lnTo>
                  <a:lnTo>
                    <a:pt x="67945" y="143383"/>
                  </a:lnTo>
                  <a:lnTo>
                    <a:pt x="64389" y="144145"/>
                  </a:lnTo>
                  <a:lnTo>
                    <a:pt x="60833" y="143256"/>
                  </a:lnTo>
                  <a:lnTo>
                    <a:pt x="57785" y="140335"/>
                  </a:lnTo>
                  <a:lnTo>
                    <a:pt x="55499" y="135509"/>
                  </a:lnTo>
                  <a:lnTo>
                    <a:pt x="54737" y="129413"/>
                  </a:lnTo>
                  <a:lnTo>
                    <a:pt x="54737" y="87249"/>
                  </a:lnTo>
                  <a:lnTo>
                    <a:pt x="54991" y="82042"/>
                  </a:lnTo>
                  <a:lnTo>
                    <a:pt x="57023" y="77978"/>
                  </a:lnTo>
                  <a:lnTo>
                    <a:pt x="60071" y="75565"/>
                  </a:lnTo>
                  <a:lnTo>
                    <a:pt x="63754" y="74549"/>
                  </a:lnTo>
                  <a:lnTo>
                    <a:pt x="67437" y="75184"/>
                  </a:lnTo>
                  <a:lnTo>
                    <a:pt x="70739" y="77470"/>
                  </a:lnTo>
                  <a:lnTo>
                    <a:pt x="73152" y="8153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40" name="Freeform 39"/>
            <p:cNvSpPr/>
            <p:nvPr/>
          </p:nvSpPr>
          <p:spPr>
            <a:xfrm>
              <a:off x="8227060" y="3455797"/>
              <a:ext cx="128652" cy="148591"/>
            </a:xfrm>
            <a:custGeom>
              <a:avLst/>
              <a:gdLst/>
              <a:ahLst/>
              <a:cxnLst/>
              <a:rect l="0" t="0" r="0" b="0"/>
              <a:pathLst>
                <a:path w="128652" h="148591">
                  <a:moveTo>
                    <a:pt x="60071" y="86360"/>
                  </a:moveTo>
                  <a:lnTo>
                    <a:pt x="45593" y="88900"/>
                  </a:lnTo>
                  <a:lnTo>
                    <a:pt x="35560" y="88265"/>
                  </a:lnTo>
                  <a:lnTo>
                    <a:pt x="26670" y="85598"/>
                  </a:lnTo>
                  <a:lnTo>
                    <a:pt x="18923" y="81407"/>
                  </a:lnTo>
                  <a:lnTo>
                    <a:pt x="12192" y="75692"/>
                  </a:lnTo>
                  <a:lnTo>
                    <a:pt x="6985" y="69088"/>
                  </a:lnTo>
                  <a:lnTo>
                    <a:pt x="3175" y="61595"/>
                  </a:lnTo>
                  <a:lnTo>
                    <a:pt x="889" y="53467"/>
                  </a:lnTo>
                  <a:lnTo>
                    <a:pt x="0" y="45085"/>
                  </a:lnTo>
                  <a:lnTo>
                    <a:pt x="889" y="36830"/>
                  </a:lnTo>
                  <a:lnTo>
                    <a:pt x="3429" y="28575"/>
                  </a:lnTo>
                  <a:lnTo>
                    <a:pt x="7874" y="20955"/>
                  </a:lnTo>
                  <a:lnTo>
                    <a:pt x="14351" y="14097"/>
                  </a:lnTo>
                  <a:lnTo>
                    <a:pt x="22606" y="8509"/>
                  </a:lnTo>
                  <a:lnTo>
                    <a:pt x="32893" y="3937"/>
                  </a:lnTo>
                  <a:lnTo>
                    <a:pt x="45593" y="1016"/>
                  </a:lnTo>
                  <a:lnTo>
                    <a:pt x="60325" y="0"/>
                  </a:lnTo>
                  <a:lnTo>
                    <a:pt x="76200" y="1524"/>
                  </a:lnTo>
                  <a:lnTo>
                    <a:pt x="90043" y="5842"/>
                  </a:lnTo>
                  <a:lnTo>
                    <a:pt x="101727" y="12827"/>
                  </a:lnTo>
                  <a:lnTo>
                    <a:pt x="111252" y="22098"/>
                  </a:lnTo>
                  <a:lnTo>
                    <a:pt x="118872" y="33147"/>
                  </a:lnTo>
                  <a:lnTo>
                    <a:pt x="124206" y="45339"/>
                  </a:lnTo>
                  <a:lnTo>
                    <a:pt x="127508" y="58674"/>
                  </a:lnTo>
                  <a:lnTo>
                    <a:pt x="128651" y="72517"/>
                  </a:lnTo>
                  <a:lnTo>
                    <a:pt x="127635" y="86233"/>
                  </a:lnTo>
                  <a:lnTo>
                    <a:pt x="124587" y="99695"/>
                  </a:lnTo>
                  <a:lnTo>
                    <a:pt x="119253" y="112141"/>
                  </a:lnTo>
                  <a:lnTo>
                    <a:pt x="111760" y="123698"/>
                  </a:lnTo>
                  <a:lnTo>
                    <a:pt x="102235" y="133477"/>
                  </a:lnTo>
                  <a:lnTo>
                    <a:pt x="90551" y="141097"/>
                  </a:lnTo>
                  <a:lnTo>
                    <a:pt x="76581" y="146050"/>
                  </a:lnTo>
                  <a:lnTo>
                    <a:pt x="60325" y="148209"/>
                  </a:lnTo>
                  <a:lnTo>
                    <a:pt x="48641" y="148590"/>
                  </a:lnTo>
                  <a:lnTo>
                    <a:pt x="37338" y="147066"/>
                  </a:lnTo>
                  <a:lnTo>
                    <a:pt x="26670" y="143764"/>
                  </a:lnTo>
                  <a:lnTo>
                    <a:pt x="17526" y="139319"/>
                  </a:lnTo>
                  <a:lnTo>
                    <a:pt x="10541" y="133096"/>
                  </a:lnTo>
                  <a:lnTo>
                    <a:pt x="6350" y="125984"/>
                  </a:lnTo>
                  <a:lnTo>
                    <a:pt x="5334" y="117602"/>
                  </a:lnTo>
                  <a:lnTo>
                    <a:pt x="8636" y="108331"/>
                  </a:lnTo>
                  <a:lnTo>
                    <a:pt x="12700" y="103759"/>
                  </a:lnTo>
                  <a:lnTo>
                    <a:pt x="18923" y="100838"/>
                  </a:lnTo>
                  <a:lnTo>
                    <a:pt x="25781" y="99695"/>
                  </a:lnTo>
                  <a:lnTo>
                    <a:pt x="33147" y="100457"/>
                  </a:lnTo>
                  <a:lnTo>
                    <a:pt x="40132" y="102743"/>
                  </a:lnTo>
                  <a:lnTo>
                    <a:pt x="45720" y="107188"/>
                  </a:lnTo>
                  <a:lnTo>
                    <a:pt x="49530" y="113411"/>
                  </a:lnTo>
                  <a:lnTo>
                    <a:pt x="50419" y="121412"/>
                  </a:lnTo>
                  <a:lnTo>
                    <a:pt x="49022" y="127635"/>
                  </a:lnTo>
                  <a:lnTo>
                    <a:pt x="45593" y="131953"/>
                  </a:lnTo>
                  <a:lnTo>
                    <a:pt x="36068" y="139192"/>
                  </a:lnTo>
                  <a:lnTo>
                    <a:pt x="46990" y="142113"/>
                  </a:lnTo>
                  <a:lnTo>
                    <a:pt x="53086" y="142240"/>
                  </a:lnTo>
                  <a:lnTo>
                    <a:pt x="58674" y="140716"/>
                  </a:lnTo>
                  <a:lnTo>
                    <a:pt x="64135" y="137287"/>
                  </a:lnTo>
                  <a:lnTo>
                    <a:pt x="68453" y="131318"/>
                  </a:lnTo>
                  <a:lnTo>
                    <a:pt x="71501" y="122428"/>
                  </a:lnTo>
                  <a:lnTo>
                    <a:pt x="73152" y="109982"/>
                  </a:lnTo>
                  <a:lnTo>
                    <a:pt x="73152" y="79502"/>
                  </a:lnTo>
                  <a:lnTo>
                    <a:pt x="71501" y="61468"/>
                  </a:lnTo>
                  <a:lnTo>
                    <a:pt x="71247" y="67437"/>
                  </a:lnTo>
                  <a:lnTo>
                    <a:pt x="69215" y="72009"/>
                  </a:lnTo>
                  <a:lnTo>
                    <a:pt x="66167" y="74930"/>
                  </a:lnTo>
                  <a:lnTo>
                    <a:pt x="62611" y="76073"/>
                  </a:lnTo>
                  <a:lnTo>
                    <a:pt x="59055" y="75438"/>
                  </a:lnTo>
                  <a:lnTo>
                    <a:pt x="56134" y="72771"/>
                  </a:lnTo>
                  <a:lnTo>
                    <a:pt x="54229" y="68326"/>
                  </a:lnTo>
                  <a:lnTo>
                    <a:pt x="53848" y="61468"/>
                  </a:lnTo>
                  <a:lnTo>
                    <a:pt x="53848" y="19431"/>
                  </a:lnTo>
                  <a:lnTo>
                    <a:pt x="55118" y="12700"/>
                  </a:lnTo>
                  <a:lnTo>
                    <a:pt x="57658" y="8255"/>
                  </a:lnTo>
                  <a:lnTo>
                    <a:pt x="60579" y="5842"/>
                  </a:lnTo>
                  <a:lnTo>
                    <a:pt x="63881" y="5461"/>
                  </a:lnTo>
                  <a:lnTo>
                    <a:pt x="67056" y="6858"/>
                  </a:lnTo>
                  <a:lnTo>
                    <a:pt x="69596" y="9525"/>
                  </a:lnTo>
                  <a:lnTo>
                    <a:pt x="71247" y="13970"/>
                  </a:lnTo>
                  <a:lnTo>
                    <a:pt x="71501" y="1943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41" name="Freeform 40"/>
            <p:cNvSpPr/>
            <p:nvPr/>
          </p:nvSpPr>
          <p:spPr>
            <a:xfrm>
              <a:off x="8301482" y="3243072"/>
              <a:ext cx="90679" cy="148718"/>
            </a:xfrm>
            <a:custGeom>
              <a:avLst/>
              <a:gdLst/>
              <a:ahLst/>
              <a:cxnLst/>
              <a:rect l="0" t="0" r="0" b="0"/>
              <a:pathLst>
                <a:path w="90679" h="148718">
                  <a:moveTo>
                    <a:pt x="73025" y="142494"/>
                  </a:moveTo>
                  <a:lnTo>
                    <a:pt x="90678" y="142494"/>
                  </a:lnTo>
                  <a:lnTo>
                    <a:pt x="90678" y="148717"/>
                  </a:lnTo>
                  <a:lnTo>
                    <a:pt x="0" y="148717"/>
                  </a:lnTo>
                  <a:lnTo>
                    <a:pt x="0" y="142494"/>
                  </a:lnTo>
                  <a:lnTo>
                    <a:pt x="21082" y="142494"/>
                  </a:lnTo>
                  <a:lnTo>
                    <a:pt x="21082" y="9906"/>
                  </a:lnTo>
                  <a:lnTo>
                    <a:pt x="3429" y="9906"/>
                  </a:lnTo>
                  <a:lnTo>
                    <a:pt x="3429" y="3429"/>
                  </a:lnTo>
                  <a:lnTo>
                    <a:pt x="34417" y="3429"/>
                  </a:lnTo>
                  <a:lnTo>
                    <a:pt x="73025"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42" name="Freeform 41"/>
            <p:cNvSpPr/>
            <p:nvPr/>
          </p:nvSpPr>
          <p:spPr>
            <a:xfrm>
              <a:off x="8398637" y="3243072"/>
              <a:ext cx="129287" cy="151639"/>
            </a:xfrm>
            <a:custGeom>
              <a:avLst/>
              <a:gdLst/>
              <a:ahLst/>
              <a:cxnLst/>
              <a:rect l="0" t="0" r="0" b="0"/>
              <a:pathLst>
                <a:path w="129287" h="151639">
                  <a:moveTo>
                    <a:pt x="77978" y="1397"/>
                  </a:moveTo>
                  <a:lnTo>
                    <a:pt x="91186" y="6223"/>
                  </a:lnTo>
                  <a:lnTo>
                    <a:pt x="102362" y="13462"/>
                  </a:lnTo>
                  <a:lnTo>
                    <a:pt x="111506" y="22987"/>
                  </a:lnTo>
                  <a:lnTo>
                    <a:pt x="118999" y="34290"/>
                  </a:lnTo>
                  <a:lnTo>
                    <a:pt x="124333" y="46990"/>
                  </a:lnTo>
                  <a:lnTo>
                    <a:pt x="127889" y="60706"/>
                  </a:lnTo>
                  <a:lnTo>
                    <a:pt x="129286" y="74803"/>
                  </a:lnTo>
                  <a:lnTo>
                    <a:pt x="128524" y="88773"/>
                  </a:lnTo>
                  <a:lnTo>
                    <a:pt x="125857" y="102616"/>
                  </a:lnTo>
                  <a:lnTo>
                    <a:pt x="120904" y="115570"/>
                  </a:lnTo>
                  <a:lnTo>
                    <a:pt x="114046" y="127127"/>
                  </a:lnTo>
                  <a:lnTo>
                    <a:pt x="104648" y="137033"/>
                  </a:lnTo>
                  <a:lnTo>
                    <a:pt x="93091" y="144653"/>
                  </a:lnTo>
                  <a:lnTo>
                    <a:pt x="79248" y="149606"/>
                  </a:lnTo>
                  <a:lnTo>
                    <a:pt x="63246" y="151638"/>
                  </a:lnTo>
                  <a:lnTo>
                    <a:pt x="49276" y="149987"/>
                  </a:lnTo>
                  <a:lnTo>
                    <a:pt x="36957" y="145288"/>
                  </a:lnTo>
                  <a:lnTo>
                    <a:pt x="26289" y="138176"/>
                  </a:lnTo>
                  <a:lnTo>
                    <a:pt x="17399" y="128778"/>
                  </a:lnTo>
                  <a:lnTo>
                    <a:pt x="10160" y="117475"/>
                  </a:lnTo>
                  <a:lnTo>
                    <a:pt x="5080" y="105029"/>
                  </a:lnTo>
                  <a:lnTo>
                    <a:pt x="1524" y="91567"/>
                  </a:lnTo>
                  <a:lnTo>
                    <a:pt x="0" y="77724"/>
                  </a:lnTo>
                  <a:lnTo>
                    <a:pt x="508" y="63754"/>
                  </a:lnTo>
                  <a:lnTo>
                    <a:pt x="3048" y="50292"/>
                  </a:lnTo>
                  <a:lnTo>
                    <a:pt x="7620" y="37465"/>
                  </a:lnTo>
                  <a:lnTo>
                    <a:pt x="14351" y="25781"/>
                  </a:lnTo>
                  <a:lnTo>
                    <a:pt x="23241" y="15875"/>
                  </a:lnTo>
                  <a:lnTo>
                    <a:pt x="34163" y="7874"/>
                  </a:lnTo>
                  <a:lnTo>
                    <a:pt x="47498" y="2667"/>
                  </a:lnTo>
                  <a:lnTo>
                    <a:pt x="63246" y="0"/>
                  </a:lnTo>
                  <a:lnTo>
                    <a:pt x="74803" y="24257"/>
                  </a:lnTo>
                  <a:lnTo>
                    <a:pt x="74803" y="126619"/>
                  </a:lnTo>
                  <a:lnTo>
                    <a:pt x="74422" y="134112"/>
                  </a:lnTo>
                  <a:lnTo>
                    <a:pt x="72136" y="139573"/>
                  </a:lnTo>
                  <a:lnTo>
                    <a:pt x="68961" y="143256"/>
                  </a:lnTo>
                  <a:lnTo>
                    <a:pt x="64897" y="144653"/>
                  </a:lnTo>
                  <a:lnTo>
                    <a:pt x="60833" y="143891"/>
                  </a:lnTo>
                  <a:lnTo>
                    <a:pt x="57277" y="140335"/>
                  </a:lnTo>
                  <a:lnTo>
                    <a:pt x="54737" y="134112"/>
                  </a:lnTo>
                  <a:lnTo>
                    <a:pt x="53848" y="124841"/>
                  </a:lnTo>
                  <a:lnTo>
                    <a:pt x="53848" y="24257"/>
                  </a:lnTo>
                  <a:lnTo>
                    <a:pt x="54610" y="16891"/>
                  </a:lnTo>
                  <a:lnTo>
                    <a:pt x="57023" y="11303"/>
                  </a:lnTo>
                  <a:lnTo>
                    <a:pt x="60452" y="7874"/>
                  </a:lnTo>
                  <a:lnTo>
                    <a:pt x="64262" y="6604"/>
                  </a:lnTo>
                  <a:lnTo>
                    <a:pt x="68072" y="7620"/>
                  </a:lnTo>
                  <a:lnTo>
                    <a:pt x="71501" y="10795"/>
                  </a:lnTo>
                  <a:lnTo>
                    <a:pt x="73914" y="1638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43" name="Freeform 42"/>
            <p:cNvSpPr/>
            <p:nvPr/>
          </p:nvSpPr>
          <p:spPr>
            <a:xfrm>
              <a:off x="8454263" y="3078353"/>
              <a:ext cx="90679" cy="148718"/>
            </a:xfrm>
            <a:custGeom>
              <a:avLst/>
              <a:gdLst/>
              <a:ahLst/>
              <a:cxnLst/>
              <a:rect l="0" t="0" r="0" b="0"/>
              <a:pathLst>
                <a:path w="90679" h="148718">
                  <a:moveTo>
                    <a:pt x="72898" y="142494"/>
                  </a:moveTo>
                  <a:lnTo>
                    <a:pt x="90678" y="142494"/>
                  </a:lnTo>
                  <a:lnTo>
                    <a:pt x="90678" y="148717"/>
                  </a:lnTo>
                  <a:lnTo>
                    <a:pt x="0" y="148717"/>
                  </a:lnTo>
                  <a:lnTo>
                    <a:pt x="0" y="142494"/>
                  </a:lnTo>
                  <a:lnTo>
                    <a:pt x="21082" y="142494"/>
                  </a:lnTo>
                  <a:lnTo>
                    <a:pt x="21082" y="9906"/>
                  </a:lnTo>
                  <a:lnTo>
                    <a:pt x="3429" y="9906"/>
                  </a:lnTo>
                  <a:lnTo>
                    <a:pt x="3429" y="3429"/>
                  </a:lnTo>
                  <a:lnTo>
                    <a:pt x="34417" y="3429"/>
                  </a:lnTo>
                  <a:lnTo>
                    <a:pt x="72898"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44" name="Freeform 43"/>
            <p:cNvSpPr/>
            <p:nvPr/>
          </p:nvSpPr>
          <p:spPr>
            <a:xfrm>
              <a:off x="8560689" y="3078353"/>
              <a:ext cx="90552" cy="148718"/>
            </a:xfrm>
            <a:custGeom>
              <a:avLst/>
              <a:gdLst/>
              <a:ahLst/>
              <a:cxnLst/>
              <a:rect l="0" t="0" r="0" b="0"/>
              <a:pathLst>
                <a:path w="90552" h="148718">
                  <a:moveTo>
                    <a:pt x="72898" y="142494"/>
                  </a:moveTo>
                  <a:lnTo>
                    <a:pt x="90551" y="142494"/>
                  </a:lnTo>
                  <a:lnTo>
                    <a:pt x="90551" y="148717"/>
                  </a:lnTo>
                  <a:lnTo>
                    <a:pt x="0" y="148717"/>
                  </a:lnTo>
                  <a:lnTo>
                    <a:pt x="0" y="142494"/>
                  </a:lnTo>
                  <a:lnTo>
                    <a:pt x="20955" y="142494"/>
                  </a:lnTo>
                  <a:lnTo>
                    <a:pt x="20955" y="9906"/>
                  </a:lnTo>
                  <a:lnTo>
                    <a:pt x="3302" y="9906"/>
                  </a:lnTo>
                  <a:lnTo>
                    <a:pt x="3302" y="3429"/>
                  </a:lnTo>
                  <a:lnTo>
                    <a:pt x="34290" y="3429"/>
                  </a:lnTo>
                  <a:lnTo>
                    <a:pt x="72898"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45" name="Freeform 44"/>
            <p:cNvSpPr/>
            <p:nvPr/>
          </p:nvSpPr>
          <p:spPr>
            <a:xfrm>
              <a:off x="8658352" y="2990723"/>
              <a:ext cx="90806" cy="148718"/>
            </a:xfrm>
            <a:custGeom>
              <a:avLst/>
              <a:gdLst/>
              <a:ahLst/>
              <a:cxnLst/>
              <a:rect l="0" t="0" r="0" b="0"/>
              <a:pathLst>
                <a:path w="90806" h="148718">
                  <a:moveTo>
                    <a:pt x="73025" y="142494"/>
                  </a:moveTo>
                  <a:lnTo>
                    <a:pt x="90805" y="142494"/>
                  </a:lnTo>
                  <a:lnTo>
                    <a:pt x="90805" y="148717"/>
                  </a:lnTo>
                  <a:lnTo>
                    <a:pt x="0" y="148717"/>
                  </a:lnTo>
                  <a:lnTo>
                    <a:pt x="0" y="142494"/>
                  </a:lnTo>
                  <a:lnTo>
                    <a:pt x="21082" y="142494"/>
                  </a:lnTo>
                  <a:lnTo>
                    <a:pt x="21082" y="9906"/>
                  </a:lnTo>
                  <a:lnTo>
                    <a:pt x="3429" y="9906"/>
                  </a:lnTo>
                  <a:lnTo>
                    <a:pt x="3429" y="3429"/>
                  </a:lnTo>
                  <a:lnTo>
                    <a:pt x="34417" y="3429"/>
                  </a:lnTo>
                  <a:lnTo>
                    <a:pt x="73025"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46" name="Freeform 45"/>
            <p:cNvSpPr/>
            <p:nvPr/>
          </p:nvSpPr>
          <p:spPr>
            <a:xfrm>
              <a:off x="8755888" y="2992501"/>
              <a:ext cx="125985" cy="149988"/>
            </a:xfrm>
            <a:custGeom>
              <a:avLst/>
              <a:gdLst/>
              <a:ahLst/>
              <a:cxnLst/>
              <a:rect l="0" t="0" r="0" b="0"/>
              <a:pathLst>
                <a:path w="125985" h="149988">
                  <a:moveTo>
                    <a:pt x="59309" y="14986"/>
                  </a:moveTo>
                  <a:lnTo>
                    <a:pt x="54610" y="11557"/>
                  </a:lnTo>
                  <a:lnTo>
                    <a:pt x="43434" y="8636"/>
                  </a:lnTo>
                  <a:lnTo>
                    <a:pt x="32766" y="10160"/>
                  </a:lnTo>
                  <a:lnTo>
                    <a:pt x="28702" y="12065"/>
                  </a:lnTo>
                  <a:lnTo>
                    <a:pt x="25908" y="14859"/>
                  </a:lnTo>
                  <a:lnTo>
                    <a:pt x="36703" y="18542"/>
                  </a:lnTo>
                  <a:lnTo>
                    <a:pt x="43815" y="24384"/>
                  </a:lnTo>
                  <a:lnTo>
                    <a:pt x="47371" y="31369"/>
                  </a:lnTo>
                  <a:lnTo>
                    <a:pt x="47752" y="38989"/>
                  </a:lnTo>
                  <a:lnTo>
                    <a:pt x="45466" y="46228"/>
                  </a:lnTo>
                  <a:lnTo>
                    <a:pt x="41021" y="52578"/>
                  </a:lnTo>
                  <a:lnTo>
                    <a:pt x="34290" y="56896"/>
                  </a:lnTo>
                  <a:lnTo>
                    <a:pt x="25908" y="58420"/>
                  </a:lnTo>
                  <a:lnTo>
                    <a:pt x="20574" y="58420"/>
                  </a:lnTo>
                  <a:lnTo>
                    <a:pt x="15748" y="56896"/>
                  </a:lnTo>
                  <a:lnTo>
                    <a:pt x="8382" y="50800"/>
                  </a:lnTo>
                  <a:lnTo>
                    <a:pt x="4191" y="41402"/>
                  </a:lnTo>
                  <a:lnTo>
                    <a:pt x="4191" y="30480"/>
                  </a:lnTo>
                  <a:lnTo>
                    <a:pt x="8763" y="19304"/>
                  </a:lnTo>
                  <a:lnTo>
                    <a:pt x="12954" y="14224"/>
                  </a:lnTo>
                  <a:lnTo>
                    <a:pt x="18669" y="9652"/>
                  </a:lnTo>
                  <a:lnTo>
                    <a:pt x="25781" y="5715"/>
                  </a:lnTo>
                  <a:lnTo>
                    <a:pt x="34290" y="2667"/>
                  </a:lnTo>
                  <a:lnTo>
                    <a:pt x="44704" y="762"/>
                  </a:lnTo>
                  <a:lnTo>
                    <a:pt x="56896" y="0"/>
                  </a:lnTo>
                  <a:lnTo>
                    <a:pt x="70993" y="508"/>
                  </a:lnTo>
                  <a:lnTo>
                    <a:pt x="83312" y="2540"/>
                  </a:lnTo>
                  <a:lnTo>
                    <a:pt x="93726" y="5715"/>
                  </a:lnTo>
                  <a:lnTo>
                    <a:pt x="102489" y="10160"/>
                  </a:lnTo>
                  <a:lnTo>
                    <a:pt x="109601" y="15240"/>
                  </a:lnTo>
                  <a:lnTo>
                    <a:pt x="114935" y="21336"/>
                  </a:lnTo>
                  <a:lnTo>
                    <a:pt x="118999" y="27813"/>
                  </a:lnTo>
                  <a:lnTo>
                    <a:pt x="121539" y="34544"/>
                  </a:lnTo>
                  <a:lnTo>
                    <a:pt x="122682" y="48387"/>
                  </a:lnTo>
                  <a:lnTo>
                    <a:pt x="119253" y="61341"/>
                  </a:lnTo>
                  <a:lnTo>
                    <a:pt x="115951" y="66802"/>
                  </a:lnTo>
                  <a:lnTo>
                    <a:pt x="111506" y="71628"/>
                  </a:lnTo>
                  <a:lnTo>
                    <a:pt x="106426" y="75311"/>
                  </a:lnTo>
                  <a:lnTo>
                    <a:pt x="100457" y="77851"/>
                  </a:lnTo>
                  <a:lnTo>
                    <a:pt x="92456" y="80518"/>
                  </a:lnTo>
                  <a:lnTo>
                    <a:pt x="81407" y="83439"/>
                  </a:lnTo>
                  <a:lnTo>
                    <a:pt x="55372" y="91313"/>
                  </a:lnTo>
                  <a:lnTo>
                    <a:pt x="42926" y="96520"/>
                  </a:lnTo>
                  <a:lnTo>
                    <a:pt x="32512" y="102489"/>
                  </a:lnTo>
                  <a:lnTo>
                    <a:pt x="25400" y="109855"/>
                  </a:lnTo>
                  <a:lnTo>
                    <a:pt x="22606" y="118237"/>
                  </a:lnTo>
                  <a:lnTo>
                    <a:pt x="36957" y="110490"/>
                  </a:lnTo>
                  <a:lnTo>
                    <a:pt x="51308" y="106426"/>
                  </a:lnTo>
                  <a:lnTo>
                    <a:pt x="66294" y="105410"/>
                  </a:lnTo>
                  <a:lnTo>
                    <a:pt x="82296" y="106807"/>
                  </a:lnTo>
                  <a:lnTo>
                    <a:pt x="91948" y="108712"/>
                  </a:lnTo>
                  <a:lnTo>
                    <a:pt x="103505" y="109855"/>
                  </a:lnTo>
                  <a:lnTo>
                    <a:pt x="109093" y="109093"/>
                  </a:lnTo>
                  <a:lnTo>
                    <a:pt x="113919" y="107061"/>
                  </a:lnTo>
                  <a:lnTo>
                    <a:pt x="117729" y="103251"/>
                  </a:lnTo>
                  <a:lnTo>
                    <a:pt x="119761" y="97155"/>
                  </a:lnTo>
                  <a:lnTo>
                    <a:pt x="125984" y="97155"/>
                  </a:lnTo>
                  <a:lnTo>
                    <a:pt x="123317" y="113030"/>
                  </a:lnTo>
                  <a:lnTo>
                    <a:pt x="118872" y="125603"/>
                  </a:lnTo>
                  <a:lnTo>
                    <a:pt x="112649" y="135001"/>
                  </a:lnTo>
                  <a:lnTo>
                    <a:pt x="105156" y="141732"/>
                  </a:lnTo>
                  <a:lnTo>
                    <a:pt x="96393" y="146304"/>
                  </a:lnTo>
                  <a:lnTo>
                    <a:pt x="86487" y="149098"/>
                  </a:lnTo>
                  <a:lnTo>
                    <a:pt x="76073" y="149987"/>
                  </a:lnTo>
                  <a:lnTo>
                    <a:pt x="64643" y="149987"/>
                  </a:lnTo>
                  <a:lnTo>
                    <a:pt x="49022" y="146304"/>
                  </a:lnTo>
                  <a:lnTo>
                    <a:pt x="32766" y="141605"/>
                  </a:lnTo>
                  <a:lnTo>
                    <a:pt x="24892" y="140462"/>
                  </a:lnTo>
                  <a:lnTo>
                    <a:pt x="17780" y="141097"/>
                  </a:lnTo>
                  <a:lnTo>
                    <a:pt x="11684" y="144018"/>
                  </a:lnTo>
                  <a:lnTo>
                    <a:pt x="6604" y="149987"/>
                  </a:lnTo>
                  <a:lnTo>
                    <a:pt x="0" y="149987"/>
                  </a:lnTo>
                  <a:lnTo>
                    <a:pt x="2921" y="134493"/>
                  </a:lnTo>
                  <a:lnTo>
                    <a:pt x="7747" y="121793"/>
                  </a:lnTo>
                  <a:lnTo>
                    <a:pt x="14224" y="111633"/>
                  </a:lnTo>
                  <a:lnTo>
                    <a:pt x="21971" y="102870"/>
                  </a:lnTo>
                  <a:lnTo>
                    <a:pt x="39624" y="87249"/>
                  </a:lnTo>
                  <a:lnTo>
                    <a:pt x="58547" y="69596"/>
                  </a:lnTo>
                  <a:lnTo>
                    <a:pt x="65024" y="59690"/>
                  </a:lnTo>
                  <a:lnTo>
                    <a:pt x="68072" y="47244"/>
                  </a:lnTo>
                  <a:lnTo>
                    <a:pt x="67310" y="33401"/>
                  </a:lnTo>
                  <a:lnTo>
                    <a:pt x="62992" y="1981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47" name="Freeform 46"/>
            <p:cNvSpPr/>
            <p:nvPr/>
          </p:nvSpPr>
          <p:spPr>
            <a:xfrm>
              <a:off x="8408670" y="2610866"/>
              <a:ext cx="529718" cy="74423"/>
            </a:xfrm>
            <a:custGeom>
              <a:avLst/>
              <a:gdLst/>
              <a:ahLst/>
              <a:cxnLst/>
              <a:rect l="0" t="0" r="0" b="0"/>
              <a:pathLst>
                <a:path w="529718" h="74423">
                  <a:moveTo>
                    <a:pt x="2413" y="2413"/>
                  </a:moveTo>
                  <a:lnTo>
                    <a:pt x="8001" y="508"/>
                  </a:lnTo>
                  <a:lnTo>
                    <a:pt x="16764" y="0"/>
                  </a:lnTo>
                  <a:lnTo>
                    <a:pt x="28067" y="254"/>
                  </a:lnTo>
                  <a:lnTo>
                    <a:pt x="41656" y="1778"/>
                  </a:lnTo>
                  <a:lnTo>
                    <a:pt x="57277" y="3937"/>
                  </a:lnTo>
                  <a:lnTo>
                    <a:pt x="74676" y="6858"/>
                  </a:lnTo>
                  <a:lnTo>
                    <a:pt x="93091" y="10033"/>
                  </a:lnTo>
                  <a:lnTo>
                    <a:pt x="132715" y="17272"/>
                  </a:lnTo>
                  <a:lnTo>
                    <a:pt x="172974" y="24765"/>
                  </a:lnTo>
                  <a:lnTo>
                    <a:pt x="211709" y="31115"/>
                  </a:lnTo>
                  <a:lnTo>
                    <a:pt x="229489" y="33528"/>
                  </a:lnTo>
                  <a:lnTo>
                    <a:pt x="245618" y="35179"/>
                  </a:lnTo>
                  <a:lnTo>
                    <a:pt x="264541" y="36449"/>
                  </a:lnTo>
                  <a:lnTo>
                    <a:pt x="285242" y="37084"/>
                  </a:lnTo>
                  <a:lnTo>
                    <a:pt x="330327" y="37465"/>
                  </a:lnTo>
                  <a:lnTo>
                    <a:pt x="377825" y="36957"/>
                  </a:lnTo>
                  <a:lnTo>
                    <a:pt x="424180" y="36322"/>
                  </a:lnTo>
                  <a:lnTo>
                    <a:pt x="445897" y="36322"/>
                  </a:lnTo>
                  <a:lnTo>
                    <a:pt x="466090" y="36322"/>
                  </a:lnTo>
                  <a:lnTo>
                    <a:pt x="483997" y="36830"/>
                  </a:lnTo>
                  <a:lnTo>
                    <a:pt x="499745" y="37719"/>
                  </a:lnTo>
                  <a:lnTo>
                    <a:pt x="512572" y="39243"/>
                  </a:lnTo>
                  <a:lnTo>
                    <a:pt x="522097" y="41148"/>
                  </a:lnTo>
                  <a:lnTo>
                    <a:pt x="527939" y="43942"/>
                  </a:lnTo>
                  <a:lnTo>
                    <a:pt x="529717" y="47498"/>
                  </a:lnTo>
                  <a:lnTo>
                    <a:pt x="527050" y="51435"/>
                  </a:lnTo>
                  <a:lnTo>
                    <a:pt x="520192" y="54991"/>
                  </a:lnTo>
                  <a:lnTo>
                    <a:pt x="509651" y="58293"/>
                  </a:lnTo>
                  <a:lnTo>
                    <a:pt x="495808" y="61595"/>
                  </a:lnTo>
                  <a:lnTo>
                    <a:pt x="479298" y="64516"/>
                  </a:lnTo>
                  <a:lnTo>
                    <a:pt x="460375" y="66929"/>
                  </a:lnTo>
                  <a:lnTo>
                    <a:pt x="439674" y="69215"/>
                  </a:lnTo>
                  <a:lnTo>
                    <a:pt x="417195" y="71120"/>
                  </a:lnTo>
                  <a:lnTo>
                    <a:pt x="370078" y="73660"/>
                  </a:lnTo>
                  <a:lnTo>
                    <a:pt x="322199" y="74422"/>
                  </a:lnTo>
                  <a:lnTo>
                    <a:pt x="299085" y="74041"/>
                  </a:lnTo>
                  <a:lnTo>
                    <a:pt x="277241" y="73279"/>
                  </a:lnTo>
                  <a:lnTo>
                    <a:pt x="257048" y="72009"/>
                  </a:lnTo>
                  <a:lnTo>
                    <a:pt x="238887" y="70104"/>
                  </a:lnTo>
                  <a:lnTo>
                    <a:pt x="192786" y="64516"/>
                  </a:lnTo>
                  <a:lnTo>
                    <a:pt x="148590" y="58293"/>
                  </a:lnTo>
                  <a:lnTo>
                    <a:pt x="107569" y="51435"/>
                  </a:lnTo>
                  <a:lnTo>
                    <a:pt x="71120" y="43815"/>
                  </a:lnTo>
                  <a:lnTo>
                    <a:pt x="54991" y="39751"/>
                  </a:lnTo>
                  <a:lnTo>
                    <a:pt x="40767" y="35306"/>
                  </a:lnTo>
                  <a:lnTo>
                    <a:pt x="28194" y="30988"/>
                  </a:lnTo>
                  <a:lnTo>
                    <a:pt x="17653" y="26289"/>
                  </a:lnTo>
                  <a:lnTo>
                    <a:pt x="9525" y="21463"/>
                  </a:lnTo>
                  <a:lnTo>
                    <a:pt x="3810" y="16383"/>
                  </a:lnTo>
                  <a:lnTo>
                    <a:pt x="508" y="11049"/>
                  </a:lnTo>
                  <a:lnTo>
                    <a:pt x="0" y="5715"/>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48" name="Freeform 47"/>
            <p:cNvSpPr/>
            <p:nvPr/>
          </p:nvSpPr>
          <p:spPr>
            <a:xfrm>
              <a:off x="8091805" y="2858008"/>
              <a:ext cx="551689" cy="574803"/>
            </a:xfrm>
            <a:custGeom>
              <a:avLst/>
              <a:gdLst/>
              <a:ahLst/>
              <a:cxnLst/>
              <a:rect l="0" t="0" r="0" b="0"/>
              <a:pathLst>
                <a:path w="551689" h="574803">
                  <a:moveTo>
                    <a:pt x="551688" y="2032"/>
                  </a:moveTo>
                  <a:lnTo>
                    <a:pt x="504825" y="16383"/>
                  </a:lnTo>
                  <a:lnTo>
                    <a:pt x="460121" y="32385"/>
                  </a:lnTo>
                  <a:lnTo>
                    <a:pt x="417322" y="50292"/>
                  </a:lnTo>
                  <a:lnTo>
                    <a:pt x="376301" y="70358"/>
                  </a:lnTo>
                  <a:lnTo>
                    <a:pt x="336804" y="92837"/>
                  </a:lnTo>
                  <a:lnTo>
                    <a:pt x="299212" y="117983"/>
                  </a:lnTo>
                  <a:lnTo>
                    <a:pt x="263271" y="146177"/>
                  </a:lnTo>
                  <a:lnTo>
                    <a:pt x="228854" y="177546"/>
                  </a:lnTo>
                  <a:lnTo>
                    <a:pt x="195961" y="212344"/>
                  </a:lnTo>
                  <a:lnTo>
                    <a:pt x="164338" y="250952"/>
                  </a:lnTo>
                  <a:lnTo>
                    <a:pt x="134112" y="293497"/>
                  </a:lnTo>
                  <a:lnTo>
                    <a:pt x="105283" y="340106"/>
                  </a:lnTo>
                  <a:lnTo>
                    <a:pt x="77724" y="391414"/>
                  </a:lnTo>
                  <a:lnTo>
                    <a:pt x="51308" y="447294"/>
                  </a:lnTo>
                  <a:lnTo>
                    <a:pt x="25781" y="508381"/>
                  </a:lnTo>
                  <a:lnTo>
                    <a:pt x="1524" y="574802"/>
                  </a:lnTo>
                  <a:lnTo>
                    <a:pt x="0" y="549910"/>
                  </a:lnTo>
                  <a:lnTo>
                    <a:pt x="889" y="524764"/>
                  </a:lnTo>
                  <a:lnTo>
                    <a:pt x="3810" y="499491"/>
                  </a:lnTo>
                  <a:lnTo>
                    <a:pt x="8509" y="474218"/>
                  </a:lnTo>
                  <a:lnTo>
                    <a:pt x="23114" y="423799"/>
                  </a:lnTo>
                  <a:lnTo>
                    <a:pt x="43561" y="374142"/>
                  </a:lnTo>
                  <a:lnTo>
                    <a:pt x="68707" y="326009"/>
                  </a:lnTo>
                  <a:lnTo>
                    <a:pt x="97409" y="280035"/>
                  </a:lnTo>
                  <a:lnTo>
                    <a:pt x="128270" y="236982"/>
                  </a:lnTo>
                  <a:lnTo>
                    <a:pt x="160655" y="197485"/>
                  </a:lnTo>
                  <a:lnTo>
                    <a:pt x="178562" y="177673"/>
                  </a:lnTo>
                  <a:lnTo>
                    <a:pt x="198247" y="158115"/>
                  </a:lnTo>
                  <a:lnTo>
                    <a:pt x="219456" y="138811"/>
                  </a:lnTo>
                  <a:lnTo>
                    <a:pt x="242189" y="120015"/>
                  </a:lnTo>
                  <a:lnTo>
                    <a:pt x="265811" y="101981"/>
                  </a:lnTo>
                  <a:lnTo>
                    <a:pt x="290576" y="84582"/>
                  </a:lnTo>
                  <a:lnTo>
                    <a:pt x="316230" y="68453"/>
                  </a:lnTo>
                  <a:lnTo>
                    <a:pt x="342392" y="53467"/>
                  </a:lnTo>
                  <a:lnTo>
                    <a:pt x="368935" y="40005"/>
                  </a:lnTo>
                  <a:lnTo>
                    <a:pt x="395859" y="28194"/>
                  </a:lnTo>
                  <a:lnTo>
                    <a:pt x="422783" y="18161"/>
                  </a:lnTo>
                  <a:lnTo>
                    <a:pt x="449580" y="10033"/>
                  </a:lnTo>
                  <a:lnTo>
                    <a:pt x="475996" y="4318"/>
                  </a:lnTo>
                  <a:lnTo>
                    <a:pt x="501904" y="1016"/>
                  </a:lnTo>
                  <a:lnTo>
                    <a:pt x="527177" y="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49" name="Freeform 48"/>
            <p:cNvSpPr/>
            <p:nvPr/>
          </p:nvSpPr>
          <p:spPr>
            <a:xfrm>
              <a:off x="8906510" y="3622421"/>
              <a:ext cx="551308" cy="574930"/>
            </a:xfrm>
            <a:custGeom>
              <a:avLst/>
              <a:gdLst/>
              <a:ahLst/>
              <a:cxnLst/>
              <a:rect l="0" t="0" r="0" b="0"/>
              <a:pathLst>
                <a:path w="551308" h="574930">
                  <a:moveTo>
                    <a:pt x="0" y="572897"/>
                  </a:moveTo>
                  <a:lnTo>
                    <a:pt x="46736" y="558546"/>
                  </a:lnTo>
                  <a:lnTo>
                    <a:pt x="91440" y="542671"/>
                  </a:lnTo>
                  <a:lnTo>
                    <a:pt x="134239" y="524637"/>
                  </a:lnTo>
                  <a:lnTo>
                    <a:pt x="175260" y="504444"/>
                  </a:lnTo>
                  <a:lnTo>
                    <a:pt x="214630" y="481965"/>
                  </a:lnTo>
                  <a:lnTo>
                    <a:pt x="252222" y="456819"/>
                  </a:lnTo>
                  <a:lnTo>
                    <a:pt x="288290" y="428752"/>
                  </a:lnTo>
                  <a:lnTo>
                    <a:pt x="322707" y="397256"/>
                  </a:lnTo>
                  <a:lnTo>
                    <a:pt x="355600" y="362585"/>
                  </a:lnTo>
                  <a:lnTo>
                    <a:pt x="386969" y="324104"/>
                  </a:lnTo>
                  <a:lnTo>
                    <a:pt x="417195" y="281559"/>
                  </a:lnTo>
                  <a:lnTo>
                    <a:pt x="446024" y="234696"/>
                  </a:lnTo>
                  <a:lnTo>
                    <a:pt x="473583" y="183515"/>
                  </a:lnTo>
                  <a:lnTo>
                    <a:pt x="500126" y="127508"/>
                  </a:lnTo>
                  <a:lnTo>
                    <a:pt x="525526" y="66421"/>
                  </a:lnTo>
                  <a:lnTo>
                    <a:pt x="550037" y="0"/>
                  </a:lnTo>
                  <a:lnTo>
                    <a:pt x="551307" y="25019"/>
                  </a:lnTo>
                  <a:lnTo>
                    <a:pt x="550418" y="50165"/>
                  </a:lnTo>
                  <a:lnTo>
                    <a:pt x="547751" y="75311"/>
                  </a:lnTo>
                  <a:lnTo>
                    <a:pt x="543052" y="100584"/>
                  </a:lnTo>
                  <a:lnTo>
                    <a:pt x="528447" y="151257"/>
                  </a:lnTo>
                  <a:lnTo>
                    <a:pt x="507873" y="200787"/>
                  </a:lnTo>
                  <a:lnTo>
                    <a:pt x="482727" y="248920"/>
                  </a:lnTo>
                  <a:lnTo>
                    <a:pt x="454025" y="294894"/>
                  </a:lnTo>
                  <a:lnTo>
                    <a:pt x="423037" y="337947"/>
                  </a:lnTo>
                  <a:lnTo>
                    <a:pt x="390779" y="377317"/>
                  </a:lnTo>
                  <a:lnTo>
                    <a:pt x="372872" y="397129"/>
                  </a:lnTo>
                  <a:lnTo>
                    <a:pt x="353060" y="416814"/>
                  </a:lnTo>
                  <a:lnTo>
                    <a:pt x="331851" y="436118"/>
                  </a:lnTo>
                  <a:lnTo>
                    <a:pt x="309372" y="454914"/>
                  </a:lnTo>
                  <a:lnTo>
                    <a:pt x="285496" y="473075"/>
                  </a:lnTo>
                  <a:lnTo>
                    <a:pt x="260858" y="490220"/>
                  </a:lnTo>
                  <a:lnTo>
                    <a:pt x="235204" y="506476"/>
                  </a:lnTo>
                  <a:lnTo>
                    <a:pt x="208915" y="521335"/>
                  </a:lnTo>
                  <a:lnTo>
                    <a:pt x="182372" y="535051"/>
                  </a:lnTo>
                  <a:lnTo>
                    <a:pt x="155702" y="546862"/>
                  </a:lnTo>
                  <a:lnTo>
                    <a:pt x="128651" y="556895"/>
                  </a:lnTo>
                  <a:lnTo>
                    <a:pt x="101981" y="564769"/>
                  </a:lnTo>
                  <a:lnTo>
                    <a:pt x="75438" y="570611"/>
                  </a:lnTo>
                  <a:lnTo>
                    <a:pt x="49403" y="574040"/>
                  </a:lnTo>
                  <a:lnTo>
                    <a:pt x="24257" y="574929"/>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0" name="Freeform 49"/>
            <p:cNvSpPr/>
            <p:nvPr/>
          </p:nvSpPr>
          <p:spPr>
            <a:xfrm>
              <a:off x="8106918" y="4273804"/>
              <a:ext cx="68073" cy="63628"/>
            </a:xfrm>
            <a:custGeom>
              <a:avLst/>
              <a:gdLst/>
              <a:ahLst/>
              <a:cxnLst/>
              <a:rect l="0" t="0" r="0" b="0"/>
              <a:pathLst>
                <a:path w="68073" h="63628">
                  <a:moveTo>
                    <a:pt x="2794" y="19304"/>
                  </a:moveTo>
                  <a:lnTo>
                    <a:pt x="10033" y="9271"/>
                  </a:lnTo>
                  <a:lnTo>
                    <a:pt x="20828" y="2413"/>
                  </a:lnTo>
                  <a:lnTo>
                    <a:pt x="34036" y="0"/>
                  </a:lnTo>
                  <a:lnTo>
                    <a:pt x="47371" y="2413"/>
                  </a:lnTo>
                  <a:lnTo>
                    <a:pt x="58166" y="9271"/>
                  </a:lnTo>
                  <a:lnTo>
                    <a:pt x="65532" y="19304"/>
                  </a:lnTo>
                  <a:lnTo>
                    <a:pt x="68072" y="31623"/>
                  </a:lnTo>
                  <a:lnTo>
                    <a:pt x="65532" y="44196"/>
                  </a:lnTo>
                  <a:lnTo>
                    <a:pt x="58166" y="54229"/>
                  </a:lnTo>
                  <a:lnTo>
                    <a:pt x="47371" y="60960"/>
                  </a:lnTo>
                  <a:lnTo>
                    <a:pt x="34036" y="63627"/>
                  </a:lnTo>
                  <a:lnTo>
                    <a:pt x="20828" y="60960"/>
                  </a:lnTo>
                  <a:lnTo>
                    <a:pt x="10033" y="54229"/>
                  </a:lnTo>
                  <a:lnTo>
                    <a:pt x="2794" y="44196"/>
                  </a:lnTo>
                  <a:lnTo>
                    <a:pt x="0" y="3175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1" name="Freeform 50"/>
            <p:cNvSpPr/>
            <p:nvPr/>
          </p:nvSpPr>
          <p:spPr>
            <a:xfrm>
              <a:off x="9329801" y="4260088"/>
              <a:ext cx="63628" cy="63755"/>
            </a:xfrm>
            <a:custGeom>
              <a:avLst/>
              <a:gdLst/>
              <a:ahLst/>
              <a:cxnLst/>
              <a:rect l="0" t="0" r="0" b="0"/>
              <a:pathLst>
                <a:path w="63628" h="63755">
                  <a:moveTo>
                    <a:pt x="2413" y="19431"/>
                  </a:moveTo>
                  <a:lnTo>
                    <a:pt x="9271" y="9398"/>
                  </a:lnTo>
                  <a:lnTo>
                    <a:pt x="19304" y="2540"/>
                  </a:lnTo>
                  <a:lnTo>
                    <a:pt x="31877" y="0"/>
                  </a:lnTo>
                  <a:lnTo>
                    <a:pt x="44196" y="2540"/>
                  </a:lnTo>
                  <a:lnTo>
                    <a:pt x="54356" y="9398"/>
                  </a:lnTo>
                  <a:lnTo>
                    <a:pt x="61214" y="19431"/>
                  </a:lnTo>
                  <a:lnTo>
                    <a:pt x="63627" y="31750"/>
                  </a:lnTo>
                  <a:lnTo>
                    <a:pt x="61214" y="44196"/>
                  </a:lnTo>
                  <a:lnTo>
                    <a:pt x="54356" y="54356"/>
                  </a:lnTo>
                  <a:lnTo>
                    <a:pt x="44196" y="61214"/>
                  </a:lnTo>
                  <a:lnTo>
                    <a:pt x="31877" y="63754"/>
                  </a:lnTo>
                  <a:lnTo>
                    <a:pt x="19304" y="61214"/>
                  </a:lnTo>
                  <a:lnTo>
                    <a:pt x="9271" y="54356"/>
                  </a:lnTo>
                  <a:lnTo>
                    <a:pt x="2413" y="44196"/>
                  </a:lnTo>
                  <a:lnTo>
                    <a:pt x="0" y="31750"/>
                  </a:lnTo>
                  <a:close/>
                </a:path>
              </a:pathLst>
            </a:custGeom>
            <a:solidFill>
              <a:srgbClr val="FFFFFF"/>
            </a:solidFill>
            <a:ln w="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2" name="Freeform 51"/>
            <p:cNvSpPr/>
            <p:nvPr/>
          </p:nvSpPr>
          <p:spPr>
            <a:xfrm>
              <a:off x="8789289" y="3484118"/>
              <a:ext cx="369698" cy="93473"/>
            </a:xfrm>
            <a:custGeom>
              <a:avLst/>
              <a:gdLst/>
              <a:ahLst/>
              <a:cxnLst/>
              <a:rect l="0" t="0" r="0" b="0"/>
              <a:pathLst>
                <a:path w="369698" h="93473">
                  <a:moveTo>
                    <a:pt x="0" y="37846"/>
                  </a:moveTo>
                  <a:lnTo>
                    <a:pt x="13462" y="35306"/>
                  </a:lnTo>
                  <a:lnTo>
                    <a:pt x="23622" y="30988"/>
                  </a:lnTo>
                  <a:lnTo>
                    <a:pt x="39751" y="19812"/>
                  </a:lnTo>
                  <a:lnTo>
                    <a:pt x="48641" y="13970"/>
                  </a:lnTo>
                  <a:lnTo>
                    <a:pt x="59944" y="8382"/>
                  </a:lnTo>
                  <a:lnTo>
                    <a:pt x="75311" y="3810"/>
                  </a:lnTo>
                  <a:lnTo>
                    <a:pt x="84963" y="1905"/>
                  </a:lnTo>
                  <a:lnTo>
                    <a:pt x="96139" y="381"/>
                  </a:lnTo>
                  <a:lnTo>
                    <a:pt x="106045" y="0"/>
                  </a:lnTo>
                  <a:lnTo>
                    <a:pt x="115062" y="889"/>
                  </a:lnTo>
                  <a:lnTo>
                    <a:pt x="132969" y="5461"/>
                  </a:lnTo>
                  <a:lnTo>
                    <a:pt x="152019" y="13081"/>
                  </a:lnTo>
                  <a:lnTo>
                    <a:pt x="175768" y="22098"/>
                  </a:lnTo>
                  <a:lnTo>
                    <a:pt x="189992" y="26797"/>
                  </a:lnTo>
                  <a:lnTo>
                    <a:pt x="206502" y="31496"/>
                  </a:lnTo>
                  <a:lnTo>
                    <a:pt x="225298" y="35941"/>
                  </a:lnTo>
                  <a:lnTo>
                    <a:pt x="247269" y="39751"/>
                  </a:lnTo>
                  <a:lnTo>
                    <a:pt x="272288" y="43180"/>
                  </a:lnTo>
                  <a:lnTo>
                    <a:pt x="300736" y="45720"/>
                  </a:lnTo>
                  <a:lnTo>
                    <a:pt x="332994" y="47625"/>
                  </a:lnTo>
                  <a:lnTo>
                    <a:pt x="369697" y="48260"/>
                  </a:lnTo>
                  <a:lnTo>
                    <a:pt x="333248" y="48641"/>
                  </a:lnTo>
                  <a:lnTo>
                    <a:pt x="301117" y="50292"/>
                  </a:lnTo>
                  <a:lnTo>
                    <a:pt x="273050" y="52832"/>
                  </a:lnTo>
                  <a:lnTo>
                    <a:pt x="248539" y="56007"/>
                  </a:lnTo>
                  <a:lnTo>
                    <a:pt x="227330" y="59690"/>
                  </a:lnTo>
                  <a:lnTo>
                    <a:pt x="208788" y="64135"/>
                  </a:lnTo>
                  <a:lnTo>
                    <a:pt x="192913" y="68453"/>
                  </a:lnTo>
                  <a:lnTo>
                    <a:pt x="178943" y="73025"/>
                  </a:lnTo>
                  <a:lnTo>
                    <a:pt x="155956" y="81788"/>
                  </a:lnTo>
                  <a:lnTo>
                    <a:pt x="136271" y="88773"/>
                  </a:lnTo>
                  <a:lnTo>
                    <a:pt x="117348" y="92964"/>
                  </a:lnTo>
                  <a:lnTo>
                    <a:pt x="107188" y="93472"/>
                  </a:lnTo>
                  <a:lnTo>
                    <a:pt x="95885" y="92710"/>
                  </a:lnTo>
                  <a:lnTo>
                    <a:pt x="83820" y="90551"/>
                  </a:lnTo>
                  <a:lnTo>
                    <a:pt x="73406" y="88138"/>
                  </a:lnTo>
                  <a:lnTo>
                    <a:pt x="57150" y="82931"/>
                  </a:lnTo>
                  <a:lnTo>
                    <a:pt x="45720" y="77216"/>
                  </a:lnTo>
                  <a:lnTo>
                    <a:pt x="37211" y="71501"/>
                  </a:lnTo>
                  <a:lnTo>
                    <a:pt x="22606" y="61214"/>
                  </a:lnTo>
                  <a:lnTo>
                    <a:pt x="13208" y="57277"/>
                  </a:lnTo>
                  <a:lnTo>
                    <a:pt x="0" y="54864"/>
                  </a:lnTo>
                  <a:close/>
                </a:path>
              </a:pathLst>
            </a:custGeom>
            <a:solidFill>
              <a:srgbClr val="FFFF00"/>
            </a:solidFill>
            <a:ln w="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3" name="Freeform 52"/>
            <p:cNvSpPr/>
            <p:nvPr/>
          </p:nvSpPr>
          <p:spPr>
            <a:xfrm>
              <a:off x="8789670" y="3483610"/>
              <a:ext cx="369571" cy="93981"/>
            </a:xfrm>
            <a:custGeom>
              <a:avLst/>
              <a:gdLst/>
              <a:ahLst/>
              <a:cxnLst/>
              <a:rect l="0" t="0" r="0" b="0"/>
              <a:pathLst>
                <a:path w="369571" h="93981">
                  <a:moveTo>
                    <a:pt x="0" y="38100"/>
                  </a:moveTo>
                  <a:lnTo>
                    <a:pt x="12700" y="35560"/>
                  </a:lnTo>
                  <a:lnTo>
                    <a:pt x="22860" y="31750"/>
                  </a:lnTo>
                  <a:lnTo>
                    <a:pt x="39370" y="20320"/>
                  </a:lnTo>
                  <a:lnTo>
                    <a:pt x="48260" y="13970"/>
                  </a:lnTo>
                  <a:lnTo>
                    <a:pt x="59690" y="8890"/>
                  </a:lnTo>
                  <a:lnTo>
                    <a:pt x="74930" y="3810"/>
                  </a:lnTo>
                  <a:lnTo>
                    <a:pt x="85090" y="2540"/>
                  </a:lnTo>
                  <a:lnTo>
                    <a:pt x="95250" y="1270"/>
                  </a:lnTo>
                  <a:lnTo>
                    <a:pt x="105410" y="0"/>
                  </a:lnTo>
                  <a:lnTo>
                    <a:pt x="114300" y="1270"/>
                  </a:lnTo>
                  <a:lnTo>
                    <a:pt x="132080" y="6350"/>
                  </a:lnTo>
                  <a:lnTo>
                    <a:pt x="151130" y="13970"/>
                  </a:lnTo>
                  <a:lnTo>
                    <a:pt x="175260" y="22860"/>
                  </a:lnTo>
                  <a:lnTo>
                    <a:pt x="189230" y="27940"/>
                  </a:lnTo>
                  <a:lnTo>
                    <a:pt x="205740" y="31750"/>
                  </a:lnTo>
                  <a:lnTo>
                    <a:pt x="224790" y="36830"/>
                  </a:lnTo>
                  <a:lnTo>
                    <a:pt x="246380" y="40640"/>
                  </a:lnTo>
                  <a:lnTo>
                    <a:pt x="271780" y="43180"/>
                  </a:lnTo>
                  <a:lnTo>
                    <a:pt x="300990" y="45720"/>
                  </a:lnTo>
                  <a:lnTo>
                    <a:pt x="332740" y="48260"/>
                  </a:lnTo>
                  <a:lnTo>
                    <a:pt x="369570" y="48260"/>
                  </a:lnTo>
                  <a:lnTo>
                    <a:pt x="332740" y="49530"/>
                  </a:lnTo>
                  <a:lnTo>
                    <a:pt x="300990" y="50800"/>
                  </a:lnTo>
                  <a:lnTo>
                    <a:pt x="273050" y="53340"/>
                  </a:lnTo>
                  <a:lnTo>
                    <a:pt x="247650" y="55880"/>
                  </a:lnTo>
                  <a:lnTo>
                    <a:pt x="227330" y="59690"/>
                  </a:lnTo>
                  <a:lnTo>
                    <a:pt x="208280" y="64770"/>
                  </a:lnTo>
                  <a:lnTo>
                    <a:pt x="193040" y="68580"/>
                  </a:lnTo>
                  <a:lnTo>
                    <a:pt x="179070" y="73660"/>
                  </a:lnTo>
                  <a:lnTo>
                    <a:pt x="156210" y="82550"/>
                  </a:lnTo>
                  <a:lnTo>
                    <a:pt x="135890" y="88900"/>
                  </a:lnTo>
                  <a:lnTo>
                    <a:pt x="116840" y="93980"/>
                  </a:lnTo>
                  <a:lnTo>
                    <a:pt x="106680" y="93980"/>
                  </a:lnTo>
                  <a:lnTo>
                    <a:pt x="95250" y="92710"/>
                  </a:lnTo>
                  <a:lnTo>
                    <a:pt x="83820" y="91440"/>
                  </a:lnTo>
                  <a:lnTo>
                    <a:pt x="73660" y="88900"/>
                  </a:lnTo>
                  <a:lnTo>
                    <a:pt x="57150" y="83820"/>
                  </a:lnTo>
                  <a:lnTo>
                    <a:pt x="45720" y="77470"/>
                  </a:lnTo>
                  <a:lnTo>
                    <a:pt x="36830" y="72390"/>
                  </a:lnTo>
                  <a:lnTo>
                    <a:pt x="22860" y="62230"/>
                  </a:lnTo>
                  <a:lnTo>
                    <a:pt x="12700" y="58420"/>
                  </a:lnTo>
                  <a:lnTo>
                    <a:pt x="0" y="5588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4" name="Freeform 53"/>
            <p:cNvSpPr/>
            <p:nvPr/>
          </p:nvSpPr>
          <p:spPr>
            <a:xfrm>
              <a:off x="8745347" y="3501390"/>
              <a:ext cx="59945" cy="59945"/>
            </a:xfrm>
            <a:custGeom>
              <a:avLst/>
              <a:gdLst/>
              <a:ahLst/>
              <a:cxnLst/>
              <a:rect l="0" t="0" r="0" b="0"/>
              <a:pathLst>
                <a:path w="59945" h="59945">
                  <a:moveTo>
                    <a:pt x="18288" y="57658"/>
                  </a:moveTo>
                  <a:lnTo>
                    <a:pt x="8763" y="51181"/>
                  </a:lnTo>
                  <a:lnTo>
                    <a:pt x="2159" y="41656"/>
                  </a:lnTo>
                  <a:lnTo>
                    <a:pt x="0" y="29972"/>
                  </a:lnTo>
                  <a:lnTo>
                    <a:pt x="2159" y="18288"/>
                  </a:lnTo>
                  <a:lnTo>
                    <a:pt x="8763" y="8763"/>
                  </a:lnTo>
                  <a:lnTo>
                    <a:pt x="18288" y="2286"/>
                  </a:lnTo>
                  <a:lnTo>
                    <a:pt x="30099" y="0"/>
                  </a:lnTo>
                  <a:lnTo>
                    <a:pt x="41783" y="2413"/>
                  </a:lnTo>
                  <a:lnTo>
                    <a:pt x="51181" y="8890"/>
                  </a:lnTo>
                  <a:lnTo>
                    <a:pt x="57658" y="18415"/>
                  </a:lnTo>
                  <a:lnTo>
                    <a:pt x="59944" y="30099"/>
                  </a:lnTo>
                  <a:lnTo>
                    <a:pt x="57531" y="41783"/>
                  </a:lnTo>
                  <a:lnTo>
                    <a:pt x="51181" y="51181"/>
                  </a:lnTo>
                  <a:lnTo>
                    <a:pt x="41656" y="57658"/>
                  </a:lnTo>
                  <a:lnTo>
                    <a:pt x="29972" y="59944"/>
                  </a:lnTo>
                  <a:close/>
                </a:path>
              </a:pathLst>
            </a:custGeom>
            <a:solidFill>
              <a:srgbClr val="FFFF00"/>
            </a:solidFill>
            <a:ln w="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5" name="Freeform 54"/>
            <p:cNvSpPr/>
            <p:nvPr/>
          </p:nvSpPr>
          <p:spPr>
            <a:xfrm>
              <a:off x="8745220" y="3501390"/>
              <a:ext cx="59691" cy="59691"/>
            </a:xfrm>
            <a:custGeom>
              <a:avLst/>
              <a:gdLst/>
              <a:ahLst/>
              <a:cxnLst/>
              <a:rect l="0" t="0" r="0" b="0"/>
              <a:pathLst>
                <a:path w="59691" h="59691">
                  <a:moveTo>
                    <a:pt x="30480" y="59690"/>
                  </a:moveTo>
                  <a:lnTo>
                    <a:pt x="41910" y="57150"/>
                  </a:lnTo>
                  <a:lnTo>
                    <a:pt x="50800" y="50800"/>
                  </a:lnTo>
                  <a:lnTo>
                    <a:pt x="57150" y="41910"/>
                  </a:lnTo>
                  <a:lnTo>
                    <a:pt x="59690" y="30480"/>
                  </a:lnTo>
                  <a:lnTo>
                    <a:pt x="58420" y="19050"/>
                  </a:lnTo>
                  <a:lnTo>
                    <a:pt x="50800" y="8890"/>
                  </a:lnTo>
                  <a:lnTo>
                    <a:pt x="41910" y="2540"/>
                  </a:lnTo>
                  <a:lnTo>
                    <a:pt x="30480" y="0"/>
                  </a:lnTo>
                  <a:lnTo>
                    <a:pt x="19050" y="2540"/>
                  </a:lnTo>
                  <a:lnTo>
                    <a:pt x="8890" y="8890"/>
                  </a:lnTo>
                  <a:lnTo>
                    <a:pt x="2540" y="17780"/>
                  </a:lnTo>
                  <a:lnTo>
                    <a:pt x="0" y="30480"/>
                  </a:lnTo>
                  <a:lnTo>
                    <a:pt x="2540" y="41910"/>
                  </a:lnTo>
                  <a:lnTo>
                    <a:pt x="8890" y="50800"/>
                  </a:lnTo>
                  <a:lnTo>
                    <a:pt x="19050" y="5715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6" name="Freeform 55"/>
            <p:cNvSpPr/>
            <p:nvPr/>
          </p:nvSpPr>
          <p:spPr>
            <a:xfrm>
              <a:off x="8760841" y="3516757"/>
              <a:ext cx="29084" cy="29211"/>
            </a:xfrm>
            <a:custGeom>
              <a:avLst/>
              <a:gdLst/>
              <a:ahLst/>
              <a:cxnLst/>
              <a:rect l="0" t="0" r="0" b="0"/>
              <a:pathLst>
                <a:path w="29084" h="29211">
                  <a:moveTo>
                    <a:pt x="8763" y="28067"/>
                  </a:moveTo>
                  <a:lnTo>
                    <a:pt x="4064" y="24765"/>
                  </a:lnTo>
                  <a:lnTo>
                    <a:pt x="1016" y="20320"/>
                  </a:lnTo>
                  <a:lnTo>
                    <a:pt x="0" y="14605"/>
                  </a:lnTo>
                  <a:lnTo>
                    <a:pt x="1016" y="8890"/>
                  </a:lnTo>
                  <a:lnTo>
                    <a:pt x="4318" y="4445"/>
                  </a:lnTo>
                  <a:lnTo>
                    <a:pt x="8763" y="1143"/>
                  </a:lnTo>
                  <a:lnTo>
                    <a:pt x="14478" y="0"/>
                  </a:lnTo>
                  <a:lnTo>
                    <a:pt x="20193" y="1143"/>
                  </a:lnTo>
                  <a:lnTo>
                    <a:pt x="24892" y="4445"/>
                  </a:lnTo>
                  <a:lnTo>
                    <a:pt x="27940" y="8890"/>
                  </a:lnTo>
                  <a:lnTo>
                    <a:pt x="29083" y="14605"/>
                  </a:lnTo>
                  <a:lnTo>
                    <a:pt x="27940" y="20320"/>
                  </a:lnTo>
                  <a:lnTo>
                    <a:pt x="24892" y="25019"/>
                  </a:lnTo>
                  <a:lnTo>
                    <a:pt x="20193" y="28067"/>
                  </a:lnTo>
                  <a:lnTo>
                    <a:pt x="14478" y="29210"/>
                  </a:lnTo>
                  <a:close/>
                </a:path>
              </a:pathLst>
            </a:custGeom>
            <a:solidFill>
              <a:srgbClr val="FFFF00"/>
            </a:solidFill>
            <a:ln w="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7" name="Freeform 56"/>
            <p:cNvSpPr/>
            <p:nvPr/>
          </p:nvSpPr>
          <p:spPr>
            <a:xfrm>
              <a:off x="8760460" y="3516630"/>
              <a:ext cx="29211" cy="29211"/>
            </a:xfrm>
            <a:custGeom>
              <a:avLst/>
              <a:gdLst/>
              <a:ahLst/>
              <a:cxnLst/>
              <a:rect l="0" t="0" r="0" b="0"/>
              <a:pathLst>
                <a:path w="29211" h="29211">
                  <a:moveTo>
                    <a:pt x="15240" y="29210"/>
                  </a:moveTo>
                  <a:lnTo>
                    <a:pt x="20320" y="27940"/>
                  </a:lnTo>
                  <a:lnTo>
                    <a:pt x="25400" y="25400"/>
                  </a:lnTo>
                  <a:lnTo>
                    <a:pt x="27940" y="20320"/>
                  </a:lnTo>
                  <a:lnTo>
                    <a:pt x="29210" y="15240"/>
                  </a:lnTo>
                  <a:lnTo>
                    <a:pt x="27940" y="8890"/>
                  </a:lnTo>
                  <a:lnTo>
                    <a:pt x="25400" y="5080"/>
                  </a:lnTo>
                  <a:lnTo>
                    <a:pt x="20320" y="1270"/>
                  </a:lnTo>
                  <a:lnTo>
                    <a:pt x="15240" y="0"/>
                  </a:lnTo>
                  <a:lnTo>
                    <a:pt x="8890" y="1270"/>
                  </a:lnTo>
                  <a:lnTo>
                    <a:pt x="5080" y="5080"/>
                  </a:lnTo>
                  <a:lnTo>
                    <a:pt x="1270" y="8890"/>
                  </a:lnTo>
                  <a:lnTo>
                    <a:pt x="0" y="15240"/>
                  </a:lnTo>
                  <a:lnTo>
                    <a:pt x="1270" y="20320"/>
                  </a:lnTo>
                  <a:lnTo>
                    <a:pt x="5080" y="25400"/>
                  </a:lnTo>
                  <a:lnTo>
                    <a:pt x="8890" y="2794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8" name="Freeform 57"/>
            <p:cNvSpPr/>
            <p:nvPr/>
          </p:nvSpPr>
          <p:spPr>
            <a:xfrm>
              <a:off x="8730996" y="2996819"/>
              <a:ext cx="99315" cy="521209"/>
            </a:xfrm>
            <a:custGeom>
              <a:avLst/>
              <a:gdLst/>
              <a:ahLst/>
              <a:cxnLst/>
              <a:rect l="0" t="0" r="0" b="0"/>
              <a:pathLst>
                <a:path w="99315" h="521209">
                  <a:moveTo>
                    <a:pt x="37084" y="520700"/>
                  </a:moveTo>
                  <a:lnTo>
                    <a:pt x="36195" y="513715"/>
                  </a:lnTo>
                  <a:lnTo>
                    <a:pt x="34925" y="508127"/>
                  </a:lnTo>
                  <a:lnTo>
                    <a:pt x="31496" y="500126"/>
                  </a:lnTo>
                  <a:lnTo>
                    <a:pt x="21971" y="489204"/>
                  </a:lnTo>
                  <a:lnTo>
                    <a:pt x="16510" y="481711"/>
                  </a:lnTo>
                  <a:lnTo>
                    <a:pt x="11303" y="469900"/>
                  </a:lnTo>
                  <a:lnTo>
                    <a:pt x="8636" y="461391"/>
                  </a:lnTo>
                  <a:lnTo>
                    <a:pt x="6350" y="451231"/>
                  </a:lnTo>
                  <a:lnTo>
                    <a:pt x="4064" y="438785"/>
                  </a:lnTo>
                  <a:lnTo>
                    <a:pt x="2286" y="423672"/>
                  </a:lnTo>
                  <a:lnTo>
                    <a:pt x="254" y="397891"/>
                  </a:lnTo>
                  <a:lnTo>
                    <a:pt x="0" y="373380"/>
                  </a:lnTo>
                  <a:lnTo>
                    <a:pt x="1143" y="349758"/>
                  </a:lnTo>
                  <a:lnTo>
                    <a:pt x="3810" y="326898"/>
                  </a:lnTo>
                  <a:lnTo>
                    <a:pt x="11938" y="282067"/>
                  </a:lnTo>
                  <a:lnTo>
                    <a:pt x="22606" y="236347"/>
                  </a:lnTo>
                  <a:lnTo>
                    <a:pt x="34417" y="187706"/>
                  </a:lnTo>
                  <a:lnTo>
                    <a:pt x="40132" y="161544"/>
                  </a:lnTo>
                  <a:lnTo>
                    <a:pt x="45593" y="133731"/>
                  </a:lnTo>
                  <a:lnTo>
                    <a:pt x="50292" y="103886"/>
                  </a:lnTo>
                  <a:lnTo>
                    <a:pt x="54356" y="71755"/>
                  </a:lnTo>
                  <a:lnTo>
                    <a:pt x="57277" y="37211"/>
                  </a:lnTo>
                  <a:lnTo>
                    <a:pt x="59055" y="0"/>
                  </a:lnTo>
                  <a:lnTo>
                    <a:pt x="58801" y="37338"/>
                  </a:lnTo>
                  <a:lnTo>
                    <a:pt x="59944" y="71882"/>
                  </a:lnTo>
                  <a:lnTo>
                    <a:pt x="62230" y="104140"/>
                  </a:lnTo>
                  <a:lnTo>
                    <a:pt x="65405" y="134239"/>
                  </a:lnTo>
                  <a:lnTo>
                    <a:pt x="69469" y="162433"/>
                  </a:lnTo>
                  <a:lnTo>
                    <a:pt x="73787" y="188849"/>
                  </a:lnTo>
                  <a:lnTo>
                    <a:pt x="83439" y="238125"/>
                  </a:lnTo>
                  <a:lnTo>
                    <a:pt x="91948" y="284226"/>
                  </a:lnTo>
                  <a:lnTo>
                    <a:pt x="98044" y="329438"/>
                  </a:lnTo>
                  <a:lnTo>
                    <a:pt x="99314" y="352425"/>
                  </a:lnTo>
                  <a:lnTo>
                    <a:pt x="99314" y="376174"/>
                  </a:lnTo>
                  <a:lnTo>
                    <a:pt x="97790" y="400558"/>
                  </a:lnTo>
                  <a:lnTo>
                    <a:pt x="94488" y="426212"/>
                  </a:lnTo>
                  <a:lnTo>
                    <a:pt x="91694" y="441198"/>
                  </a:lnTo>
                  <a:lnTo>
                    <a:pt x="88773" y="453390"/>
                  </a:lnTo>
                  <a:lnTo>
                    <a:pt x="85852" y="463677"/>
                  </a:lnTo>
                  <a:lnTo>
                    <a:pt x="82931" y="471805"/>
                  </a:lnTo>
                  <a:lnTo>
                    <a:pt x="76835" y="483362"/>
                  </a:lnTo>
                  <a:lnTo>
                    <a:pt x="70993" y="490601"/>
                  </a:lnTo>
                  <a:lnTo>
                    <a:pt x="60833" y="501015"/>
                  </a:lnTo>
                  <a:lnTo>
                    <a:pt x="57023" y="508635"/>
                  </a:lnTo>
                  <a:lnTo>
                    <a:pt x="55372" y="514223"/>
                  </a:lnTo>
                  <a:lnTo>
                    <a:pt x="54102" y="521208"/>
                  </a:lnTo>
                  <a:close/>
                </a:path>
              </a:pathLst>
            </a:custGeom>
            <a:solidFill>
              <a:srgbClr val="FFFF00"/>
            </a:solidFill>
            <a:ln w="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9" name="Freeform 58"/>
            <p:cNvSpPr/>
            <p:nvPr/>
          </p:nvSpPr>
          <p:spPr>
            <a:xfrm>
              <a:off x="8731250" y="2997200"/>
              <a:ext cx="99061" cy="520701"/>
            </a:xfrm>
            <a:custGeom>
              <a:avLst/>
              <a:gdLst/>
              <a:ahLst/>
              <a:cxnLst/>
              <a:rect l="0" t="0" r="0" b="0"/>
              <a:pathLst>
                <a:path w="99061" h="520701">
                  <a:moveTo>
                    <a:pt x="53340" y="520700"/>
                  </a:moveTo>
                  <a:lnTo>
                    <a:pt x="54610" y="514350"/>
                  </a:lnTo>
                  <a:lnTo>
                    <a:pt x="57150" y="508000"/>
                  </a:lnTo>
                  <a:lnTo>
                    <a:pt x="60960" y="500380"/>
                  </a:lnTo>
                  <a:lnTo>
                    <a:pt x="71120" y="490220"/>
                  </a:lnTo>
                  <a:lnTo>
                    <a:pt x="76200" y="482600"/>
                  </a:lnTo>
                  <a:lnTo>
                    <a:pt x="82550" y="471170"/>
                  </a:lnTo>
                  <a:lnTo>
                    <a:pt x="85090" y="463550"/>
                  </a:lnTo>
                  <a:lnTo>
                    <a:pt x="88900" y="453390"/>
                  </a:lnTo>
                  <a:lnTo>
                    <a:pt x="91440" y="440690"/>
                  </a:lnTo>
                  <a:lnTo>
                    <a:pt x="93980" y="425450"/>
                  </a:lnTo>
                  <a:lnTo>
                    <a:pt x="97790" y="400050"/>
                  </a:lnTo>
                  <a:lnTo>
                    <a:pt x="99060" y="375920"/>
                  </a:lnTo>
                  <a:lnTo>
                    <a:pt x="99060" y="351790"/>
                  </a:lnTo>
                  <a:lnTo>
                    <a:pt x="97790" y="328930"/>
                  </a:lnTo>
                  <a:lnTo>
                    <a:pt x="91440" y="283210"/>
                  </a:lnTo>
                  <a:lnTo>
                    <a:pt x="82550" y="237490"/>
                  </a:lnTo>
                  <a:lnTo>
                    <a:pt x="73660" y="187960"/>
                  </a:lnTo>
                  <a:lnTo>
                    <a:pt x="68580" y="162560"/>
                  </a:lnTo>
                  <a:lnTo>
                    <a:pt x="64770" y="133350"/>
                  </a:lnTo>
                  <a:lnTo>
                    <a:pt x="62230" y="104140"/>
                  </a:lnTo>
                  <a:lnTo>
                    <a:pt x="59690" y="71120"/>
                  </a:lnTo>
                  <a:lnTo>
                    <a:pt x="58420" y="36830"/>
                  </a:lnTo>
                  <a:lnTo>
                    <a:pt x="58420" y="0"/>
                  </a:lnTo>
                  <a:lnTo>
                    <a:pt x="57150" y="36830"/>
                  </a:lnTo>
                  <a:lnTo>
                    <a:pt x="54610" y="71120"/>
                  </a:lnTo>
                  <a:lnTo>
                    <a:pt x="49530" y="104140"/>
                  </a:lnTo>
                  <a:lnTo>
                    <a:pt x="45720" y="133350"/>
                  </a:lnTo>
                  <a:lnTo>
                    <a:pt x="39370" y="161290"/>
                  </a:lnTo>
                  <a:lnTo>
                    <a:pt x="34290" y="187960"/>
                  </a:lnTo>
                  <a:lnTo>
                    <a:pt x="22860" y="236220"/>
                  </a:lnTo>
                  <a:lnTo>
                    <a:pt x="11430" y="281940"/>
                  </a:lnTo>
                  <a:lnTo>
                    <a:pt x="3810" y="326390"/>
                  </a:lnTo>
                  <a:lnTo>
                    <a:pt x="1270" y="349250"/>
                  </a:lnTo>
                  <a:lnTo>
                    <a:pt x="0" y="373380"/>
                  </a:lnTo>
                  <a:lnTo>
                    <a:pt x="0" y="397510"/>
                  </a:lnTo>
                  <a:lnTo>
                    <a:pt x="2540" y="422910"/>
                  </a:lnTo>
                  <a:lnTo>
                    <a:pt x="3810" y="438150"/>
                  </a:lnTo>
                  <a:lnTo>
                    <a:pt x="6350" y="450850"/>
                  </a:lnTo>
                  <a:lnTo>
                    <a:pt x="8890" y="461010"/>
                  </a:lnTo>
                  <a:lnTo>
                    <a:pt x="11430" y="469900"/>
                  </a:lnTo>
                  <a:lnTo>
                    <a:pt x="16510" y="481330"/>
                  </a:lnTo>
                  <a:lnTo>
                    <a:pt x="21590" y="488950"/>
                  </a:lnTo>
                  <a:lnTo>
                    <a:pt x="31750" y="500380"/>
                  </a:lnTo>
                  <a:lnTo>
                    <a:pt x="34290" y="508000"/>
                  </a:lnTo>
                  <a:lnTo>
                    <a:pt x="35560" y="513080"/>
                  </a:lnTo>
                  <a:lnTo>
                    <a:pt x="36830" y="52070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0" name="Freeform 59"/>
            <p:cNvSpPr/>
            <p:nvPr/>
          </p:nvSpPr>
          <p:spPr>
            <a:xfrm>
              <a:off x="8744458" y="3503041"/>
              <a:ext cx="60199" cy="60072"/>
            </a:xfrm>
            <a:custGeom>
              <a:avLst/>
              <a:gdLst/>
              <a:ahLst/>
              <a:cxnLst/>
              <a:rect l="0" t="0" r="0" b="0"/>
              <a:pathLst>
                <a:path w="60199" h="60072">
                  <a:moveTo>
                    <a:pt x="2794" y="17399"/>
                  </a:moveTo>
                  <a:lnTo>
                    <a:pt x="9398" y="8001"/>
                  </a:lnTo>
                  <a:lnTo>
                    <a:pt x="19177" y="1905"/>
                  </a:lnTo>
                  <a:lnTo>
                    <a:pt x="30988" y="0"/>
                  </a:lnTo>
                  <a:lnTo>
                    <a:pt x="42672" y="2540"/>
                  </a:lnTo>
                  <a:lnTo>
                    <a:pt x="51943" y="9398"/>
                  </a:lnTo>
                  <a:lnTo>
                    <a:pt x="58166" y="19050"/>
                  </a:lnTo>
                  <a:lnTo>
                    <a:pt x="60198" y="30734"/>
                  </a:lnTo>
                  <a:lnTo>
                    <a:pt x="57404" y="42418"/>
                  </a:lnTo>
                  <a:lnTo>
                    <a:pt x="50800" y="51816"/>
                  </a:lnTo>
                  <a:lnTo>
                    <a:pt x="41021" y="58039"/>
                  </a:lnTo>
                  <a:lnTo>
                    <a:pt x="29464" y="60071"/>
                  </a:lnTo>
                  <a:lnTo>
                    <a:pt x="17780" y="57404"/>
                  </a:lnTo>
                  <a:lnTo>
                    <a:pt x="8255" y="50546"/>
                  </a:lnTo>
                  <a:lnTo>
                    <a:pt x="2159" y="40767"/>
                  </a:lnTo>
                  <a:lnTo>
                    <a:pt x="0" y="28956"/>
                  </a:lnTo>
                  <a:close/>
                </a:path>
              </a:pathLst>
            </a:custGeom>
            <a:solidFill>
              <a:srgbClr val="FFFF00"/>
            </a:solidFill>
            <a:ln w="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1" name="Freeform 60"/>
            <p:cNvSpPr/>
            <p:nvPr/>
          </p:nvSpPr>
          <p:spPr>
            <a:xfrm>
              <a:off x="8743950" y="3502660"/>
              <a:ext cx="60961" cy="60961"/>
            </a:xfrm>
            <a:custGeom>
              <a:avLst/>
              <a:gdLst/>
              <a:ahLst/>
              <a:cxnLst/>
              <a:rect l="0" t="0" r="0" b="0"/>
              <a:pathLst>
                <a:path w="60961" h="60961">
                  <a:moveTo>
                    <a:pt x="0" y="29210"/>
                  </a:moveTo>
                  <a:lnTo>
                    <a:pt x="2540" y="40640"/>
                  </a:lnTo>
                  <a:lnTo>
                    <a:pt x="8890" y="50800"/>
                  </a:lnTo>
                  <a:lnTo>
                    <a:pt x="17780" y="57150"/>
                  </a:lnTo>
                  <a:lnTo>
                    <a:pt x="30480" y="60960"/>
                  </a:lnTo>
                  <a:lnTo>
                    <a:pt x="41910" y="58420"/>
                  </a:lnTo>
                  <a:lnTo>
                    <a:pt x="50800" y="52070"/>
                  </a:lnTo>
                  <a:lnTo>
                    <a:pt x="58420" y="43180"/>
                  </a:lnTo>
                  <a:lnTo>
                    <a:pt x="60960" y="31750"/>
                  </a:lnTo>
                  <a:lnTo>
                    <a:pt x="58420" y="19050"/>
                  </a:lnTo>
                  <a:lnTo>
                    <a:pt x="52070" y="10160"/>
                  </a:lnTo>
                  <a:lnTo>
                    <a:pt x="43180" y="2540"/>
                  </a:lnTo>
                  <a:lnTo>
                    <a:pt x="31750" y="0"/>
                  </a:lnTo>
                  <a:lnTo>
                    <a:pt x="20320" y="2540"/>
                  </a:lnTo>
                  <a:lnTo>
                    <a:pt x="10160" y="8890"/>
                  </a:lnTo>
                  <a:lnTo>
                    <a:pt x="3810" y="1778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2" name="Freeform 61"/>
            <p:cNvSpPr/>
            <p:nvPr/>
          </p:nvSpPr>
          <p:spPr>
            <a:xfrm>
              <a:off x="8760079" y="3518408"/>
              <a:ext cx="29211" cy="29211"/>
            </a:xfrm>
            <a:custGeom>
              <a:avLst/>
              <a:gdLst/>
              <a:ahLst/>
              <a:cxnLst/>
              <a:rect l="0" t="0" r="0" b="0"/>
              <a:pathLst>
                <a:path w="29211" h="29211">
                  <a:moveTo>
                    <a:pt x="1270" y="8509"/>
                  </a:moveTo>
                  <a:lnTo>
                    <a:pt x="4572" y="4064"/>
                  </a:lnTo>
                  <a:lnTo>
                    <a:pt x="9271" y="1016"/>
                  </a:lnTo>
                  <a:lnTo>
                    <a:pt x="14859" y="0"/>
                  </a:lnTo>
                  <a:lnTo>
                    <a:pt x="20574" y="1270"/>
                  </a:lnTo>
                  <a:lnTo>
                    <a:pt x="25146" y="4572"/>
                  </a:lnTo>
                  <a:lnTo>
                    <a:pt x="28194" y="9398"/>
                  </a:lnTo>
                  <a:lnTo>
                    <a:pt x="29210" y="14986"/>
                  </a:lnTo>
                  <a:lnTo>
                    <a:pt x="27940" y="20701"/>
                  </a:lnTo>
                  <a:lnTo>
                    <a:pt x="24638" y="25146"/>
                  </a:lnTo>
                  <a:lnTo>
                    <a:pt x="19939" y="28194"/>
                  </a:lnTo>
                  <a:lnTo>
                    <a:pt x="14097" y="29210"/>
                  </a:lnTo>
                  <a:lnTo>
                    <a:pt x="8636" y="27813"/>
                  </a:lnTo>
                  <a:lnTo>
                    <a:pt x="4064" y="24638"/>
                  </a:lnTo>
                  <a:lnTo>
                    <a:pt x="1016" y="19939"/>
                  </a:lnTo>
                  <a:lnTo>
                    <a:pt x="0" y="14224"/>
                  </a:lnTo>
                  <a:close/>
                </a:path>
              </a:pathLst>
            </a:custGeom>
            <a:solidFill>
              <a:srgbClr val="FFFF00"/>
            </a:solidFill>
            <a:ln w="0" cap="flat" cmpd="sng" algn="ctr">
              <a:solidFill>
                <a:srgbClr val="FFF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3" name="Freeform 62"/>
            <p:cNvSpPr/>
            <p:nvPr/>
          </p:nvSpPr>
          <p:spPr>
            <a:xfrm>
              <a:off x="8760460" y="3517900"/>
              <a:ext cx="29211" cy="29211"/>
            </a:xfrm>
            <a:custGeom>
              <a:avLst/>
              <a:gdLst/>
              <a:ahLst/>
              <a:cxnLst/>
              <a:rect l="0" t="0" r="0" b="0"/>
              <a:pathLst>
                <a:path w="29211" h="29211">
                  <a:moveTo>
                    <a:pt x="0" y="15240"/>
                  </a:moveTo>
                  <a:lnTo>
                    <a:pt x="0" y="20320"/>
                  </a:lnTo>
                  <a:lnTo>
                    <a:pt x="3810" y="25400"/>
                  </a:lnTo>
                  <a:lnTo>
                    <a:pt x="7620" y="27940"/>
                  </a:lnTo>
                  <a:lnTo>
                    <a:pt x="13970" y="29210"/>
                  </a:lnTo>
                  <a:lnTo>
                    <a:pt x="19050" y="29210"/>
                  </a:lnTo>
                  <a:lnTo>
                    <a:pt x="24130" y="25400"/>
                  </a:lnTo>
                  <a:lnTo>
                    <a:pt x="27940" y="21590"/>
                  </a:lnTo>
                  <a:lnTo>
                    <a:pt x="29210" y="15240"/>
                  </a:lnTo>
                  <a:lnTo>
                    <a:pt x="27940" y="10160"/>
                  </a:lnTo>
                  <a:lnTo>
                    <a:pt x="24130" y="5080"/>
                  </a:lnTo>
                  <a:lnTo>
                    <a:pt x="20320" y="1270"/>
                  </a:lnTo>
                  <a:lnTo>
                    <a:pt x="13970" y="0"/>
                  </a:lnTo>
                  <a:lnTo>
                    <a:pt x="8890" y="1270"/>
                  </a:lnTo>
                  <a:lnTo>
                    <a:pt x="3810" y="5080"/>
                  </a:lnTo>
                  <a:lnTo>
                    <a:pt x="1270" y="8890"/>
                  </a:lnTo>
                  <a:close/>
                </a:path>
              </a:pathLst>
            </a:custGeom>
            <a:solidFill>
              <a:schemeClr val="accent1">
                <a:alpha val="0"/>
              </a:schemeClr>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grpSp>
      <p:pic>
        <p:nvPicPr>
          <p:cNvPr id="65" name="Picture 6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3206295" y="3221956"/>
            <a:ext cx="965655" cy="3463648"/>
          </a:xfrm>
          <a:prstGeom prst="rect">
            <a:avLst/>
          </a:prstGeom>
          <a:solidFill>
            <a:scrgbClr r="0" g="0" b="0">
              <a:alpha val="0"/>
            </a:scrgbClr>
          </a:solidFill>
        </p:spPr>
      </p:pic>
      <p:pic>
        <p:nvPicPr>
          <p:cNvPr id="66" name="Picture 6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90550" y="2334675"/>
            <a:ext cx="2321341" cy="1706205"/>
          </a:xfrm>
          <a:prstGeom prst="rect">
            <a:avLst/>
          </a:prstGeom>
          <a:solidFill>
            <a:scrgbClr r="0" g="0" b="0">
              <a:alpha val="0"/>
            </a:scrgbClr>
          </a:solidFill>
        </p:spPr>
      </p:pic>
      <p:pic>
        <p:nvPicPr>
          <p:cNvPr id="67" name="Picture 6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765648" y="2334675"/>
            <a:ext cx="2583598" cy="1327298"/>
          </a:xfrm>
          <a:prstGeom prst="rect">
            <a:avLst/>
          </a:prstGeom>
          <a:solidFill>
            <a:scrgbClr r="0" g="0" b="0">
              <a:alpha val="0"/>
            </a:scrgbClr>
          </a:solidFill>
        </p:spPr>
      </p:pic>
      <p:pic>
        <p:nvPicPr>
          <p:cNvPr id="68" name="Picture 67"/>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593376" y="4734084"/>
            <a:ext cx="1729454" cy="1062239"/>
          </a:xfrm>
          <a:prstGeom prst="rect">
            <a:avLst/>
          </a:prstGeom>
          <a:solidFill>
            <a:scrgbClr r="0" g="0" b="0">
              <a:alpha val="0"/>
            </a:scrgbClr>
          </a:solidFill>
        </p:spPr>
      </p:pic>
      <p:pic>
        <p:nvPicPr>
          <p:cNvPr id="69" name="Picture 68"/>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5204465" y="4196717"/>
            <a:ext cx="1896721" cy="1571488"/>
          </a:xfrm>
          <a:prstGeom prst="rect">
            <a:avLst/>
          </a:prstGeom>
          <a:solidFill>
            <a:scrgbClr r="0" g="0" b="0">
              <a:alpha val="0"/>
            </a:scrgbClr>
          </a:solidFill>
        </p:spPr>
      </p:pic>
      <p:pic>
        <p:nvPicPr>
          <p:cNvPr id="70" name="Picture 69"/>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259434" y="1422400"/>
            <a:ext cx="1470036" cy="1047367"/>
          </a:xfrm>
          <a:prstGeom prst="rect">
            <a:avLst/>
          </a:prstGeom>
          <a:solidFill>
            <a:scrgbClr r="0" g="0" b="0">
              <a:alpha val="0"/>
            </a:scrgbClr>
          </a:solidFill>
        </p:spPr>
      </p:pic>
    </p:spTree>
    <p:extLst>
      <p:ext uri="{BB962C8B-B14F-4D97-AF65-F5344CB8AC3E}">
        <p14:creationId xmlns:p14="http://schemas.microsoft.com/office/powerpoint/2010/main" val="96193565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Gr 6 Unit 3 number-system-6th-grade-2012-05-04 * - SMART Notebook"/>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58556" t="23710" r="4774" b="41697"/>
          <a:stretch/>
        </p:blipFill>
        <p:spPr>
          <a:xfrm>
            <a:off x="3919809" y="2461491"/>
            <a:ext cx="5929041" cy="5818909"/>
          </a:xfrm>
          <a:prstGeom prst="rect">
            <a:avLst/>
          </a:prstGeom>
          <a:ln w="3175">
            <a:solidFill>
              <a:schemeClr val="tx1"/>
            </a:solidFill>
          </a:ln>
        </p:spPr>
      </p:pic>
      <p:sp>
        <p:nvSpPr>
          <p:cNvPr id="2" name="TextBox 1"/>
          <p:cNvSpPr txBox="1"/>
          <p:nvPr/>
        </p:nvSpPr>
        <p:spPr>
          <a:xfrm>
            <a:off x="477906" y="1021571"/>
            <a:ext cx="722244"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64</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96680" y="1021571"/>
            <a:ext cx="8276129"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The quadrant where the x &amp; y coordinates are both negative is quadrant ___.</a:t>
            </a:r>
            <a:endParaRPr lang="en-US" sz="2800" b="1" dirty="0">
              <a:solidFill>
                <a:srgbClr val="000000"/>
              </a:solidFill>
              <a:latin typeface="Arial" pitchFamily="34" charset="0"/>
              <a:cs typeface="Arial" pitchFamily="34" charset="0"/>
            </a:endParaRPr>
          </a:p>
        </p:txBody>
      </p:sp>
      <p:pic>
        <p:nvPicPr>
          <p:cNvPr id="20" name="Picture 1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29064" y="87478"/>
            <a:ext cx="3510534" cy="62485"/>
          </a:xfrm>
          <a:prstGeom prst="rect">
            <a:avLst/>
          </a:prstGeom>
          <a:solidFill>
            <a:scrgbClr r="0" g="0" b="0">
              <a:alpha val="0"/>
            </a:scrgbClr>
          </a:solidFill>
        </p:spPr>
      </p:pic>
      <p:sp>
        <p:nvSpPr>
          <p:cNvPr id="21" name="Rectangle 20"/>
          <p:cNvSpPr/>
          <p:nvPr/>
        </p:nvSpPr>
        <p:spPr>
          <a:xfrm>
            <a:off x="2825750" y="3232978"/>
            <a:ext cx="444500"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I</a:t>
            </a:r>
          </a:p>
        </p:txBody>
      </p:sp>
      <p:sp>
        <p:nvSpPr>
          <p:cNvPr id="22" name="Rectangle 21"/>
          <p:cNvSpPr/>
          <p:nvPr/>
        </p:nvSpPr>
        <p:spPr>
          <a:xfrm>
            <a:off x="2825751" y="3790386"/>
            <a:ext cx="444499"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II</a:t>
            </a:r>
          </a:p>
        </p:txBody>
      </p:sp>
      <p:sp>
        <p:nvSpPr>
          <p:cNvPr id="23" name="Rectangle 22"/>
          <p:cNvSpPr/>
          <p:nvPr/>
        </p:nvSpPr>
        <p:spPr>
          <a:xfrm>
            <a:off x="2825751" y="4286514"/>
            <a:ext cx="597696"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III</a:t>
            </a:r>
          </a:p>
        </p:txBody>
      </p:sp>
      <p:sp>
        <p:nvSpPr>
          <p:cNvPr id="24" name="TextBox 23"/>
          <p:cNvSpPr txBox="1"/>
          <p:nvPr/>
        </p:nvSpPr>
        <p:spPr>
          <a:xfrm>
            <a:off x="2280514" y="3218886"/>
            <a:ext cx="37821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A</a:t>
            </a:r>
            <a:endParaRPr lang="en-GB" sz="2400" b="1" dirty="0">
              <a:latin typeface="Arial" pitchFamily="34" charset="0"/>
              <a:cs typeface="Arial" pitchFamily="34" charset="0"/>
            </a:endParaRPr>
          </a:p>
        </p:txBody>
      </p:sp>
      <p:sp>
        <p:nvSpPr>
          <p:cNvPr id="25" name="TextBox 24"/>
          <p:cNvSpPr txBox="1"/>
          <p:nvPr/>
        </p:nvSpPr>
        <p:spPr>
          <a:xfrm>
            <a:off x="2285154" y="3791214"/>
            <a:ext cx="37357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B</a:t>
            </a:r>
            <a:endParaRPr lang="en-GB" sz="2400" b="1" dirty="0">
              <a:latin typeface="Arial" pitchFamily="34" charset="0"/>
              <a:cs typeface="Arial" pitchFamily="34" charset="0"/>
            </a:endParaRPr>
          </a:p>
        </p:txBody>
      </p:sp>
      <p:sp>
        <p:nvSpPr>
          <p:cNvPr id="26" name="TextBox 25"/>
          <p:cNvSpPr txBox="1"/>
          <p:nvPr/>
        </p:nvSpPr>
        <p:spPr>
          <a:xfrm>
            <a:off x="2274555" y="4285545"/>
            <a:ext cx="364299"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C</a:t>
            </a:r>
            <a:endParaRPr lang="en-GB" sz="2400" b="1" dirty="0">
              <a:latin typeface="Arial" pitchFamily="34" charset="0"/>
              <a:cs typeface="Arial" pitchFamily="34" charset="0"/>
            </a:endParaRPr>
          </a:p>
        </p:txBody>
      </p:sp>
      <p:sp>
        <p:nvSpPr>
          <p:cNvPr id="27" name="Oval 26"/>
          <p:cNvSpPr/>
          <p:nvPr/>
        </p:nvSpPr>
        <p:spPr>
          <a:xfrm>
            <a:off x="1504950" y="326488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8" name="Oval 27"/>
          <p:cNvSpPr/>
          <p:nvPr/>
        </p:nvSpPr>
        <p:spPr>
          <a:xfrm>
            <a:off x="1507595" y="379038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9" name="Oval 28"/>
          <p:cNvSpPr/>
          <p:nvPr/>
        </p:nvSpPr>
        <p:spPr>
          <a:xfrm>
            <a:off x="1510345" y="430854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0" name="Oval 29"/>
          <p:cNvSpPr/>
          <p:nvPr/>
        </p:nvSpPr>
        <p:spPr>
          <a:xfrm>
            <a:off x="1510677" y="48221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1" name="Rectangle 30"/>
          <p:cNvSpPr/>
          <p:nvPr/>
        </p:nvSpPr>
        <p:spPr>
          <a:xfrm>
            <a:off x="2297487" y="4817999"/>
            <a:ext cx="407484"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D</a:t>
            </a:r>
          </a:p>
        </p:txBody>
      </p:sp>
      <p:sp>
        <p:nvSpPr>
          <p:cNvPr id="32" name="Rectangle 31"/>
          <p:cNvSpPr/>
          <p:nvPr/>
        </p:nvSpPr>
        <p:spPr>
          <a:xfrm>
            <a:off x="2827341" y="4818686"/>
            <a:ext cx="596105"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IV</a:t>
            </a:r>
          </a:p>
        </p:txBody>
      </p:sp>
    </p:spTree>
    <p:extLst>
      <p:ext uri="{BB962C8B-B14F-4D97-AF65-F5344CB8AC3E}">
        <p14:creationId xmlns:p14="http://schemas.microsoft.com/office/powerpoint/2010/main" val="108494817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4109" y="992245"/>
            <a:ext cx="826008"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65</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19507" y="992245"/>
            <a:ext cx="8391243"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When plotting points in the Cartesian Plane, you always start at ____.</a:t>
            </a:r>
            <a:endParaRPr lang="en-US" sz="2800" b="1" dirty="0">
              <a:solidFill>
                <a:srgbClr val="000000"/>
              </a:solidFill>
              <a:latin typeface="Arial" pitchFamily="34" charset="0"/>
              <a:cs typeface="Arial" pitchFamily="34" charset="0"/>
            </a:endParaRPr>
          </a:p>
        </p:txBody>
      </p:sp>
      <p:pic>
        <p:nvPicPr>
          <p:cNvPr id="21" name="Picture 2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41970" y="74981"/>
            <a:ext cx="3510534" cy="62485"/>
          </a:xfrm>
          <a:prstGeom prst="rect">
            <a:avLst/>
          </a:prstGeom>
          <a:solidFill>
            <a:scrgbClr r="0" g="0" b="0">
              <a:alpha val="0"/>
            </a:scrgbClr>
          </a:solidFill>
        </p:spPr>
      </p:pic>
      <p:sp>
        <p:nvSpPr>
          <p:cNvPr id="22" name="Rectangle 21"/>
          <p:cNvSpPr/>
          <p:nvPr/>
        </p:nvSpPr>
        <p:spPr>
          <a:xfrm>
            <a:off x="2825749" y="2655692"/>
            <a:ext cx="2336801" cy="482177"/>
          </a:xfrm>
          <a:prstGeom prst="rect">
            <a:avLst/>
          </a:prstGeom>
        </p:spPr>
        <p:txBody>
          <a:bodyPr wrap="square" lIns="106025" tIns="53012" rIns="106025" bIns="53012">
            <a:spAutoFit/>
          </a:bodyPr>
          <a:lstStyle/>
          <a:p>
            <a:r>
              <a:rPr lang="en-US" sz="2400" b="1" dirty="0">
                <a:solidFill>
                  <a:srgbClr val="000000"/>
                </a:solidFill>
                <a:latin typeface="Arial - 24"/>
              </a:rPr>
              <a:t>the x - axis</a:t>
            </a:r>
          </a:p>
        </p:txBody>
      </p:sp>
      <p:sp>
        <p:nvSpPr>
          <p:cNvPr id="23" name="Rectangle 22"/>
          <p:cNvSpPr/>
          <p:nvPr/>
        </p:nvSpPr>
        <p:spPr>
          <a:xfrm>
            <a:off x="2825750" y="3213100"/>
            <a:ext cx="2336799" cy="476391"/>
          </a:xfrm>
          <a:prstGeom prst="rect">
            <a:avLst/>
          </a:prstGeom>
        </p:spPr>
        <p:txBody>
          <a:bodyPr wrap="square" lIns="106025" tIns="53012" rIns="106025" bIns="53012">
            <a:spAutoFit/>
          </a:bodyPr>
          <a:lstStyle/>
          <a:p>
            <a:r>
              <a:rPr lang="en-US" sz="2400" b="1" dirty="0">
                <a:solidFill>
                  <a:srgbClr val="000000"/>
                </a:solidFill>
                <a:latin typeface="Arial - 24"/>
              </a:rPr>
              <a:t>the origin</a:t>
            </a:r>
          </a:p>
        </p:txBody>
      </p:sp>
      <p:sp>
        <p:nvSpPr>
          <p:cNvPr id="24" name="Rectangle 23"/>
          <p:cNvSpPr/>
          <p:nvPr/>
        </p:nvSpPr>
        <p:spPr>
          <a:xfrm>
            <a:off x="2825750" y="3689350"/>
            <a:ext cx="2336800" cy="476391"/>
          </a:xfrm>
          <a:prstGeom prst="rect">
            <a:avLst/>
          </a:prstGeom>
        </p:spPr>
        <p:txBody>
          <a:bodyPr wrap="square" lIns="106025" tIns="53012" rIns="106025" bIns="53012">
            <a:spAutoFit/>
          </a:bodyPr>
          <a:lstStyle/>
          <a:p>
            <a:r>
              <a:rPr lang="en-US" sz="2400" b="1" dirty="0">
                <a:solidFill>
                  <a:srgbClr val="000000"/>
                </a:solidFill>
                <a:latin typeface="Arial - 24"/>
              </a:rPr>
              <a:t>the y-axis</a:t>
            </a:r>
          </a:p>
        </p:txBody>
      </p:sp>
      <p:sp>
        <p:nvSpPr>
          <p:cNvPr id="25" name="TextBox 24"/>
          <p:cNvSpPr txBox="1"/>
          <p:nvPr/>
        </p:nvSpPr>
        <p:spPr>
          <a:xfrm>
            <a:off x="2280514" y="2641600"/>
            <a:ext cx="37821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A</a:t>
            </a:r>
            <a:endParaRPr lang="en-GB" sz="2400" b="1" dirty="0">
              <a:latin typeface="Arial" pitchFamily="34" charset="0"/>
              <a:cs typeface="Arial" pitchFamily="34" charset="0"/>
            </a:endParaRPr>
          </a:p>
        </p:txBody>
      </p:sp>
      <p:sp>
        <p:nvSpPr>
          <p:cNvPr id="26" name="TextBox 25"/>
          <p:cNvSpPr txBox="1"/>
          <p:nvPr/>
        </p:nvSpPr>
        <p:spPr>
          <a:xfrm>
            <a:off x="2285154" y="3213928"/>
            <a:ext cx="37357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B</a:t>
            </a:r>
            <a:endParaRPr lang="en-GB" sz="2400" b="1" dirty="0">
              <a:latin typeface="Arial" pitchFamily="34" charset="0"/>
              <a:cs typeface="Arial" pitchFamily="34" charset="0"/>
            </a:endParaRPr>
          </a:p>
        </p:txBody>
      </p:sp>
      <p:sp>
        <p:nvSpPr>
          <p:cNvPr id="27" name="TextBox 26"/>
          <p:cNvSpPr txBox="1"/>
          <p:nvPr/>
        </p:nvSpPr>
        <p:spPr>
          <a:xfrm>
            <a:off x="2274555" y="3708259"/>
            <a:ext cx="364299"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C</a:t>
            </a:r>
            <a:endParaRPr lang="en-GB" sz="2400" b="1" dirty="0">
              <a:latin typeface="Arial" pitchFamily="34" charset="0"/>
              <a:cs typeface="Arial" pitchFamily="34" charset="0"/>
            </a:endParaRPr>
          </a:p>
        </p:txBody>
      </p:sp>
      <p:sp>
        <p:nvSpPr>
          <p:cNvPr id="28" name="Oval 27"/>
          <p:cNvSpPr/>
          <p:nvPr/>
        </p:nvSpPr>
        <p:spPr>
          <a:xfrm>
            <a:off x="1504950" y="268760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9" name="Oval 28"/>
          <p:cNvSpPr/>
          <p:nvPr/>
        </p:nvSpPr>
        <p:spPr>
          <a:xfrm>
            <a:off x="1507595" y="32131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0" name="Oval 29"/>
          <p:cNvSpPr/>
          <p:nvPr/>
        </p:nvSpPr>
        <p:spPr>
          <a:xfrm>
            <a:off x="1510345" y="37312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1" name="Oval 30"/>
          <p:cNvSpPr/>
          <p:nvPr/>
        </p:nvSpPr>
        <p:spPr>
          <a:xfrm>
            <a:off x="1510677" y="424487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2" name="Rectangle 31"/>
          <p:cNvSpPr/>
          <p:nvPr/>
        </p:nvSpPr>
        <p:spPr>
          <a:xfrm>
            <a:off x="2297487" y="4240713"/>
            <a:ext cx="407484"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D</a:t>
            </a:r>
          </a:p>
        </p:txBody>
      </p:sp>
      <p:sp>
        <p:nvSpPr>
          <p:cNvPr id="33" name="Rectangle 32"/>
          <p:cNvSpPr/>
          <p:nvPr/>
        </p:nvSpPr>
        <p:spPr>
          <a:xfrm>
            <a:off x="2827342" y="4215167"/>
            <a:ext cx="4164008" cy="476391"/>
          </a:xfrm>
          <a:prstGeom prst="rect">
            <a:avLst/>
          </a:prstGeom>
        </p:spPr>
        <p:txBody>
          <a:bodyPr wrap="square" lIns="106025" tIns="53012" rIns="106025" bIns="53012">
            <a:spAutoFit/>
          </a:bodyPr>
          <a:lstStyle/>
          <a:p>
            <a:r>
              <a:rPr lang="en-US" sz="2400" b="1" dirty="0">
                <a:solidFill>
                  <a:srgbClr val="000000"/>
                </a:solidFill>
                <a:latin typeface="Arial - 24"/>
              </a:rPr>
              <a:t>the Coordinate Plane</a:t>
            </a:r>
          </a:p>
        </p:txBody>
      </p:sp>
      <p:sp>
        <p:nvSpPr>
          <p:cNvPr id="34" name="Oval 33"/>
          <p:cNvSpPr/>
          <p:nvPr/>
        </p:nvSpPr>
        <p:spPr>
          <a:xfrm>
            <a:off x="1504950" y="480618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5" name="Rectangle 34"/>
          <p:cNvSpPr/>
          <p:nvPr/>
        </p:nvSpPr>
        <p:spPr>
          <a:xfrm>
            <a:off x="2283516" y="4786483"/>
            <a:ext cx="389850" cy="461665"/>
          </a:xfrm>
          <a:prstGeom prst="rect">
            <a:avLst/>
          </a:prstGeom>
        </p:spPr>
        <p:txBody>
          <a:bodyPr wrap="none">
            <a:spAutoFit/>
          </a:bodyPr>
          <a:lstStyle/>
          <a:p>
            <a:r>
              <a:rPr lang="en-US" sz="2400" b="1" dirty="0" smtClean="0">
                <a:solidFill>
                  <a:srgbClr val="000000"/>
                </a:solidFill>
                <a:latin typeface="Arial" pitchFamily="34" charset="0"/>
                <a:cs typeface="Arial" pitchFamily="34" charset="0"/>
              </a:rPr>
              <a:t>E</a:t>
            </a:r>
            <a:endParaRPr lang="en-US" sz="2400" b="1" dirty="0">
              <a:solidFill>
                <a:srgbClr val="000000"/>
              </a:solidFill>
              <a:latin typeface="Arial" pitchFamily="34" charset="0"/>
              <a:cs typeface="Arial" pitchFamily="34" charset="0"/>
            </a:endParaRPr>
          </a:p>
        </p:txBody>
      </p:sp>
      <p:sp>
        <p:nvSpPr>
          <p:cNvPr id="36" name="Rectangle 35"/>
          <p:cNvSpPr/>
          <p:nvPr/>
        </p:nvSpPr>
        <p:spPr>
          <a:xfrm>
            <a:off x="2827342" y="4771070"/>
            <a:ext cx="1344608" cy="476391"/>
          </a:xfrm>
          <a:prstGeom prst="rect">
            <a:avLst/>
          </a:prstGeom>
        </p:spPr>
        <p:txBody>
          <a:bodyPr wrap="square" lIns="106025" tIns="53012" rIns="106025" bIns="53012">
            <a:spAutoFit/>
          </a:bodyPr>
          <a:lstStyle/>
          <a:p>
            <a:r>
              <a:rPr lang="en-US" sz="2400" b="1" dirty="0">
                <a:solidFill>
                  <a:srgbClr val="000000"/>
                </a:solidFill>
                <a:latin typeface="Arial - 24"/>
              </a:rPr>
              <a:t>(0,0)</a:t>
            </a:r>
          </a:p>
        </p:txBody>
      </p:sp>
    </p:spTree>
    <p:extLst>
      <p:ext uri="{BB962C8B-B14F-4D97-AF65-F5344CB8AC3E}">
        <p14:creationId xmlns:p14="http://schemas.microsoft.com/office/powerpoint/2010/main" val="183747855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Gr 6 Unit 3 number-system-6th-grade-2012-05-04 * - SMART Notebook"/>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30198" t="11421" r="33621" b="52976"/>
          <a:stretch/>
        </p:blipFill>
        <p:spPr>
          <a:xfrm>
            <a:off x="356291" y="337529"/>
            <a:ext cx="5601828" cy="5734576"/>
          </a:xfrm>
          <a:prstGeom prst="rect">
            <a:avLst/>
          </a:prstGeom>
          <a:ln w="3175">
            <a:solidFill>
              <a:schemeClr val="tx1"/>
            </a:solidFill>
          </a:ln>
        </p:spPr>
      </p:pic>
      <p:sp>
        <p:nvSpPr>
          <p:cNvPr id="15" name="TextBox 14"/>
          <p:cNvSpPr txBox="1"/>
          <p:nvPr/>
        </p:nvSpPr>
        <p:spPr>
          <a:xfrm>
            <a:off x="6394132" y="829366"/>
            <a:ext cx="3797618" cy="544764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List the coordinates of each point</a:t>
            </a:r>
          </a:p>
          <a:p>
            <a:endParaRPr lang="en-US" b="1" dirty="0" smtClean="0">
              <a:solidFill>
                <a:srgbClr val="0000FF"/>
              </a:solidFill>
              <a:latin typeface="Arial" pitchFamily="34" charset="0"/>
              <a:cs typeface="Arial" pitchFamily="34" charset="0"/>
            </a:endParaRPr>
          </a:p>
          <a:p>
            <a:endParaRPr lang="en-US" sz="10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A </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B</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C</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D</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E</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F</a:t>
            </a:r>
            <a:endParaRPr lang="en-US" sz="2400" b="1" dirty="0">
              <a:solidFill>
                <a:srgbClr val="0000FF"/>
              </a:solidFill>
              <a:latin typeface="Arial" pitchFamily="34" charset="0"/>
              <a:cs typeface="Arial" pitchFamily="34" charset="0"/>
            </a:endParaRPr>
          </a:p>
        </p:txBody>
      </p:sp>
      <p:sp>
        <p:nvSpPr>
          <p:cNvPr id="16" name="TextBox 15"/>
          <p:cNvSpPr txBox="1"/>
          <p:nvPr/>
        </p:nvSpPr>
        <p:spPr>
          <a:xfrm>
            <a:off x="8439150" y="1952488"/>
            <a:ext cx="1447800" cy="4154984"/>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A (-2,2) </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B (-2,-4)</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C (0,-3)</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D (2,-1)</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E (3,4)</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F (5,0)</a:t>
            </a:r>
            <a:endParaRPr lang="en-US" sz="2400" b="1" dirty="0">
              <a:solidFill>
                <a:srgbClr val="0000FF"/>
              </a:solidFill>
              <a:latin typeface="Arial" pitchFamily="34" charset="0"/>
              <a:cs typeface="Arial" pitchFamily="34" charset="0"/>
            </a:endParaRPr>
          </a:p>
        </p:txBody>
      </p:sp>
      <p:grpSp>
        <p:nvGrpSpPr>
          <p:cNvPr id="19" name="Group 18"/>
          <p:cNvGrpSpPr/>
          <p:nvPr/>
        </p:nvGrpSpPr>
        <p:grpSpPr>
          <a:xfrm>
            <a:off x="8107108" y="1967077"/>
            <a:ext cx="1703642" cy="4024011"/>
            <a:chOff x="8370824" y="1754759"/>
            <a:chExt cx="1676400" cy="4089401"/>
          </a:xfrm>
        </p:grpSpPr>
        <p:sp>
          <p:nvSpPr>
            <p:cNvPr id="17" name="Freeform 16"/>
            <p:cNvSpPr/>
            <p:nvPr/>
          </p:nvSpPr>
          <p:spPr>
            <a:xfrm>
              <a:off x="8434324" y="1754759"/>
              <a:ext cx="1549401" cy="4089401"/>
            </a:xfrm>
            <a:custGeom>
              <a:avLst/>
              <a:gdLst/>
              <a:ahLst/>
              <a:cxnLst/>
              <a:rect l="0" t="0" r="0" b="0"/>
              <a:pathLst>
                <a:path w="1549401" h="4089401">
                  <a:moveTo>
                    <a:pt x="0" y="0"/>
                  </a:moveTo>
                  <a:lnTo>
                    <a:pt x="1549400" y="0"/>
                  </a:lnTo>
                  <a:lnTo>
                    <a:pt x="1549400" y="4089400"/>
                  </a:lnTo>
                  <a:lnTo>
                    <a:pt x="0" y="4089400"/>
                  </a:lnTo>
                  <a:close/>
                </a:path>
              </a:pathLst>
            </a:custGeom>
            <a:solidFill>
              <a:srgbClr val="7D9EC0"/>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8" name="TextBox 17"/>
            <p:cNvSpPr txBox="1"/>
            <p:nvPr/>
          </p:nvSpPr>
          <p:spPr>
            <a:xfrm>
              <a:off x="8370824" y="1754759"/>
              <a:ext cx="1676400" cy="2001779"/>
            </a:xfrm>
            <a:prstGeom prst="rect">
              <a:avLst/>
            </a:prstGeom>
            <a:noFill/>
          </p:spPr>
          <p:txBody>
            <a:bodyPr vert="horz" rtlCol="0">
              <a:spAutoFit/>
            </a:bodyPr>
            <a:lstStyle/>
            <a:p>
              <a:pPr algn="ctr"/>
              <a:endParaRPr lang="en-US" b="1" i="1" dirty="0" smtClean="0">
                <a:latin typeface="Arial" pitchFamily="34" charset="0"/>
                <a:cs typeface="Arial" pitchFamily="34" charset="0"/>
              </a:endParaRPr>
            </a:p>
            <a:p>
              <a:pPr algn="ctr"/>
              <a:endParaRPr lang="en-US" b="1" i="1" dirty="0" smtClean="0">
                <a:latin typeface="Arial" pitchFamily="34" charset="0"/>
                <a:cs typeface="Arial" pitchFamily="34" charset="0"/>
              </a:endParaRPr>
            </a:p>
            <a:p>
              <a:pPr algn="ctr"/>
              <a:endParaRPr lang="en-US" b="1" i="1" dirty="0" smtClean="0">
                <a:latin typeface="Arial" pitchFamily="34" charset="0"/>
                <a:cs typeface="Arial" pitchFamily="34" charset="0"/>
              </a:endParaRPr>
            </a:p>
            <a:p>
              <a:pPr algn="ctr"/>
              <a:r>
                <a:rPr lang="en-US" sz="3200" b="1" dirty="0" smtClean="0">
                  <a:solidFill>
                    <a:srgbClr val="FFFFFF"/>
                  </a:solidFill>
                  <a:latin typeface="Arial" pitchFamily="34" charset="0"/>
                  <a:cs typeface="Arial" pitchFamily="34" charset="0"/>
                </a:rPr>
                <a:t>Click</a:t>
              </a:r>
            </a:p>
            <a:p>
              <a:pPr algn="ctr"/>
              <a:r>
                <a:rPr lang="en-US" b="1" dirty="0" smtClean="0">
                  <a:solidFill>
                    <a:srgbClr val="FFFFFF"/>
                  </a:solidFill>
                  <a:latin typeface="Arial" pitchFamily="34" charset="0"/>
                  <a:cs typeface="Arial" pitchFamily="34" charset="0"/>
                </a:rPr>
                <a:t> here for answers </a:t>
              </a:r>
              <a:endParaRPr lang="en-US" b="1" dirty="0">
                <a:solidFill>
                  <a:srgbClr val="FFFFFF"/>
                </a:solidFill>
                <a:latin typeface="Arial" pitchFamily="34" charset="0"/>
                <a:cs typeface="Arial" pitchFamily="34" charset="0"/>
              </a:endParaRPr>
            </a:p>
          </p:txBody>
        </p:sp>
      </p:grpSp>
    </p:spTree>
    <p:extLst>
      <p:ext uri="{BB962C8B-B14F-4D97-AF65-F5344CB8AC3E}">
        <p14:creationId xmlns:p14="http://schemas.microsoft.com/office/powerpoint/2010/main" val="268267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9"/>
                                        </p:tgtEl>
                                      </p:cBhvr>
                                    </p:animEffect>
                                    <p:set>
                                      <p:cBhvr>
                                        <p:cTn id="7" dur="1" fill="hold">
                                          <p:stCondLst>
                                            <p:cond delay="1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382463" y="832678"/>
            <a:ext cx="3733087" cy="5262979"/>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List the coordinates of each point</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A </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B</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C</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D</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E</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F</a:t>
            </a:r>
            <a:endParaRPr lang="en-US" sz="2400" b="1" dirty="0">
              <a:solidFill>
                <a:srgbClr val="0000FF"/>
              </a:solidFill>
              <a:latin typeface="Arial" pitchFamily="34" charset="0"/>
              <a:cs typeface="Arial" pitchFamily="34" charset="0"/>
            </a:endParaRPr>
          </a:p>
        </p:txBody>
      </p:sp>
      <p:sp>
        <p:nvSpPr>
          <p:cNvPr id="16" name="TextBox 15"/>
          <p:cNvSpPr txBox="1"/>
          <p:nvPr/>
        </p:nvSpPr>
        <p:spPr>
          <a:xfrm>
            <a:off x="8366474" y="1992244"/>
            <a:ext cx="1368076" cy="4154984"/>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A (-4,3)</a:t>
            </a:r>
          </a:p>
          <a:p>
            <a:endParaRPr lang="en-US" sz="2400" b="1" smtClean="0">
              <a:solidFill>
                <a:srgbClr val="0000FF"/>
              </a:solidFill>
              <a:latin typeface="Arial" pitchFamily="34" charset="0"/>
              <a:cs typeface="Arial" pitchFamily="34" charset="0"/>
            </a:endParaRPr>
          </a:p>
          <a:p>
            <a:r>
              <a:rPr lang="en-US" sz="2400" b="1" smtClean="0">
                <a:solidFill>
                  <a:srgbClr val="0000FF"/>
                </a:solidFill>
                <a:latin typeface="Arial" pitchFamily="34" charset="0"/>
                <a:cs typeface="Arial" pitchFamily="34" charset="0"/>
              </a:rPr>
              <a:t>B (0,3)</a:t>
            </a:r>
          </a:p>
          <a:p>
            <a:endParaRPr lang="en-US" sz="2400" b="1" smtClean="0">
              <a:solidFill>
                <a:srgbClr val="0000FF"/>
              </a:solidFill>
              <a:latin typeface="Arial" pitchFamily="34" charset="0"/>
              <a:cs typeface="Arial" pitchFamily="34" charset="0"/>
            </a:endParaRPr>
          </a:p>
          <a:p>
            <a:r>
              <a:rPr lang="en-US" sz="2400" b="1" smtClean="0">
                <a:solidFill>
                  <a:srgbClr val="0000FF"/>
                </a:solidFill>
                <a:latin typeface="Arial" pitchFamily="34" charset="0"/>
                <a:cs typeface="Arial" pitchFamily="34" charset="0"/>
              </a:rPr>
              <a:t>C (-5,-3)</a:t>
            </a:r>
          </a:p>
          <a:p>
            <a:endParaRPr lang="en-US" sz="2400" b="1" smtClean="0">
              <a:solidFill>
                <a:srgbClr val="0000FF"/>
              </a:solidFill>
              <a:latin typeface="Arial" pitchFamily="34" charset="0"/>
              <a:cs typeface="Arial" pitchFamily="34" charset="0"/>
            </a:endParaRPr>
          </a:p>
          <a:p>
            <a:r>
              <a:rPr lang="en-US" sz="2400" b="1" smtClean="0">
                <a:solidFill>
                  <a:srgbClr val="0000FF"/>
                </a:solidFill>
                <a:latin typeface="Arial" pitchFamily="34" charset="0"/>
                <a:cs typeface="Arial" pitchFamily="34" charset="0"/>
              </a:rPr>
              <a:t>D (0,-1)</a:t>
            </a:r>
          </a:p>
          <a:p>
            <a:endParaRPr lang="en-US" sz="2400" b="1" smtClean="0">
              <a:solidFill>
                <a:srgbClr val="0000FF"/>
              </a:solidFill>
              <a:latin typeface="Arial" pitchFamily="34" charset="0"/>
              <a:cs typeface="Arial" pitchFamily="34" charset="0"/>
            </a:endParaRPr>
          </a:p>
          <a:p>
            <a:r>
              <a:rPr lang="en-US" sz="2400" b="1" smtClean="0">
                <a:solidFill>
                  <a:srgbClr val="0000FF"/>
                </a:solidFill>
                <a:latin typeface="Arial" pitchFamily="34" charset="0"/>
                <a:cs typeface="Arial" pitchFamily="34" charset="0"/>
              </a:rPr>
              <a:t>E (3,2)</a:t>
            </a:r>
          </a:p>
          <a:p>
            <a:endParaRPr lang="en-US" sz="2400" b="1" smtClean="0">
              <a:solidFill>
                <a:srgbClr val="0000FF"/>
              </a:solidFill>
              <a:latin typeface="Arial" pitchFamily="34" charset="0"/>
              <a:cs typeface="Arial" pitchFamily="34" charset="0"/>
            </a:endParaRPr>
          </a:p>
          <a:p>
            <a:r>
              <a:rPr lang="en-US" sz="2400" b="1" smtClean="0">
                <a:solidFill>
                  <a:srgbClr val="0000FF"/>
                </a:solidFill>
                <a:latin typeface="Arial" pitchFamily="34" charset="0"/>
                <a:cs typeface="Arial" pitchFamily="34" charset="0"/>
              </a:rPr>
              <a:t>F (4,-4)</a:t>
            </a:r>
            <a:endParaRPr lang="en-US" sz="2400" b="1">
              <a:solidFill>
                <a:srgbClr val="0000FF"/>
              </a:solidFill>
              <a:latin typeface="Arial" pitchFamily="34" charset="0"/>
              <a:cs typeface="Arial" pitchFamily="34" charset="0"/>
            </a:endParaRPr>
          </a:p>
        </p:txBody>
      </p:sp>
      <p:pic>
        <p:nvPicPr>
          <p:cNvPr id="20" name="Picture 19" descr="Gr 6 Unit 3 number-system-6th-grade-2012-05-04 * - SMART Notebook"/>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30443" t="11912" r="34345" b="53446"/>
          <a:stretch/>
        </p:blipFill>
        <p:spPr>
          <a:xfrm>
            <a:off x="302763" y="349593"/>
            <a:ext cx="5813083" cy="5949607"/>
          </a:xfrm>
          <a:prstGeom prst="rect">
            <a:avLst/>
          </a:prstGeom>
          <a:ln w="3175">
            <a:solidFill>
              <a:schemeClr val="tx1"/>
            </a:solidFill>
          </a:ln>
        </p:spPr>
      </p:pic>
      <p:grpSp>
        <p:nvGrpSpPr>
          <p:cNvPr id="8" name="Group 7"/>
          <p:cNvGrpSpPr/>
          <p:nvPr/>
        </p:nvGrpSpPr>
        <p:grpSpPr>
          <a:xfrm>
            <a:off x="8107108" y="2043277"/>
            <a:ext cx="1703642" cy="4024011"/>
            <a:chOff x="8370824" y="1754759"/>
            <a:chExt cx="1676400" cy="4089401"/>
          </a:xfrm>
        </p:grpSpPr>
        <p:sp>
          <p:nvSpPr>
            <p:cNvPr id="10" name="Freeform 9"/>
            <p:cNvSpPr/>
            <p:nvPr/>
          </p:nvSpPr>
          <p:spPr>
            <a:xfrm>
              <a:off x="8434324" y="1754759"/>
              <a:ext cx="1549401" cy="4089401"/>
            </a:xfrm>
            <a:custGeom>
              <a:avLst/>
              <a:gdLst/>
              <a:ahLst/>
              <a:cxnLst/>
              <a:rect l="0" t="0" r="0" b="0"/>
              <a:pathLst>
                <a:path w="1549401" h="4089401">
                  <a:moveTo>
                    <a:pt x="0" y="0"/>
                  </a:moveTo>
                  <a:lnTo>
                    <a:pt x="1549400" y="0"/>
                  </a:lnTo>
                  <a:lnTo>
                    <a:pt x="1549400" y="4089400"/>
                  </a:lnTo>
                  <a:lnTo>
                    <a:pt x="0" y="4089400"/>
                  </a:lnTo>
                  <a:close/>
                </a:path>
              </a:pathLst>
            </a:custGeom>
            <a:solidFill>
              <a:srgbClr val="7D9EC0"/>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1" name="TextBox 10"/>
            <p:cNvSpPr txBox="1"/>
            <p:nvPr/>
          </p:nvSpPr>
          <p:spPr>
            <a:xfrm>
              <a:off x="8370824" y="1754759"/>
              <a:ext cx="1676400" cy="2001779"/>
            </a:xfrm>
            <a:prstGeom prst="rect">
              <a:avLst/>
            </a:prstGeom>
            <a:noFill/>
          </p:spPr>
          <p:txBody>
            <a:bodyPr vert="horz" rtlCol="0">
              <a:spAutoFit/>
            </a:bodyPr>
            <a:lstStyle/>
            <a:p>
              <a:pPr algn="ctr"/>
              <a:endParaRPr lang="en-US" b="1" i="1" dirty="0" smtClean="0">
                <a:latin typeface="Arial" pitchFamily="34" charset="0"/>
                <a:cs typeface="Arial" pitchFamily="34" charset="0"/>
              </a:endParaRPr>
            </a:p>
            <a:p>
              <a:pPr algn="ctr"/>
              <a:endParaRPr lang="en-US" b="1" i="1" dirty="0" smtClean="0">
                <a:latin typeface="Arial" pitchFamily="34" charset="0"/>
                <a:cs typeface="Arial" pitchFamily="34" charset="0"/>
              </a:endParaRPr>
            </a:p>
            <a:p>
              <a:pPr algn="ctr"/>
              <a:endParaRPr lang="en-US" b="1" i="1" dirty="0" smtClean="0">
                <a:latin typeface="Arial" pitchFamily="34" charset="0"/>
                <a:cs typeface="Arial" pitchFamily="34" charset="0"/>
              </a:endParaRPr>
            </a:p>
            <a:p>
              <a:pPr algn="ctr"/>
              <a:r>
                <a:rPr lang="en-US" sz="3200" b="1" dirty="0" smtClean="0">
                  <a:solidFill>
                    <a:srgbClr val="FFFFFF"/>
                  </a:solidFill>
                  <a:latin typeface="Arial" pitchFamily="34" charset="0"/>
                  <a:cs typeface="Arial" pitchFamily="34" charset="0"/>
                </a:rPr>
                <a:t>Click</a:t>
              </a:r>
            </a:p>
            <a:p>
              <a:pPr algn="ctr"/>
              <a:r>
                <a:rPr lang="en-US" b="1" dirty="0" smtClean="0">
                  <a:solidFill>
                    <a:srgbClr val="FFFFFF"/>
                  </a:solidFill>
                  <a:latin typeface="Arial" pitchFamily="34" charset="0"/>
                  <a:cs typeface="Arial" pitchFamily="34" charset="0"/>
                </a:rPr>
                <a:t> here for answers </a:t>
              </a:r>
              <a:endParaRPr lang="en-US" b="1" dirty="0">
                <a:solidFill>
                  <a:srgbClr val="FFFFFF"/>
                </a:solidFill>
                <a:latin typeface="Arial" pitchFamily="34" charset="0"/>
                <a:cs typeface="Arial" pitchFamily="34" charset="0"/>
              </a:endParaRPr>
            </a:p>
          </p:txBody>
        </p:sp>
      </p:grpSp>
    </p:spTree>
    <p:extLst>
      <p:ext uri="{BB962C8B-B14F-4D97-AF65-F5344CB8AC3E}">
        <p14:creationId xmlns:p14="http://schemas.microsoft.com/office/powerpoint/2010/main" val="8383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Gr 6 Unit 3 number-system-6th-grade-2012-05-04 * - SMART Notebook"/>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30199" t="12506" r="32887" b="53446"/>
          <a:stretch/>
        </p:blipFill>
        <p:spPr>
          <a:xfrm>
            <a:off x="216255" y="279400"/>
            <a:ext cx="6121534" cy="5873843"/>
          </a:xfrm>
          <a:prstGeom prst="rect">
            <a:avLst/>
          </a:prstGeom>
          <a:ln w="3175">
            <a:solidFill>
              <a:schemeClr val="tx1"/>
            </a:solidFill>
          </a:ln>
        </p:spPr>
      </p:pic>
      <p:sp>
        <p:nvSpPr>
          <p:cNvPr id="2" name="TextBox 1"/>
          <p:cNvSpPr txBox="1"/>
          <p:nvPr/>
        </p:nvSpPr>
        <p:spPr>
          <a:xfrm>
            <a:off x="8117784" y="2040443"/>
            <a:ext cx="1316450" cy="4154984"/>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A (3,-2) </a:t>
            </a:r>
          </a:p>
          <a:p>
            <a:endParaRPr lang="en-US" sz="2400" b="1" smtClean="0">
              <a:solidFill>
                <a:srgbClr val="0000FF"/>
              </a:solidFill>
              <a:latin typeface="Arial" pitchFamily="34" charset="0"/>
              <a:cs typeface="Arial" pitchFamily="34" charset="0"/>
            </a:endParaRPr>
          </a:p>
          <a:p>
            <a:r>
              <a:rPr lang="en-US" sz="2400" b="1" smtClean="0">
                <a:solidFill>
                  <a:srgbClr val="0000FF"/>
                </a:solidFill>
                <a:latin typeface="Arial" pitchFamily="34" charset="0"/>
                <a:cs typeface="Arial" pitchFamily="34" charset="0"/>
              </a:rPr>
              <a:t>B (0,-4)</a:t>
            </a:r>
          </a:p>
          <a:p>
            <a:endParaRPr lang="en-US" sz="2400" b="1" smtClean="0">
              <a:solidFill>
                <a:srgbClr val="0000FF"/>
              </a:solidFill>
              <a:latin typeface="Arial" pitchFamily="34" charset="0"/>
              <a:cs typeface="Arial" pitchFamily="34" charset="0"/>
            </a:endParaRPr>
          </a:p>
          <a:p>
            <a:r>
              <a:rPr lang="en-US" sz="2400" b="1" smtClean="0">
                <a:solidFill>
                  <a:srgbClr val="0000FF"/>
                </a:solidFill>
                <a:latin typeface="Arial" pitchFamily="34" charset="0"/>
                <a:cs typeface="Arial" pitchFamily="34" charset="0"/>
              </a:rPr>
              <a:t>C (0,5)</a:t>
            </a:r>
          </a:p>
          <a:p>
            <a:endParaRPr lang="en-US" sz="2400" b="1" smtClean="0">
              <a:solidFill>
                <a:srgbClr val="0000FF"/>
              </a:solidFill>
              <a:latin typeface="Arial" pitchFamily="34" charset="0"/>
              <a:cs typeface="Arial" pitchFamily="34" charset="0"/>
            </a:endParaRPr>
          </a:p>
          <a:p>
            <a:r>
              <a:rPr lang="en-US" sz="2400" b="1" smtClean="0">
                <a:solidFill>
                  <a:srgbClr val="0000FF"/>
                </a:solidFill>
                <a:latin typeface="Arial" pitchFamily="34" charset="0"/>
                <a:cs typeface="Arial" pitchFamily="34" charset="0"/>
              </a:rPr>
              <a:t>D (-4,0)</a:t>
            </a:r>
          </a:p>
          <a:p>
            <a:endParaRPr lang="en-US" sz="2400" b="1" smtClean="0">
              <a:solidFill>
                <a:srgbClr val="0000FF"/>
              </a:solidFill>
              <a:latin typeface="Arial" pitchFamily="34" charset="0"/>
              <a:cs typeface="Arial" pitchFamily="34" charset="0"/>
            </a:endParaRPr>
          </a:p>
          <a:p>
            <a:r>
              <a:rPr lang="en-US" sz="2400" b="1" smtClean="0">
                <a:solidFill>
                  <a:srgbClr val="0000FF"/>
                </a:solidFill>
                <a:latin typeface="Arial" pitchFamily="34" charset="0"/>
                <a:cs typeface="Arial" pitchFamily="34" charset="0"/>
              </a:rPr>
              <a:t>E (4,-1)</a:t>
            </a:r>
          </a:p>
          <a:p>
            <a:endParaRPr lang="en-US" sz="2400" b="1" smtClean="0">
              <a:solidFill>
                <a:srgbClr val="0000FF"/>
              </a:solidFill>
              <a:latin typeface="Arial" pitchFamily="34" charset="0"/>
              <a:cs typeface="Arial" pitchFamily="34" charset="0"/>
            </a:endParaRPr>
          </a:p>
          <a:p>
            <a:r>
              <a:rPr lang="en-US" sz="2400" b="1" smtClean="0">
                <a:solidFill>
                  <a:srgbClr val="0000FF"/>
                </a:solidFill>
                <a:latin typeface="Arial" pitchFamily="34" charset="0"/>
                <a:cs typeface="Arial" pitchFamily="34" charset="0"/>
              </a:rPr>
              <a:t>F (1,3)</a:t>
            </a:r>
            <a:endParaRPr lang="en-US" sz="2400" b="1">
              <a:solidFill>
                <a:srgbClr val="0000FF"/>
              </a:solidFill>
              <a:latin typeface="Arial" pitchFamily="34" charset="0"/>
              <a:cs typeface="Arial" pitchFamily="34" charset="0"/>
            </a:endParaRPr>
          </a:p>
        </p:txBody>
      </p:sp>
      <p:sp>
        <p:nvSpPr>
          <p:cNvPr id="10" name="TextBox 9"/>
          <p:cNvSpPr txBox="1"/>
          <p:nvPr/>
        </p:nvSpPr>
        <p:spPr>
          <a:xfrm>
            <a:off x="6357688" y="889000"/>
            <a:ext cx="3797618" cy="5262979"/>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List the coordinates of each point</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A </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B</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C</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D</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E</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F</a:t>
            </a:r>
            <a:endParaRPr lang="en-US" sz="2400" b="1" dirty="0">
              <a:solidFill>
                <a:srgbClr val="0000FF"/>
              </a:solidFill>
              <a:latin typeface="Arial" pitchFamily="34" charset="0"/>
              <a:cs typeface="Arial" pitchFamily="34" charset="0"/>
            </a:endParaRPr>
          </a:p>
        </p:txBody>
      </p:sp>
      <p:grpSp>
        <p:nvGrpSpPr>
          <p:cNvPr id="8" name="Group 7"/>
          <p:cNvGrpSpPr/>
          <p:nvPr/>
        </p:nvGrpSpPr>
        <p:grpSpPr>
          <a:xfrm>
            <a:off x="8107108" y="2119477"/>
            <a:ext cx="1703642" cy="4024011"/>
            <a:chOff x="8370824" y="1754759"/>
            <a:chExt cx="1676400" cy="4089401"/>
          </a:xfrm>
        </p:grpSpPr>
        <p:sp>
          <p:nvSpPr>
            <p:cNvPr id="9" name="Freeform 8"/>
            <p:cNvSpPr/>
            <p:nvPr/>
          </p:nvSpPr>
          <p:spPr>
            <a:xfrm>
              <a:off x="8434324" y="1754759"/>
              <a:ext cx="1549401" cy="4089401"/>
            </a:xfrm>
            <a:custGeom>
              <a:avLst/>
              <a:gdLst/>
              <a:ahLst/>
              <a:cxnLst/>
              <a:rect l="0" t="0" r="0" b="0"/>
              <a:pathLst>
                <a:path w="1549401" h="4089401">
                  <a:moveTo>
                    <a:pt x="0" y="0"/>
                  </a:moveTo>
                  <a:lnTo>
                    <a:pt x="1549400" y="0"/>
                  </a:lnTo>
                  <a:lnTo>
                    <a:pt x="1549400" y="4089400"/>
                  </a:lnTo>
                  <a:lnTo>
                    <a:pt x="0" y="4089400"/>
                  </a:lnTo>
                  <a:close/>
                </a:path>
              </a:pathLst>
            </a:custGeom>
            <a:solidFill>
              <a:srgbClr val="7D9EC0"/>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1" name="TextBox 10"/>
            <p:cNvSpPr txBox="1"/>
            <p:nvPr/>
          </p:nvSpPr>
          <p:spPr>
            <a:xfrm>
              <a:off x="8370824" y="1754759"/>
              <a:ext cx="1676400" cy="2001779"/>
            </a:xfrm>
            <a:prstGeom prst="rect">
              <a:avLst/>
            </a:prstGeom>
            <a:noFill/>
          </p:spPr>
          <p:txBody>
            <a:bodyPr vert="horz" rtlCol="0">
              <a:spAutoFit/>
            </a:bodyPr>
            <a:lstStyle/>
            <a:p>
              <a:pPr algn="ctr"/>
              <a:endParaRPr lang="en-US" b="1" i="1" dirty="0" smtClean="0">
                <a:latin typeface="Arial" pitchFamily="34" charset="0"/>
                <a:cs typeface="Arial" pitchFamily="34" charset="0"/>
              </a:endParaRPr>
            </a:p>
            <a:p>
              <a:pPr algn="ctr"/>
              <a:endParaRPr lang="en-US" b="1" i="1" dirty="0" smtClean="0">
                <a:latin typeface="Arial" pitchFamily="34" charset="0"/>
                <a:cs typeface="Arial" pitchFamily="34" charset="0"/>
              </a:endParaRPr>
            </a:p>
            <a:p>
              <a:pPr algn="ctr"/>
              <a:endParaRPr lang="en-US" b="1" i="1" dirty="0" smtClean="0">
                <a:latin typeface="Arial" pitchFamily="34" charset="0"/>
                <a:cs typeface="Arial" pitchFamily="34" charset="0"/>
              </a:endParaRPr>
            </a:p>
            <a:p>
              <a:pPr algn="ctr"/>
              <a:r>
                <a:rPr lang="en-US" sz="3200" b="1" dirty="0" smtClean="0">
                  <a:solidFill>
                    <a:srgbClr val="FFFFFF"/>
                  </a:solidFill>
                  <a:latin typeface="Arial" pitchFamily="34" charset="0"/>
                  <a:cs typeface="Arial" pitchFamily="34" charset="0"/>
                </a:rPr>
                <a:t>Click</a:t>
              </a:r>
            </a:p>
            <a:p>
              <a:pPr algn="ctr"/>
              <a:r>
                <a:rPr lang="en-US" b="1" dirty="0" smtClean="0">
                  <a:solidFill>
                    <a:srgbClr val="FFFFFF"/>
                  </a:solidFill>
                  <a:latin typeface="Arial" pitchFamily="34" charset="0"/>
                  <a:cs typeface="Arial" pitchFamily="34" charset="0"/>
                </a:rPr>
                <a:t> here for answers </a:t>
              </a:r>
              <a:endParaRPr lang="en-US" b="1" dirty="0">
                <a:solidFill>
                  <a:srgbClr val="FFFFFF"/>
                </a:solidFill>
                <a:latin typeface="Arial" pitchFamily="34" charset="0"/>
                <a:cs typeface="Arial" pitchFamily="34" charset="0"/>
              </a:endParaRPr>
            </a:p>
          </p:txBody>
        </p:sp>
      </p:grpSp>
    </p:spTree>
    <p:extLst>
      <p:ext uri="{BB962C8B-B14F-4D97-AF65-F5344CB8AC3E}">
        <p14:creationId xmlns:p14="http://schemas.microsoft.com/office/powerpoint/2010/main" val="200996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6765" y="1021571"/>
            <a:ext cx="61509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66</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01985" y="1021571"/>
            <a:ext cx="8408765"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If the x-coordinate is positive, the point to be plotted will be in quadrant _____.</a:t>
            </a:r>
            <a:endParaRPr lang="en-US" sz="2800" b="1" dirty="0">
              <a:solidFill>
                <a:srgbClr val="000000"/>
              </a:solidFill>
              <a:latin typeface="Arial" pitchFamily="34" charset="0"/>
              <a:cs typeface="Arial" pitchFamily="34" charset="0"/>
            </a:endParaRPr>
          </a:p>
        </p:txBody>
      </p:sp>
      <p:pic>
        <p:nvPicPr>
          <p:cNvPr id="19" name="Picture 1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9064" y="99975"/>
            <a:ext cx="3510534" cy="62485"/>
          </a:xfrm>
          <a:prstGeom prst="rect">
            <a:avLst/>
          </a:prstGeom>
          <a:solidFill>
            <a:scrgbClr r="0" g="0" b="0">
              <a:alpha val="0"/>
            </a:scrgbClr>
          </a:solidFill>
        </p:spPr>
      </p:pic>
      <p:sp>
        <p:nvSpPr>
          <p:cNvPr id="20" name="Rectangle 19"/>
          <p:cNvSpPr/>
          <p:nvPr/>
        </p:nvSpPr>
        <p:spPr>
          <a:xfrm>
            <a:off x="2825750" y="2641600"/>
            <a:ext cx="889000"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I</a:t>
            </a:r>
          </a:p>
        </p:txBody>
      </p:sp>
      <p:sp>
        <p:nvSpPr>
          <p:cNvPr id="21" name="Rectangle 20"/>
          <p:cNvSpPr/>
          <p:nvPr/>
        </p:nvSpPr>
        <p:spPr>
          <a:xfrm>
            <a:off x="2825751" y="3218886"/>
            <a:ext cx="1031544" cy="476391"/>
          </a:xfrm>
          <a:prstGeom prst="rect">
            <a:avLst/>
          </a:prstGeom>
        </p:spPr>
        <p:txBody>
          <a:bodyPr wrap="square" lIns="106025" tIns="53012" rIns="106025" bIns="53012">
            <a:spAutoFit/>
          </a:bodyPr>
          <a:lstStyle/>
          <a:p>
            <a:r>
              <a:rPr lang="en-US" sz="2400" b="1" dirty="0">
                <a:solidFill>
                  <a:srgbClr val="000000"/>
                </a:solidFill>
                <a:latin typeface="Arial - 24"/>
              </a:rPr>
              <a:t>I &amp; II</a:t>
            </a:r>
          </a:p>
        </p:txBody>
      </p:sp>
      <p:sp>
        <p:nvSpPr>
          <p:cNvPr id="22" name="Rectangle 21"/>
          <p:cNvSpPr/>
          <p:nvPr/>
        </p:nvSpPr>
        <p:spPr>
          <a:xfrm>
            <a:off x="2825750" y="3695136"/>
            <a:ext cx="1031545" cy="476391"/>
          </a:xfrm>
          <a:prstGeom prst="rect">
            <a:avLst/>
          </a:prstGeom>
        </p:spPr>
        <p:txBody>
          <a:bodyPr wrap="square" lIns="106025" tIns="53012" rIns="106025" bIns="53012">
            <a:spAutoFit/>
          </a:bodyPr>
          <a:lstStyle/>
          <a:p>
            <a:r>
              <a:rPr lang="en-US" sz="2400" b="1" dirty="0">
                <a:solidFill>
                  <a:srgbClr val="000000"/>
                </a:solidFill>
                <a:latin typeface="Arial - 24"/>
              </a:rPr>
              <a:t>I &amp; IV</a:t>
            </a:r>
          </a:p>
        </p:txBody>
      </p:sp>
      <p:sp>
        <p:nvSpPr>
          <p:cNvPr id="23" name="TextBox 22"/>
          <p:cNvSpPr txBox="1"/>
          <p:nvPr/>
        </p:nvSpPr>
        <p:spPr>
          <a:xfrm>
            <a:off x="2280514" y="2647386"/>
            <a:ext cx="37821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A</a:t>
            </a:r>
            <a:endParaRPr lang="en-GB" sz="2400" b="1" dirty="0">
              <a:latin typeface="Arial" pitchFamily="34" charset="0"/>
              <a:cs typeface="Arial" pitchFamily="34" charset="0"/>
            </a:endParaRPr>
          </a:p>
        </p:txBody>
      </p:sp>
      <p:sp>
        <p:nvSpPr>
          <p:cNvPr id="24" name="TextBox 23"/>
          <p:cNvSpPr txBox="1"/>
          <p:nvPr/>
        </p:nvSpPr>
        <p:spPr>
          <a:xfrm>
            <a:off x="2285154" y="3219714"/>
            <a:ext cx="37357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B</a:t>
            </a:r>
            <a:endParaRPr lang="en-GB" sz="2400" b="1" dirty="0">
              <a:latin typeface="Arial" pitchFamily="34" charset="0"/>
              <a:cs typeface="Arial" pitchFamily="34" charset="0"/>
            </a:endParaRPr>
          </a:p>
        </p:txBody>
      </p:sp>
      <p:sp>
        <p:nvSpPr>
          <p:cNvPr id="25" name="TextBox 24"/>
          <p:cNvSpPr txBox="1"/>
          <p:nvPr/>
        </p:nvSpPr>
        <p:spPr>
          <a:xfrm>
            <a:off x="2274555" y="3714045"/>
            <a:ext cx="364299"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C</a:t>
            </a:r>
            <a:endParaRPr lang="en-GB" sz="2400" b="1" dirty="0">
              <a:latin typeface="Arial" pitchFamily="34" charset="0"/>
              <a:cs typeface="Arial" pitchFamily="34" charset="0"/>
            </a:endParaRPr>
          </a:p>
        </p:txBody>
      </p:sp>
      <p:sp>
        <p:nvSpPr>
          <p:cNvPr id="26" name="Oval 25"/>
          <p:cNvSpPr/>
          <p:nvPr/>
        </p:nvSpPr>
        <p:spPr>
          <a:xfrm>
            <a:off x="1504950" y="269338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7" name="Oval 26"/>
          <p:cNvSpPr/>
          <p:nvPr/>
        </p:nvSpPr>
        <p:spPr>
          <a:xfrm>
            <a:off x="1507595" y="321888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8" name="Oval 27"/>
          <p:cNvSpPr/>
          <p:nvPr/>
        </p:nvSpPr>
        <p:spPr>
          <a:xfrm>
            <a:off x="1510345" y="373704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9" name="Oval 28"/>
          <p:cNvSpPr/>
          <p:nvPr/>
        </p:nvSpPr>
        <p:spPr>
          <a:xfrm>
            <a:off x="1510677" y="42506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0" name="Rectangle 29"/>
          <p:cNvSpPr/>
          <p:nvPr/>
        </p:nvSpPr>
        <p:spPr>
          <a:xfrm>
            <a:off x="2297487" y="4246499"/>
            <a:ext cx="407484"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D</a:t>
            </a:r>
          </a:p>
        </p:txBody>
      </p:sp>
      <p:sp>
        <p:nvSpPr>
          <p:cNvPr id="31" name="Rectangle 30"/>
          <p:cNvSpPr/>
          <p:nvPr/>
        </p:nvSpPr>
        <p:spPr>
          <a:xfrm>
            <a:off x="2827342" y="4227308"/>
            <a:ext cx="514180" cy="476391"/>
          </a:xfrm>
          <a:prstGeom prst="rect">
            <a:avLst/>
          </a:prstGeom>
        </p:spPr>
        <p:txBody>
          <a:bodyPr wrap="square" lIns="106025" tIns="53012" rIns="106025" bIns="53012">
            <a:spAutoFit/>
          </a:bodyPr>
          <a:lstStyle/>
          <a:p>
            <a:r>
              <a:rPr lang="en-US" sz="2400" b="1" dirty="0">
                <a:solidFill>
                  <a:srgbClr val="000000"/>
                </a:solidFill>
                <a:latin typeface="Arial - 24"/>
              </a:rPr>
              <a:t>II</a:t>
            </a:r>
          </a:p>
        </p:txBody>
      </p:sp>
    </p:spTree>
    <p:extLst>
      <p:ext uri="{BB962C8B-B14F-4D97-AF65-F5344CB8AC3E}">
        <p14:creationId xmlns:p14="http://schemas.microsoft.com/office/powerpoint/2010/main" val="176710954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790" y="1023248"/>
            <a:ext cx="645160"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67</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97603" y="1021522"/>
            <a:ext cx="7666387" cy="954107"/>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If the y-coordinate is positive, the point to be plotted will be in quadrant _____.</a:t>
            </a:r>
            <a:endParaRPr lang="en-US" sz="2800" b="1" dirty="0">
              <a:solidFill>
                <a:srgbClr val="000000"/>
              </a:solidFill>
              <a:latin typeface="Arial" pitchFamily="34" charset="0"/>
              <a:cs typeface="Arial" pitchFamily="34" charset="0"/>
            </a:endParaRPr>
          </a:p>
        </p:txBody>
      </p:sp>
      <p:pic>
        <p:nvPicPr>
          <p:cNvPr id="19" name="Picture 1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41970" y="87478"/>
            <a:ext cx="3510534" cy="62485"/>
          </a:xfrm>
          <a:prstGeom prst="rect">
            <a:avLst/>
          </a:prstGeom>
          <a:solidFill>
            <a:scrgbClr r="0" g="0" b="0">
              <a:alpha val="0"/>
            </a:scrgbClr>
          </a:solidFill>
        </p:spPr>
      </p:pic>
      <p:sp>
        <p:nvSpPr>
          <p:cNvPr id="20" name="Rectangle 19"/>
          <p:cNvSpPr/>
          <p:nvPr/>
        </p:nvSpPr>
        <p:spPr>
          <a:xfrm>
            <a:off x="2825750" y="2641600"/>
            <a:ext cx="515773"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I</a:t>
            </a:r>
          </a:p>
        </p:txBody>
      </p:sp>
      <p:sp>
        <p:nvSpPr>
          <p:cNvPr id="21" name="Rectangle 20"/>
          <p:cNvSpPr/>
          <p:nvPr/>
        </p:nvSpPr>
        <p:spPr>
          <a:xfrm>
            <a:off x="2825751" y="3218886"/>
            <a:ext cx="1031544" cy="476391"/>
          </a:xfrm>
          <a:prstGeom prst="rect">
            <a:avLst/>
          </a:prstGeom>
        </p:spPr>
        <p:txBody>
          <a:bodyPr wrap="square" lIns="106025" tIns="53012" rIns="106025" bIns="53012">
            <a:spAutoFit/>
          </a:bodyPr>
          <a:lstStyle/>
          <a:p>
            <a:r>
              <a:rPr lang="en-US" sz="2400" b="1" dirty="0">
                <a:solidFill>
                  <a:srgbClr val="000000"/>
                </a:solidFill>
                <a:latin typeface="Arial - 24"/>
              </a:rPr>
              <a:t>I &amp; II</a:t>
            </a:r>
          </a:p>
        </p:txBody>
      </p:sp>
      <p:sp>
        <p:nvSpPr>
          <p:cNvPr id="22" name="Rectangle 21"/>
          <p:cNvSpPr/>
          <p:nvPr/>
        </p:nvSpPr>
        <p:spPr>
          <a:xfrm>
            <a:off x="2825750" y="3695136"/>
            <a:ext cx="1031545" cy="476391"/>
          </a:xfrm>
          <a:prstGeom prst="rect">
            <a:avLst/>
          </a:prstGeom>
        </p:spPr>
        <p:txBody>
          <a:bodyPr wrap="square" lIns="106025" tIns="53012" rIns="106025" bIns="53012">
            <a:spAutoFit/>
          </a:bodyPr>
          <a:lstStyle/>
          <a:p>
            <a:r>
              <a:rPr lang="en-US" sz="2400" b="1" dirty="0">
                <a:solidFill>
                  <a:srgbClr val="000000"/>
                </a:solidFill>
                <a:latin typeface="Arial - 24"/>
              </a:rPr>
              <a:t>I &amp; IV</a:t>
            </a:r>
          </a:p>
        </p:txBody>
      </p:sp>
      <p:sp>
        <p:nvSpPr>
          <p:cNvPr id="23" name="TextBox 22"/>
          <p:cNvSpPr txBox="1"/>
          <p:nvPr/>
        </p:nvSpPr>
        <p:spPr>
          <a:xfrm>
            <a:off x="2280514" y="2647386"/>
            <a:ext cx="37821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A</a:t>
            </a:r>
            <a:endParaRPr lang="en-GB" sz="2400" b="1" dirty="0">
              <a:latin typeface="Arial" pitchFamily="34" charset="0"/>
              <a:cs typeface="Arial" pitchFamily="34" charset="0"/>
            </a:endParaRPr>
          </a:p>
        </p:txBody>
      </p:sp>
      <p:sp>
        <p:nvSpPr>
          <p:cNvPr id="24" name="TextBox 23"/>
          <p:cNvSpPr txBox="1"/>
          <p:nvPr/>
        </p:nvSpPr>
        <p:spPr>
          <a:xfrm>
            <a:off x="2285154" y="3219714"/>
            <a:ext cx="37357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B</a:t>
            </a:r>
            <a:endParaRPr lang="en-GB" sz="2400" b="1" dirty="0">
              <a:latin typeface="Arial" pitchFamily="34" charset="0"/>
              <a:cs typeface="Arial" pitchFamily="34" charset="0"/>
            </a:endParaRPr>
          </a:p>
        </p:txBody>
      </p:sp>
      <p:sp>
        <p:nvSpPr>
          <p:cNvPr id="25" name="TextBox 24"/>
          <p:cNvSpPr txBox="1"/>
          <p:nvPr/>
        </p:nvSpPr>
        <p:spPr>
          <a:xfrm>
            <a:off x="2274555" y="3714045"/>
            <a:ext cx="364299"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C</a:t>
            </a:r>
            <a:endParaRPr lang="en-GB" sz="2400" b="1" dirty="0">
              <a:latin typeface="Arial" pitchFamily="34" charset="0"/>
              <a:cs typeface="Arial" pitchFamily="34" charset="0"/>
            </a:endParaRPr>
          </a:p>
        </p:txBody>
      </p:sp>
      <p:sp>
        <p:nvSpPr>
          <p:cNvPr id="26" name="Oval 25"/>
          <p:cNvSpPr/>
          <p:nvPr/>
        </p:nvSpPr>
        <p:spPr>
          <a:xfrm>
            <a:off x="1504950" y="269338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7" name="Oval 26"/>
          <p:cNvSpPr/>
          <p:nvPr/>
        </p:nvSpPr>
        <p:spPr>
          <a:xfrm>
            <a:off x="1507595" y="321888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8" name="Oval 27"/>
          <p:cNvSpPr/>
          <p:nvPr/>
        </p:nvSpPr>
        <p:spPr>
          <a:xfrm>
            <a:off x="1510345" y="373704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9" name="Oval 28"/>
          <p:cNvSpPr/>
          <p:nvPr/>
        </p:nvSpPr>
        <p:spPr>
          <a:xfrm>
            <a:off x="1510677" y="42506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0" name="Rectangle 29"/>
          <p:cNvSpPr/>
          <p:nvPr/>
        </p:nvSpPr>
        <p:spPr>
          <a:xfrm>
            <a:off x="2297487" y="4246499"/>
            <a:ext cx="407484"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D</a:t>
            </a:r>
          </a:p>
        </p:txBody>
      </p:sp>
      <p:sp>
        <p:nvSpPr>
          <p:cNvPr id="31" name="Rectangle 30"/>
          <p:cNvSpPr/>
          <p:nvPr/>
        </p:nvSpPr>
        <p:spPr>
          <a:xfrm>
            <a:off x="2827342" y="4227308"/>
            <a:ext cx="442908" cy="476391"/>
          </a:xfrm>
          <a:prstGeom prst="rect">
            <a:avLst/>
          </a:prstGeom>
        </p:spPr>
        <p:txBody>
          <a:bodyPr wrap="square" lIns="106025" tIns="53012" rIns="106025" bIns="53012">
            <a:spAutoFit/>
          </a:bodyPr>
          <a:lstStyle/>
          <a:p>
            <a:r>
              <a:rPr lang="en-US" sz="2400" b="1" dirty="0">
                <a:solidFill>
                  <a:srgbClr val="000000"/>
                </a:solidFill>
                <a:latin typeface="Arial - 24"/>
              </a:rPr>
              <a:t>II</a:t>
            </a:r>
          </a:p>
        </p:txBody>
      </p:sp>
    </p:spTree>
    <p:extLst>
      <p:ext uri="{BB962C8B-B14F-4D97-AF65-F5344CB8AC3E}">
        <p14:creationId xmlns:p14="http://schemas.microsoft.com/office/powerpoint/2010/main" val="84574508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1768" y="1024834"/>
            <a:ext cx="632182"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68</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97288" y="1024834"/>
            <a:ext cx="7976140" cy="1384995"/>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If the x - coordinate is negative and the y-coordinate is positive, the point to be plotted will be in quadrant _____.</a:t>
            </a:r>
            <a:endParaRPr lang="en-US" sz="2800" b="1" dirty="0">
              <a:solidFill>
                <a:srgbClr val="000000"/>
              </a:solidFill>
              <a:latin typeface="Arial" pitchFamily="34" charset="0"/>
              <a:cs typeface="Arial" pitchFamily="34" charset="0"/>
            </a:endParaRPr>
          </a:p>
        </p:txBody>
      </p:sp>
      <p:pic>
        <p:nvPicPr>
          <p:cNvPr id="19" name="Picture 1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9064" y="99975"/>
            <a:ext cx="3510534" cy="62485"/>
          </a:xfrm>
          <a:prstGeom prst="rect">
            <a:avLst/>
          </a:prstGeom>
          <a:solidFill>
            <a:scrgbClr r="0" g="0" b="0">
              <a:alpha val="0"/>
            </a:scrgbClr>
          </a:solidFill>
        </p:spPr>
      </p:pic>
      <p:sp>
        <p:nvSpPr>
          <p:cNvPr id="20" name="Rectangle 19"/>
          <p:cNvSpPr/>
          <p:nvPr/>
        </p:nvSpPr>
        <p:spPr>
          <a:xfrm>
            <a:off x="2825750" y="2870200"/>
            <a:ext cx="889000"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I</a:t>
            </a:r>
          </a:p>
        </p:txBody>
      </p:sp>
      <p:sp>
        <p:nvSpPr>
          <p:cNvPr id="21" name="Rectangle 20"/>
          <p:cNvSpPr/>
          <p:nvPr/>
        </p:nvSpPr>
        <p:spPr>
          <a:xfrm>
            <a:off x="2825751" y="3447486"/>
            <a:ext cx="1031544" cy="476391"/>
          </a:xfrm>
          <a:prstGeom prst="rect">
            <a:avLst/>
          </a:prstGeom>
        </p:spPr>
        <p:txBody>
          <a:bodyPr wrap="square" lIns="106025" tIns="53012" rIns="106025" bIns="53012">
            <a:spAutoFit/>
          </a:bodyPr>
          <a:lstStyle/>
          <a:p>
            <a:r>
              <a:rPr lang="en-US" sz="2400" b="1" dirty="0">
                <a:solidFill>
                  <a:srgbClr val="000000"/>
                </a:solidFill>
                <a:latin typeface="Arial - 24"/>
              </a:rPr>
              <a:t>I &amp; II</a:t>
            </a:r>
          </a:p>
        </p:txBody>
      </p:sp>
      <p:sp>
        <p:nvSpPr>
          <p:cNvPr id="22" name="Rectangle 21"/>
          <p:cNvSpPr/>
          <p:nvPr/>
        </p:nvSpPr>
        <p:spPr>
          <a:xfrm>
            <a:off x="2825750" y="3923736"/>
            <a:ext cx="1031545" cy="476391"/>
          </a:xfrm>
          <a:prstGeom prst="rect">
            <a:avLst/>
          </a:prstGeom>
        </p:spPr>
        <p:txBody>
          <a:bodyPr wrap="square" lIns="106025" tIns="53012" rIns="106025" bIns="53012">
            <a:spAutoFit/>
          </a:bodyPr>
          <a:lstStyle/>
          <a:p>
            <a:r>
              <a:rPr lang="en-US" sz="2400" b="1" dirty="0">
                <a:solidFill>
                  <a:srgbClr val="000000"/>
                </a:solidFill>
                <a:latin typeface="Arial - 24"/>
              </a:rPr>
              <a:t>I &amp; IV</a:t>
            </a:r>
          </a:p>
        </p:txBody>
      </p:sp>
      <p:sp>
        <p:nvSpPr>
          <p:cNvPr id="23" name="TextBox 22"/>
          <p:cNvSpPr txBox="1"/>
          <p:nvPr/>
        </p:nvSpPr>
        <p:spPr>
          <a:xfrm>
            <a:off x="2280514" y="2875986"/>
            <a:ext cx="37821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A</a:t>
            </a:r>
            <a:endParaRPr lang="en-GB" sz="2400" b="1" dirty="0">
              <a:latin typeface="Arial" pitchFamily="34" charset="0"/>
              <a:cs typeface="Arial" pitchFamily="34" charset="0"/>
            </a:endParaRPr>
          </a:p>
        </p:txBody>
      </p:sp>
      <p:sp>
        <p:nvSpPr>
          <p:cNvPr id="24" name="TextBox 23"/>
          <p:cNvSpPr txBox="1"/>
          <p:nvPr/>
        </p:nvSpPr>
        <p:spPr>
          <a:xfrm>
            <a:off x="2285154" y="3448314"/>
            <a:ext cx="37357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B</a:t>
            </a:r>
            <a:endParaRPr lang="en-GB" sz="2400" b="1" dirty="0">
              <a:latin typeface="Arial" pitchFamily="34" charset="0"/>
              <a:cs typeface="Arial" pitchFamily="34" charset="0"/>
            </a:endParaRPr>
          </a:p>
        </p:txBody>
      </p:sp>
      <p:sp>
        <p:nvSpPr>
          <p:cNvPr id="25" name="TextBox 24"/>
          <p:cNvSpPr txBox="1"/>
          <p:nvPr/>
        </p:nvSpPr>
        <p:spPr>
          <a:xfrm>
            <a:off x="2274555" y="3942645"/>
            <a:ext cx="364299"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C</a:t>
            </a:r>
            <a:endParaRPr lang="en-GB" sz="2400" b="1" dirty="0">
              <a:latin typeface="Arial" pitchFamily="34" charset="0"/>
              <a:cs typeface="Arial" pitchFamily="34" charset="0"/>
            </a:endParaRPr>
          </a:p>
        </p:txBody>
      </p:sp>
      <p:sp>
        <p:nvSpPr>
          <p:cNvPr id="26" name="Oval 25"/>
          <p:cNvSpPr/>
          <p:nvPr/>
        </p:nvSpPr>
        <p:spPr>
          <a:xfrm>
            <a:off x="1504950" y="292198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7" name="Oval 26"/>
          <p:cNvSpPr/>
          <p:nvPr/>
        </p:nvSpPr>
        <p:spPr>
          <a:xfrm>
            <a:off x="1507595" y="344748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8" name="Oval 27"/>
          <p:cNvSpPr/>
          <p:nvPr/>
        </p:nvSpPr>
        <p:spPr>
          <a:xfrm>
            <a:off x="1510345" y="396564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9" name="Oval 28"/>
          <p:cNvSpPr/>
          <p:nvPr/>
        </p:nvSpPr>
        <p:spPr>
          <a:xfrm>
            <a:off x="1510677" y="44792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0" name="Rectangle 29"/>
          <p:cNvSpPr/>
          <p:nvPr/>
        </p:nvSpPr>
        <p:spPr>
          <a:xfrm>
            <a:off x="2297487" y="4475099"/>
            <a:ext cx="407484"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D</a:t>
            </a:r>
          </a:p>
        </p:txBody>
      </p:sp>
      <p:sp>
        <p:nvSpPr>
          <p:cNvPr id="31" name="Rectangle 30"/>
          <p:cNvSpPr/>
          <p:nvPr/>
        </p:nvSpPr>
        <p:spPr>
          <a:xfrm>
            <a:off x="2827342" y="4455908"/>
            <a:ext cx="1192208" cy="476391"/>
          </a:xfrm>
          <a:prstGeom prst="rect">
            <a:avLst/>
          </a:prstGeom>
        </p:spPr>
        <p:txBody>
          <a:bodyPr wrap="square" lIns="106025" tIns="53012" rIns="106025" bIns="53012">
            <a:spAutoFit/>
          </a:bodyPr>
          <a:lstStyle/>
          <a:p>
            <a:r>
              <a:rPr lang="en-US" sz="2400" b="1" dirty="0">
                <a:solidFill>
                  <a:srgbClr val="000000"/>
                </a:solidFill>
                <a:latin typeface="Arial - 24"/>
              </a:rPr>
              <a:t>II</a:t>
            </a:r>
          </a:p>
        </p:txBody>
      </p:sp>
    </p:spTree>
    <p:extLst>
      <p:ext uri="{BB962C8B-B14F-4D97-AF65-F5344CB8AC3E}">
        <p14:creationId xmlns:p14="http://schemas.microsoft.com/office/powerpoint/2010/main" val="327624823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8889" y="1028004"/>
            <a:ext cx="711261"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69</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07663" y="1028005"/>
            <a:ext cx="8363331" cy="1384995"/>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If the x - coordinate is positive and the y-coordinate is negative, the point to be plotted will be in quadrant _____.</a:t>
            </a:r>
            <a:endParaRPr lang="en-US" sz="2800" b="1" dirty="0">
              <a:solidFill>
                <a:srgbClr val="000000"/>
              </a:solidFill>
              <a:latin typeface="Arial" pitchFamily="34" charset="0"/>
              <a:cs typeface="Arial" pitchFamily="34" charset="0"/>
            </a:endParaRPr>
          </a:p>
        </p:txBody>
      </p:sp>
      <p:pic>
        <p:nvPicPr>
          <p:cNvPr id="19" name="Picture 1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41970" y="87478"/>
            <a:ext cx="3510534" cy="62485"/>
          </a:xfrm>
          <a:prstGeom prst="rect">
            <a:avLst/>
          </a:prstGeom>
          <a:solidFill>
            <a:scrgbClr r="0" g="0" b="0">
              <a:alpha val="0"/>
            </a:scrgbClr>
          </a:solidFill>
        </p:spPr>
      </p:pic>
      <p:sp>
        <p:nvSpPr>
          <p:cNvPr id="20" name="Rectangle 19"/>
          <p:cNvSpPr/>
          <p:nvPr/>
        </p:nvSpPr>
        <p:spPr>
          <a:xfrm>
            <a:off x="2845628" y="2870200"/>
            <a:ext cx="889000"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I</a:t>
            </a:r>
          </a:p>
        </p:txBody>
      </p:sp>
      <p:sp>
        <p:nvSpPr>
          <p:cNvPr id="21" name="Rectangle 20"/>
          <p:cNvSpPr/>
          <p:nvPr/>
        </p:nvSpPr>
        <p:spPr>
          <a:xfrm>
            <a:off x="2845629" y="3447486"/>
            <a:ext cx="1031544" cy="476391"/>
          </a:xfrm>
          <a:prstGeom prst="rect">
            <a:avLst/>
          </a:prstGeom>
        </p:spPr>
        <p:txBody>
          <a:bodyPr wrap="square" lIns="106025" tIns="53012" rIns="106025" bIns="53012">
            <a:spAutoFit/>
          </a:bodyPr>
          <a:lstStyle/>
          <a:p>
            <a:r>
              <a:rPr lang="en-US" sz="2400" b="1" dirty="0">
                <a:solidFill>
                  <a:srgbClr val="000000"/>
                </a:solidFill>
                <a:latin typeface="Arial - 24"/>
              </a:rPr>
              <a:t>II</a:t>
            </a:r>
          </a:p>
        </p:txBody>
      </p:sp>
      <p:sp>
        <p:nvSpPr>
          <p:cNvPr id="22" name="Rectangle 21"/>
          <p:cNvSpPr/>
          <p:nvPr/>
        </p:nvSpPr>
        <p:spPr>
          <a:xfrm>
            <a:off x="2845628" y="3923736"/>
            <a:ext cx="1031545" cy="476391"/>
          </a:xfrm>
          <a:prstGeom prst="rect">
            <a:avLst/>
          </a:prstGeom>
        </p:spPr>
        <p:txBody>
          <a:bodyPr wrap="square" lIns="106025" tIns="53012" rIns="106025" bIns="53012">
            <a:spAutoFit/>
          </a:bodyPr>
          <a:lstStyle/>
          <a:p>
            <a:r>
              <a:rPr lang="en-US" sz="2400" b="1" dirty="0">
                <a:solidFill>
                  <a:srgbClr val="000000"/>
                </a:solidFill>
                <a:latin typeface="Arial - 24"/>
              </a:rPr>
              <a:t>III </a:t>
            </a:r>
          </a:p>
        </p:txBody>
      </p:sp>
      <p:sp>
        <p:nvSpPr>
          <p:cNvPr id="23" name="TextBox 22"/>
          <p:cNvSpPr txBox="1"/>
          <p:nvPr/>
        </p:nvSpPr>
        <p:spPr>
          <a:xfrm>
            <a:off x="2300392" y="2875986"/>
            <a:ext cx="37821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A</a:t>
            </a:r>
            <a:endParaRPr lang="en-GB" sz="2400" b="1" dirty="0">
              <a:latin typeface="Arial" pitchFamily="34" charset="0"/>
              <a:cs typeface="Arial" pitchFamily="34" charset="0"/>
            </a:endParaRPr>
          </a:p>
        </p:txBody>
      </p:sp>
      <p:sp>
        <p:nvSpPr>
          <p:cNvPr id="24" name="TextBox 23"/>
          <p:cNvSpPr txBox="1"/>
          <p:nvPr/>
        </p:nvSpPr>
        <p:spPr>
          <a:xfrm>
            <a:off x="2305032" y="3448314"/>
            <a:ext cx="37357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B</a:t>
            </a:r>
            <a:endParaRPr lang="en-GB" sz="2400" b="1" dirty="0">
              <a:latin typeface="Arial" pitchFamily="34" charset="0"/>
              <a:cs typeface="Arial" pitchFamily="34" charset="0"/>
            </a:endParaRPr>
          </a:p>
        </p:txBody>
      </p:sp>
      <p:sp>
        <p:nvSpPr>
          <p:cNvPr id="25" name="TextBox 24"/>
          <p:cNvSpPr txBox="1"/>
          <p:nvPr/>
        </p:nvSpPr>
        <p:spPr>
          <a:xfrm>
            <a:off x="2294433" y="3942645"/>
            <a:ext cx="364299"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C</a:t>
            </a:r>
            <a:endParaRPr lang="en-GB" sz="2400" b="1" dirty="0">
              <a:latin typeface="Arial" pitchFamily="34" charset="0"/>
              <a:cs typeface="Arial" pitchFamily="34" charset="0"/>
            </a:endParaRPr>
          </a:p>
        </p:txBody>
      </p:sp>
      <p:sp>
        <p:nvSpPr>
          <p:cNvPr id="26" name="Oval 25"/>
          <p:cNvSpPr/>
          <p:nvPr/>
        </p:nvSpPr>
        <p:spPr>
          <a:xfrm>
            <a:off x="1524828" y="292198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7" name="Oval 26"/>
          <p:cNvSpPr/>
          <p:nvPr/>
        </p:nvSpPr>
        <p:spPr>
          <a:xfrm>
            <a:off x="1527473" y="344748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8" name="Oval 27"/>
          <p:cNvSpPr/>
          <p:nvPr/>
        </p:nvSpPr>
        <p:spPr>
          <a:xfrm>
            <a:off x="1530223" y="396564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9" name="Oval 28"/>
          <p:cNvSpPr/>
          <p:nvPr/>
        </p:nvSpPr>
        <p:spPr>
          <a:xfrm>
            <a:off x="1530555" y="44792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0" name="Rectangle 29"/>
          <p:cNvSpPr/>
          <p:nvPr/>
        </p:nvSpPr>
        <p:spPr>
          <a:xfrm>
            <a:off x="2317365" y="4475099"/>
            <a:ext cx="407484" cy="461665"/>
          </a:xfrm>
          <a:prstGeom prst="rect">
            <a:avLst/>
          </a:prstGeom>
        </p:spPr>
        <p:txBody>
          <a:bodyPr wrap="none">
            <a:spAutoFit/>
          </a:bodyPr>
          <a:lstStyle/>
          <a:p>
            <a:r>
              <a:rPr lang="en-US" sz="2400" b="1" dirty="0">
                <a:solidFill>
                  <a:srgbClr val="000000"/>
                </a:solidFill>
                <a:latin typeface="Arial" pitchFamily="34" charset="0"/>
                <a:cs typeface="Arial" pitchFamily="34" charset="0"/>
              </a:rPr>
              <a:t>D</a:t>
            </a:r>
          </a:p>
        </p:txBody>
      </p:sp>
      <p:sp>
        <p:nvSpPr>
          <p:cNvPr id="31" name="Rectangle 30"/>
          <p:cNvSpPr/>
          <p:nvPr/>
        </p:nvSpPr>
        <p:spPr>
          <a:xfrm>
            <a:off x="2847220" y="4455908"/>
            <a:ext cx="1192208" cy="476391"/>
          </a:xfrm>
          <a:prstGeom prst="rect">
            <a:avLst/>
          </a:prstGeom>
        </p:spPr>
        <p:txBody>
          <a:bodyPr wrap="square" lIns="106025" tIns="53012" rIns="106025" bIns="53012">
            <a:spAutoFit/>
          </a:bodyPr>
          <a:lstStyle/>
          <a:p>
            <a:r>
              <a:rPr lang="en-US" sz="2400" b="1" dirty="0">
                <a:solidFill>
                  <a:srgbClr val="000000"/>
                </a:solidFill>
                <a:latin typeface="Arial - 24"/>
              </a:rPr>
              <a:t>IV</a:t>
            </a:r>
          </a:p>
        </p:txBody>
      </p:sp>
    </p:spTree>
    <p:extLst>
      <p:ext uri="{BB962C8B-B14F-4D97-AF65-F5344CB8AC3E}">
        <p14:creationId xmlns:p14="http://schemas.microsoft.com/office/powerpoint/2010/main" val="141650212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 6 Unit 3 number-system-6th-grade-2012-05-04 * - SMART Notebook"/>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52200" t="20792" r="10885" b="44282"/>
          <a:stretch/>
        </p:blipFill>
        <p:spPr>
          <a:xfrm>
            <a:off x="4304926" y="2032000"/>
            <a:ext cx="5734424" cy="5644483"/>
          </a:xfrm>
          <a:prstGeom prst="rect">
            <a:avLst/>
          </a:prstGeom>
          <a:ln w="3175">
            <a:solidFill>
              <a:schemeClr val="tx1"/>
            </a:solidFill>
          </a:ln>
        </p:spPr>
      </p:pic>
      <p:sp>
        <p:nvSpPr>
          <p:cNvPr id="2" name="TextBox 1"/>
          <p:cNvSpPr txBox="1"/>
          <p:nvPr/>
        </p:nvSpPr>
        <p:spPr>
          <a:xfrm>
            <a:off x="475070" y="1041400"/>
            <a:ext cx="826008"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70</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81905" y="1024834"/>
            <a:ext cx="646752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Point A is located at (-3, 2) </a:t>
            </a:r>
            <a:endParaRPr lang="en-US" sz="2800" b="1" dirty="0">
              <a:solidFill>
                <a:srgbClr val="000000"/>
              </a:solidFill>
              <a:latin typeface="Arial" pitchFamily="34" charset="0"/>
              <a:cs typeface="Arial" pitchFamily="34" charset="0"/>
            </a:endParaRPr>
          </a:p>
        </p:txBody>
      </p:sp>
      <p:pic>
        <p:nvPicPr>
          <p:cNvPr id="16" name="Picture 15"/>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41970" y="74981"/>
            <a:ext cx="3304032" cy="62485"/>
          </a:xfrm>
          <a:prstGeom prst="rect">
            <a:avLst/>
          </a:prstGeom>
          <a:solidFill>
            <a:scrgbClr r="0" g="0" b="0">
              <a:alpha val="0"/>
            </a:scrgbClr>
          </a:solidFill>
        </p:spPr>
      </p:pic>
      <p:sp>
        <p:nvSpPr>
          <p:cNvPr id="17" name="TextBox 16"/>
          <p:cNvSpPr txBox="1"/>
          <p:nvPr/>
        </p:nvSpPr>
        <p:spPr>
          <a:xfrm>
            <a:off x="2280514" y="2300356"/>
            <a:ext cx="1739036"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True</a:t>
            </a:r>
          </a:p>
        </p:txBody>
      </p:sp>
      <p:sp>
        <p:nvSpPr>
          <p:cNvPr id="18" name="TextBox 17"/>
          <p:cNvSpPr txBox="1"/>
          <p:nvPr/>
        </p:nvSpPr>
        <p:spPr>
          <a:xfrm>
            <a:off x="2285154" y="2852806"/>
            <a:ext cx="1160848"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False</a:t>
            </a:r>
          </a:p>
        </p:txBody>
      </p:sp>
      <p:sp>
        <p:nvSpPr>
          <p:cNvPr id="19" name="Oval 18"/>
          <p:cNvSpPr/>
          <p:nvPr/>
        </p:nvSpPr>
        <p:spPr>
          <a:xfrm>
            <a:off x="1504950" y="234635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0" name="Oval 19"/>
          <p:cNvSpPr/>
          <p:nvPr/>
        </p:nvSpPr>
        <p:spPr>
          <a:xfrm>
            <a:off x="1507595" y="287185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1438803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14351" y="2882880"/>
            <a:ext cx="6934200" cy="3416320"/>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You might hear "And the quarterback is sacked for a </a:t>
            </a:r>
            <a:r>
              <a:rPr lang="en-US" sz="2400" b="1" dirty="0" smtClean="0">
                <a:solidFill>
                  <a:srgbClr val="FF0000"/>
                </a:solidFill>
                <a:latin typeface="Arial" pitchFamily="34" charset="0"/>
                <a:cs typeface="Arial" pitchFamily="34" charset="0"/>
              </a:rPr>
              <a:t>loss of 7 yards</a:t>
            </a:r>
            <a:r>
              <a:rPr lang="en-US" sz="2400" b="1" dirty="0" smtClean="0">
                <a:solidFill>
                  <a:srgbClr val="0000FF"/>
                </a:solidFill>
                <a:latin typeface="Arial" pitchFamily="34" charset="0"/>
                <a:cs typeface="Arial" pitchFamily="34" charset="0"/>
              </a:rPr>
              <a:t>."</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This can be represented as an integer: </a:t>
            </a:r>
            <a:r>
              <a:rPr lang="en-US" sz="2400" b="1" dirty="0" smtClean="0">
                <a:solidFill>
                  <a:srgbClr val="FF0000"/>
                </a:solidFill>
                <a:latin typeface="Arial" pitchFamily="34" charset="0"/>
                <a:cs typeface="Arial" pitchFamily="34" charset="0"/>
              </a:rPr>
              <a:t>-7</a:t>
            </a:r>
          </a:p>
          <a:p>
            <a:endParaRPr lang="en-US" sz="2400" b="1" dirty="0" smtClean="0">
              <a:solidFill>
                <a:srgbClr val="FF0000"/>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Or, "The total snow fall this year has been </a:t>
            </a:r>
            <a:r>
              <a:rPr lang="en-US" sz="2400" b="1" dirty="0" smtClean="0">
                <a:solidFill>
                  <a:srgbClr val="FF0000"/>
                </a:solidFill>
                <a:latin typeface="Arial" pitchFamily="34" charset="0"/>
                <a:cs typeface="Arial" pitchFamily="34" charset="0"/>
              </a:rPr>
              <a:t>9 inches more</a:t>
            </a:r>
            <a:r>
              <a:rPr lang="en-US" sz="2400" b="1" dirty="0" smtClean="0">
                <a:solidFill>
                  <a:srgbClr val="0000FF"/>
                </a:solidFill>
                <a:latin typeface="Arial" pitchFamily="34" charset="0"/>
                <a:cs typeface="Arial" pitchFamily="34" charset="0"/>
              </a:rPr>
              <a:t> than normal."</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This can be represented as in integer: </a:t>
            </a:r>
            <a:r>
              <a:rPr lang="en-US" sz="2400" b="1" dirty="0" smtClean="0">
                <a:solidFill>
                  <a:srgbClr val="FF0000"/>
                </a:solidFill>
                <a:latin typeface="Arial" pitchFamily="34" charset="0"/>
                <a:cs typeface="Arial" pitchFamily="34" charset="0"/>
              </a:rPr>
              <a:t>+9 or 9</a:t>
            </a:r>
            <a:endParaRPr lang="en-US" sz="2400" b="1" dirty="0">
              <a:solidFill>
                <a:srgbClr val="FF0000"/>
              </a:solidFill>
              <a:latin typeface="Arial" pitchFamily="34" charset="0"/>
              <a:cs typeface="Arial" pitchFamily="34" charset="0"/>
            </a:endParaRPr>
          </a:p>
        </p:txBody>
      </p:sp>
      <p:sp>
        <p:nvSpPr>
          <p:cNvPr id="3" name="TextBox 2"/>
          <p:cNvSpPr txBox="1"/>
          <p:nvPr/>
        </p:nvSpPr>
        <p:spPr>
          <a:xfrm>
            <a:off x="2323699" y="934906"/>
            <a:ext cx="5677705" cy="1200329"/>
          </a:xfrm>
          <a:prstGeom prst="rect">
            <a:avLst/>
          </a:prstGeom>
          <a:noFill/>
        </p:spPr>
        <p:txBody>
          <a:bodyPr vert="horz" wrap="square" rtlCol="0">
            <a:spAutoFit/>
          </a:bodyPr>
          <a:lstStyle/>
          <a:p>
            <a:pPr algn="ctr"/>
            <a:r>
              <a:rPr lang="en-US" sz="3600" b="1" dirty="0" smtClean="0">
                <a:solidFill>
                  <a:srgbClr val="0000FF"/>
                </a:solidFill>
                <a:latin typeface="Arial" pitchFamily="34" charset="0"/>
                <a:cs typeface="Arial" pitchFamily="34" charset="0"/>
              </a:rPr>
              <a:t>Integers can represent </a:t>
            </a:r>
          </a:p>
          <a:p>
            <a:pPr algn="ctr"/>
            <a:r>
              <a:rPr lang="en-US" sz="3600" b="1" dirty="0" smtClean="0">
                <a:solidFill>
                  <a:srgbClr val="0000FF"/>
                </a:solidFill>
                <a:latin typeface="Arial" pitchFamily="34" charset="0"/>
                <a:cs typeface="Arial" pitchFamily="34" charset="0"/>
              </a:rPr>
              <a:t>everyday situations</a:t>
            </a:r>
            <a:endParaRPr lang="en-US" sz="36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203115262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6786" y="1024834"/>
            <a:ext cx="637164"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71</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77267" y="1024834"/>
            <a:ext cx="675708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Point A is located at (-5, 1) </a:t>
            </a:r>
            <a:endParaRPr lang="en-US" sz="2800" b="1" dirty="0">
              <a:solidFill>
                <a:srgbClr val="000000"/>
              </a:solidFill>
              <a:latin typeface="Arial" pitchFamily="34" charset="0"/>
              <a:cs typeface="Arial" pitchFamily="34" charset="0"/>
            </a:endParaRP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 contrast="-56000"/>
                    </a14:imgEffect>
                  </a14:imgLayer>
                </a14:imgProps>
              </a:ext>
              <a:ext uri="{28A0092B-C50C-407E-A947-70E740481C1C}">
                <a14:useLocalDpi xmlns:a14="http://schemas.microsoft.com/office/drawing/2010/main" val="0"/>
              </a:ext>
            </a:extLst>
          </a:blip>
          <a:stretch>
            <a:fillRect/>
          </a:stretch>
        </p:blipFill>
        <p:spPr>
          <a:xfrm>
            <a:off x="4191000" y="1670050"/>
            <a:ext cx="5726430" cy="5623560"/>
          </a:xfrm>
          <a:prstGeom prst="rect">
            <a:avLst/>
          </a:prstGeom>
          <a:solidFill>
            <a:scrgbClr r="0" g="0" b="0">
              <a:alpha val="0"/>
            </a:scrgbClr>
          </a:solidFill>
        </p:spPr>
      </p:pic>
      <p:pic>
        <p:nvPicPr>
          <p:cNvPr id="14" name="Picture 13"/>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29064" y="87478"/>
            <a:ext cx="3304032" cy="62485"/>
          </a:xfrm>
          <a:prstGeom prst="rect">
            <a:avLst/>
          </a:prstGeom>
          <a:solidFill>
            <a:scrgbClr r="0" g="0" b="0">
              <a:alpha val="0"/>
            </a:scrgbClr>
          </a:solidFill>
        </p:spPr>
      </p:pic>
      <p:sp>
        <p:nvSpPr>
          <p:cNvPr id="15" name="TextBox 14"/>
          <p:cNvSpPr txBox="1"/>
          <p:nvPr/>
        </p:nvSpPr>
        <p:spPr>
          <a:xfrm>
            <a:off x="2280514" y="2300356"/>
            <a:ext cx="1739036"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True</a:t>
            </a:r>
          </a:p>
        </p:txBody>
      </p:sp>
      <p:sp>
        <p:nvSpPr>
          <p:cNvPr id="16" name="TextBox 15"/>
          <p:cNvSpPr txBox="1"/>
          <p:nvPr/>
        </p:nvSpPr>
        <p:spPr>
          <a:xfrm>
            <a:off x="2285154" y="2852806"/>
            <a:ext cx="1147942"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False</a:t>
            </a:r>
          </a:p>
        </p:txBody>
      </p:sp>
      <p:sp>
        <p:nvSpPr>
          <p:cNvPr id="17" name="Oval 16"/>
          <p:cNvSpPr/>
          <p:nvPr/>
        </p:nvSpPr>
        <p:spPr>
          <a:xfrm>
            <a:off x="1504950" y="234635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18" name="Oval 17"/>
          <p:cNvSpPr/>
          <p:nvPr/>
        </p:nvSpPr>
        <p:spPr>
          <a:xfrm>
            <a:off x="1507595" y="287185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186059502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 6 Unit 3 number-system-6th-grade-2012-05-04 * - SMART Notebook"/>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53178" t="20792" r="9908" b="44517"/>
          <a:stretch/>
        </p:blipFill>
        <p:spPr>
          <a:xfrm>
            <a:off x="4085698" y="2319406"/>
            <a:ext cx="5648852" cy="5522844"/>
          </a:xfrm>
          <a:prstGeom prst="rect">
            <a:avLst/>
          </a:prstGeom>
          <a:ln w="3175">
            <a:solidFill>
              <a:schemeClr val="tx1"/>
            </a:solidFill>
          </a:ln>
        </p:spPr>
      </p:pic>
      <p:sp>
        <p:nvSpPr>
          <p:cNvPr id="2" name="TextBox 1"/>
          <p:cNvSpPr txBox="1"/>
          <p:nvPr/>
        </p:nvSpPr>
        <p:spPr>
          <a:xfrm>
            <a:off x="491626" y="1024834"/>
            <a:ext cx="63232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72</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77267" y="1024834"/>
            <a:ext cx="690948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Point A is located at (-2, 3) </a:t>
            </a:r>
            <a:endParaRPr lang="en-US" sz="2800" b="1" dirty="0">
              <a:solidFill>
                <a:srgbClr val="000000"/>
              </a:solidFill>
              <a:latin typeface="Arial" pitchFamily="34" charset="0"/>
              <a:cs typeface="Arial" pitchFamily="34" charset="0"/>
            </a:endParaRPr>
          </a:p>
        </p:txBody>
      </p:sp>
      <p:pic>
        <p:nvPicPr>
          <p:cNvPr id="16" name="Picture 15"/>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16157" y="99975"/>
            <a:ext cx="3304032" cy="62485"/>
          </a:xfrm>
          <a:prstGeom prst="rect">
            <a:avLst/>
          </a:prstGeom>
          <a:solidFill>
            <a:scrgbClr r="0" g="0" b="0">
              <a:alpha val="0"/>
            </a:scrgbClr>
          </a:solidFill>
        </p:spPr>
      </p:pic>
      <p:sp>
        <p:nvSpPr>
          <p:cNvPr id="18" name="TextBox 17"/>
          <p:cNvSpPr txBox="1"/>
          <p:nvPr/>
        </p:nvSpPr>
        <p:spPr>
          <a:xfrm>
            <a:off x="2280514" y="2300356"/>
            <a:ext cx="1100438"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True</a:t>
            </a:r>
          </a:p>
        </p:txBody>
      </p:sp>
      <p:sp>
        <p:nvSpPr>
          <p:cNvPr id="19" name="TextBox 18"/>
          <p:cNvSpPr txBox="1"/>
          <p:nvPr/>
        </p:nvSpPr>
        <p:spPr>
          <a:xfrm>
            <a:off x="2285154" y="2852806"/>
            <a:ext cx="1135035"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False</a:t>
            </a:r>
          </a:p>
        </p:txBody>
      </p:sp>
      <p:sp>
        <p:nvSpPr>
          <p:cNvPr id="20" name="Oval 19"/>
          <p:cNvSpPr/>
          <p:nvPr/>
        </p:nvSpPr>
        <p:spPr>
          <a:xfrm>
            <a:off x="1504950" y="234635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1" name="Oval 20"/>
          <p:cNvSpPr/>
          <p:nvPr/>
        </p:nvSpPr>
        <p:spPr>
          <a:xfrm>
            <a:off x="1507595" y="287185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178903785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 6 Unit 3 number-system-6th-grade-2012-05-04 * - SMART Notebook"/>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52935" t="20792" r="10885" b="44752"/>
          <a:stretch/>
        </p:blipFill>
        <p:spPr>
          <a:xfrm>
            <a:off x="4325989" y="2407317"/>
            <a:ext cx="5389512" cy="5339683"/>
          </a:xfrm>
          <a:prstGeom prst="rect">
            <a:avLst/>
          </a:prstGeom>
          <a:ln w="3175">
            <a:solidFill>
              <a:schemeClr val="tx1"/>
            </a:solidFill>
          </a:ln>
        </p:spPr>
      </p:pic>
      <p:sp>
        <p:nvSpPr>
          <p:cNvPr id="2" name="TextBox 1"/>
          <p:cNvSpPr txBox="1"/>
          <p:nvPr/>
        </p:nvSpPr>
        <p:spPr>
          <a:xfrm>
            <a:off x="473020" y="1035014"/>
            <a:ext cx="671131"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73</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80308" y="1031105"/>
            <a:ext cx="4925242"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Point A is located at (-2, 0) </a:t>
            </a:r>
            <a:endParaRPr lang="en-US" sz="2800" b="1" dirty="0">
              <a:solidFill>
                <a:srgbClr val="000000"/>
              </a:solidFill>
              <a:latin typeface="Arial" pitchFamily="34" charset="0"/>
              <a:cs typeface="Arial" pitchFamily="34" charset="0"/>
            </a:endParaRPr>
          </a:p>
        </p:txBody>
      </p:sp>
      <p:pic>
        <p:nvPicPr>
          <p:cNvPr id="16" name="Picture 15"/>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41970" y="99975"/>
            <a:ext cx="3304032" cy="62485"/>
          </a:xfrm>
          <a:prstGeom prst="rect">
            <a:avLst/>
          </a:prstGeom>
          <a:solidFill>
            <a:scrgbClr r="0" g="0" b="0">
              <a:alpha val="0"/>
            </a:scrgbClr>
          </a:solidFill>
        </p:spPr>
      </p:pic>
      <p:sp>
        <p:nvSpPr>
          <p:cNvPr id="18" name="TextBox 17"/>
          <p:cNvSpPr txBox="1"/>
          <p:nvPr/>
        </p:nvSpPr>
        <p:spPr>
          <a:xfrm>
            <a:off x="2280514" y="2300356"/>
            <a:ext cx="1165488"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True</a:t>
            </a:r>
          </a:p>
        </p:txBody>
      </p:sp>
      <p:sp>
        <p:nvSpPr>
          <p:cNvPr id="19" name="TextBox 18"/>
          <p:cNvSpPr txBox="1"/>
          <p:nvPr/>
        </p:nvSpPr>
        <p:spPr>
          <a:xfrm>
            <a:off x="2285154" y="2872684"/>
            <a:ext cx="1160848"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False</a:t>
            </a:r>
          </a:p>
        </p:txBody>
      </p:sp>
      <p:sp>
        <p:nvSpPr>
          <p:cNvPr id="20" name="Oval 19"/>
          <p:cNvSpPr/>
          <p:nvPr/>
        </p:nvSpPr>
        <p:spPr>
          <a:xfrm>
            <a:off x="1504950" y="234635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1" name="Oval 20"/>
          <p:cNvSpPr/>
          <p:nvPr/>
        </p:nvSpPr>
        <p:spPr>
          <a:xfrm>
            <a:off x="1507595" y="287185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27017053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0550" y="776356"/>
            <a:ext cx="9257013" cy="830997"/>
          </a:xfrm>
          <a:prstGeom prst="rect">
            <a:avLst/>
          </a:prstGeom>
          <a:noFill/>
        </p:spPr>
        <p:txBody>
          <a:bodyPr vert="horz" wrap="square" rtlCol="0">
            <a:spAutoFit/>
          </a:bodyPr>
          <a:lstStyle/>
          <a:p>
            <a:pPr algn="ctr"/>
            <a:r>
              <a:rPr lang="en-US" sz="4800" b="1" dirty="0" smtClean="0">
                <a:solidFill>
                  <a:srgbClr val="0000FF"/>
                </a:solidFill>
                <a:latin typeface="Arial" pitchFamily="34" charset="0"/>
                <a:cs typeface="Arial" pitchFamily="34" charset="0"/>
              </a:rPr>
              <a:t>Cartesian Plane Applications</a:t>
            </a:r>
            <a:endParaRPr lang="en-US" sz="4800" b="1" dirty="0">
              <a:solidFill>
                <a:srgbClr val="0000FF"/>
              </a:solidFill>
              <a:latin typeface="Arial" pitchFamily="34" charset="0"/>
              <a:cs typeface="Arial" pitchFamily="34" charset="0"/>
            </a:endParaRPr>
          </a:p>
        </p:txBody>
      </p:sp>
      <p:sp>
        <p:nvSpPr>
          <p:cNvPr id="3" name="TextBox 2"/>
          <p:cNvSpPr txBox="1"/>
          <p:nvPr/>
        </p:nvSpPr>
        <p:spPr>
          <a:xfrm>
            <a:off x="7312123" y="3367156"/>
            <a:ext cx="1431827" cy="1015663"/>
          </a:xfrm>
          <a:prstGeom prst="rect">
            <a:avLst/>
          </a:prstGeom>
          <a:noFill/>
        </p:spPr>
        <p:txBody>
          <a:bodyPr vert="horz" wrap="square" rtlCol="0">
            <a:spAutoFit/>
          </a:bodyPr>
          <a:lstStyle/>
          <a:p>
            <a:r>
              <a:rPr lang="en-US" sz="2000" b="1" i="1" dirty="0" smtClean="0">
                <a:solidFill>
                  <a:srgbClr val="0000FF"/>
                </a:solidFill>
                <a:latin typeface="Arial" pitchFamily="34" charset="0"/>
                <a:cs typeface="Arial" pitchFamily="34" charset="0"/>
              </a:rPr>
              <a:t>Return to </a:t>
            </a:r>
          </a:p>
          <a:p>
            <a:r>
              <a:rPr lang="en-US" sz="2000" b="1" i="1" dirty="0" smtClean="0">
                <a:solidFill>
                  <a:srgbClr val="0000FF"/>
                </a:solidFill>
                <a:latin typeface="Arial" pitchFamily="34" charset="0"/>
                <a:cs typeface="Arial" pitchFamily="34" charset="0"/>
              </a:rPr>
              <a:t>Table of </a:t>
            </a:r>
          </a:p>
          <a:p>
            <a:r>
              <a:rPr lang="en-US" sz="2000" b="1" i="1" dirty="0" smtClean="0">
                <a:solidFill>
                  <a:srgbClr val="0000FF"/>
                </a:solidFill>
                <a:latin typeface="Arial" pitchFamily="34" charset="0"/>
                <a:cs typeface="Arial" pitchFamily="34" charset="0"/>
              </a:rPr>
              <a:t>Contents</a:t>
            </a:r>
            <a:endParaRPr lang="en-US" sz="2000" b="1" i="1" dirty="0">
              <a:solidFill>
                <a:srgbClr val="0000FF"/>
              </a:solidFill>
              <a:latin typeface="Arial" pitchFamily="34" charset="0"/>
              <a:cs typeface="Arial" pitchFamily="34" charset="0"/>
            </a:endParaRPr>
          </a:p>
        </p:txBody>
      </p:sp>
      <p:sp>
        <p:nvSpPr>
          <p:cNvPr id="4" name="Freeform 3">
            <a:hlinkClick r:id="rId2" action="ppaction://hlinksldjump"/>
          </p:cNvPr>
          <p:cNvSpPr/>
          <p:nvPr/>
        </p:nvSpPr>
        <p:spPr>
          <a:xfrm>
            <a:off x="6991350" y="3022600"/>
            <a:ext cx="1981200" cy="1726105"/>
          </a:xfrm>
          <a:custGeom>
            <a:avLst/>
            <a:gdLst/>
            <a:ahLst/>
            <a:cxnLst/>
            <a:rect l="0" t="0" r="0" b="0"/>
            <a:pathLst>
              <a:path w="2810511" h="1082295">
                <a:moveTo>
                  <a:pt x="0" y="0"/>
                </a:moveTo>
                <a:lnTo>
                  <a:pt x="2810510" y="0"/>
                </a:lnTo>
                <a:lnTo>
                  <a:pt x="2810510" y="1082294"/>
                </a:lnTo>
                <a:lnTo>
                  <a:pt x="0" y="1082294"/>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309746341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581824" y="3403600"/>
            <a:ext cx="4607576" cy="4523887"/>
            <a:chOff x="533400" y="2476500"/>
            <a:chExt cx="4533900" cy="4597400"/>
          </a:xfrm>
        </p:grpSpPr>
        <p:grpSp>
          <p:nvGrpSpPr>
            <p:cNvPr id="44" name="Group 43"/>
            <p:cNvGrpSpPr/>
            <p:nvPr/>
          </p:nvGrpSpPr>
          <p:grpSpPr>
            <a:xfrm rot="5400">
              <a:off x="533400" y="2476500"/>
              <a:ext cx="4436238" cy="4431666"/>
              <a:chOff x="533400" y="2476500"/>
              <a:chExt cx="4436238" cy="4431666"/>
            </a:xfrm>
          </p:grpSpPr>
          <p:sp>
            <p:nvSpPr>
              <p:cNvPr id="2" name="Freeform 1"/>
              <p:cNvSpPr/>
              <p:nvPr/>
            </p:nvSpPr>
            <p:spPr>
              <a:xfrm>
                <a:off x="533400" y="2486406"/>
                <a:ext cx="22099" cy="4406266"/>
              </a:xfrm>
              <a:custGeom>
                <a:avLst/>
                <a:gdLst/>
                <a:ahLst/>
                <a:cxnLst/>
                <a:rect l="0" t="0" r="0" b="0"/>
                <a:pathLst>
                  <a:path w="22099" h="4406266">
                    <a:moveTo>
                      <a:pt x="0" y="0"/>
                    </a:moveTo>
                    <a:lnTo>
                      <a:pt x="22098" y="0"/>
                    </a:lnTo>
                    <a:lnTo>
                      <a:pt x="22098" y="4406265"/>
                    </a:lnTo>
                    <a:lnTo>
                      <a:pt x="0" y="440626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3" name="Freeform 2"/>
              <p:cNvSpPr/>
              <p:nvPr/>
            </p:nvSpPr>
            <p:spPr>
              <a:xfrm>
                <a:off x="533400" y="2476500"/>
                <a:ext cx="4434714" cy="22099"/>
              </a:xfrm>
              <a:custGeom>
                <a:avLst/>
                <a:gdLst/>
                <a:ahLst/>
                <a:cxnLst/>
                <a:rect l="0" t="0" r="0" b="0"/>
                <a:pathLst>
                  <a:path w="4434714" h="22099">
                    <a:moveTo>
                      <a:pt x="0" y="0"/>
                    </a:moveTo>
                    <a:lnTo>
                      <a:pt x="4434713" y="0"/>
                    </a:lnTo>
                    <a:lnTo>
                      <a:pt x="4434713" y="22098"/>
                    </a:lnTo>
                    <a:lnTo>
                      <a:pt x="0" y="2209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4" name="Freeform 3"/>
              <p:cNvSpPr/>
              <p:nvPr/>
            </p:nvSpPr>
            <p:spPr>
              <a:xfrm>
                <a:off x="548894" y="2697988"/>
                <a:ext cx="4411727" cy="22988"/>
              </a:xfrm>
              <a:custGeom>
                <a:avLst/>
                <a:gdLst/>
                <a:ahLst/>
                <a:cxnLst/>
                <a:rect l="0" t="0" r="0" b="0"/>
                <a:pathLst>
                  <a:path w="4411727" h="22988">
                    <a:moveTo>
                      <a:pt x="0" y="0"/>
                    </a:moveTo>
                    <a:lnTo>
                      <a:pt x="4411726" y="0"/>
                    </a:lnTo>
                    <a:lnTo>
                      <a:pt x="4411726" y="22987"/>
                    </a:lnTo>
                    <a:lnTo>
                      <a:pt x="0" y="2298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5" name="Freeform 4"/>
              <p:cNvSpPr/>
              <p:nvPr/>
            </p:nvSpPr>
            <p:spPr>
              <a:xfrm>
                <a:off x="756031" y="2487549"/>
                <a:ext cx="23115" cy="4406266"/>
              </a:xfrm>
              <a:custGeom>
                <a:avLst/>
                <a:gdLst/>
                <a:ahLst/>
                <a:cxnLst/>
                <a:rect l="0" t="0" r="0" b="0"/>
                <a:pathLst>
                  <a:path w="23115" h="4406266">
                    <a:moveTo>
                      <a:pt x="0" y="0"/>
                    </a:moveTo>
                    <a:lnTo>
                      <a:pt x="23114" y="0"/>
                    </a:lnTo>
                    <a:lnTo>
                      <a:pt x="23114" y="4406265"/>
                    </a:lnTo>
                    <a:lnTo>
                      <a:pt x="0" y="440626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6" name="Freeform 5"/>
              <p:cNvSpPr/>
              <p:nvPr/>
            </p:nvSpPr>
            <p:spPr>
              <a:xfrm>
                <a:off x="975233" y="2486406"/>
                <a:ext cx="22988" cy="4406266"/>
              </a:xfrm>
              <a:custGeom>
                <a:avLst/>
                <a:gdLst/>
                <a:ahLst/>
                <a:cxnLst/>
                <a:rect l="0" t="0" r="0" b="0"/>
                <a:pathLst>
                  <a:path w="22988" h="4406266">
                    <a:moveTo>
                      <a:pt x="0" y="0"/>
                    </a:moveTo>
                    <a:lnTo>
                      <a:pt x="22987" y="0"/>
                    </a:lnTo>
                    <a:lnTo>
                      <a:pt x="22987" y="4406265"/>
                    </a:lnTo>
                    <a:lnTo>
                      <a:pt x="0" y="440626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7" name="Freeform 6"/>
              <p:cNvSpPr/>
              <p:nvPr/>
            </p:nvSpPr>
            <p:spPr>
              <a:xfrm>
                <a:off x="1197610" y="2487549"/>
                <a:ext cx="25401" cy="4407536"/>
              </a:xfrm>
              <a:custGeom>
                <a:avLst/>
                <a:gdLst/>
                <a:ahLst/>
                <a:cxnLst/>
                <a:rect l="0" t="0" r="0" b="0"/>
                <a:pathLst>
                  <a:path w="25401" h="4407536">
                    <a:moveTo>
                      <a:pt x="0" y="0"/>
                    </a:moveTo>
                    <a:lnTo>
                      <a:pt x="25400" y="0"/>
                    </a:lnTo>
                    <a:lnTo>
                      <a:pt x="25400" y="4407535"/>
                    </a:lnTo>
                    <a:lnTo>
                      <a:pt x="0" y="440753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8" name="Freeform 7"/>
              <p:cNvSpPr/>
              <p:nvPr/>
            </p:nvSpPr>
            <p:spPr>
              <a:xfrm>
                <a:off x="1413637" y="2486406"/>
                <a:ext cx="26417" cy="4408679"/>
              </a:xfrm>
              <a:custGeom>
                <a:avLst/>
                <a:gdLst/>
                <a:ahLst/>
                <a:cxnLst/>
                <a:rect l="0" t="0" r="0" b="0"/>
                <a:pathLst>
                  <a:path w="26417" h="4408679">
                    <a:moveTo>
                      <a:pt x="0" y="0"/>
                    </a:moveTo>
                    <a:lnTo>
                      <a:pt x="26416" y="0"/>
                    </a:lnTo>
                    <a:lnTo>
                      <a:pt x="26416" y="4408678"/>
                    </a:lnTo>
                    <a:lnTo>
                      <a:pt x="0" y="440867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9" name="Freeform 8"/>
              <p:cNvSpPr/>
              <p:nvPr/>
            </p:nvSpPr>
            <p:spPr>
              <a:xfrm>
                <a:off x="1636014" y="2487549"/>
                <a:ext cx="22988" cy="4406266"/>
              </a:xfrm>
              <a:custGeom>
                <a:avLst/>
                <a:gdLst/>
                <a:ahLst/>
                <a:cxnLst/>
                <a:rect l="0" t="0" r="0" b="0"/>
                <a:pathLst>
                  <a:path w="22988" h="4406266">
                    <a:moveTo>
                      <a:pt x="0" y="0"/>
                    </a:moveTo>
                    <a:lnTo>
                      <a:pt x="22987" y="0"/>
                    </a:lnTo>
                    <a:lnTo>
                      <a:pt x="22987" y="4406265"/>
                    </a:lnTo>
                    <a:lnTo>
                      <a:pt x="0" y="440626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10" name="Freeform 9"/>
              <p:cNvSpPr/>
              <p:nvPr/>
            </p:nvSpPr>
            <p:spPr>
              <a:xfrm>
                <a:off x="1858645" y="2488692"/>
                <a:ext cx="25401" cy="4407536"/>
              </a:xfrm>
              <a:custGeom>
                <a:avLst/>
                <a:gdLst/>
                <a:ahLst/>
                <a:cxnLst/>
                <a:rect l="0" t="0" r="0" b="0"/>
                <a:pathLst>
                  <a:path w="25401" h="4407536">
                    <a:moveTo>
                      <a:pt x="0" y="0"/>
                    </a:moveTo>
                    <a:lnTo>
                      <a:pt x="25400" y="0"/>
                    </a:lnTo>
                    <a:lnTo>
                      <a:pt x="25400" y="4407535"/>
                    </a:lnTo>
                    <a:lnTo>
                      <a:pt x="0" y="440753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11" name="Freeform 10"/>
              <p:cNvSpPr/>
              <p:nvPr/>
            </p:nvSpPr>
            <p:spPr>
              <a:xfrm>
                <a:off x="2078990" y="2487549"/>
                <a:ext cx="24131" cy="4406266"/>
              </a:xfrm>
              <a:custGeom>
                <a:avLst/>
                <a:gdLst/>
                <a:ahLst/>
                <a:cxnLst/>
                <a:rect l="0" t="0" r="0" b="0"/>
                <a:pathLst>
                  <a:path w="24131" h="4406266">
                    <a:moveTo>
                      <a:pt x="0" y="0"/>
                    </a:moveTo>
                    <a:lnTo>
                      <a:pt x="24130" y="0"/>
                    </a:lnTo>
                    <a:lnTo>
                      <a:pt x="24130" y="4406265"/>
                    </a:lnTo>
                    <a:lnTo>
                      <a:pt x="0" y="440626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12" name="Freeform 11"/>
              <p:cNvSpPr/>
              <p:nvPr/>
            </p:nvSpPr>
            <p:spPr>
              <a:xfrm>
                <a:off x="2300224" y="2489581"/>
                <a:ext cx="26544" cy="4405123"/>
              </a:xfrm>
              <a:custGeom>
                <a:avLst/>
                <a:gdLst/>
                <a:ahLst/>
                <a:cxnLst/>
                <a:rect l="0" t="0" r="0" b="0"/>
                <a:pathLst>
                  <a:path w="26544" h="4405123">
                    <a:moveTo>
                      <a:pt x="0" y="0"/>
                    </a:moveTo>
                    <a:lnTo>
                      <a:pt x="26543" y="0"/>
                    </a:lnTo>
                    <a:lnTo>
                      <a:pt x="26543" y="4405122"/>
                    </a:lnTo>
                    <a:lnTo>
                      <a:pt x="0" y="440512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13" name="Freeform 12"/>
              <p:cNvSpPr/>
              <p:nvPr/>
            </p:nvSpPr>
            <p:spPr>
              <a:xfrm>
                <a:off x="2514981" y="2487549"/>
                <a:ext cx="28576" cy="4406266"/>
              </a:xfrm>
              <a:custGeom>
                <a:avLst/>
                <a:gdLst/>
                <a:ahLst/>
                <a:cxnLst/>
                <a:rect l="0" t="0" r="0" b="0"/>
                <a:pathLst>
                  <a:path w="28576" h="4406266">
                    <a:moveTo>
                      <a:pt x="0" y="0"/>
                    </a:moveTo>
                    <a:lnTo>
                      <a:pt x="28575" y="0"/>
                    </a:lnTo>
                    <a:lnTo>
                      <a:pt x="28575" y="4406265"/>
                    </a:lnTo>
                    <a:lnTo>
                      <a:pt x="0" y="440626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14" name="Freeform 13"/>
              <p:cNvSpPr/>
              <p:nvPr/>
            </p:nvSpPr>
            <p:spPr>
              <a:xfrm>
                <a:off x="2738882" y="2488692"/>
                <a:ext cx="22988" cy="4403091"/>
              </a:xfrm>
              <a:custGeom>
                <a:avLst/>
                <a:gdLst/>
                <a:ahLst/>
                <a:cxnLst/>
                <a:rect l="0" t="0" r="0" b="0"/>
                <a:pathLst>
                  <a:path w="22988" h="4403091">
                    <a:moveTo>
                      <a:pt x="0" y="0"/>
                    </a:moveTo>
                    <a:lnTo>
                      <a:pt x="22987" y="0"/>
                    </a:lnTo>
                    <a:lnTo>
                      <a:pt x="22987" y="4403090"/>
                    </a:lnTo>
                    <a:lnTo>
                      <a:pt x="0" y="440309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15" name="Freeform 14"/>
              <p:cNvSpPr/>
              <p:nvPr/>
            </p:nvSpPr>
            <p:spPr>
              <a:xfrm>
                <a:off x="2961259" y="2488692"/>
                <a:ext cx="25274" cy="4404234"/>
              </a:xfrm>
              <a:custGeom>
                <a:avLst/>
                <a:gdLst/>
                <a:ahLst/>
                <a:cxnLst/>
                <a:rect l="0" t="0" r="0" b="0"/>
                <a:pathLst>
                  <a:path w="25274" h="4404234">
                    <a:moveTo>
                      <a:pt x="0" y="0"/>
                    </a:moveTo>
                    <a:lnTo>
                      <a:pt x="25273" y="0"/>
                    </a:lnTo>
                    <a:lnTo>
                      <a:pt x="25273" y="4404233"/>
                    </a:lnTo>
                    <a:lnTo>
                      <a:pt x="0" y="440423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16" name="Freeform 15"/>
              <p:cNvSpPr/>
              <p:nvPr/>
            </p:nvSpPr>
            <p:spPr>
              <a:xfrm>
                <a:off x="3181604" y="2488692"/>
                <a:ext cx="24131" cy="4405123"/>
              </a:xfrm>
              <a:custGeom>
                <a:avLst/>
                <a:gdLst/>
                <a:ahLst/>
                <a:cxnLst/>
                <a:rect l="0" t="0" r="0" b="0"/>
                <a:pathLst>
                  <a:path w="24131" h="4405123">
                    <a:moveTo>
                      <a:pt x="0" y="0"/>
                    </a:moveTo>
                    <a:lnTo>
                      <a:pt x="24130" y="0"/>
                    </a:lnTo>
                    <a:lnTo>
                      <a:pt x="24130" y="4405122"/>
                    </a:lnTo>
                    <a:lnTo>
                      <a:pt x="0" y="440512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17" name="Freeform 16"/>
              <p:cNvSpPr/>
              <p:nvPr/>
            </p:nvSpPr>
            <p:spPr>
              <a:xfrm>
                <a:off x="3403092" y="2489581"/>
                <a:ext cx="26544" cy="4407536"/>
              </a:xfrm>
              <a:custGeom>
                <a:avLst/>
                <a:gdLst/>
                <a:ahLst/>
                <a:cxnLst/>
                <a:rect l="0" t="0" r="0" b="0"/>
                <a:pathLst>
                  <a:path w="26544" h="4407536">
                    <a:moveTo>
                      <a:pt x="0" y="0"/>
                    </a:moveTo>
                    <a:lnTo>
                      <a:pt x="26543" y="0"/>
                    </a:lnTo>
                    <a:lnTo>
                      <a:pt x="26543" y="4407535"/>
                    </a:lnTo>
                    <a:lnTo>
                      <a:pt x="0" y="440753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18" name="Freeform 17"/>
              <p:cNvSpPr/>
              <p:nvPr/>
            </p:nvSpPr>
            <p:spPr>
              <a:xfrm>
                <a:off x="3617849" y="2487549"/>
                <a:ext cx="28576" cy="4408679"/>
              </a:xfrm>
              <a:custGeom>
                <a:avLst/>
                <a:gdLst/>
                <a:ahLst/>
                <a:cxnLst/>
                <a:rect l="0" t="0" r="0" b="0"/>
                <a:pathLst>
                  <a:path w="28576" h="4408679">
                    <a:moveTo>
                      <a:pt x="0" y="0"/>
                    </a:moveTo>
                    <a:lnTo>
                      <a:pt x="28575" y="0"/>
                    </a:lnTo>
                    <a:lnTo>
                      <a:pt x="28575" y="4408678"/>
                    </a:lnTo>
                    <a:lnTo>
                      <a:pt x="0" y="440867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19" name="Freeform 18"/>
              <p:cNvSpPr/>
              <p:nvPr/>
            </p:nvSpPr>
            <p:spPr>
              <a:xfrm>
                <a:off x="3841369" y="2488692"/>
                <a:ext cx="25401" cy="4406393"/>
              </a:xfrm>
              <a:custGeom>
                <a:avLst/>
                <a:gdLst/>
                <a:ahLst/>
                <a:cxnLst/>
                <a:rect l="0" t="0" r="0" b="0"/>
                <a:pathLst>
                  <a:path w="25401" h="4406393">
                    <a:moveTo>
                      <a:pt x="0" y="0"/>
                    </a:moveTo>
                    <a:lnTo>
                      <a:pt x="25400" y="0"/>
                    </a:lnTo>
                    <a:lnTo>
                      <a:pt x="25400" y="4406392"/>
                    </a:lnTo>
                    <a:lnTo>
                      <a:pt x="0" y="440639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20" name="Freeform 19"/>
              <p:cNvSpPr/>
              <p:nvPr/>
            </p:nvSpPr>
            <p:spPr>
              <a:xfrm>
                <a:off x="4063746" y="2489581"/>
                <a:ext cx="27433" cy="4407536"/>
              </a:xfrm>
              <a:custGeom>
                <a:avLst/>
                <a:gdLst/>
                <a:ahLst/>
                <a:cxnLst/>
                <a:rect l="0" t="0" r="0" b="0"/>
                <a:pathLst>
                  <a:path w="27433" h="4407536">
                    <a:moveTo>
                      <a:pt x="0" y="0"/>
                    </a:moveTo>
                    <a:lnTo>
                      <a:pt x="27432" y="0"/>
                    </a:lnTo>
                    <a:lnTo>
                      <a:pt x="27432" y="4407535"/>
                    </a:lnTo>
                    <a:lnTo>
                      <a:pt x="0" y="440753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21" name="Freeform 20"/>
              <p:cNvSpPr/>
              <p:nvPr/>
            </p:nvSpPr>
            <p:spPr>
              <a:xfrm>
                <a:off x="4284091" y="2488692"/>
                <a:ext cx="26544" cy="4406393"/>
              </a:xfrm>
              <a:custGeom>
                <a:avLst/>
                <a:gdLst/>
                <a:ahLst/>
                <a:cxnLst/>
                <a:rect l="0" t="0" r="0" b="0"/>
                <a:pathLst>
                  <a:path w="26544" h="4406393">
                    <a:moveTo>
                      <a:pt x="0" y="0"/>
                    </a:moveTo>
                    <a:lnTo>
                      <a:pt x="26543" y="0"/>
                    </a:lnTo>
                    <a:lnTo>
                      <a:pt x="26543" y="4406392"/>
                    </a:lnTo>
                    <a:lnTo>
                      <a:pt x="0" y="440639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22" name="Freeform 21"/>
              <p:cNvSpPr/>
              <p:nvPr/>
            </p:nvSpPr>
            <p:spPr>
              <a:xfrm>
                <a:off x="4504436" y="2488692"/>
                <a:ext cx="28576" cy="4408679"/>
              </a:xfrm>
              <a:custGeom>
                <a:avLst/>
                <a:gdLst/>
                <a:ahLst/>
                <a:cxnLst/>
                <a:rect l="0" t="0" r="0" b="0"/>
                <a:pathLst>
                  <a:path w="28576" h="4408679">
                    <a:moveTo>
                      <a:pt x="0" y="0"/>
                    </a:moveTo>
                    <a:lnTo>
                      <a:pt x="28575" y="0"/>
                    </a:lnTo>
                    <a:lnTo>
                      <a:pt x="28575" y="4408678"/>
                    </a:lnTo>
                    <a:lnTo>
                      <a:pt x="0" y="440867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23" name="Freeform 22"/>
              <p:cNvSpPr/>
              <p:nvPr/>
            </p:nvSpPr>
            <p:spPr>
              <a:xfrm>
                <a:off x="4720463" y="2488692"/>
                <a:ext cx="30862" cy="4408679"/>
              </a:xfrm>
              <a:custGeom>
                <a:avLst/>
                <a:gdLst/>
                <a:ahLst/>
                <a:cxnLst/>
                <a:rect l="0" t="0" r="0" b="0"/>
                <a:pathLst>
                  <a:path w="30862" h="4408679">
                    <a:moveTo>
                      <a:pt x="0" y="0"/>
                    </a:moveTo>
                    <a:lnTo>
                      <a:pt x="30861" y="0"/>
                    </a:lnTo>
                    <a:lnTo>
                      <a:pt x="30861" y="4408678"/>
                    </a:lnTo>
                    <a:lnTo>
                      <a:pt x="0" y="440867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24" name="Freeform 23"/>
              <p:cNvSpPr/>
              <p:nvPr/>
            </p:nvSpPr>
            <p:spPr>
              <a:xfrm>
                <a:off x="4937506" y="2485263"/>
                <a:ext cx="32132" cy="4409441"/>
              </a:xfrm>
              <a:custGeom>
                <a:avLst/>
                <a:gdLst/>
                <a:ahLst/>
                <a:cxnLst/>
                <a:rect l="0" t="0" r="0" b="0"/>
                <a:pathLst>
                  <a:path w="32132" h="4409441">
                    <a:moveTo>
                      <a:pt x="0" y="0"/>
                    </a:moveTo>
                    <a:lnTo>
                      <a:pt x="32131" y="0"/>
                    </a:lnTo>
                    <a:lnTo>
                      <a:pt x="32131" y="4409440"/>
                    </a:lnTo>
                    <a:lnTo>
                      <a:pt x="0" y="44094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25" name="Freeform 24"/>
              <p:cNvSpPr/>
              <p:nvPr/>
            </p:nvSpPr>
            <p:spPr>
              <a:xfrm>
                <a:off x="546481" y="2919222"/>
                <a:ext cx="4407409" cy="22988"/>
              </a:xfrm>
              <a:custGeom>
                <a:avLst/>
                <a:gdLst/>
                <a:ahLst/>
                <a:cxnLst/>
                <a:rect l="0" t="0" r="0" b="0"/>
                <a:pathLst>
                  <a:path w="4407409" h="22988">
                    <a:moveTo>
                      <a:pt x="0" y="0"/>
                    </a:moveTo>
                    <a:lnTo>
                      <a:pt x="4407408" y="0"/>
                    </a:lnTo>
                    <a:lnTo>
                      <a:pt x="4407408" y="22987"/>
                    </a:lnTo>
                    <a:lnTo>
                      <a:pt x="0" y="2298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26" name="Freeform 25"/>
              <p:cNvSpPr/>
              <p:nvPr/>
            </p:nvSpPr>
            <p:spPr>
              <a:xfrm>
                <a:off x="547624" y="3138678"/>
                <a:ext cx="4414140" cy="22988"/>
              </a:xfrm>
              <a:custGeom>
                <a:avLst/>
                <a:gdLst/>
                <a:ahLst/>
                <a:cxnLst/>
                <a:rect l="0" t="0" r="0" b="0"/>
                <a:pathLst>
                  <a:path w="4414140" h="22988">
                    <a:moveTo>
                      <a:pt x="0" y="0"/>
                    </a:moveTo>
                    <a:lnTo>
                      <a:pt x="4414139" y="0"/>
                    </a:lnTo>
                    <a:lnTo>
                      <a:pt x="4414139" y="22987"/>
                    </a:lnTo>
                    <a:lnTo>
                      <a:pt x="0" y="2298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27" name="Freeform 26"/>
              <p:cNvSpPr/>
              <p:nvPr/>
            </p:nvSpPr>
            <p:spPr>
              <a:xfrm>
                <a:off x="545592" y="3354324"/>
                <a:ext cx="4415029" cy="24258"/>
              </a:xfrm>
              <a:custGeom>
                <a:avLst/>
                <a:gdLst/>
                <a:ahLst/>
                <a:cxnLst/>
                <a:rect l="0" t="0" r="0" b="0"/>
                <a:pathLst>
                  <a:path w="4415029" h="24258">
                    <a:moveTo>
                      <a:pt x="0" y="0"/>
                    </a:moveTo>
                    <a:lnTo>
                      <a:pt x="4415028" y="0"/>
                    </a:lnTo>
                    <a:lnTo>
                      <a:pt x="4415028" y="24257"/>
                    </a:lnTo>
                    <a:lnTo>
                      <a:pt x="0" y="2425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28" name="Freeform 27"/>
              <p:cNvSpPr/>
              <p:nvPr/>
            </p:nvSpPr>
            <p:spPr>
              <a:xfrm>
                <a:off x="550037" y="4460494"/>
                <a:ext cx="4414902" cy="24131"/>
              </a:xfrm>
              <a:custGeom>
                <a:avLst/>
                <a:gdLst/>
                <a:ahLst/>
                <a:cxnLst/>
                <a:rect l="0" t="0" r="0" b="0"/>
                <a:pathLst>
                  <a:path w="4414902" h="24131">
                    <a:moveTo>
                      <a:pt x="0" y="0"/>
                    </a:moveTo>
                    <a:lnTo>
                      <a:pt x="4414901" y="0"/>
                    </a:lnTo>
                    <a:lnTo>
                      <a:pt x="4414901" y="24130"/>
                    </a:lnTo>
                    <a:lnTo>
                      <a:pt x="0" y="2413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29" name="Freeform 28"/>
              <p:cNvSpPr/>
              <p:nvPr/>
            </p:nvSpPr>
            <p:spPr>
              <a:xfrm>
                <a:off x="547624" y="4241292"/>
                <a:ext cx="4415029" cy="24131"/>
              </a:xfrm>
              <a:custGeom>
                <a:avLst/>
                <a:gdLst/>
                <a:ahLst/>
                <a:cxnLst/>
                <a:rect l="0" t="0" r="0" b="0"/>
                <a:pathLst>
                  <a:path w="4415029" h="24131">
                    <a:moveTo>
                      <a:pt x="0" y="0"/>
                    </a:moveTo>
                    <a:lnTo>
                      <a:pt x="4415028" y="0"/>
                    </a:lnTo>
                    <a:lnTo>
                      <a:pt x="4415028" y="24130"/>
                    </a:lnTo>
                    <a:lnTo>
                      <a:pt x="0" y="2413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30" name="Freeform 29"/>
              <p:cNvSpPr/>
              <p:nvPr/>
            </p:nvSpPr>
            <p:spPr>
              <a:xfrm>
                <a:off x="547624" y="4019804"/>
                <a:ext cx="4407409" cy="24131"/>
              </a:xfrm>
              <a:custGeom>
                <a:avLst/>
                <a:gdLst/>
                <a:ahLst/>
                <a:cxnLst/>
                <a:rect l="0" t="0" r="0" b="0"/>
                <a:pathLst>
                  <a:path w="4407409" h="24131">
                    <a:moveTo>
                      <a:pt x="0" y="0"/>
                    </a:moveTo>
                    <a:lnTo>
                      <a:pt x="4407408" y="0"/>
                    </a:lnTo>
                    <a:lnTo>
                      <a:pt x="4407408" y="24130"/>
                    </a:lnTo>
                    <a:lnTo>
                      <a:pt x="0" y="2413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31" name="Freeform 30"/>
              <p:cNvSpPr/>
              <p:nvPr/>
            </p:nvSpPr>
            <p:spPr>
              <a:xfrm>
                <a:off x="550037" y="3798570"/>
                <a:ext cx="4414013" cy="22988"/>
              </a:xfrm>
              <a:custGeom>
                <a:avLst/>
                <a:gdLst/>
                <a:ahLst/>
                <a:cxnLst/>
                <a:rect l="0" t="0" r="0" b="0"/>
                <a:pathLst>
                  <a:path w="4414013" h="22988">
                    <a:moveTo>
                      <a:pt x="0" y="0"/>
                    </a:moveTo>
                    <a:lnTo>
                      <a:pt x="4414012" y="0"/>
                    </a:lnTo>
                    <a:lnTo>
                      <a:pt x="4414012" y="22987"/>
                    </a:lnTo>
                    <a:lnTo>
                      <a:pt x="0" y="2298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32" name="Freeform 31"/>
              <p:cNvSpPr/>
              <p:nvPr/>
            </p:nvSpPr>
            <p:spPr>
              <a:xfrm>
                <a:off x="548894" y="3579114"/>
                <a:ext cx="4401821" cy="22988"/>
              </a:xfrm>
              <a:custGeom>
                <a:avLst/>
                <a:gdLst/>
                <a:ahLst/>
                <a:cxnLst/>
                <a:rect l="0" t="0" r="0" b="0"/>
                <a:pathLst>
                  <a:path w="4401821" h="22988">
                    <a:moveTo>
                      <a:pt x="0" y="0"/>
                    </a:moveTo>
                    <a:lnTo>
                      <a:pt x="4401820" y="0"/>
                    </a:lnTo>
                    <a:lnTo>
                      <a:pt x="4401820" y="22987"/>
                    </a:lnTo>
                    <a:lnTo>
                      <a:pt x="0" y="2298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33" name="Freeform 32"/>
              <p:cNvSpPr/>
              <p:nvPr/>
            </p:nvSpPr>
            <p:spPr>
              <a:xfrm>
                <a:off x="546481" y="4678426"/>
                <a:ext cx="4406266" cy="23115"/>
              </a:xfrm>
              <a:custGeom>
                <a:avLst/>
                <a:gdLst/>
                <a:ahLst/>
                <a:cxnLst/>
                <a:rect l="0" t="0" r="0" b="0"/>
                <a:pathLst>
                  <a:path w="4406266" h="23115">
                    <a:moveTo>
                      <a:pt x="0" y="0"/>
                    </a:moveTo>
                    <a:lnTo>
                      <a:pt x="4406265" y="0"/>
                    </a:lnTo>
                    <a:lnTo>
                      <a:pt x="4406265" y="23114"/>
                    </a:lnTo>
                    <a:lnTo>
                      <a:pt x="0" y="2311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34" name="Freeform 33"/>
              <p:cNvSpPr/>
              <p:nvPr/>
            </p:nvSpPr>
            <p:spPr>
              <a:xfrm>
                <a:off x="545592" y="4900041"/>
                <a:ext cx="4414140" cy="22988"/>
              </a:xfrm>
              <a:custGeom>
                <a:avLst/>
                <a:gdLst/>
                <a:ahLst/>
                <a:cxnLst/>
                <a:rect l="0" t="0" r="0" b="0"/>
                <a:pathLst>
                  <a:path w="4414140" h="22988">
                    <a:moveTo>
                      <a:pt x="0" y="0"/>
                    </a:moveTo>
                    <a:lnTo>
                      <a:pt x="4414139" y="0"/>
                    </a:lnTo>
                    <a:lnTo>
                      <a:pt x="4414139" y="22987"/>
                    </a:lnTo>
                    <a:lnTo>
                      <a:pt x="0" y="2298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35" name="Freeform 34"/>
              <p:cNvSpPr/>
              <p:nvPr/>
            </p:nvSpPr>
            <p:spPr>
              <a:xfrm>
                <a:off x="544449" y="5121529"/>
                <a:ext cx="4411727" cy="24131"/>
              </a:xfrm>
              <a:custGeom>
                <a:avLst/>
                <a:gdLst/>
                <a:ahLst/>
                <a:cxnLst/>
                <a:rect l="0" t="0" r="0" b="0"/>
                <a:pathLst>
                  <a:path w="4411727" h="24131">
                    <a:moveTo>
                      <a:pt x="0" y="0"/>
                    </a:moveTo>
                    <a:lnTo>
                      <a:pt x="4411726" y="0"/>
                    </a:lnTo>
                    <a:lnTo>
                      <a:pt x="4411726" y="24130"/>
                    </a:lnTo>
                    <a:lnTo>
                      <a:pt x="0" y="2413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36" name="Freeform 35"/>
              <p:cNvSpPr/>
              <p:nvPr/>
            </p:nvSpPr>
            <p:spPr>
              <a:xfrm>
                <a:off x="545592" y="5340731"/>
                <a:ext cx="4415029" cy="24131"/>
              </a:xfrm>
              <a:custGeom>
                <a:avLst/>
                <a:gdLst/>
                <a:ahLst/>
                <a:cxnLst/>
                <a:rect l="0" t="0" r="0" b="0"/>
                <a:pathLst>
                  <a:path w="4415029" h="24131">
                    <a:moveTo>
                      <a:pt x="0" y="0"/>
                    </a:moveTo>
                    <a:lnTo>
                      <a:pt x="4415028" y="0"/>
                    </a:lnTo>
                    <a:lnTo>
                      <a:pt x="4415028" y="24130"/>
                    </a:lnTo>
                    <a:lnTo>
                      <a:pt x="0" y="2413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37" name="Freeform 36"/>
              <p:cNvSpPr/>
              <p:nvPr/>
            </p:nvSpPr>
            <p:spPr>
              <a:xfrm>
                <a:off x="544449" y="5556631"/>
                <a:ext cx="4414902" cy="24258"/>
              </a:xfrm>
              <a:custGeom>
                <a:avLst/>
                <a:gdLst/>
                <a:ahLst/>
                <a:cxnLst/>
                <a:rect l="0" t="0" r="0" b="0"/>
                <a:pathLst>
                  <a:path w="4414902" h="24258">
                    <a:moveTo>
                      <a:pt x="0" y="0"/>
                    </a:moveTo>
                    <a:lnTo>
                      <a:pt x="4414901" y="0"/>
                    </a:lnTo>
                    <a:lnTo>
                      <a:pt x="4414901" y="24257"/>
                    </a:lnTo>
                    <a:lnTo>
                      <a:pt x="0" y="2425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38" name="Freeform 37"/>
              <p:cNvSpPr/>
              <p:nvPr/>
            </p:nvSpPr>
            <p:spPr>
              <a:xfrm>
                <a:off x="547624" y="6658102"/>
                <a:ext cx="4415029" cy="26544"/>
              </a:xfrm>
              <a:custGeom>
                <a:avLst/>
                <a:gdLst/>
                <a:ahLst/>
                <a:cxnLst/>
                <a:rect l="0" t="0" r="0" b="0"/>
                <a:pathLst>
                  <a:path w="4415029" h="26544">
                    <a:moveTo>
                      <a:pt x="0" y="0"/>
                    </a:moveTo>
                    <a:lnTo>
                      <a:pt x="4415028" y="0"/>
                    </a:lnTo>
                    <a:lnTo>
                      <a:pt x="4415028" y="26543"/>
                    </a:lnTo>
                    <a:lnTo>
                      <a:pt x="0" y="2654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39" name="Freeform 38"/>
              <p:cNvSpPr/>
              <p:nvPr/>
            </p:nvSpPr>
            <p:spPr>
              <a:xfrm>
                <a:off x="547624" y="6442075"/>
                <a:ext cx="4416172" cy="26544"/>
              </a:xfrm>
              <a:custGeom>
                <a:avLst/>
                <a:gdLst/>
                <a:ahLst/>
                <a:cxnLst/>
                <a:rect l="0" t="0" r="0" b="0"/>
                <a:pathLst>
                  <a:path w="4416172" h="26544">
                    <a:moveTo>
                      <a:pt x="0" y="0"/>
                    </a:moveTo>
                    <a:lnTo>
                      <a:pt x="4416171" y="0"/>
                    </a:lnTo>
                    <a:lnTo>
                      <a:pt x="4416171" y="26543"/>
                    </a:lnTo>
                    <a:lnTo>
                      <a:pt x="0" y="2654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40" name="Freeform 39"/>
              <p:cNvSpPr/>
              <p:nvPr/>
            </p:nvSpPr>
            <p:spPr>
              <a:xfrm>
                <a:off x="544449" y="6221730"/>
                <a:ext cx="4414140" cy="24258"/>
              </a:xfrm>
              <a:custGeom>
                <a:avLst/>
                <a:gdLst/>
                <a:ahLst/>
                <a:cxnLst/>
                <a:rect l="0" t="0" r="0" b="0"/>
                <a:pathLst>
                  <a:path w="4414140" h="24258">
                    <a:moveTo>
                      <a:pt x="0" y="0"/>
                    </a:moveTo>
                    <a:lnTo>
                      <a:pt x="4414139" y="0"/>
                    </a:lnTo>
                    <a:lnTo>
                      <a:pt x="4414139" y="24257"/>
                    </a:lnTo>
                    <a:lnTo>
                      <a:pt x="0" y="2425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41" name="Freeform 40"/>
              <p:cNvSpPr/>
              <p:nvPr/>
            </p:nvSpPr>
            <p:spPr>
              <a:xfrm>
                <a:off x="545592" y="6000496"/>
                <a:ext cx="4415029" cy="24258"/>
              </a:xfrm>
              <a:custGeom>
                <a:avLst/>
                <a:gdLst/>
                <a:ahLst/>
                <a:cxnLst/>
                <a:rect l="0" t="0" r="0" b="0"/>
                <a:pathLst>
                  <a:path w="4415029" h="24258">
                    <a:moveTo>
                      <a:pt x="0" y="0"/>
                    </a:moveTo>
                    <a:lnTo>
                      <a:pt x="4415028" y="0"/>
                    </a:lnTo>
                    <a:lnTo>
                      <a:pt x="4415028" y="24257"/>
                    </a:lnTo>
                    <a:lnTo>
                      <a:pt x="0" y="2425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42" name="Freeform 41"/>
              <p:cNvSpPr/>
              <p:nvPr/>
            </p:nvSpPr>
            <p:spPr>
              <a:xfrm>
                <a:off x="545592" y="5781421"/>
                <a:ext cx="4409441" cy="24131"/>
              </a:xfrm>
              <a:custGeom>
                <a:avLst/>
                <a:gdLst/>
                <a:ahLst/>
                <a:cxnLst/>
                <a:rect l="0" t="0" r="0" b="0"/>
                <a:pathLst>
                  <a:path w="4409441" h="24131">
                    <a:moveTo>
                      <a:pt x="0" y="0"/>
                    </a:moveTo>
                    <a:lnTo>
                      <a:pt x="4409440" y="0"/>
                    </a:lnTo>
                    <a:lnTo>
                      <a:pt x="4409440" y="24130"/>
                    </a:lnTo>
                    <a:lnTo>
                      <a:pt x="0" y="2413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43" name="Freeform 42"/>
              <p:cNvSpPr/>
              <p:nvPr/>
            </p:nvSpPr>
            <p:spPr>
              <a:xfrm>
                <a:off x="533400" y="6881622"/>
                <a:ext cx="4435984" cy="26544"/>
              </a:xfrm>
              <a:custGeom>
                <a:avLst/>
                <a:gdLst/>
                <a:ahLst/>
                <a:cxnLst/>
                <a:rect l="0" t="0" r="0" b="0"/>
                <a:pathLst>
                  <a:path w="4435984" h="26544">
                    <a:moveTo>
                      <a:pt x="0" y="0"/>
                    </a:moveTo>
                    <a:lnTo>
                      <a:pt x="4435983" y="0"/>
                    </a:lnTo>
                    <a:lnTo>
                      <a:pt x="4435983" y="26543"/>
                    </a:lnTo>
                    <a:lnTo>
                      <a:pt x="0" y="2654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grpSp>
        <p:cxnSp>
          <p:nvCxnSpPr>
            <p:cNvPr id="45" name="Straight Connector 44"/>
            <p:cNvCxnSpPr/>
            <p:nvPr/>
          </p:nvCxnSpPr>
          <p:spPr>
            <a:xfrm>
              <a:off x="571500" y="4737100"/>
              <a:ext cx="4495800" cy="0"/>
            </a:xfrm>
            <a:prstGeom prst="line">
              <a:avLst/>
            </a:prstGeom>
            <a:ln w="76200" cap="flat" cmpd="sng" algn="ctr">
              <a:solidFill>
                <a:srgbClr val="32CD32"/>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794000" y="2552700"/>
              <a:ext cx="0" cy="4521200"/>
            </a:xfrm>
            <a:prstGeom prst="line">
              <a:avLst/>
            </a:prstGeom>
            <a:ln w="76200" cap="flat" cmpd="sng" algn="ctr">
              <a:solidFill>
                <a:srgbClr val="80008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511300" y="3257240"/>
              <a:ext cx="564341" cy="719389"/>
            </a:xfrm>
            <a:prstGeom prst="rect">
              <a:avLst/>
            </a:prstGeom>
            <a:noFill/>
          </p:spPr>
          <p:txBody>
            <a:bodyPr vert="horz" wrap="square" rtlCol="0">
              <a:spAutoFit/>
            </a:bodyPr>
            <a:lstStyle/>
            <a:p>
              <a:r>
                <a:rPr lang="en-US" sz="4000" b="1" dirty="0" smtClean="0">
                  <a:solidFill>
                    <a:srgbClr val="FF6820"/>
                  </a:solidFill>
                  <a:latin typeface="Arial" pitchFamily="34" charset="0"/>
                  <a:cs typeface="Arial" pitchFamily="34" charset="0"/>
                </a:rPr>
                <a:t>II</a:t>
              </a:r>
              <a:endParaRPr lang="en-US" sz="4000" b="1" dirty="0">
                <a:solidFill>
                  <a:srgbClr val="FF6820"/>
                </a:solidFill>
                <a:latin typeface="Arial" pitchFamily="34" charset="0"/>
                <a:cs typeface="Arial" pitchFamily="34" charset="0"/>
              </a:endParaRPr>
            </a:p>
          </p:txBody>
        </p:sp>
        <p:sp>
          <p:nvSpPr>
            <p:cNvPr id="48" name="TextBox 47"/>
            <p:cNvSpPr txBox="1"/>
            <p:nvPr/>
          </p:nvSpPr>
          <p:spPr>
            <a:xfrm>
              <a:off x="3949700" y="3251200"/>
              <a:ext cx="469900" cy="719389"/>
            </a:xfrm>
            <a:prstGeom prst="rect">
              <a:avLst/>
            </a:prstGeom>
            <a:noFill/>
          </p:spPr>
          <p:txBody>
            <a:bodyPr vert="horz" wrap="square" rtlCol="0">
              <a:spAutoFit/>
            </a:bodyPr>
            <a:lstStyle/>
            <a:p>
              <a:r>
                <a:rPr lang="en-US" sz="4000" b="1" dirty="0" smtClean="0">
                  <a:solidFill>
                    <a:srgbClr val="FF6820"/>
                  </a:solidFill>
                  <a:latin typeface="Arial" pitchFamily="34" charset="0"/>
                  <a:cs typeface="Arial" pitchFamily="34" charset="0"/>
                </a:rPr>
                <a:t>I</a:t>
              </a:r>
              <a:endParaRPr lang="en-US" sz="4000" b="1" dirty="0">
                <a:solidFill>
                  <a:srgbClr val="FF6820"/>
                </a:solidFill>
                <a:latin typeface="Arial" pitchFamily="34" charset="0"/>
                <a:cs typeface="Arial" pitchFamily="34" charset="0"/>
              </a:endParaRPr>
            </a:p>
          </p:txBody>
        </p:sp>
        <p:sp>
          <p:nvSpPr>
            <p:cNvPr id="49" name="TextBox 48"/>
            <p:cNvSpPr txBox="1"/>
            <p:nvPr/>
          </p:nvSpPr>
          <p:spPr>
            <a:xfrm>
              <a:off x="1460500" y="5225741"/>
              <a:ext cx="615142" cy="719389"/>
            </a:xfrm>
            <a:prstGeom prst="rect">
              <a:avLst/>
            </a:prstGeom>
            <a:noFill/>
          </p:spPr>
          <p:txBody>
            <a:bodyPr vert="horz" wrap="square" rtlCol="0">
              <a:spAutoFit/>
            </a:bodyPr>
            <a:lstStyle/>
            <a:p>
              <a:r>
                <a:rPr lang="en-US" sz="4000" b="1" dirty="0" smtClean="0">
                  <a:solidFill>
                    <a:srgbClr val="FF6820"/>
                  </a:solidFill>
                  <a:latin typeface="Arial" pitchFamily="34" charset="0"/>
                  <a:cs typeface="Arial" pitchFamily="34" charset="0"/>
                </a:rPr>
                <a:t>III</a:t>
              </a:r>
              <a:endParaRPr lang="en-US" sz="4000" b="1" dirty="0">
                <a:solidFill>
                  <a:srgbClr val="FF6820"/>
                </a:solidFill>
                <a:latin typeface="Arial" pitchFamily="34" charset="0"/>
                <a:cs typeface="Arial" pitchFamily="34" charset="0"/>
              </a:endParaRPr>
            </a:p>
          </p:txBody>
        </p:sp>
        <p:sp>
          <p:nvSpPr>
            <p:cNvPr id="50" name="TextBox 49"/>
            <p:cNvSpPr txBox="1"/>
            <p:nvPr/>
          </p:nvSpPr>
          <p:spPr>
            <a:xfrm>
              <a:off x="3632200" y="5213660"/>
              <a:ext cx="904161" cy="719389"/>
            </a:xfrm>
            <a:prstGeom prst="rect">
              <a:avLst/>
            </a:prstGeom>
            <a:noFill/>
          </p:spPr>
          <p:txBody>
            <a:bodyPr vert="horz" wrap="square" rtlCol="0">
              <a:spAutoFit/>
            </a:bodyPr>
            <a:lstStyle/>
            <a:p>
              <a:r>
                <a:rPr lang="en-US" sz="4000" b="1" dirty="0" smtClean="0">
                  <a:solidFill>
                    <a:srgbClr val="FF6820"/>
                  </a:solidFill>
                  <a:latin typeface="Arial" pitchFamily="34" charset="0"/>
                  <a:cs typeface="Arial" pitchFamily="34" charset="0"/>
                </a:rPr>
                <a:t>IV</a:t>
              </a:r>
              <a:endParaRPr lang="en-US" sz="4000" b="1" dirty="0">
                <a:solidFill>
                  <a:srgbClr val="FF6820"/>
                </a:solidFill>
                <a:latin typeface="Arial" pitchFamily="34" charset="0"/>
                <a:cs typeface="Arial" pitchFamily="34" charset="0"/>
              </a:endParaRPr>
            </a:p>
          </p:txBody>
        </p:sp>
        <p:sp>
          <p:nvSpPr>
            <p:cNvPr id="51" name="Oval 50"/>
            <p:cNvSpPr/>
            <p:nvPr/>
          </p:nvSpPr>
          <p:spPr>
            <a:xfrm>
              <a:off x="2717800" y="4610100"/>
              <a:ext cx="155448" cy="175260"/>
            </a:xfrm>
            <a:prstGeom prst="ellipse">
              <a:avLst/>
            </a:prstGeom>
            <a:solidFill>
              <a:srgbClr val="FF0000"/>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grpSp>
      <p:sp>
        <p:nvSpPr>
          <p:cNvPr id="53" name="TextBox 52"/>
          <p:cNvSpPr txBox="1"/>
          <p:nvPr/>
        </p:nvSpPr>
        <p:spPr>
          <a:xfrm>
            <a:off x="2367984" y="928756"/>
            <a:ext cx="5461566" cy="646331"/>
          </a:xfrm>
          <a:prstGeom prst="rect">
            <a:avLst/>
          </a:prstGeom>
          <a:noFill/>
        </p:spPr>
        <p:txBody>
          <a:bodyPr vert="horz" wrap="square" rtlCol="0">
            <a:spAutoFit/>
          </a:bodyPr>
          <a:lstStyle/>
          <a:p>
            <a:pPr algn="ctr"/>
            <a:r>
              <a:rPr lang="en-US" sz="3600" b="1" dirty="0" smtClean="0">
                <a:solidFill>
                  <a:srgbClr val="0000FF"/>
                </a:solidFill>
                <a:latin typeface="Arial" pitchFamily="34" charset="0"/>
                <a:cs typeface="Arial" pitchFamily="34" charset="0"/>
              </a:rPr>
              <a:t>Vocabulary Review</a:t>
            </a:r>
            <a:endParaRPr lang="en-US" sz="3600" b="1" dirty="0">
              <a:solidFill>
                <a:srgbClr val="0000FF"/>
              </a:solidFill>
              <a:latin typeface="Arial" pitchFamily="34" charset="0"/>
              <a:cs typeface="Arial" pitchFamily="34" charset="0"/>
            </a:endParaRPr>
          </a:p>
        </p:txBody>
      </p:sp>
      <p:sp>
        <p:nvSpPr>
          <p:cNvPr id="54" name="TextBox 53"/>
          <p:cNvSpPr txBox="1"/>
          <p:nvPr/>
        </p:nvSpPr>
        <p:spPr>
          <a:xfrm>
            <a:off x="474594" y="1977951"/>
            <a:ext cx="9395841" cy="1200329"/>
          </a:xfrm>
          <a:prstGeom prst="rect">
            <a:avLst/>
          </a:prstGeom>
          <a:noFill/>
        </p:spPr>
        <p:txBody>
          <a:bodyPr vert="horz" rtlCol="0">
            <a:spAutoFit/>
          </a:bodyPr>
          <a:lstStyle/>
          <a:p>
            <a:r>
              <a:rPr lang="en-US" sz="2400" b="1" u="sng" smtClean="0">
                <a:solidFill>
                  <a:srgbClr val="0000FF"/>
                </a:solidFill>
                <a:latin typeface="Arial" pitchFamily="34" charset="0"/>
                <a:cs typeface="Arial" pitchFamily="34" charset="0"/>
              </a:rPr>
              <a:t>Coordinate Plane</a:t>
            </a:r>
            <a:r>
              <a:rPr lang="en-US" sz="2400" b="1" smtClean="0">
                <a:solidFill>
                  <a:srgbClr val="0000FF"/>
                </a:solidFill>
                <a:latin typeface="Arial" pitchFamily="34" charset="0"/>
                <a:cs typeface="Arial" pitchFamily="34" charset="0"/>
              </a:rPr>
              <a:t>: the two dimensional plane or flat surface that is created when the x-axis intersects with the y-axis. Also known as a coordinate graph and the Cartesian plane.</a:t>
            </a:r>
            <a:endParaRPr lang="en-US" sz="2400" b="1">
              <a:solidFill>
                <a:srgbClr val="0000FF"/>
              </a:solidFill>
              <a:latin typeface="Arial" pitchFamily="34" charset="0"/>
              <a:cs typeface="Arial" pitchFamily="34" charset="0"/>
            </a:endParaRPr>
          </a:p>
        </p:txBody>
      </p:sp>
      <p:sp>
        <p:nvSpPr>
          <p:cNvPr id="55" name="TextBox 54"/>
          <p:cNvSpPr txBox="1"/>
          <p:nvPr/>
        </p:nvSpPr>
        <p:spPr>
          <a:xfrm>
            <a:off x="5218872" y="4727275"/>
            <a:ext cx="4723733" cy="1938992"/>
          </a:xfrm>
          <a:prstGeom prst="rect">
            <a:avLst/>
          </a:prstGeom>
          <a:noFill/>
        </p:spPr>
        <p:txBody>
          <a:bodyPr vert="horz" rtlCol="0">
            <a:spAutoFit/>
          </a:bodyPr>
          <a:lstStyle/>
          <a:p>
            <a:r>
              <a:rPr lang="en-US" sz="2400" b="1" u="sng" smtClean="0">
                <a:solidFill>
                  <a:srgbClr val="FFAD5B"/>
                </a:solidFill>
                <a:latin typeface="Arial" pitchFamily="34" charset="0"/>
                <a:cs typeface="Arial" pitchFamily="34" charset="0"/>
              </a:rPr>
              <a:t>Quadrant</a:t>
            </a:r>
            <a:r>
              <a:rPr lang="en-US" sz="2400" b="1" smtClean="0">
                <a:solidFill>
                  <a:srgbClr val="00008B"/>
                </a:solidFill>
                <a:latin typeface="Arial" pitchFamily="34" charset="0"/>
                <a:cs typeface="Arial" pitchFamily="34" charset="0"/>
              </a:rPr>
              <a:t>: </a:t>
            </a:r>
            <a:r>
              <a:rPr lang="en-US" sz="2400" b="1" smtClean="0">
                <a:solidFill>
                  <a:srgbClr val="0000FF"/>
                </a:solidFill>
                <a:latin typeface="Arial" pitchFamily="34" charset="0"/>
                <a:cs typeface="Arial" pitchFamily="34" charset="0"/>
              </a:rPr>
              <a:t>any of the four regions created when the x-axis intersects the y-axis. They are usually numbered with Roman numerals. </a:t>
            </a:r>
            <a:endParaRPr lang="en-US" sz="2400" b="1">
              <a:solidFill>
                <a:srgbClr val="0000FF"/>
              </a:solidFill>
              <a:latin typeface="Arial" pitchFamily="34" charset="0"/>
              <a:cs typeface="Arial" pitchFamily="34" charset="0"/>
            </a:endParaRPr>
          </a:p>
        </p:txBody>
      </p:sp>
      <p:grpSp>
        <p:nvGrpSpPr>
          <p:cNvPr id="61" name="Group 60"/>
          <p:cNvGrpSpPr/>
          <p:nvPr/>
        </p:nvGrpSpPr>
        <p:grpSpPr>
          <a:xfrm>
            <a:off x="26850" y="1251921"/>
            <a:ext cx="10325100" cy="17290079"/>
            <a:chOff x="0" y="1754723"/>
            <a:chExt cx="10325100" cy="8405277"/>
          </a:xfrm>
        </p:grpSpPr>
        <p:sp>
          <p:nvSpPr>
            <p:cNvPr id="56" name="Rectangle 55"/>
            <p:cNvSpPr/>
            <p:nvPr/>
          </p:nvSpPr>
          <p:spPr>
            <a:xfrm>
              <a:off x="0" y="1977951"/>
              <a:ext cx="10325100" cy="818204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9730521" y="1754723"/>
              <a:ext cx="543739" cy="830997"/>
            </a:xfrm>
            <a:prstGeom prst="rect">
              <a:avLst/>
            </a:prstGeom>
            <a:noFill/>
          </p:spPr>
          <p:txBody>
            <a:bodyPr wrap="none" rtlCol="0">
              <a:spAutoFit/>
            </a:bodyPr>
            <a:lstStyle/>
            <a:p>
              <a:r>
                <a:rPr lang="en-US" sz="4800" dirty="0" smtClean="0">
                  <a:latin typeface="Arial" pitchFamily="34" charset="0"/>
                  <a:cs typeface="Arial" pitchFamily="34" charset="0"/>
                </a:rPr>
                <a:t>×</a:t>
              </a:r>
              <a:endParaRPr lang="en-US" sz="4800" dirty="0">
                <a:latin typeface="Arial" pitchFamily="34" charset="0"/>
                <a:cs typeface="Arial" pitchFamily="34" charset="0"/>
              </a:endParaRPr>
            </a:p>
          </p:txBody>
        </p:sp>
      </p:grpSp>
    </p:spTree>
    <p:extLst>
      <p:ext uri="{BB962C8B-B14F-4D97-AF65-F5344CB8AC3E}">
        <p14:creationId xmlns:p14="http://schemas.microsoft.com/office/powerpoint/2010/main" val="240360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1"/>
                                        </p:tgtEl>
                                      </p:cBhvr>
                                    </p:animEffect>
                                    <p:set>
                                      <p:cBhvr>
                                        <p:cTn id="7" dur="1" fill="hold">
                                          <p:stCondLst>
                                            <p:cond delay="499"/>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p:cNvGrpSpPr/>
          <p:nvPr/>
        </p:nvGrpSpPr>
        <p:grpSpPr>
          <a:xfrm>
            <a:off x="581824" y="2537313"/>
            <a:ext cx="4607576" cy="4523887"/>
            <a:chOff x="533400" y="2476500"/>
            <a:chExt cx="4533900" cy="4597400"/>
          </a:xfrm>
        </p:grpSpPr>
        <p:grpSp>
          <p:nvGrpSpPr>
            <p:cNvPr id="62" name="Group 61"/>
            <p:cNvGrpSpPr/>
            <p:nvPr/>
          </p:nvGrpSpPr>
          <p:grpSpPr>
            <a:xfrm rot="5400">
              <a:off x="533400" y="2476500"/>
              <a:ext cx="4436238" cy="4431666"/>
              <a:chOff x="533400" y="2476500"/>
              <a:chExt cx="4436238" cy="4431666"/>
            </a:xfrm>
          </p:grpSpPr>
          <p:sp>
            <p:nvSpPr>
              <p:cNvPr id="70" name="Freeform 69"/>
              <p:cNvSpPr/>
              <p:nvPr/>
            </p:nvSpPr>
            <p:spPr>
              <a:xfrm>
                <a:off x="533400" y="2486406"/>
                <a:ext cx="22099" cy="4406266"/>
              </a:xfrm>
              <a:custGeom>
                <a:avLst/>
                <a:gdLst/>
                <a:ahLst/>
                <a:cxnLst/>
                <a:rect l="0" t="0" r="0" b="0"/>
                <a:pathLst>
                  <a:path w="22099" h="4406266">
                    <a:moveTo>
                      <a:pt x="0" y="0"/>
                    </a:moveTo>
                    <a:lnTo>
                      <a:pt x="22098" y="0"/>
                    </a:lnTo>
                    <a:lnTo>
                      <a:pt x="22098" y="4406265"/>
                    </a:lnTo>
                    <a:lnTo>
                      <a:pt x="0" y="440626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71" name="Freeform 70"/>
              <p:cNvSpPr/>
              <p:nvPr/>
            </p:nvSpPr>
            <p:spPr>
              <a:xfrm>
                <a:off x="533400" y="2476500"/>
                <a:ext cx="4434714" cy="22099"/>
              </a:xfrm>
              <a:custGeom>
                <a:avLst/>
                <a:gdLst/>
                <a:ahLst/>
                <a:cxnLst/>
                <a:rect l="0" t="0" r="0" b="0"/>
                <a:pathLst>
                  <a:path w="4434714" h="22099">
                    <a:moveTo>
                      <a:pt x="0" y="0"/>
                    </a:moveTo>
                    <a:lnTo>
                      <a:pt x="4434713" y="0"/>
                    </a:lnTo>
                    <a:lnTo>
                      <a:pt x="4434713" y="22098"/>
                    </a:lnTo>
                    <a:lnTo>
                      <a:pt x="0" y="2209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72" name="Freeform 71"/>
              <p:cNvSpPr/>
              <p:nvPr/>
            </p:nvSpPr>
            <p:spPr>
              <a:xfrm>
                <a:off x="548894" y="2697988"/>
                <a:ext cx="4411727" cy="22988"/>
              </a:xfrm>
              <a:custGeom>
                <a:avLst/>
                <a:gdLst/>
                <a:ahLst/>
                <a:cxnLst/>
                <a:rect l="0" t="0" r="0" b="0"/>
                <a:pathLst>
                  <a:path w="4411727" h="22988">
                    <a:moveTo>
                      <a:pt x="0" y="0"/>
                    </a:moveTo>
                    <a:lnTo>
                      <a:pt x="4411726" y="0"/>
                    </a:lnTo>
                    <a:lnTo>
                      <a:pt x="4411726" y="22987"/>
                    </a:lnTo>
                    <a:lnTo>
                      <a:pt x="0" y="2298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73" name="Freeform 72"/>
              <p:cNvSpPr/>
              <p:nvPr/>
            </p:nvSpPr>
            <p:spPr>
              <a:xfrm>
                <a:off x="756031" y="2487549"/>
                <a:ext cx="23115" cy="4406266"/>
              </a:xfrm>
              <a:custGeom>
                <a:avLst/>
                <a:gdLst/>
                <a:ahLst/>
                <a:cxnLst/>
                <a:rect l="0" t="0" r="0" b="0"/>
                <a:pathLst>
                  <a:path w="23115" h="4406266">
                    <a:moveTo>
                      <a:pt x="0" y="0"/>
                    </a:moveTo>
                    <a:lnTo>
                      <a:pt x="23114" y="0"/>
                    </a:lnTo>
                    <a:lnTo>
                      <a:pt x="23114" y="4406265"/>
                    </a:lnTo>
                    <a:lnTo>
                      <a:pt x="0" y="440626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74" name="Freeform 73"/>
              <p:cNvSpPr/>
              <p:nvPr/>
            </p:nvSpPr>
            <p:spPr>
              <a:xfrm>
                <a:off x="975233" y="2486406"/>
                <a:ext cx="22988" cy="4406266"/>
              </a:xfrm>
              <a:custGeom>
                <a:avLst/>
                <a:gdLst/>
                <a:ahLst/>
                <a:cxnLst/>
                <a:rect l="0" t="0" r="0" b="0"/>
                <a:pathLst>
                  <a:path w="22988" h="4406266">
                    <a:moveTo>
                      <a:pt x="0" y="0"/>
                    </a:moveTo>
                    <a:lnTo>
                      <a:pt x="22987" y="0"/>
                    </a:lnTo>
                    <a:lnTo>
                      <a:pt x="22987" y="4406265"/>
                    </a:lnTo>
                    <a:lnTo>
                      <a:pt x="0" y="440626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75" name="Freeform 74"/>
              <p:cNvSpPr/>
              <p:nvPr/>
            </p:nvSpPr>
            <p:spPr>
              <a:xfrm>
                <a:off x="1197610" y="2487549"/>
                <a:ext cx="25401" cy="4407536"/>
              </a:xfrm>
              <a:custGeom>
                <a:avLst/>
                <a:gdLst/>
                <a:ahLst/>
                <a:cxnLst/>
                <a:rect l="0" t="0" r="0" b="0"/>
                <a:pathLst>
                  <a:path w="25401" h="4407536">
                    <a:moveTo>
                      <a:pt x="0" y="0"/>
                    </a:moveTo>
                    <a:lnTo>
                      <a:pt x="25400" y="0"/>
                    </a:lnTo>
                    <a:lnTo>
                      <a:pt x="25400" y="4407535"/>
                    </a:lnTo>
                    <a:lnTo>
                      <a:pt x="0" y="440753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76" name="Freeform 75"/>
              <p:cNvSpPr/>
              <p:nvPr/>
            </p:nvSpPr>
            <p:spPr>
              <a:xfrm>
                <a:off x="1413637" y="2486406"/>
                <a:ext cx="26417" cy="4408679"/>
              </a:xfrm>
              <a:custGeom>
                <a:avLst/>
                <a:gdLst/>
                <a:ahLst/>
                <a:cxnLst/>
                <a:rect l="0" t="0" r="0" b="0"/>
                <a:pathLst>
                  <a:path w="26417" h="4408679">
                    <a:moveTo>
                      <a:pt x="0" y="0"/>
                    </a:moveTo>
                    <a:lnTo>
                      <a:pt x="26416" y="0"/>
                    </a:lnTo>
                    <a:lnTo>
                      <a:pt x="26416" y="4408678"/>
                    </a:lnTo>
                    <a:lnTo>
                      <a:pt x="0" y="440867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77" name="Freeform 76"/>
              <p:cNvSpPr/>
              <p:nvPr/>
            </p:nvSpPr>
            <p:spPr>
              <a:xfrm>
                <a:off x="1636014" y="2487549"/>
                <a:ext cx="22988" cy="4406266"/>
              </a:xfrm>
              <a:custGeom>
                <a:avLst/>
                <a:gdLst/>
                <a:ahLst/>
                <a:cxnLst/>
                <a:rect l="0" t="0" r="0" b="0"/>
                <a:pathLst>
                  <a:path w="22988" h="4406266">
                    <a:moveTo>
                      <a:pt x="0" y="0"/>
                    </a:moveTo>
                    <a:lnTo>
                      <a:pt x="22987" y="0"/>
                    </a:lnTo>
                    <a:lnTo>
                      <a:pt x="22987" y="4406265"/>
                    </a:lnTo>
                    <a:lnTo>
                      <a:pt x="0" y="440626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78" name="Freeform 77"/>
              <p:cNvSpPr/>
              <p:nvPr/>
            </p:nvSpPr>
            <p:spPr>
              <a:xfrm>
                <a:off x="1858645" y="2488692"/>
                <a:ext cx="25401" cy="4407536"/>
              </a:xfrm>
              <a:custGeom>
                <a:avLst/>
                <a:gdLst/>
                <a:ahLst/>
                <a:cxnLst/>
                <a:rect l="0" t="0" r="0" b="0"/>
                <a:pathLst>
                  <a:path w="25401" h="4407536">
                    <a:moveTo>
                      <a:pt x="0" y="0"/>
                    </a:moveTo>
                    <a:lnTo>
                      <a:pt x="25400" y="0"/>
                    </a:lnTo>
                    <a:lnTo>
                      <a:pt x="25400" y="4407535"/>
                    </a:lnTo>
                    <a:lnTo>
                      <a:pt x="0" y="440753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79" name="Freeform 78"/>
              <p:cNvSpPr/>
              <p:nvPr/>
            </p:nvSpPr>
            <p:spPr>
              <a:xfrm>
                <a:off x="2078990" y="2487549"/>
                <a:ext cx="24131" cy="4406266"/>
              </a:xfrm>
              <a:custGeom>
                <a:avLst/>
                <a:gdLst/>
                <a:ahLst/>
                <a:cxnLst/>
                <a:rect l="0" t="0" r="0" b="0"/>
                <a:pathLst>
                  <a:path w="24131" h="4406266">
                    <a:moveTo>
                      <a:pt x="0" y="0"/>
                    </a:moveTo>
                    <a:lnTo>
                      <a:pt x="24130" y="0"/>
                    </a:lnTo>
                    <a:lnTo>
                      <a:pt x="24130" y="4406265"/>
                    </a:lnTo>
                    <a:lnTo>
                      <a:pt x="0" y="440626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80" name="Freeform 79"/>
              <p:cNvSpPr/>
              <p:nvPr/>
            </p:nvSpPr>
            <p:spPr>
              <a:xfrm>
                <a:off x="2300224" y="2489581"/>
                <a:ext cx="26544" cy="4405123"/>
              </a:xfrm>
              <a:custGeom>
                <a:avLst/>
                <a:gdLst/>
                <a:ahLst/>
                <a:cxnLst/>
                <a:rect l="0" t="0" r="0" b="0"/>
                <a:pathLst>
                  <a:path w="26544" h="4405123">
                    <a:moveTo>
                      <a:pt x="0" y="0"/>
                    </a:moveTo>
                    <a:lnTo>
                      <a:pt x="26543" y="0"/>
                    </a:lnTo>
                    <a:lnTo>
                      <a:pt x="26543" y="4405122"/>
                    </a:lnTo>
                    <a:lnTo>
                      <a:pt x="0" y="440512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81" name="Freeform 80"/>
              <p:cNvSpPr/>
              <p:nvPr/>
            </p:nvSpPr>
            <p:spPr>
              <a:xfrm>
                <a:off x="2514981" y="2487549"/>
                <a:ext cx="28576" cy="4406266"/>
              </a:xfrm>
              <a:custGeom>
                <a:avLst/>
                <a:gdLst/>
                <a:ahLst/>
                <a:cxnLst/>
                <a:rect l="0" t="0" r="0" b="0"/>
                <a:pathLst>
                  <a:path w="28576" h="4406266">
                    <a:moveTo>
                      <a:pt x="0" y="0"/>
                    </a:moveTo>
                    <a:lnTo>
                      <a:pt x="28575" y="0"/>
                    </a:lnTo>
                    <a:lnTo>
                      <a:pt x="28575" y="4406265"/>
                    </a:lnTo>
                    <a:lnTo>
                      <a:pt x="0" y="440626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82" name="Freeform 81"/>
              <p:cNvSpPr/>
              <p:nvPr/>
            </p:nvSpPr>
            <p:spPr>
              <a:xfrm>
                <a:off x="2738882" y="2488692"/>
                <a:ext cx="22988" cy="4403091"/>
              </a:xfrm>
              <a:custGeom>
                <a:avLst/>
                <a:gdLst/>
                <a:ahLst/>
                <a:cxnLst/>
                <a:rect l="0" t="0" r="0" b="0"/>
                <a:pathLst>
                  <a:path w="22988" h="4403091">
                    <a:moveTo>
                      <a:pt x="0" y="0"/>
                    </a:moveTo>
                    <a:lnTo>
                      <a:pt x="22987" y="0"/>
                    </a:lnTo>
                    <a:lnTo>
                      <a:pt x="22987" y="4403090"/>
                    </a:lnTo>
                    <a:lnTo>
                      <a:pt x="0" y="440309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83" name="Freeform 82"/>
              <p:cNvSpPr/>
              <p:nvPr/>
            </p:nvSpPr>
            <p:spPr>
              <a:xfrm>
                <a:off x="2961259" y="2488692"/>
                <a:ext cx="25274" cy="4404234"/>
              </a:xfrm>
              <a:custGeom>
                <a:avLst/>
                <a:gdLst/>
                <a:ahLst/>
                <a:cxnLst/>
                <a:rect l="0" t="0" r="0" b="0"/>
                <a:pathLst>
                  <a:path w="25274" h="4404234">
                    <a:moveTo>
                      <a:pt x="0" y="0"/>
                    </a:moveTo>
                    <a:lnTo>
                      <a:pt x="25273" y="0"/>
                    </a:lnTo>
                    <a:lnTo>
                      <a:pt x="25273" y="4404233"/>
                    </a:lnTo>
                    <a:lnTo>
                      <a:pt x="0" y="440423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84" name="Freeform 83"/>
              <p:cNvSpPr/>
              <p:nvPr/>
            </p:nvSpPr>
            <p:spPr>
              <a:xfrm>
                <a:off x="3181604" y="2488692"/>
                <a:ext cx="24131" cy="4405123"/>
              </a:xfrm>
              <a:custGeom>
                <a:avLst/>
                <a:gdLst/>
                <a:ahLst/>
                <a:cxnLst/>
                <a:rect l="0" t="0" r="0" b="0"/>
                <a:pathLst>
                  <a:path w="24131" h="4405123">
                    <a:moveTo>
                      <a:pt x="0" y="0"/>
                    </a:moveTo>
                    <a:lnTo>
                      <a:pt x="24130" y="0"/>
                    </a:lnTo>
                    <a:lnTo>
                      <a:pt x="24130" y="4405122"/>
                    </a:lnTo>
                    <a:lnTo>
                      <a:pt x="0" y="440512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85" name="Freeform 84"/>
              <p:cNvSpPr/>
              <p:nvPr/>
            </p:nvSpPr>
            <p:spPr>
              <a:xfrm>
                <a:off x="3403092" y="2489581"/>
                <a:ext cx="26544" cy="4407536"/>
              </a:xfrm>
              <a:custGeom>
                <a:avLst/>
                <a:gdLst/>
                <a:ahLst/>
                <a:cxnLst/>
                <a:rect l="0" t="0" r="0" b="0"/>
                <a:pathLst>
                  <a:path w="26544" h="4407536">
                    <a:moveTo>
                      <a:pt x="0" y="0"/>
                    </a:moveTo>
                    <a:lnTo>
                      <a:pt x="26543" y="0"/>
                    </a:lnTo>
                    <a:lnTo>
                      <a:pt x="26543" y="4407535"/>
                    </a:lnTo>
                    <a:lnTo>
                      <a:pt x="0" y="440753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86" name="Freeform 85"/>
              <p:cNvSpPr/>
              <p:nvPr/>
            </p:nvSpPr>
            <p:spPr>
              <a:xfrm>
                <a:off x="3617849" y="2487549"/>
                <a:ext cx="28576" cy="4408679"/>
              </a:xfrm>
              <a:custGeom>
                <a:avLst/>
                <a:gdLst/>
                <a:ahLst/>
                <a:cxnLst/>
                <a:rect l="0" t="0" r="0" b="0"/>
                <a:pathLst>
                  <a:path w="28576" h="4408679">
                    <a:moveTo>
                      <a:pt x="0" y="0"/>
                    </a:moveTo>
                    <a:lnTo>
                      <a:pt x="28575" y="0"/>
                    </a:lnTo>
                    <a:lnTo>
                      <a:pt x="28575" y="4408678"/>
                    </a:lnTo>
                    <a:lnTo>
                      <a:pt x="0" y="440867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87" name="Freeform 86"/>
              <p:cNvSpPr/>
              <p:nvPr/>
            </p:nvSpPr>
            <p:spPr>
              <a:xfrm>
                <a:off x="3841369" y="2488692"/>
                <a:ext cx="25401" cy="4406393"/>
              </a:xfrm>
              <a:custGeom>
                <a:avLst/>
                <a:gdLst/>
                <a:ahLst/>
                <a:cxnLst/>
                <a:rect l="0" t="0" r="0" b="0"/>
                <a:pathLst>
                  <a:path w="25401" h="4406393">
                    <a:moveTo>
                      <a:pt x="0" y="0"/>
                    </a:moveTo>
                    <a:lnTo>
                      <a:pt x="25400" y="0"/>
                    </a:lnTo>
                    <a:lnTo>
                      <a:pt x="25400" y="4406392"/>
                    </a:lnTo>
                    <a:lnTo>
                      <a:pt x="0" y="440639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88" name="Freeform 87"/>
              <p:cNvSpPr/>
              <p:nvPr/>
            </p:nvSpPr>
            <p:spPr>
              <a:xfrm>
                <a:off x="4063746" y="2489581"/>
                <a:ext cx="27433" cy="4407536"/>
              </a:xfrm>
              <a:custGeom>
                <a:avLst/>
                <a:gdLst/>
                <a:ahLst/>
                <a:cxnLst/>
                <a:rect l="0" t="0" r="0" b="0"/>
                <a:pathLst>
                  <a:path w="27433" h="4407536">
                    <a:moveTo>
                      <a:pt x="0" y="0"/>
                    </a:moveTo>
                    <a:lnTo>
                      <a:pt x="27432" y="0"/>
                    </a:lnTo>
                    <a:lnTo>
                      <a:pt x="27432" y="4407535"/>
                    </a:lnTo>
                    <a:lnTo>
                      <a:pt x="0" y="440753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89" name="Freeform 88"/>
              <p:cNvSpPr/>
              <p:nvPr/>
            </p:nvSpPr>
            <p:spPr>
              <a:xfrm>
                <a:off x="4284091" y="2488692"/>
                <a:ext cx="26544" cy="4406393"/>
              </a:xfrm>
              <a:custGeom>
                <a:avLst/>
                <a:gdLst/>
                <a:ahLst/>
                <a:cxnLst/>
                <a:rect l="0" t="0" r="0" b="0"/>
                <a:pathLst>
                  <a:path w="26544" h="4406393">
                    <a:moveTo>
                      <a:pt x="0" y="0"/>
                    </a:moveTo>
                    <a:lnTo>
                      <a:pt x="26543" y="0"/>
                    </a:lnTo>
                    <a:lnTo>
                      <a:pt x="26543" y="4406392"/>
                    </a:lnTo>
                    <a:lnTo>
                      <a:pt x="0" y="440639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90" name="Freeform 89"/>
              <p:cNvSpPr/>
              <p:nvPr/>
            </p:nvSpPr>
            <p:spPr>
              <a:xfrm>
                <a:off x="4504436" y="2488692"/>
                <a:ext cx="28576" cy="4408679"/>
              </a:xfrm>
              <a:custGeom>
                <a:avLst/>
                <a:gdLst/>
                <a:ahLst/>
                <a:cxnLst/>
                <a:rect l="0" t="0" r="0" b="0"/>
                <a:pathLst>
                  <a:path w="28576" h="4408679">
                    <a:moveTo>
                      <a:pt x="0" y="0"/>
                    </a:moveTo>
                    <a:lnTo>
                      <a:pt x="28575" y="0"/>
                    </a:lnTo>
                    <a:lnTo>
                      <a:pt x="28575" y="4408678"/>
                    </a:lnTo>
                    <a:lnTo>
                      <a:pt x="0" y="440867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91" name="Freeform 90"/>
              <p:cNvSpPr/>
              <p:nvPr/>
            </p:nvSpPr>
            <p:spPr>
              <a:xfrm>
                <a:off x="4720463" y="2488692"/>
                <a:ext cx="30862" cy="4408679"/>
              </a:xfrm>
              <a:custGeom>
                <a:avLst/>
                <a:gdLst/>
                <a:ahLst/>
                <a:cxnLst/>
                <a:rect l="0" t="0" r="0" b="0"/>
                <a:pathLst>
                  <a:path w="30862" h="4408679">
                    <a:moveTo>
                      <a:pt x="0" y="0"/>
                    </a:moveTo>
                    <a:lnTo>
                      <a:pt x="30861" y="0"/>
                    </a:lnTo>
                    <a:lnTo>
                      <a:pt x="30861" y="4408678"/>
                    </a:lnTo>
                    <a:lnTo>
                      <a:pt x="0" y="440867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92" name="Freeform 91"/>
              <p:cNvSpPr/>
              <p:nvPr/>
            </p:nvSpPr>
            <p:spPr>
              <a:xfrm>
                <a:off x="4937506" y="2485263"/>
                <a:ext cx="32132" cy="4409441"/>
              </a:xfrm>
              <a:custGeom>
                <a:avLst/>
                <a:gdLst/>
                <a:ahLst/>
                <a:cxnLst/>
                <a:rect l="0" t="0" r="0" b="0"/>
                <a:pathLst>
                  <a:path w="32132" h="4409441">
                    <a:moveTo>
                      <a:pt x="0" y="0"/>
                    </a:moveTo>
                    <a:lnTo>
                      <a:pt x="32131" y="0"/>
                    </a:lnTo>
                    <a:lnTo>
                      <a:pt x="32131" y="4409440"/>
                    </a:lnTo>
                    <a:lnTo>
                      <a:pt x="0" y="440944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93" name="Freeform 92"/>
              <p:cNvSpPr/>
              <p:nvPr/>
            </p:nvSpPr>
            <p:spPr>
              <a:xfrm>
                <a:off x="546481" y="2919222"/>
                <a:ext cx="4407409" cy="22988"/>
              </a:xfrm>
              <a:custGeom>
                <a:avLst/>
                <a:gdLst/>
                <a:ahLst/>
                <a:cxnLst/>
                <a:rect l="0" t="0" r="0" b="0"/>
                <a:pathLst>
                  <a:path w="4407409" h="22988">
                    <a:moveTo>
                      <a:pt x="0" y="0"/>
                    </a:moveTo>
                    <a:lnTo>
                      <a:pt x="4407408" y="0"/>
                    </a:lnTo>
                    <a:lnTo>
                      <a:pt x="4407408" y="22987"/>
                    </a:lnTo>
                    <a:lnTo>
                      <a:pt x="0" y="2298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94" name="Freeform 93"/>
              <p:cNvSpPr/>
              <p:nvPr/>
            </p:nvSpPr>
            <p:spPr>
              <a:xfrm>
                <a:off x="547624" y="3138678"/>
                <a:ext cx="4414140" cy="22988"/>
              </a:xfrm>
              <a:custGeom>
                <a:avLst/>
                <a:gdLst/>
                <a:ahLst/>
                <a:cxnLst/>
                <a:rect l="0" t="0" r="0" b="0"/>
                <a:pathLst>
                  <a:path w="4414140" h="22988">
                    <a:moveTo>
                      <a:pt x="0" y="0"/>
                    </a:moveTo>
                    <a:lnTo>
                      <a:pt x="4414139" y="0"/>
                    </a:lnTo>
                    <a:lnTo>
                      <a:pt x="4414139" y="22987"/>
                    </a:lnTo>
                    <a:lnTo>
                      <a:pt x="0" y="2298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95" name="Freeform 94"/>
              <p:cNvSpPr/>
              <p:nvPr/>
            </p:nvSpPr>
            <p:spPr>
              <a:xfrm>
                <a:off x="545592" y="3354324"/>
                <a:ext cx="4415029" cy="24258"/>
              </a:xfrm>
              <a:custGeom>
                <a:avLst/>
                <a:gdLst/>
                <a:ahLst/>
                <a:cxnLst/>
                <a:rect l="0" t="0" r="0" b="0"/>
                <a:pathLst>
                  <a:path w="4415029" h="24258">
                    <a:moveTo>
                      <a:pt x="0" y="0"/>
                    </a:moveTo>
                    <a:lnTo>
                      <a:pt x="4415028" y="0"/>
                    </a:lnTo>
                    <a:lnTo>
                      <a:pt x="4415028" y="24257"/>
                    </a:lnTo>
                    <a:lnTo>
                      <a:pt x="0" y="2425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96" name="Freeform 95"/>
              <p:cNvSpPr/>
              <p:nvPr/>
            </p:nvSpPr>
            <p:spPr>
              <a:xfrm>
                <a:off x="550037" y="4460494"/>
                <a:ext cx="4414902" cy="24131"/>
              </a:xfrm>
              <a:custGeom>
                <a:avLst/>
                <a:gdLst/>
                <a:ahLst/>
                <a:cxnLst/>
                <a:rect l="0" t="0" r="0" b="0"/>
                <a:pathLst>
                  <a:path w="4414902" h="24131">
                    <a:moveTo>
                      <a:pt x="0" y="0"/>
                    </a:moveTo>
                    <a:lnTo>
                      <a:pt x="4414901" y="0"/>
                    </a:lnTo>
                    <a:lnTo>
                      <a:pt x="4414901" y="24130"/>
                    </a:lnTo>
                    <a:lnTo>
                      <a:pt x="0" y="2413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97" name="Freeform 96"/>
              <p:cNvSpPr/>
              <p:nvPr/>
            </p:nvSpPr>
            <p:spPr>
              <a:xfrm>
                <a:off x="547624" y="4241292"/>
                <a:ext cx="4415029" cy="24131"/>
              </a:xfrm>
              <a:custGeom>
                <a:avLst/>
                <a:gdLst/>
                <a:ahLst/>
                <a:cxnLst/>
                <a:rect l="0" t="0" r="0" b="0"/>
                <a:pathLst>
                  <a:path w="4415029" h="24131">
                    <a:moveTo>
                      <a:pt x="0" y="0"/>
                    </a:moveTo>
                    <a:lnTo>
                      <a:pt x="4415028" y="0"/>
                    </a:lnTo>
                    <a:lnTo>
                      <a:pt x="4415028" y="24130"/>
                    </a:lnTo>
                    <a:lnTo>
                      <a:pt x="0" y="2413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98" name="Freeform 97"/>
              <p:cNvSpPr/>
              <p:nvPr/>
            </p:nvSpPr>
            <p:spPr>
              <a:xfrm>
                <a:off x="547624" y="4019804"/>
                <a:ext cx="4407409" cy="24131"/>
              </a:xfrm>
              <a:custGeom>
                <a:avLst/>
                <a:gdLst/>
                <a:ahLst/>
                <a:cxnLst/>
                <a:rect l="0" t="0" r="0" b="0"/>
                <a:pathLst>
                  <a:path w="4407409" h="24131">
                    <a:moveTo>
                      <a:pt x="0" y="0"/>
                    </a:moveTo>
                    <a:lnTo>
                      <a:pt x="4407408" y="0"/>
                    </a:lnTo>
                    <a:lnTo>
                      <a:pt x="4407408" y="24130"/>
                    </a:lnTo>
                    <a:lnTo>
                      <a:pt x="0" y="2413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99" name="Freeform 98"/>
              <p:cNvSpPr/>
              <p:nvPr/>
            </p:nvSpPr>
            <p:spPr>
              <a:xfrm>
                <a:off x="550037" y="3798570"/>
                <a:ext cx="4414013" cy="22988"/>
              </a:xfrm>
              <a:custGeom>
                <a:avLst/>
                <a:gdLst/>
                <a:ahLst/>
                <a:cxnLst/>
                <a:rect l="0" t="0" r="0" b="0"/>
                <a:pathLst>
                  <a:path w="4414013" h="22988">
                    <a:moveTo>
                      <a:pt x="0" y="0"/>
                    </a:moveTo>
                    <a:lnTo>
                      <a:pt x="4414012" y="0"/>
                    </a:lnTo>
                    <a:lnTo>
                      <a:pt x="4414012" y="22987"/>
                    </a:lnTo>
                    <a:lnTo>
                      <a:pt x="0" y="2298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100" name="Freeform 99"/>
              <p:cNvSpPr/>
              <p:nvPr/>
            </p:nvSpPr>
            <p:spPr>
              <a:xfrm>
                <a:off x="548894" y="3579114"/>
                <a:ext cx="4401821" cy="22988"/>
              </a:xfrm>
              <a:custGeom>
                <a:avLst/>
                <a:gdLst/>
                <a:ahLst/>
                <a:cxnLst/>
                <a:rect l="0" t="0" r="0" b="0"/>
                <a:pathLst>
                  <a:path w="4401821" h="22988">
                    <a:moveTo>
                      <a:pt x="0" y="0"/>
                    </a:moveTo>
                    <a:lnTo>
                      <a:pt x="4401820" y="0"/>
                    </a:lnTo>
                    <a:lnTo>
                      <a:pt x="4401820" y="22987"/>
                    </a:lnTo>
                    <a:lnTo>
                      <a:pt x="0" y="2298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101" name="Freeform 100"/>
              <p:cNvSpPr/>
              <p:nvPr/>
            </p:nvSpPr>
            <p:spPr>
              <a:xfrm>
                <a:off x="546481" y="4678426"/>
                <a:ext cx="4406266" cy="23115"/>
              </a:xfrm>
              <a:custGeom>
                <a:avLst/>
                <a:gdLst/>
                <a:ahLst/>
                <a:cxnLst/>
                <a:rect l="0" t="0" r="0" b="0"/>
                <a:pathLst>
                  <a:path w="4406266" h="23115">
                    <a:moveTo>
                      <a:pt x="0" y="0"/>
                    </a:moveTo>
                    <a:lnTo>
                      <a:pt x="4406265" y="0"/>
                    </a:lnTo>
                    <a:lnTo>
                      <a:pt x="4406265" y="23114"/>
                    </a:lnTo>
                    <a:lnTo>
                      <a:pt x="0" y="2311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102" name="Freeform 101"/>
              <p:cNvSpPr/>
              <p:nvPr/>
            </p:nvSpPr>
            <p:spPr>
              <a:xfrm>
                <a:off x="545592" y="4900041"/>
                <a:ext cx="4414140" cy="22988"/>
              </a:xfrm>
              <a:custGeom>
                <a:avLst/>
                <a:gdLst/>
                <a:ahLst/>
                <a:cxnLst/>
                <a:rect l="0" t="0" r="0" b="0"/>
                <a:pathLst>
                  <a:path w="4414140" h="22988">
                    <a:moveTo>
                      <a:pt x="0" y="0"/>
                    </a:moveTo>
                    <a:lnTo>
                      <a:pt x="4414139" y="0"/>
                    </a:lnTo>
                    <a:lnTo>
                      <a:pt x="4414139" y="22987"/>
                    </a:lnTo>
                    <a:lnTo>
                      <a:pt x="0" y="2298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103" name="Freeform 102"/>
              <p:cNvSpPr/>
              <p:nvPr/>
            </p:nvSpPr>
            <p:spPr>
              <a:xfrm>
                <a:off x="544449" y="5121529"/>
                <a:ext cx="4411727" cy="24131"/>
              </a:xfrm>
              <a:custGeom>
                <a:avLst/>
                <a:gdLst/>
                <a:ahLst/>
                <a:cxnLst/>
                <a:rect l="0" t="0" r="0" b="0"/>
                <a:pathLst>
                  <a:path w="4411727" h="24131">
                    <a:moveTo>
                      <a:pt x="0" y="0"/>
                    </a:moveTo>
                    <a:lnTo>
                      <a:pt x="4411726" y="0"/>
                    </a:lnTo>
                    <a:lnTo>
                      <a:pt x="4411726" y="24130"/>
                    </a:lnTo>
                    <a:lnTo>
                      <a:pt x="0" y="2413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104" name="Freeform 103"/>
              <p:cNvSpPr/>
              <p:nvPr/>
            </p:nvSpPr>
            <p:spPr>
              <a:xfrm>
                <a:off x="545592" y="5340731"/>
                <a:ext cx="4415029" cy="24131"/>
              </a:xfrm>
              <a:custGeom>
                <a:avLst/>
                <a:gdLst/>
                <a:ahLst/>
                <a:cxnLst/>
                <a:rect l="0" t="0" r="0" b="0"/>
                <a:pathLst>
                  <a:path w="4415029" h="24131">
                    <a:moveTo>
                      <a:pt x="0" y="0"/>
                    </a:moveTo>
                    <a:lnTo>
                      <a:pt x="4415028" y="0"/>
                    </a:lnTo>
                    <a:lnTo>
                      <a:pt x="4415028" y="24130"/>
                    </a:lnTo>
                    <a:lnTo>
                      <a:pt x="0" y="2413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105" name="Freeform 104"/>
              <p:cNvSpPr/>
              <p:nvPr/>
            </p:nvSpPr>
            <p:spPr>
              <a:xfrm>
                <a:off x="544449" y="5556631"/>
                <a:ext cx="4414902" cy="24258"/>
              </a:xfrm>
              <a:custGeom>
                <a:avLst/>
                <a:gdLst/>
                <a:ahLst/>
                <a:cxnLst/>
                <a:rect l="0" t="0" r="0" b="0"/>
                <a:pathLst>
                  <a:path w="4414902" h="24258">
                    <a:moveTo>
                      <a:pt x="0" y="0"/>
                    </a:moveTo>
                    <a:lnTo>
                      <a:pt x="4414901" y="0"/>
                    </a:lnTo>
                    <a:lnTo>
                      <a:pt x="4414901" y="24257"/>
                    </a:lnTo>
                    <a:lnTo>
                      <a:pt x="0" y="2425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106" name="Freeform 105"/>
              <p:cNvSpPr/>
              <p:nvPr/>
            </p:nvSpPr>
            <p:spPr>
              <a:xfrm>
                <a:off x="547624" y="6658102"/>
                <a:ext cx="4415029" cy="26544"/>
              </a:xfrm>
              <a:custGeom>
                <a:avLst/>
                <a:gdLst/>
                <a:ahLst/>
                <a:cxnLst/>
                <a:rect l="0" t="0" r="0" b="0"/>
                <a:pathLst>
                  <a:path w="4415029" h="26544">
                    <a:moveTo>
                      <a:pt x="0" y="0"/>
                    </a:moveTo>
                    <a:lnTo>
                      <a:pt x="4415028" y="0"/>
                    </a:lnTo>
                    <a:lnTo>
                      <a:pt x="4415028" y="26543"/>
                    </a:lnTo>
                    <a:lnTo>
                      <a:pt x="0" y="2654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107" name="Freeform 106"/>
              <p:cNvSpPr/>
              <p:nvPr/>
            </p:nvSpPr>
            <p:spPr>
              <a:xfrm>
                <a:off x="547624" y="6442075"/>
                <a:ext cx="4416172" cy="26544"/>
              </a:xfrm>
              <a:custGeom>
                <a:avLst/>
                <a:gdLst/>
                <a:ahLst/>
                <a:cxnLst/>
                <a:rect l="0" t="0" r="0" b="0"/>
                <a:pathLst>
                  <a:path w="4416172" h="26544">
                    <a:moveTo>
                      <a:pt x="0" y="0"/>
                    </a:moveTo>
                    <a:lnTo>
                      <a:pt x="4416171" y="0"/>
                    </a:lnTo>
                    <a:lnTo>
                      <a:pt x="4416171" y="26543"/>
                    </a:lnTo>
                    <a:lnTo>
                      <a:pt x="0" y="2654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108" name="Freeform 107"/>
              <p:cNvSpPr/>
              <p:nvPr/>
            </p:nvSpPr>
            <p:spPr>
              <a:xfrm>
                <a:off x="544449" y="6221730"/>
                <a:ext cx="4414140" cy="24258"/>
              </a:xfrm>
              <a:custGeom>
                <a:avLst/>
                <a:gdLst/>
                <a:ahLst/>
                <a:cxnLst/>
                <a:rect l="0" t="0" r="0" b="0"/>
                <a:pathLst>
                  <a:path w="4414140" h="24258">
                    <a:moveTo>
                      <a:pt x="0" y="0"/>
                    </a:moveTo>
                    <a:lnTo>
                      <a:pt x="4414139" y="0"/>
                    </a:lnTo>
                    <a:lnTo>
                      <a:pt x="4414139" y="24257"/>
                    </a:lnTo>
                    <a:lnTo>
                      <a:pt x="0" y="2425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109" name="Freeform 108"/>
              <p:cNvSpPr/>
              <p:nvPr/>
            </p:nvSpPr>
            <p:spPr>
              <a:xfrm>
                <a:off x="545592" y="6000496"/>
                <a:ext cx="4415029" cy="24258"/>
              </a:xfrm>
              <a:custGeom>
                <a:avLst/>
                <a:gdLst/>
                <a:ahLst/>
                <a:cxnLst/>
                <a:rect l="0" t="0" r="0" b="0"/>
                <a:pathLst>
                  <a:path w="4415029" h="24258">
                    <a:moveTo>
                      <a:pt x="0" y="0"/>
                    </a:moveTo>
                    <a:lnTo>
                      <a:pt x="4415028" y="0"/>
                    </a:lnTo>
                    <a:lnTo>
                      <a:pt x="4415028" y="24257"/>
                    </a:lnTo>
                    <a:lnTo>
                      <a:pt x="0" y="2425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110" name="Freeform 109"/>
              <p:cNvSpPr/>
              <p:nvPr/>
            </p:nvSpPr>
            <p:spPr>
              <a:xfrm>
                <a:off x="545592" y="5781421"/>
                <a:ext cx="4409441" cy="24131"/>
              </a:xfrm>
              <a:custGeom>
                <a:avLst/>
                <a:gdLst/>
                <a:ahLst/>
                <a:cxnLst/>
                <a:rect l="0" t="0" r="0" b="0"/>
                <a:pathLst>
                  <a:path w="4409441" h="24131">
                    <a:moveTo>
                      <a:pt x="0" y="0"/>
                    </a:moveTo>
                    <a:lnTo>
                      <a:pt x="4409440" y="0"/>
                    </a:lnTo>
                    <a:lnTo>
                      <a:pt x="4409440" y="24130"/>
                    </a:lnTo>
                    <a:lnTo>
                      <a:pt x="0" y="2413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sp>
            <p:nvSpPr>
              <p:cNvPr id="111" name="Freeform 110"/>
              <p:cNvSpPr/>
              <p:nvPr/>
            </p:nvSpPr>
            <p:spPr>
              <a:xfrm>
                <a:off x="533400" y="6881622"/>
                <a:ext cx="4435984" cy="26544"/>
              </a:xfrm>
              <a:custGeom>
                <a:avLst/>
                <a:gdLst/>
                <a:ahLst/>
                <a:cxnLst/>
                <a:rect l="0" t="0" r="0" b="0"/>
                <a:pathLst>
                  <a:path w="4435984" h="26544">
                    <a:moveTo>
                      <a:pt x="0" y="0"/>
                    </a:moveTo>
                    <a:lnTo>
                      <a:pt x="4435983" y="0"/>
                    </a:lnTo>
                    <a:lnTo>
                      <a:pt x="4435983" y="26543"/>
                    </a:lnTo>
                    <a:lnTo>
                      <a:pt x="0" y="2654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grpSp>
        <p:cxnSp>
          <p:nvCxnSpPr>
            <p:cNvPr id="63" name="Straight Connector 62"/>
            <p:cNvCxnSpPr/>
            <p:nvPr/>
          </p:nvCxnSpPr>
          <p:spPr>
            <a:xfrm>
              <a:off x="571500" y="4737100"/>
              <a:ext cx="4495800" cy="0"/>
            </a:xfrm>
            <a:prstGeom prst="line">
              <a:avLst/>
            </a:prstGeom>
            <a:ln w="76200" cap="flat" cmpd="sng" algn="ctr">
              <a:solidFill>
                <a:srgbClr val="32CD32"/>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794000" y="2552700"/>
              <a:ext cx="0" cy="4521200"/>
            </a:xfrm>
            <a:prstGeom prst="line">
              <a:avLst/>
            </a:prstGeom>
            <a:ln w="76200" cap="flat" cmpd="sng" algn="ctr">
              <a:solidFill>
                <a:srgbClr val="80008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511300" y="3257240"/>
              <a:ext cx="564341" cy="719389"/>
            </a:xfrm>
            <a:prstGeom prst="rect">
              <a:avLst/>
            </a:prstGeom>
            <a:noFill/>
          </p:spPr>
          <p:txBody>
            <a:bodyPr vert="horz" wrap="square" rtlCol="0">
              <a:spAutoFit/>
            </a:bodyPr>
            <a:lstStyle/>
            <a:p>
              <a:r>
                <a:rPr lang="en-US" sz="4000" b="1" dirty="0" smtClean="0">
                  <a:solidFill>
                    <a:srgbClr val="FF6820"/>
                  </a:solidFill>
                  <a:latin typeface="Arial" pitchFamily="34" charset="0"/>
                  <a:cs typeface="Arial" pitchFamily="34" charset="0"/>
                </a:rPr>
                <a:t>II</a:t>
              </a:r>
              <a:endParaRPr lang="en-US" sz="4000" b="1" dirty="0">
                <a:solidFill>
                  <a:srgbClr val="FF6820"/>
                </a:solidFill>
                <a:latin typeface="Arial" pitchFamily="34" charset="0"/>
                <a:cs typeface="Arial" pitchFamily="34" charset="0"/>
              </a:endParaRPr>
            </a:p>
          </p:txBody>
        </p:sp>
        <p:sp>
          <p:nvSpPr>
            <p:cNvPr id="66" name="TextBox 65"/>
            <p:cNvSpPr txBox="1"/>
            <p:nvPr/>
          </p:nvSpPr>
          <p:spPr>
            <a:xfrm>
              <a:off x="3949700" y="3251200"/>
              <a:ext cx="469900" cy="719389"/>
            </a:xfrm>
            <a:prstGeom prst="rect">
              <a:avLst/>
            </a:prstGeom>
            <a:noFill/>
          </p:spPr>
          <p:txBody>
            <a:bodyPr vert="horz" wrap="square" rtlCol="0">
              <a:spAutoFit/>
            </a:bodyPr>
            <a:lstStyle/>
            <a:p>
              <a:r>
                <a:rPr lang="en-US" sz="4000" b="1" dirty="0" smtClean="0">
                  <a:solidFill>
                    <a:srgbClr val="FF6820"/>
                  </a:solidFill>
                  <a:latin typeface="Arial" pitchFamily="34" charset="0"/>
                  <a:cs typeface="Arial" pitchFamily="34" charset="0"/>
                </a:rPr>
                <a:t>I</a:t>
              </a:r>
              <a:endParaRPr lang="en-US" sz="4000" b="1" dirty="0">
                <a:solidFill>
                  <a:srgbClr val="FF6820"/>
                </a:solidFill>
                <a:latin typeface="Arial" pitchFamily="34" charset="0"/>
                <a:cs typeface="Arial" pitchFamily="34" charset="0"/>
              </a:endParaRPr>
            </a:p>
          </p:txBody>
        </p:sp>
        <p:sp>
          <p:nvSpPr>
            <p:cNvPr id="67" name="TextBox 66"/>
            <p:cNvSpPr txBox="1"/>
            <p:nvPr/>
          </p:nvSpPr>
          <p:spPr>
            <a:xfrm>
              <a:off x="1460500" y="5225741"/>
              <a:ext cx="615142" cy="719389"/>
            </a:xfrm>
            <a:prstGeom prst="rect">
              <a:avLst/>
            </a:prstGeom>
            <a:noFill/>
          </p:spPr>
          <p:txBody>
            <a:bodyPr vert="horz" wrap="square" rtlCol="0">
              <a:spAutoFit/>
            </a:bodyPr>
            <a:lstStyle/>
            <a:p>
              <a:r>
                <a:rPr lang="en-US" sz="4000" b="1" dirty="0" smtClean="0">
                  <a:solidFill>
                    <a:srgbClr val="FF6820"/>
                  </a:solidFill>
                  <a:latin typeface="Arial" pitchFamily="34" charset="0"/>
                  <a:cs typeface="Arial" pitchFamily="34" charset="0"/>
                </a:rPr>
                <a:t>III</a:t>
              </a:r>
              <a:endParaRPr lang="en-US" sz="4000" b="1" dirty="0">
                <a:solidFill>
                  <a:srgbClr val="FF6820"/>
                </a:solidFill>
                <a:latin typeface="Arial" pitchFamily="34" charset="0"/>
                <a:cs typeface="Arial" pitchFamily="34" charset="0"/>
              </a:endParaRPr>
            </a:p>
          </p:txBody>
        </p:sp>
        <p:sp>
          <p:nvSpPr>
            <p:cNvPr id="68" name="TextBox 67"/>
            <p:cNvSpPr txBox="1"/>
            <p:nvPr/>
          </p:nvSpPr>
          <p:spPr>
            <a:xfrm>
              <a:off x="3632200" y="5213660"/>
              <a:ext cx="904161" cy="719389"/>
            </a:xfrm>
            <a:prstGeom prst="rect">
              <a:avLst/>
            </a:prstGeom>
            <a:noFill/>
          </p:spPr>
          <p:txBody>
            <a:bodyPr vert="horz" wrap="square" rtlCol="0">
              <a:spAutoFit/>
            </a:bodyPr>
            <a:lstStyle/>
            <a:p>
              <a:r>
                <a:rPr lang="en-US" sz="4000" b="1" dirty="0" smtClean="0">
                  <a:solidFill>
                    <a:srgbClr val="FF6820"/>
                  </a:solidFill>
                  <a:latin typeface="Arial" pitchFamily="34" charset="0"/>
                  <a:cs typeface="Arial" pitchFamily="34" charset="0"/>
                </a:rPr>
                <a:t>IV</a:t>
              </a:r>
              <a:endParaRPr lang="en-US" sz="4000" b="1" dirty="0">
                <a:solidFill>
                  <a:srgbClr val="FF6820"/>
                </a:solidFill>
                <a:latin typeface="Arial" pitchFamily="34" charset="0"/>
                <a:cs typeface="Arial" pitchFamily="34" charset="0"/>
              </a:endParaRPr>
            </a:p>
          </p:txBody>
        </p:sp>
        <p:sp>
          <p:nvSpPr>
            <p:cNvPr id="69" name="Oval 68"/>
            <p:cNvSpPr/>
            <p:nvPr/>
          </p:nvSpPr>
          <p:spPr>
            <a:xfrm>
              <a:off x="2717800" y="4610100"/>
              <a:ext cx="155448" cy="175260"/>
            </a:xfrm>
            <a:prstGeom prst="ellipse">
              <a:avLst/>
            </a:prstGeom>
            <a:solidFill>
              <a:srgbClr val="FF0000"/>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latin typeface="Arial" pitchFamily="34" charset="0"/>
                <a:cs typeface="Arial" pitchFamily="34" charset="0"/>
              </a:endParaRPr>
            </a:p>
          </p:txBody>
        </p:sp>
      </p:grpSp>
      <p:sp>
        <p:nvSpPr>
          <p:cNvPr id="2" name="TextBox 1"/>
          <p:cNvSpPr txBox="1"/>
          <p:nvPr/>
        </p:nvSpPr>
        <p:spPr>
          <a:xfrm>
            <a:off x="5776531" y="4738756"/>
            <a:ext cx="4491419" cy="1938992"/>
          </a:xfrm>
          <a:prstGeom prst="rect">
            <a:avLst/>
          </a:prstGeom>
          <a:noFill/>
        </p:spPr>
        <p:txBody>
          <a:bodyPr vert="horz" rtlCol="0">
            <a:spAutoFit/>
          </a:bodyPr>
          <a:lstStyle/>
          <a:p>
            <a:r>
              <a:rPr lang="en-US" sz="2400" b="1" u="sng" dirty="0" smtClean="0">
                <a:solidFill>
                  <a:srgbClr val="800080"/>
                </a:solidFill>
                <a:latin typeface="Arial" pitchFamily="34" charset="0"/>
                <a:cs typeface="Arial" pitchFamily="34" charset="0"/>
              </a:rPr>
              <a:t>y-axis</a:t>
            </a:r>
            <a:r>
              <a:rPr lang="en-US" sz="2400" b="1" dirty="0" smtClean="0">
                <a:solidFill>
                  <a:srgbClr val="00008B"/>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vertical number line that extends indefinitely in both directions from zero. (Up- positive  Down- negative)</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5507106" y="1986340"/>
            <a:ext cx="4439478" cy="1938992"/>
          </a:xfrm>
          <a:prstGeom prst="rect">
            <a:avLst/>
          </a:prstGeom>
          <a:noFill/>
        </p:spPr>
        <p:txBody>
          <a:bodyPr vert="horz" wrap="square" rtlCol="0">
            <a:spAutoFit/>
          </a:bodyPr>
          <a:lstStyle/>
          <a:p>
            <a:r>
              <a:rPr lang="en-US" sz="2400" b="1" u="sng" dirty="0" smtClean="0">
                <a:solidFill>
                  <a:srgbClr val="3CB371"/>
                </a:solidFill>
                <a:latin typeface="Arial" pitchFamily="34" charset="0"/>
                <a:cs typeface="Arial" pitchFamily="34" charset="0"/>
              </a:rPr>
              <a:t>x-axis</a:t>
            </a:r>
            <a:r>
              <a:rPr lang="en-US" sz="2400" b="1" dirty="0" smtClean="0">
                <a:solidFill>
                  <a:srgbClr val="00008B"/>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horizontal number line that extends indefinitely in both directions from zero.  (Right- positive Left- negative)</a:t>
            </a:r>
            <a:endParaRPr lang="en-US" sz="2400" b="1" dirty="0">
              <a:solidFill>
                <a:srgbClr val="0000FF"/>
              </a:solidFill>
              <a:latin typeface="Arial" pitchFamily="34" charset="0"/>
              <a:cs typeface="Arial" pitchFamily="34" charset="0"/>
            </a:endParaRPr>
          </a:p>
        </p:txBody>
      </p:sp>
      <p:sp>
        <p:nvSpPr>
          <p:cNvPr id="4" name="TextBox 3"/>
          <p:cNvSpPr txBox="1"/>
          <p:nvPr/>
        </p:nvSpPr>
        <p:spPr>
          <a:xfrm>
            <a:off x="486302" y="7462078"/>
            <a:ext cx="9460282" cy="830997"/>
          </a:xfrm>
          <a:prstGeom prst="rect">
            <a:avLst/>
          </a:prstGeom>
          <a:noFill/>
        </p:spPr>
        <p:txBody>
          <a:bodyPr vert="horz" wrap="square" rtlCol="0">
            <a:spAutoFit/>
          </a:bodyPr>
          <a:lstStyle/>
          <a:p>
            <a:r>
              <a:rPr lang="en-US" sz="2400" b="1" u="sng" dirty="0" smtClean="0">
                <a:solidFill>
                  <a:srgbClr val="FF0000"/>
                </a:solidFill>
                <a:latin typeface="Arial" pitchFamily="34" charset="0"/>
                <a:cs typeface="Arial" pitchFamily="34" charset="0"/>
              </a:rPr>
              <a:t>Origin</a:t>
            </a:r>
            <a:r>
              <a:rPr lang="en-US" sz="2400" b="1" dirty="0" smtClean="0">
                <a:solidFill>
                  <a:srgbClr val="FF0000"/>
                </a:solidFill>
                <a:latin typeface="Arial" pitchFamily="34" charset="0"/>
                <a:cs typeface="Arial" pitchFamily="34" charset="0"/>
              </a:rPr>
              <a:t>:</a:t>
            </a:r>
            <a:r>
              <a:rPr lang="en-US" sz="2400" b="1" dirty="0" smtClean="0">
                <a:solidFill>
                  <a:srgbClr val="000000"/>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the point where zero on the x-axis intersects zero on the y-axis. The coordinates of the origin are </a:t>
            </a:r>
            <a:r>
              <a:rPr lang="en-US" sz="2400" b="1" dirty="0" smtClean="0">
                <a:solidFill>
                  <a:srgbClr val="FF0000"/>
                </a:solidFill>
                <a:latin typeface="Arial" pitchFamily="34" charset="0"/>
                <a:cs typeface="Arial" pitchFamily="34" charset="0"/>
              </a:rPr>
              <a:t>(0,0)</a:t>
            </a:r>
            <a:r>
              <a:rPr lang="en-US" sz="2400" b="1" dirty="0" smtClean="0">
                <a:solidFill>
                  <a:srgbClr val="000000"/>
                </a:solidFill>
                <a:latin typeface="Arial" pitchFamily="34" charset="0"/>
                <a:cs typeface="Arial" pitchFamily="34" charset="0"/>
              </a:rPr>
              <a:t>.</a:t>
            </a:r>
            <a:endParaRPr lang="en-US" sz="2400" b="1" dirty="0">
              <a:solidFill>
                <a:srgbClr val="000000"/>
              </a:solidFill>
              <a:latin typeface="Arial" pitchFamily="34" charset="0"/>
              <a:cs typeface="Arial" pitchFamily="34" charset="0"/>
            </a:endParaRPr>
          </a:p>
        </p:txBody>
      </p:sp>
      <p:sp>
        <p:nvSpPr>
          <p:cNvPr id="56" name="TextBox 55"/>
          <p:cNvSpPr txBox="1"/>
          <p:nvPr/>
        </p:nvSpPr>
        <p:spPr>
          <a:xfrm>
            <a:off x="2758573" y="928756"/>
            <a:ext cx="4679850" cy="646331"/>
          </a:xfrm>
          <a:prstGeom prst="rect">
            <a:avLst/>
          </a:prstGeom>
          <a:noFill/>
        </p:spPr>
        <p:txBody>
          <a:bodyPr vert="horz" wrap="square" rtlCol="0">
            <a:spAutoFit/>
          </a:bodyPr>
          <a:lstStyle/>
          <a:p>
            <a:pPr algn="ctr"/>
            <a:r>
              <a:rPr lang="en-US" sz="3600" b="1" dirty="0" smtClean="0">
                <a:solidFill>
                  <a:srgbClr val="0000FF"/>
                </a:solidFill>
                <a:latin typeface="Arial" pitchFamily="34" charset="0"/>
                <a:cs typeface="Arial" pitchFamily="34" charset="0"/>
              </a:rPr>
              <a:t>Vocabulary Review</a:t>
            </a:r>
            <a:endParaRPr lang="en-US" sz="3600" b="1" dirty="0">
              <a:solidFill>
                <a:srgbClr val="0000FF"/>
              </a:solidFill>
              <a:latin typeface="Arial" pitchFamily="34" charset="0"/>
              <a:cs typeface="Arial" pitchFamily="34" charset="0"/>
            </a:endParaRPr>
          </a:p>
        </p:txBody>
      </p:sp>
      <p:grpSp>
        <p:nvGrpSpPr>
          <p:cNvPr id="60" name="Group 59"/>
          <p:cNvGrpSpPr/>
          <p:nvPr/>
        </p:nvGrpSpPr>
        <p:grpSpPr>
          <a:xfrm>
            <a:off x="26850" y="1575087"/>
            <a:ext cx="10325100" cy="9196435"/>
            <a:chOff x="0" y="1582003"/>
            <a:chExt cx="10325100" cy="8597875"/>
          </a:xfrm>
        </p:grpSpPr>
        <p:sp>
          <p:nvSpPr>
            <p:cNvPr id="57" name="Rectangle 56"/>
            <p:cNvSpPr/>
            <p:nvPr/>
          </p:nvSpPr>
          <p:spPr>
            <a:xfrm>
              <a:off x="0" y="1823278"/>
              <a:ext cx="10325100" cy="83566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9658350" y="1582003"/>
              <a:ext cx="615910" cy="830997"/>
            </a:xfrm>
            <a:prstGeom prst="rect">
              <a:avLst/>
            </a:prstGeom>
            <a:noFill/>
          </p:spPr>
          <p:txBody>
            <a:bodyPr wrap="square" rtlCol="0">
              <a:spAutoFit/>
            </a:bodyPr>
            <a:lstStyle/>
            <a:p>
              <a:r>
                <a:rPr lang="en-US" sz="4800" dirty="0" smtClean="0">
                  <a:latin typeface="Arial" pitchFamily="34" charset="0"/>
                  <a:cs typeface="Arial" pitchFamily="34" charset="0"/>
                </a:rPr>
                <a:t>×</a:t>
              </a:r>
              <a:endParaRPr lang="en-US" sz="4800" dirty="0">
                <a:latin typeface="Arial" pitchFamily="34" charset="0"/>
                <a:cs typeface="Arial" pitchFamily="34" charset="0"/>
              </a:endParaRPr>
            </a:p>
          </p:txBody>
        </p:sp>
      </p:grpSp>
    </p:spTree>
    <p:extLst>
      <p:ext uri="{BB962C8B-B14F-4D97-AF65-F5344CB8AC3E}">
        <p14:creationId xmlns:p14="http://schemas.microsoft.com/office/powerpoint/2010/main" val="131071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0"/>
                                        </p:tgtEl>
                                      </p:cBhvr>
                                    </p:animEffect>
                                    <p:set>
                                      <p:cBhvr>
                                        <p:cTn id="7" dur="1" fill="hold">
                                          <p:stCondLst>
                                            <p:cond delay="499"/>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 6 Unit 3 number-system-6th-grade-2012-05-04 * - SMART Notebook"/>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44866" t="19765" r="17975" b="45457"/>
          <a:stretch/>
        </p:blipFill>
        <p:spPr>
          <a:xfrm>
            <a:off x="1149522" y="2628900"/>
            <a:ext cx="6508578" cy="6337300"/>
          </a:xfrm>
          <a:prstGeom prst="rect">
            <a:avLst/>
          </a:prstGeom>
          <a:ln w="3175">
            <a:solidFill>
              <a:schemeClr val="tx1"/>
            </a:solidFill>
          </a:ln>
        </p:spPr>
      </p:pic>
      <p:sp>
        <p:nvSpPr>
          <p:cNvPr id="2" name="TextBox 1"/>
          <p:cNvSpPr txBox="1"/>
          <p:nvPr/>
        </p:nvSpPr>
        <p:spPr>
          <a:xfrm>
            <a:off x="485900" y="1021571"/>
            <a:ext cx="714250"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74</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92307" y="1021571"/>
            <a:ext cx="8342244"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The points (-6, </a:t>
            </a:r>
            <a:r>
              <a:rPr lang="en-US" sz="2800" b="1" dirty="0">
                <a:solidFill>
                  <a:srgbClr val="000000"/>
                </a:solidFill>
                <a:latin typeface="Arial" pitchFamily="34" charset="0"/>
                <a:cs typeface="Arial" pitchFamily="34" charset="0"/>
              </a:rPr>
              <a:t>2</a:t>
            </a:r>
            <a:r>
              <a:rPr lang="en-US" sz="2800" b="1" dirty="0" smtClean="0">
                <a:solidFill>
                  <a:srgbClr val="000000"/>
                </a:solidFill>
                <a:latin typeface="Arial" pitchFamily="34" charset="0"/>
                <a:cs typeface="Arial" pitchFamily="34" charset="0"/>
              </a:rPr>
              <a:t>) and (3, </a:t>
            </a:r>
            <a:r>
              <a:rPr lang="en-US" sz="2800" b="1" dirty="0">
                <a:solidFill>
                  <a:srgbClr val="000000"/>
                </a:solidFill>
                <a:latin typeface="Arial" pitchFamily="34" charset="0"/>
                <a:cs typeface="Arial" pitchFamily="34" charset="0"/>
              </a:rPr>
              <a:t>2</a:t>
            </a:r>
            <a:r>
              <a:rPr lang="en-US" sz="2800" b="1" dirty="0" smtClean="0">
                <a:solidFill>
                  <a:srgbClr val="000000"/>
                </a:solidFill>
                <a:latin typeface="Arial" pitchFamily="34" charset="0"/>
                <a:cs typeface="Arial" pitchFamily="34" charset="0"/>
              </a:rPr>
              <a:t>) are plotted below.  What is the distance between these two points?</a:t>
            </a:r>
            <a:endParaRPr lang="en-US" sz="2800" b="1" dirty="0">
              <a:solidFill>
                <a:srgbClr val="000000"/>
              </a:solidFill>
              <a:latin typeface="Arial" pitchFamily="34" charset="0"/>
              <a:cs typeface="Arial" pitchFamily="34" charset="0"/>
            </a:endParaRPr>
          </a:p>
        </p:txBody>
      </p:sp>
      <p:pic>
        <p:nvPicPr>
          <p:cNvPr id="14" name="Picture 13"/>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29064" y="87478"/>
            <a:ext cx="4130040" cy="62485"/>
          </a:xfrm>
          <a:prstGeom prst="rect">
            <a:avLst/>
          </a:prstGeom>
          <a:solidFill>
            <a:scrgbClr r="0" g="0" b="0">
              <a:alpha val="0"/>
            </a:scrgbClr>
          </a:solidFill>
        </p:spPr>
      </p:pic>
    </p:spTree>
    <p:extLst>
      <p:ext uri="{BB962C8B-B14F-4D97-AF65-F5344CB8AC3E}">
        <p14:creationId xmlns:p14="http://schemas.microsoft.com/office/powerpoint/2010/main" val="62154879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14660" t="10848" r="12803" b="23701"/>
          <a:stretch/>
        </p:blipFill>
        <p:spPr bwMode="auto">
          <a:xfrm>
            <a:off x="1847850" y="2571750"/>
            <a:ext cx="5886450" cy="5810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85900" y="1028146"/>
            <a:ext cx="638050"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75</a:t>
            </a:r>
            <a:endParaRPr lang="en-US" sz="2800" b="1" dirty="0">
              <a:solidFill>
                <a:srgbClr val="000000"/>
              </a:solidFill>
              <a:latin typeface="Arial" pitchFamily="34" charset="0"/>
              <a:cs typeface="Arial" pitchFamily="34" charset="0"/>
            </a:endParaRPr>
          </a:p>
        </p:txBody>
      </p:sp>
      <p:sp>
        <p:nvSpPr>
          <p:cNvPr id="14" name="TextBox 13"/>
          <p:cNvSpPr txBox="1"/>
          <p:nvPr/>
        </p:nvSpPr>
        <p:spPr>
          <a:xfrm>
            <a:off x="1407985" y="1028146"/>
            <a:ext cx="8326565"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The points (-5, </a:t>
            </a:r>
            <a:r>
              <a:rPr lang="en-US" sz="2800" b="1" dirty="0">
                <a:solidFill>
                  <a:srgbClr val="000000"/>
                </a:solidFill>
                <a:latin typeface="Arial" pitchFamily="34" charset="0"/>
                <a:cs typeface="Arial" pitchFamily="34" charset="0"/>
              </a:rPr>
              <a:t>4</a:t>
            </a:r>
            <a:r>
              <a:rPr lang="en-US" sz="2800" b="1" dirty="0" smtClean="0">
                <a:solidFill>
                  <a:srgbClr val="000000"/>
                </a:solidFill>
                <a:latin typeface="Arial" pitchFamily="34" charset="0"/>
                <a:cs typeface="Arial" pitchFamily="34" charset="0"/>
              </a:rPr>
              <a:t>) and (1, </a:t>
            </a:r>
            <a:r>
              <a:rPr lang="en-US" sz="2800" b="1" dirty="0">
                <a:solidFill>
                  <a:srgbClr val="000000"/>
                </a:solidFill>
                <a:latin typeface="Arial" pitchFamily="34" charset="0"/>
                <a:cs typeface="Arial" pitchFamily="34" charset="0"/>
              </a:rPr>
              <a:t>4</a:t>
            </a:r>
            <a:r>
              <a:rPr lang="en-US" sz="2800" b="1" dirty="0" smtClean="0">
                <a:solidFill>
                  <a:srgbClr val="000000"/>
                </a:solidFill>
                <a:latin typeface="Arial" pitchFamily="34" charset="0"/>
                <a:cs typeface="Arial" pitchFamily="34" charset="0"/>
              </a:rPr>
              <a:t>) are plotted below. What is the distance between these two points?</a:t>
            </a:r>
            <a:endParaRPr lang="en-US" sz="2800" b="1" dirty="0">
              <a:solidFill>
                <a:srgbClr val="000000"/>
              </a:solidFill>
              <a:latin typeface="Arial" pitchFamily="34" charset="0"/>
              <a:cs typeface="Arial" pitchFamily="34" charset="0"/>
            </a:endParaRPr>
          </a:p>
        </p:txBody>
      </p:sp>
      <p:pic>
        <p:nvPicPr>
          <p:cNvPr id="24" name="Picture 23"/>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29064" y="74981"/>
            <a:ext cx="4130040" cy="62485"/>
          </a:xfrm>
          <a:prstGeom prst="rect">
            <a:avLst/>
          </a:prstGeom>
          <a:solidFill>
            <a:scrgbClr r="0" g="0" b="0">
              <a:alpha val="0"/>
            </a:scrgbClr>
          </a:solidFill>
        </p:spPr>
      </p:pic>
    </p:spTree>
    <p:extLst>
      <p:ext uri="{BB962C8B-B14F-4D97-AF65-F5344CB8AC3E}">
        <p14:creationId xmlns:p14="http://schemas.microsoft.com/office/powerpoint/2010/main" val="19541611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 6 Unit 3 number-system-6th-grade-2012-05-04 * - SMART Notebook"/>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41688" t="19295" r="21886" b="46162"/>
          <a:stretch/>
        </p:blipFill>
        <p:spPr>
          <a:xfrm>
            <a:off x="1522921" y="2590799"/>
            <a:ext cx="6230429" cy="6146801"/>
          </a:xfrm>
          <a:prstGeom prst="rect">
            <a:avLst/>
          </a:prstGeom>
          <a:ln w="3175">
            <a:solidFill>
              <a:schemeClr val="tx1"/>
            </a:solidFill>
          </a:ln>
        </p:spPr>
      </p:pic>
      <p:sp>
        <p:nvSpPr>
          <p:cNvPr id="2" name="TextBox 1"/>
          <p:cNvSpPr txBox="1"/>
          <p:nvPr/>
        </p:nvSpPr>
        <p:spPr>
          <a:xfrm>
            <a:off x="485899" y="1024834"/>
            <a:ext cx="585311"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76</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04673" y="1024834"/>
            <a:ext cx="8422643" cy="1384995"/>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Plot and connect the following points: M(1,2), A(-1,2), T (1,4),  H (-1,4).  What is the distance of MA?</a:t>
            </a:r>
            <a:endParaRPr lang="en-US" sz="2800" b="1" dirty="0">
              <a:solidFill>
                <a:srgbClr val="000000"/>
              </a:solidFill>
              <a:latin typeface="Arial" pitchFamily="34" charset="0"/>
              <a:cs typeface="Arial" pitchFamily="34" charset="0"/>
            </a:endParaRPr>
          </a:p>
        </p:txBody>
      </p:sp>
      <p:cxnSp>
        <p:nvCxnSpPr>
          <p:cNvPr id="12" name="Straight Connector 11"/>
          <p:cNvCxnSpPr/>
          <p:nvPr/>
        </p:nvCxnSpPr>
        <p:spPr>
          <a:xfrm>
            <a:off x="1581150" y="1955800"/>
            <a:ext cx="380093"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41970" y="87478"/>
            <a:ext cx="4130040" cy="62485"/>
          </a:xfrm>
          <a:prstGeom prst="rect">
            <a:avLst/>
          </a:prstGeom>
          <a:solidFill>
            <a:scrgbClr r="0" g="0" b="0">
              <a:alpha val="0"/>
            </a:scrgbClr>
          </a:solidFill>
        </p:spPr>
      </p:pic>
    </p:spTree>
    <p:extLst>
      <p:ext uri="{BB962C8B-B14F-4D97-AF65-F5344CB8AC3E}">
        <p14:creationId xmlns:p14="http://schemas.microsoft.com/office/powerpoint/2010/main" val="285102792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 6 Unit 3 number-system-6th-grade-2012-05-04 * - SMART Notebook"/>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41688" t="19295" r="21886" b="46162"/>
          <a:stretch/>
        </p:blipFill>
        <p:spPr>
          <a:xfrm>
            <a:off x="1522921" y="2590799"/>
            <a:ext cx="6230429" cy="6146801"/>
          </a:xfrm>
          <a:prstGeom prst="rect">
            <a:avLst/>
          </a:prstGeom>
          <a:ln w="3175">
            <a:solidFill>
              <a:schemeClr val="tx1"/>
            </a:solidFill>
          </a:ln>
        </p:spPr>
      </p:pic>
      <p:sp>
        <p:nvSpPr>
          <p:cNvPr id="2" name="TextBox 1"/>
          <p:cNvSpPr txBox="1"/>
          <p:nvPr/>
        </p:nvSpPr>
        <p:spPr>
          <a:xfrm>
            <a:off x="482588" y="1028146"/>
            <a:ext cx="641362"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77</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04673" y="1028146"/>
            <a:ext cx="8425955"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Plot and connect the following points: A(-2,2), B(6,2), C (0,4) What is the distance of AC?</a:t>
            </a:r>
            <a:endParaRPr lang="en-US" sz="2800" b="1" dirty="0">
              <a:solidFill>
                <a:srgbClr val="000000"/>
              </a:solidFill>
              <a:latin typeface="Arial" pitchFamily="34" charset="0"/>
              <a:cs typeface="Arial" pitchFamily="34" charset="0"/>
            </a:endParaRPr>
          </a:p>
        </p:txBody>
      </p:sp>
      <p:cxnSp>
        <p:nvCxnSpPr>
          <p:cNvPr id="12" name="Straight Connector 11"/>
          <p:cNvCxnSpPr/>
          <p:nvPr/>
        </p:nvCxnSpPr>
        <p:spPr>
          <a:xfrm>
            <a:off x="7906657" y="1535044"/>
            <a:ext cx="380093"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29064" y="87478"/>
            <a:ext cx="4130040" cy="62485"/>
          </a:xfrm>
          <a:prstGeom prst="rect">
            <a:avLst/>
          </a:prstGeom>
          <a:solidFill>
            <a:scrgbClr r="0" g="0" b="0">
              <a:alpha val="0"/>
            </a:scrgbClr>
          </a:solidFill>
        </p:spPr>
      </p:pic>
    </p:spTree>
    <p:extLst>
      <p:ext uri="{BB962C8B-B14F-4D97-AF65-F5344CB8AC3E}">
        <p14:creationId xmlns:p14="http://schemas.microsoft.com/office/powerpoint/2010/main" val="896144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759343" y="2899933"/>
            <a:ext cx="955072"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-$6</a:t>
            </a:r>
            <a:endParaRPr lang="en-US" sz="2400" b="1">
              <a:solidFill>
                <a:srgbClr val="0000FF"/>
              </a:solidFill>
              <a:latin typeface="Arial" pitchFamily="34" charset="0"/>
              <a:cs typeface="Arial" pitchFamily="34" charset="0"/>
            </a:endParaRPr>
          </a:p>
        </p:txBody>
      </p:sp>
      <p:sp>
        <p:nvSpPr>
          <p:cNvPr id="3" name="TextBox 2"/>
          <p:cNvSpPr txBox="1"/>
          <p:nvPr/>
        </p:nvSpPr>
        <p:spPr>
          <a:xfrm>
            <a:off x="494030" y="2874939"/>
            <a:ext cx="5807869" cy="4154984"/>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1. Spending $6</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2. Gain of 11 pounds</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3. Depositing $700</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4. 10 degrees below zero</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5. 8 strokes under par (par = 0)</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6. 350 feet above sea level</a:t>
            </a:r>
            <a:endParaRPr lang="en-US" sz="2400" b="1" dirty="0">
              <a:solidFill>
                <a:srgbClr val="0000FF"/>
              </a:solidFill>
              <a:latin typeface="Arial" pitchFamily="34" charset="0"/>
              <a:cs typeface="Arial" pitchFamily="34" charset="0"/>
            </a:endParaRPr>
          </a:p>
        </p:txBody>
      </p:sp>
      <p:sp>
        <p:nvSpPr>
          <p:cNvPr id="4" name="TextBox 3"/>
          <p:cNvSpPr txBox="1"/>
          <p:nvPr/>
        </p:nvSpPr>
        <p:spPr>
          <a:xfrm>
            <a:off x="1716720" y="929198"/>
            <a:ext cx="6896740" cy="1200329"/>
          </a:xfrm>
          <a:prstGeom prst="rect">
            <a:avLst/>
          </a:prstGeom>
          <a:noFill/>
        </p:spPr>
        <p:txBody>
          <a:bodyPr vert="horz" wrap="square" rtlCol="0">
            <a:spAutoFit/>
          </a:bodyPr>
          <a:lstStyle/>
          <a:p>
            <a:pPr algn="ctr"/>
            <a:r>
              <a:rPr lang="en-US" sz="3600" b="1" dirty="0" smtClean="0">
                <a:solidFill>
                  <a:srgbClr val="0000FF"/>
                </a:solidFill>
                <a:latin typeface="Arial" pitchFamily="34" charset="0"/>
                <a:cs typeface="Arial" pitchFamily="34" charset="0"/>
              </a:rPr>
              <a:t>Write an integer to represent</a:t>
            </a:r>
          </a:p>
          <a:p>
            <a:pPr algn="ctr"/>
            <a:r>
              <a:rPr lang="en-US" sz="3600" b="1" dirty="0" smtClean="0">
                <a:solidFill>
                  <a:srgbClr val="0000FF"/>
                </a:solidFill>
                <a:latin typeface="Arial" pitchFamily="34" charset="0"/>
                <a:cs typeface="Arial" pitchFamily="34" charset="0"/>
              </a:rPr>
              <a:t> each situation:</a:t>
            </a:r>
            <a:endParaRPr lang="en-US" sz="3600" b="1" dirty="0">
              <a:solidFill>
                <a:srgbClr val="0000FF"/>
              </a:solidFill>
              <a:latin typeface="Arial" pitchFamily="34" charset="0"/>
              <a:cs typeface="Arial" pitchFamily="34" charset="0"/>
            </a:endParaRPr>
          </a:p>
        </p:txBody>
      </p:sp>
      <p:sp>
        <p:nvSpPr>
          <p:cNvPr id="5" name="TextBox 4"/>
          <p:cNvSpPr txBox="1"/>
          <p:nvPr/>
        </p:nvSpPr>
        <p:spPr>
          <a:xfrm>
            <a:off x="4781550" y="3576320"/>
            <a:ext cx="1548765"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11 lbs.</a:t>
            </a:r>
            <a:endParaRPr lang="en-US" sz="2400" b="1" dirty="0">
              <a:solidFill>
                <a:srgbClr val="0000FF"/>
              </a:solidFill>
              <a:latin typeface="Arial" pitchFamily="34" charset="0"/>
              <a:cs typeface="Arial" pitchFamily="34" charset="0"/>
            </a:endParaRPr>
          </a:p>
        </p:txBody>
      </p:sp>
      <p:sp>
        <p:nvSpPr>
          <p:cNvPr id="9" name="TextBox 8"/>
          <p:cNvSpPr txBox="1"/>
          <p:nvPr/>
        </p:nvSpPr>
        <p:spPr>
          <a:xfrm>
            <a:off x="4629150" y="4490766"/>
            <a:ext cx="1213199"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$700</a:t>
            </a:r>
            <a:endParaRPr lang="en-US" sz="2400" b="1" dirty="0">
              <a:solidFill>
                <a:srgbClr val="0000FF"/>
              </a:solidFill>
              <a:latin typeface="Arial" pitchFamily="34" charset="0"/>
              <a:cs typeface="Arial" pitchFamily="34" charset="0"/>
            </a:endParaRPr>
          </a:p>
        </p:txBody>
      </p:sp>
      <p:sp>
        <p:nvSpPr>
          <p:cNvPr id="10" name="TextBox 9"/>
          <p:cNvSpPr txBox="1"/>
          <p:nvPr/>
        </p:nvSpPr>
        <p:spPr>
          <a:xfrm>
            <a:off x="5071110" y="5151735"/>
            <a:ext cx="2348960"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-10 degrees</a:t>
            </a:r>
            <a:endParaRPr lang="en-US" sz="2400" b="1" dirty="0">
              <a:solidFill>
                <a:srgbClr val="0000FF"/>
              </a:solidFill>
              <a:latin typeface="Arial" pitchFamily="34" charset="0"/>
              <a:cs typeface="Arial" pitchFamily="34" charset="0"/>
            </a:endParaRPr>
          </a:p>
        </p:txBody>
      </p:sp>
      <p:sp>
        <p:nvSpPr>
          <p:cNvPr id="11" name="TextBox 10"/>
          <p:cNvSpPr txBox="1"/>
          <p:nvPr/>
        </p:nvSpPr>
        <p:spPr>
          <a:xfrm>
            <a:off x="6369367" y="5837535"/>
            <a:ext cx="774383"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-8</a:t>
            </a:r>
            <a:endParaRPr lang="en-US" sz="2400" b="1">
              <a:solidFill>
                <a:srgbClr val="0000FF"/>
              </a:solidFill>
              <a:latin typeface="Arial" pitchFamily="34" charset="0"/>
              <a:cs typeface="Arial" pitchFamily="34" charset="0"/>
            </a:endParaRPr>
          </a:p>
        </p:txBody>
      </p:sp>
      <p:sp>
        <p:nvSpPr>
          <p:cNvPr id="12" name="TextBox 11"/>
          <p:cNvSpPr txBox="1"/>
          <p:nvPr/>
        </p:nvSpPr>
        <p:spPr>
          <a:xfrm>
            <a:off x="5162550" y="6527800"/>
            <a:ext cx="1342263"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350 ft</a:t>
            </a:r>
            <a:endParaRPr lang="en-US" sz="2400" b="1" dirty="0">
              <a:solidFill>
                <a:srgbClr val="0000FF"/>
              </a:solidFill>
              <a:latin typeface="Arial" pitchFamily="34" charset="0"/>
              <a:cs typeface="Arial" pitchFamily="34" charset="0"/>
            </a:endParaRPr>
          </a:p>
        </p:txBody>
      </p:sp>
      <p:grpSp>
        <p:nvGrpSpPr>
          <p:cNvPr id="21" name="Group 20"/>
          <p:cNvGrpSpPr/>
          <p:nvPr/>
        </p:nvGrpSpPr>
        <p:grpSpPr>
          <a:xfrm>
            <a:off x="4808220" y="3345209"/>
            <a:ext cx="1222363" cy="790182"/>
            <a:chOff x="3578098" y="1422400"/>
            <a:chExt cx="1202817" cy="803022"/>
          </a:xfrm>
        </p:grpSpPr>
        <p:sp>
          <p:nvSpPr>
            <p:cNvPr id="19" name="Freeform 18"/>
            <p:cNvSpPr/>
            <p:nvPr/>
          </p:nvSpPr>
          <p:spPr>
            <a:xfrm>
              <a:off x="3641598" y="1422400"/>
              <a:ext cx="1075818" cy="803022"/>
            </a:xfrm>
            <a:custGeom>
              <a:avLst/>
              <a:gdLst/>
              <a:ahLst/>
              <a:cxnLst/>
              <a:rect l="0" t="0" r="0" b="0"/>
              <a:pathLst>
                <a:path w="1075818" h="803022">
                  <a:moveTo>
                    <a:pt x="0" y="0"/>
                  </a:moveTo>
                  <a:lnTo>
                    <a:pt x="1075817" y="0"/>
                  </a:lnTo>
                  <a:lnTo>
                    <a:pt x="1075817" y="803021"/>
                  </a:lnTo>
                  <a:lnTo>
                    <a:pt x="0" y="803021"/>
                  </a:lnTo>
                  <a:close/>
                </a:path>
              </a:pathLst>
            </a:custGeom>
            <a:solidFill>
              <a:srgbClr val="7D9EC0"/>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0" name="TextBox 19"/>
            <p:cNvSpPr txBox="1"/>
            <p:nvPr/>
          </p:nvSpPr>
          <p:spPr>
            <a:xfrm>
              <a:off x="3578098" y="1598723"/>
              <a:ext cx="1202817" cy="375333"/>
            </a:xfrm>
            <a:prstGeom prst="rect">
              <a:avLst/>
            </a:prstGeom>
            <a:noFill/>
          </p:spPr>
          <p:txBody>
            <a:bodyPr vert="horz" rtlCol="0">
              <a:spAutoFit/>
            </a:bodyPr>
            <a:lstStyle/>
            <a:p>
              <a:pPr algn="ctr"/>
              <a:r>
                <a:rPr lang="en-US" b="1" dirty="0" smtClean="0">
                  <a:solidFill>
                    <a:srgbClr val="FFFFFF"/>
                  </a:solidFill>
                  <a:latin typeface="Arial" pitchFamily="34" charset="0"/>
                  <a:cs typeface="Arial" pitchFamily="34" charset="0"/>
                </a:rPr>
                <a:t>Answer</a:t>
              </a:r>
              <a:r>
                <a:rPr lang="en-US" dirty="0" smtClean="0">
                  <a:solidFill>
                    <a:srgbClr val="7D9EC0"/>
                  </a:solidFill>
                  <a:latin typeface="Arial" pitchFamily="34" charset="0"/>
                  <a:cs typeface="Arial" pitchFamily="34" charset="0"/>
                </a:rPr>
                <a:t> </a:t>
              </a:r>
              <a:endParaRPr lang="en-US" dirty="0">
                <a:solidFill>
                  <a:srgbClr val="7D9EC0"/>
                </a:solidFill>
                <a:latin typeface="Arial" pitchFamily="34" charset="0"/>
                <a:cs typeface="Arial" pitchFamily="34" charset="0"/>
              </a:endParaRPr>
            </a:p>
          </p:txBody>
        </p:sp>
      </p:grpSp>
      <p:grpSp>
        <p:nvGrpSpPr>
          <p:cNvPr id="27" name="Group 26"/>
          <p:cNvGrpSpPr/>
          <p:nvPr/>
        </p:nvGrpSpPr>
        <p:grpSpPr>
          <a:xfrm>
            <a:off x="5176186" y="5218415"/>
            <a:ext cx="2363804" cy="491505"/>
            <a:chOff x="5128768" y="4190238"/>
            <a:chExt cx="2326006" cy="499492"/>
          </a:xfrm>
        </p:grpSpPr>
        <p:sp>
          <p:nvSpPr>
            <p:cNvPr id="25" name="Freeform 24"/>
            <p:cNvSpPr/>
            <p:nvPr/>
          </p:nvSpPr>
          <p:spPr>
            <a:xfrm>
              <a:off x="5128768" y="4190238"/>
              <a:ext cx="2326006" cy="499492"/>
            </a:xfrm>
            <a:custGeom>
              <a:avLst/>
              <a:gdLst/>
              <a:ahLst/>
              <a:cxnLst/>
              <a:rect l="0" t="0" r="0" b="0"/>
              <a:pathLst>
                <a:path w="2326006" h="499492">
                  <a:moveTo>
                    <a:pt x="0" y="0"/>
                  </a:moveTo>
                  <a:lnTo>
                    <a:pt x="2326005" y="0"/>
                  </a:lnTo>
                  <a:lnTo>
                    <a:pt x="2326005" y="499491"/>
                  </a:lnTo>
                  <a:lnTo>
                    <a:pt x="0" y="499491"/>
                  </a:lnTo>
                  <a:close/>
                </a:path>
              </a:pathLst>
            </a:custGeom>
            <a:solidFill>
              <a:srgbClr val="7D9EC0"/>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6" name="TextBox 25"/>
            <p:cNvSpPr txBox="1"/>
            <p:nvPr/>
          </p:nvSpPr>
          <p:spPr>
            <a:xfrm>
              <a:off x="5181568" y="4215212"/>
              <a:ext cx="2197144" cy="375334"/>
            </a:xfrm>
            <a:prstGeom prst="rect">
              <a:avLst/>
            </a:prstGeom>
            <a:noFill/>
          </p:spPr>
          <p:txBody>
            <a:bodyPr vert="horz" rtlCol="0">
              <a:spAutoFit/>
            </a:bodyPr>
            <a:lstStyle/>
            <a:p>
              <a:pPr algn="ctr"/>
              <a:r>
                <a:rPr lang="en-US" b="1" smtClean="0">
                  <a:solidFill>
                    <a:srgbClr val="FFFFFF"/>
                  </a:solidFill>
                  <a:latin typeface="Arial" pitchFamily="34" charset="0"/>
                  <a:cs typeface="Arial" pitchFamily="34" charset="0"/>
                </a:rPr>
                <a:t>Answer </a:t>
              </a:r>
              <a:endParaRPr lang="en-US" b="1">
                <a:solidFill>
                  <a:srgbClr val="FFFFFF"/>
                </a:solidFill>
                <a:latin typeface="Arial" pitchFamily="34" charset="0"/>
                <a:cs typeface="Arial" pitchFamily="34" charset="0"/>
              </a:endParaRPr>
            </a:p>
          </p:txBody>
        </p:sp>
      </p:grpSp>
      <p:grpSp>
        <p:nvGrpSpPr>
          <p:cNvPr id="28" name="Group 27"/>
          <p:cNvGrpSpPr/>
          <p:nvPr/>
        </p:nvGrpSpPr>
        <p:grpSpPr>
          <a:xfrm>
            <a:off x="3524309" y="2537218"/>
            <a:ext cx="1222363" cy="790182"/>
            <a:chOff x="3578098" y="1422400"/>
            <a:chExt cx="1202817" cy="803022"/>
          </a:xfrm>
        </p:grpSpPr>
        <p:sp>
          <p:nvSpPr>
            <p:cNvPr id="29" name="Freeform 28"/>
            <p:cNvSpPr/>
            <p:nvPr/>
          </p:nvSpPr>
          <p:spPr>
            <a:xfrm>
              <a:off x="3641598" y="1422400"/>
              <a:ext cx="1075818" cy="803022"/>
            </a:xfrm>
            <a:custGeom>
              <a:avLst/>
              <a:gdLst/>
              <a:ahLst/>
              <a:cxnLst/>
              <a:rect l="0" t="0" r="0" b="0"/>
              <a:pathLst>
                <a:path w="1075818" h="803022">
                  <a:moveTo>
                    <a:pt x="0" y="0"/>
                  </a:moveTo>
                  <a:lnTo>
                    <a:pt x="1075817" y="0"/>
                  </a:lnTo>
                  <a:lnTo>
                    <a:pt x="1075817" y="803021"/>
                  </a:lnTo>
                  <a:lnTo>
                    <a:pt x="0" y="803021"/>
                  </a:lnTo>
                  <a:close/>
                </a:path>
              </a:pathLst>
            </a:custGeom>
            <a:solidFill>
              <a:srgbClr val="7D9EC0"/>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0" name="TextBox 29"/>
            <p:cNvSpPr txBox="1"/>
            <p:nvPr/>
          </p:nvSpPr>
          <p:spPr>
            <a:xfrm>
              <a:off x="3578098" y="1598723"/>
              <a:ext cx="1202817" cy="375333"/>
            </a:xfrm>
            <a:prstGeom prst="rect">
              <a:avLst/>
            </a:prstGeom>
            <a:noFill/>
          </p:spPr>
          <p:txBody>
            <a:bodyPr vert="horz" rtlCol="0">
              <a:spAutoFit/>
            </a:bodyPr>
            <a:lstStyle/>
            <a:p>
              <a:pPr algn="ctr"/>
              <a:r>
                <a:rPr lang="en-US" b="1" dirty="0" smtClean="0">
                  <a:solidFill>
                    <a:srgbClr val="FFFFFF"/>
                  </a:solidFill>
                  <a:latin typeface="Arial" pitchFamily="34" charset="0"/>
                  <a:cs typeface="Arial" pitchFamily="34" charset="0"/>
                </a:rPr>
                <a:t>Answer</a:t>
              </a:r>
              <a:r>
                <a:rPr lang="en-US" dirty="0" smtClean="0">
                  <a:solidFill>
                    <a:srgbClr val="7D9EC0"/>
                  </a:solidFill>
                  <a:latin typeface="Arial" pitchFamily="34" charset="0"/>
                  <a:cs typeface="Arial" pitchFamily="34" charset="0"/>
                </a:rPr>
                <a:t> </a:t>
              </a:r>
              <a:endParaRPr lang="en-US" dirty="0">
                <a:solidFill>
                  <a:srgbClr val="7D9EC0"/>
                </a:solidFill>
                <a:latin typeface="Arial" pitchFamily="34" charset="0"/>
                <a:cs typeface="Arial" pitchFamily="34" charset="0"/>
              </a:endParaRPr>
            </a:p>
          </p:txBody>
        </p:sp>
      </p:grpSp>
      <p:grpSp>
        <p:nvGrpSpPr>
          <p:cNvPr id="31" name="Group 30"/>
          <p:cNvGrpSpPr/>
          <p:nvPr/>
        </p:nvGrpSpPr>
        <p:grpSpPr>
          <a:xfrm>
            <a:off x="4319021" y="4297680"/>
            <a:ext cx="1222363" cy="790182"/>
            <a:chOff x="3578098" y="1422400"/>
            <a:chExt cx="1202817" cy="803022"/>
          </a:xfrm>
        </p:grpSpPr>
        <p:sp>
          <p:nvSpPr>
            <p:cNvPr id="32" name="Freeform 31"/>
            <p:cNvSpPr/>
            <p:nvPr/>
          </p:nvSpPr>
          <p:spPr>
            <a:xfrm>
              <a:off x="3641598" y="1422400"/>
              <a:ext cx="1075818" cy="803022"/>
            </a:xfrm>
            <a:custGeom>
              <a:avLst/>
              <a:gdLst/>
              <a:ahLst/>
              <a:cxnLst/>
              <a:rect l="0" t="0" r="0" b="0"/>
              <a:pathLst>
                <a:path w="1075818" h="803022">
                  <a:moveTo>
                    <a:pt x="0" y="0"/>
                  </a:moveTo>
                  <a:lnTo>
                    <a:pt x="1075817" y="0"/>
                  </a:lnTo>
                  <a:lnTo>
                    <a:pt x="1075817" y="803021"/>
                  </a:lnTo>
                  <a:lnTo>
                    <a:pt x="0" y="803021"/>
                  </a:lnTo>
                  <a:close/>
                </a:path>
              </a:pathLst>
            </a:custGeom>
            <a:solidFill>
              <a:srgbClr val="7D9EC0"/>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3" name="TextBox 32"/>
            <p:cNvSpPr txBox="1"/>
            <p:nvPr/>
          </p:nvSpPr>
          <p:spPr>
            <a:xfrm>
              <a:off x="3578098" y="1598723"/>
              <a:ext cx="1202817" cy="375333"/>
            </a:xfrm>
            <a:prstGeom prst="rect">
              <a:avLst/>
            </a:prstGeom>
            <a:noFill/>
          </p:spPr>
          <p:txBody>
            <a:bodyPr vert="horz" rtlCol="0">
              <a:spAutoFit/>
            </a:bodyPr>
            <a:lstStyle/>
            <a:p>
              <a:pPr algn="ctr"/>
              <a:r>
                <a:rPr lang="en-US" b="1" dirty="0" smtClean="0">
                  <a:solidFill>
                    <a:srgbClr val="FFFFFF"/>
                  </a:solidFill>
                  <a:latin typeface="Arial" pitchFamily="34" charset="0"/>
                  <a:cs typeface="Arial" pitchFamily="34" charset="0"/>
                </a:rPr>
                <a:t>Answer</a:t>
              </a:r>
              <a:r>
                <a:rPr lang="en-US" dirty="0" smtClean="0">
                  <a:solidFill>
                    <a:srgbClr val="7D9EC0"/>
                  </a:solidFill>
                  <a:latin typeface="Arial" pitchFamily="34" charset="0"/>
                  <a:cs typeface="Arial" pitchFamily="34" charset="0"/>
                </a:rPr>
                <a:t> </a:t>
              </a:r>
              <a:endParaRPr lang="en-US" dirty="0">
                <a:solidFill>
                  <a:srgbClr val="7D9EC0"/>
                </a:solidFill>
                <a:latin typeface="Arial" pitchFamily="34" charset="0"/>
                <a:cs typeface="Arial" pitchFamily="34" charset="0"/>
              </a:endParaRPr>
            </a:p>
          </p:txBody>
        </p:sp>
      </p:grpSp>
      <p:grpSp>
        <p:nvGrpSpPr>
          <p:cNvPr id="34" name="Group 33"/>
          <p:cNvGrpSpPr/>
          <p:nvPr/>
        </p:nvGrpSpPr>
        <p:grpSpPr>
          <a:xfrm>
            <a:off x="6149987" y="5837535"/>
            <a:ext cx="1222363" cy="790182"/>
            <a:chOff x="3578098" y="1422400"/>
            <a:chExt cx="1202817" cy="803022"/>
          </a:xfrm>
        </p:grpSpPr>
        <p:sp>
          <p:nvSpPr>
            <p:cNvPr id="35" name="Freeform 34"/>
            <p:cNvSpPr/>
            <p:nvPr/>
          </p:nvSpPr>
          <p:spPr>
            <a:xfrm>
              <a:off x="3641598" y="1422400"/>
              <a:ext cx="1075818" cy="803022"/>
            </a:xfrm>
            <a:custGeom>
              <a:avLst/>
              <a:gdLst/>
              <a:ahLst/>
              <a:cxnLst/>
              <a:rect l="0" t="0" r="0" b="0"/>
              <a:pathLst>
                <a:path w="1075818" h="803022">
                  <a:moveTo>
                    <a:pt x="0" y="0"/>
                  </a:moveTo>
                  <a:lnTo>
                    <a:pt x="1075817" y="0"/>
                  </a:lnTo>
                  <a:lnTo>
                    <a:pt x="1075817" y="803021"/>
                  </a:lnTo>
                  <a:lnTo>
                    <a:pt x="0" y="803021"/>
                  </a:lnTo>
                  <a:close/>
                </a:path>
              </a:pathLst>
            </a:custGeom>
            <a:solidFill>
              <a:srgbClr val="7D9EC0"/>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6" name="TextBox 35"/>
            <p:cNvSpPr txBox="1"/>
            <p:nvPr/>
          </p:nvSpPr>
          <p:spPr>
            <a:xfrm>
              <a:off x="3578098" y="1598723"/>
              <a:ext cx="1202817" cy="375333"/>
            </a:xfrm>
            <a:prstGeom prst="rect">
              <a:avLst/>
            </a:prstGeom>
            <a:noFill/>
          </p:spPr>
          <p:txBody>
            <a:bodyPr vert="horz" rtlCol="0">
              <a:spAutoFit/>
            </a:bodyPr>
            <a:lstStyle/>
            <a:p>
              <a:pPr algn="ctr"/>
              <a:r>
                <a:rPr lang="en-US" b="1" dirty="0" smtClean="0">
                  <a:solidFill>
                    <a:srgbClr val="FFFFFF"/>
                  </a:solidFill>
                  <a:latin typeface="Arial" pitchFamily="34" charset="0"/>
                  <a:cs typeface="Arial" pitchFamily="34" charset="0"/>
                </a:rPr>
                <a:t>Answer</a:t>
              </a:r>
              <a:r>
                <a:rPr lang="en-US" dirty="0" smtClean="0">
                  <a:solidFill>
                    <a:srgbClr val="7D9EC0"/>
                  </a:solidFill>
                  <a:latin typeface="Arial" pitchFamily="34" charset="0"/>
                  <a:cs typeface="Arial" pitchFamily="34" charset="0"/>
                </a:rPr>
                <a:t> </a:t>
              </a:r>
              <a:endParaRPr lang="en-US" dirty="0">
                <a:solidFill>
                  <a:srgbClr val="7D9EC0"/>
                </a:solidFill>
                <a:latin typeface="Arial" pitchFamily="34" charset="0"/>
                <a:cs typeface="Arial" pitchFamily="34" charset="0"/>
              </a:endParaRPr>
            </a:p>
          </p:txBody>
        </p:sp>
      </p:grpSp>
      <p:grpSp>
        <p:nvGrpSpPr>
          <p:cNvPr id="37" name="Group 36"/>
          <p:cNvGrpSpPr/>
          <p:nvPr/>
        </p:nvGrpSpPr>
        <p:grpSpPr>
          <a:xfrm>
            <a:off x="4930787" y="6652018"/>
            <a:ext cx="1222363" cy="790182"/>
            <a:chOff x="3578098" y="1422400"/>
            <a:chExt cx="1202817" cy="803022"/>
          </a:xfrm>
        </p:grpSpPr>
        <p:sp>
          <p:nvSpPr>
            <p:cNvPr id="38" name="Freeform 37"/>
            <p:cNvSpPr/>
            <p:nvPr/>
          </p:nvSpPr>
          <p:spPr>
            <a:xfrm>
              <a:off x="3641598" y="1422400"/>
              <a:ext cx="1075818" cy="803022"/>
            </a:xfrm>
            <a:custGeom>
              <a:avLst/>
              <a:gdLst/>
              <a:ahLst/>
              <a:cxnLst/>
              <a:rect l="0" t="0" r="0" b="0"/>
              <a:pathLst>
                <a:path w="1075818" h="803022">
                  <a:moveTo>
                    <a:pt x="0" y="0"/>
                  </a:moveTo>
                  <a:lnTo>
                    <a:pt x="1075817" y="0"/>
                  </a:lnTo>
                  <a:lnTo>
                    <a:pt x="1075817" y="803021"/>
                  </a:lnTo>
                  <a:lnTo>
                    <a:pt x="0" y="803021"/>
                  </a:lnTo>
                  <a:close/>
                </a:path>
              </a:pathLst>
            </a:custGeom>
            <a:solidFill>
              <a:srgbClr val="7D9EC0"/>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9" name="TextBox 38"/>
            <p:cNvSpPr txBox="1"/>
            <p:nvPr/>
          </p:nvSpPr>
          <p:spPr>
            <a:xfrm>
              <a:off x="3578098" y="1598723"/>
              <a:ext cx="1202817" cy="375333"/>
            </a:xfrm>
            <a:prstGeom prst="rect">
              <a:avLst/>
            </a:prstGeom>
            <a:noFill/>
          </p:spPr>
          <p:txBody>
            <a:bodyPr vert="horz" rtlCol="0">
              <a:spAutoFit/>
            </a:bodyPr>
            <a:lstStyle/>
            <a:p>
              <a:pPr algn="ctr"/>
              <a:r>
                <a:rPr lang="en-US" b="1" dirty="0" smtClean="0">
                  <a:solidFill>
                    <a:srgbClr val="FFFFFF"/>
                  </a:solidFill>
                  <a:latin typeface="Arial" pitchFamily="34" charset="0"/>
                  <a:cs typeface="Arial" pitchFamily="34" charset="0"/>
                </a:rPr>
                <a:t>Answer</a:t>
              </a:r>
              <a:r>
                <a:rPr lang="en-US" dirty="0" smtClean="0">
                  <a:solidFill>
                    <a:srgbClr val="7D9EC0"/>
                  </a:solidFill>
                  <a:latin typeface="Arial" pitchFamily="34" charset="0"/>
                  <a:cs typeface="Arial" pitchFamily="34" charset="0"/>
                </a:rPr>
                <a:t> </a:t>
              </a:r>
              <a:endParaRPr lang="en-US" dirty="0">
                <a:solidFill>
                  <a:srgbClr val="7D9EC0"/>
                </a:solidFill>
                <a:latin typeface="Arial" pitchFamily="34" charset="0"/>
                <a:cs typeface="Arial" pitchFamily="34" charset="0"/>
              </a:endParaRPr>
            </a:p>
          </p:txBody>
        </p:sp>
      </p:grpSp>
    </p:spTree>
    <p:extLst>
      <p:ext uri="{BB962C8B-B14F-4D97-AF65-F5344CB8AC3E}">
        <p14:creationId xmlns:p14="http://schemas.microsoft.com/office/powerpoint/2010/main" val="135797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8"/>
                                        </p:tgtEl>
                                      </p:cBhvr>
                                    </p:animEffect>
                                    <p:set>
                                      <p:cBhvr>
                                        <p:cTn id="7" dur="1" fill="hold">
                                          <p:stCondLst>
                                            <p:cond delay="1999"/>
                                          </p:stCondLst>
                                        </p:cTn>
                                        <p:tgtEl>
                                          <p:spTgt spid="2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21"/>
                                        </p:tgtEl>
                                      </p:cBhvr>
                                    </p:animEffect>
                                    <p:set>
                                      <p:cBhvr>
                                        <p:cTn id="12" dur="1" fill="hold">
                                          <p:stCondLst>
                                            <p:cond delay="1999"/>
                                          </p:stCondLst>
                                        </p:cTn>
                                        <p:tgtEl>
                                          <p:spTgt spid="2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31"/>
                                        </p:tgtEl>
                                      </p:cBhvr>
                                    </p:animEffect>
                                    <p:set>
                                      <p:cBhvr>
                                        <p:cTn id="17" dur="1" fill="hold">
                                          <p:stCondLst>
                                            <p:cond delay="1999"/>
                                          </p:stCondLst>
                                        </p:cTn>
                                        <p:tgtEl>
                                          <p:spTgt spid="3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000"/>
                                        <p:tgtEl>
                                          <p:spTgt spid="27"/>
                                        </p:tgtEl>
                                      </p:cBhvr>
                                    </p:animEffect>
                                    <p:set>
                                      <p:cBhvr>
                                        <p:cTn id="22" dur="1" fill="hold">
                                          <p:stCondLst>
                                            <p:cond delay="1999"/>
                                          </p:stCondLst>
                                        </p:cTn>
                                        <p:tgtEl>
                                          <p:spTgt spid="2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2000"/>
                                        <p:tgtEl>
                                          <p:spTgt spid="34"/>
                                        </p:tgtEl>
                                      </p:cBhvr>
                                    </p:animEffect>
                                    <p:set>
                                      <p:cBhvr>
                                        <p:cTn id="27" dur="1" fill="hold">
                                          <p:stCondLst>
                                            <p:cond delay="1999"/>
                                          </p:stCondLst>
                                        </p:cTn>
                                        <p:tgtEl>
                                          <p:spTgt spid="3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2000"/>
                                        <p:tgtEl>
                                          <p:spTgt spid="37"/>
                                        </p:tgtEl>
                                      </p:cBhvr>
                                    </p:animEffect>
                                    <p:set>
                                      <p:cBhvr>
                                        <p:cTn id="32" dur="1" fill="hold">
                                          <p:stCondLst>
                                            <p:cond delay="19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11495212"/>
              </p:ext>
            </p:extLst>
          </p:nvPr>
        </p:nvGraphicFramePr>
        <p:xfrm>
          <a:off x="1552824" y="4241800"/>
          <a:ext cx="7227570" cy="2249448"/>
        </p:xfrm>
        <a:graphic>
          <a:graphicData uri="http://schemas.openxmlformats.org/drawingml/2006/table">
            <a:tbl>
              <a:tblPr firstRow="1" bandRow="1">
                <a:tableStyleId>{5C22544A-7EE6-4342-B048-85BDC9FD1C3A}</a:tableStyleId>
              </a:tblPr>
              <a:tblGrid>
                <a:gridCol w="3613785"/>
                <a:gridCol w="3613785"/>
              </a:tblGrid>
              <a:tr h="562362">
                <a:tc>
                  <a:txBody>
                    <a:bodyPr/>
                    <a:lstStyle/>
                    <a:p>
                      <a:r>
                        <a:rPr lang="en-US" sz="2400" b="1" i="0" u="none" baseline="0" dirty="0" smtClean="0">
                          <a:solidFill>
                            <a:srgbClr val="000000"/>
                          </a:solidFill>
                          <a:latin typeface="Arial" pitchFamily="34" charset="0"/>
                          <a:cs typeface="Arial" pitchFamily="34" charset="0"/>
                        </a:rPr>
                        <a:t>              Points</a:t>
                      </a:r>
                      <a:endParaRPr lang="en-US" sz="2400" b="1" i="0" u="none" baseline="0" dirty="0">
                        <a:solidFill>
                          <a:srgbClr val="000000"/>
                        </a:solidFill>
                        <a:latin typeface="Arial" pitchFamily="34" charset="0"/>
                        <a:cs typeface="Arial" pitchFamily="34" charset="0"/>
                      </a:endParaRPr>
                    </a:p>
                  </a:txBody>
                  <a:tcPr marL="92926" marR="92926" marT="44989" marB="4498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l"/>
                      <a:r>
                        <a:rPr lang="en-US" sz="2400" b="1" i="0" u="none" baseline="0" dirty="0" smtClean="0">
                          <a:solidFill>
                            <a:srgbClr val="000000"/>
                          </a:solidFill>
                          <a:latin typeface="Arial" pitchFamily="34" charset="0"/>
                          <a:cs typeface="Arial" pitchFamily="34" charset="0"/>
                        </a:rPr>
                        <a:t>             Distance</a:t>
                      </a:r>
                      <a:endParaRPr lang="en-US" sz="2400" b="1" i="0" u="none" baseline="0" dirty="0">
                        <a:solidFill>
                          <a:srgbClr val="000000"/>
                        </a:solidFill>
                        <a:latin typeface="Arial" pitchFamily="34" charset="0"/>
                        <a:cs typeface="Arial" pitchFamily="34" charset="0"/>
                      </a:endParaRPr>
                    </a:p>
                  </a:txBody>
                  <a:tcPr marL="92926" marR="92926" marT="44989" marB="4498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62362">
                <a:tc>
                  <a:txBody>
                    <a:bodyPr/>
                    <a:lstStyle/>
                    <a:p>
                      <a:r>
                        <a:rPr lang="en-US" sz="2400" b="1" i="0" u="none" baseline="0" dirty="0" smtClean="0">
                          <a:solidFill>
                            <a:srgbClr val="000000"/>
                          </a:solidFill>
                          <a:latin typeface="Arial" pitchFamily="34" charset="0"/>
                          <a:cs typeface="Arial" pitchFamily="34" charset="0"/>
                        </a:rPr>
                        <a:t>        (-6, 2)     (3, 2)</a:t>
                      </a:r>
                      <a:endParaRPr lang="en-US" sz="2400" b="1" i="0" u="none" baseline="0" dirty="0">
                        <a:solidFill>
                          <a:srgbClr val="000000"/>
                        </a:solidFill>
                        <a:latin typeface="Arial" pitchFamily="34" charset="0"/>
                        <a:cs typeface="Arial" pitchFamily="34" charset="0"/>
                      </a:endParaRPr>
                    </a:p>
                  </a:txBody>
                  <a:tcPr marL="92926" marR="92926" marT="44989" marB="4498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l"/>
                      <a:r>
                        <a:rPr lang="en-US" sz="2400" b="1" i="0" u="none" baseline="0" smtClean="0">
                          <a:solidFill>
                            <a:srgbClr val="000000"/>
                          </a:solidFill>
                          <a:latin typeface="Arial" pitchFamily="34" charset="0"/>
                          <a:cs typeface="Arial" pitchFamily="34" charset="0"/>
                        </a:rPr>
                        <a:t>                   9</a:t>
                      </a:r>
                      <a:endParaRPr lang="en-US" sz="2400" b="1" i="0" u="none" baseline="0" dirty="0">
                        <a:solidFill>
                          <a:srgbClr val="000000"/>
                        </a:solidFill>
                        <a:latin typeface="Arial" pitchFamily="34" charset="0"/>
                        <a:cs typeface="Arial" pitchFamily="34" charset="0"/>
                      </a:endParaRPr>
                    </a:p>
                  </a:txBody>
                  <a:tcPr marL="92926" marR="92926" marT="44989" marB="4498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62362">
                <a:tc>
                  <a:txBody>
                    <a:bodyPr/>
                    <a:lstStyle/>
                    <a:p>
                      <a:r>
                        <a:rPr lang="en-US" sz="2400" b="1" i="0" u="none" baseline="0" dirty="0" smtClean="0">
                          <a:solidFill>
                            <a:srgbClr val="000000"/>
                          </a:solidFill>
                          <a:latin typeface="Arial" pitchFamily="34" charset="0"/>
                          <a:cs typeface="Arial" pitchFamily="34" charset="0"/>
                        </a:rPr>
                        <a:t>        (-5, 4)     (1, 4) </a:t>
                      </a:r>
                      <a:endParaRPr lang="en-US" sz="2400" b="1" i="0" u="none" baseline="0" dirty="0">
                        <a:solidFill>
                          <a:srgbClr val="000000"/>
                        </a:solidFill>
                        <a:latin typeface="Arial" pitchFamily="34" charset="0"/>
                        <a:cs typeface="Arial" pitchFamily="34" charset="0"/>
                      </a:endParaRPr>
                    </a:p>
                  </a:txBody>
                  <a:tcPr marL="92926" marR="92926" marT="44989" marB="4498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l"/>
                      <a:r>
                        <a:rPr lang="en-US" sz="2400" b="1" i="0" u="none" baseline="0" dirty="0" smtClean="0">
                          <a:solidFill>
                            <a:srgbClr val="000000"/>
                          </a:solidFill>
                          <a:latin typeface="Arial" pitchFamily="34" charset="0"/>
                          <a:cs typeface="Arial" pitchFamily="34" charset="0"/>
                        </a:rPr>
                        <a:t>                   6</a:t>
                      </a:r>
                      <a:endParaRPr lang="en-US" sz="2400" b="1" i="0" u="none" baseline="0" dirty="0">
                        <a:solidFill>
                          <a:srgbClr val="000000"/>
                        </a:solidFill>
                        <a:latin typeface="Arial" pitchFamily="34" charset="0"/>
                        <a:cs typeface="Arial" pitchFamily="34" charset="0"/>
                      </a:endParaRPr>
                    </a:p>
                  </a:txBody>
                  <a:tcPr marL="92926" marR="92926" marT="44989" marB="4498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62362">
                <a:tc>
                  <a:txBody>
                    <a:bodyPr/>
                    <a:lstStyle/>
                    <a:p>
                      <a:r>
                        <a:rPr lang="en-US" sz="2400" b="1" i="0" u="none" baseline="0" dirty="0" smtClean="0">
                          <a:solidFill>
                            <a:srgbClr val="000000"/>
                          </a:solidFill>
                          <a:latin typeface="Arial" pitchFamily="34" charset="0"/>
                          <a:cs typeface="Arial" pitchFamily="34" charset="0"/>
                        </a:rPr>
                        <a:t>        (-2, 6)     (-2, -4) </a:t>
                      </a:r>
                      <a:endParaRPr lang="en-US" sz="2400" b="1" i="0" u="none" baseline="0" dirty="0">
                        <a:solidFill>
                          <a:srgbClr val="000000"/>
                        </a:solidFill>
                        <a:latin typeface="Arial" pitchFamily="34" charset="0"/>
                        <a:cs typeface="Arial" pitchFamily="34" charset="0"/>
                      </a:endParaRPr>
                    </a:p>
                  </a:txBody>
                  <a:tcPr marL="92926" marR="92926" marT="44989" marB="4498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l"/>
                      <a:r>
                        <a:rPr lang="en-US" sz="2400" b="1" i="0" u="none" baseline="0" dirty="0" smtClean="0">
                          <a:solidFill>
                            <a:srgbClr val="000000"/>
                          </a:solidFill>
                          <a:latin typeface="Arial" pitchFamily="34" charset="0"/>
                          <a:cs typeface="Arial" pitchFamily="34" charset="0"/>
                        </a:rPr>
                        <a:t>                 10</a:t>
                      </a:r>
                      <a:endParaRPr lang="en-US" sz="2400" b="1" i="0" u="none" baseline="0" dirty="0">
                        <a:solidFill>
                          <a:srgbClr val="000000"/>
                        </a:solidFill>
                        <a:latin typeface="Arial" pitchFamily="34" charset="0"/>
                        <a:cs typeface="Arial" pitchFamily="34" charset="0"/>
                      </a:endParaRPr>
                    </a:p>
                  </a:txBody>
                  <a:tcPr marL="92926" marR="92926" marT="44989" marB="4498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sp>
        <p:nvSpPr>
          <p:cNvPr id="3" name="TextBox 2"/>
          <p:cNvSpPr txBox="1"/>
          <p:nvPr/>
        </p:nvSpPr>
        <p:spPr>
          <a:xfrm>
            <a:off x="494472" y="1022821"/>
            <a:ext cx="9259956" cy="1846659"/>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Study the table below. What pattern do you see between the set of points and the distance between them?</a:t>
            </a:r>
          </a:p>
          <a:p>
            <a:endParaRPr lang="en-US"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Is there a way to find the distance between the two points </a:t>
            </a:r>
            <a:r>
              <a:rPr lang="en-US" sz="2400" b="1" i="1" dirty="0" smtClean="0">
                <a:solidFill>
                  <a:srgbClr val="0000FF"/>
                </a:solidFill>
                <a:latin typeface="Arial" pitchFamily="34" charset="0"/>
                <a:cs typeface="Arial" pitchFamily="34" charset="0"/>
              </a:rPr>
              <a:t>without</a:t>
            </a:r>
            <a:r>
              <a:rPr lang="en-US" sz="2400" b="1" dirty="0" smtClean="0">
                <a:solidFill>
                  <a:srgbClr val="0000FF"/>
                </a:solidFill>
                <a:latin typeface="Arial" pitchFamily="34" charset="0"/>
                <a:cs typeface="Arial" pitchFamily="34" charset="0"/>
              </a:rPr>
              <a:t> graphing them first on a coordinate plane?</a:t>
            </a:r>
            <a:endParaRPr lang="en-US" sz="2400" b="1" dirty="0">
              <a:solidFill>
                <a:srgbClr val="0000FF"/>
              </a:solidFill>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90529534"/>
              </p:ext>
            </p:extLst>
          </p:nvPr>
        </p:nvGraphicFramePr>
        <p:xfrm>
          <a:off x="1552824" y="6478749"/>
          <a:ext cx="7227570" cy="1124724"/>
        </p:xfrm>
        <a:graphic>
          <a:graphicData uri="http://schemas.openxmlformats.org/drawingml/2006/table">
            <a:tbl>
              <a:tblPr firstRow="1" bandRow="1">
                <a:tableStyleId>{5C22544A-7EE6-4342-B048-85BDC9FD1C3A}</a:tableStyleId>
              </a:tblPr>
              <a:tblGrid>
                <a:gridCol w="3613785"/>
                <a:gridCol w="3613785"/>
              </a:tblGrid>
              <a:tr h="562362">
                <a:tc>
                  <a:txBody>
                    <a:bodyPr/>
                    <a:lstStyle/>
                    <a:p>
                      <a:r>
                        <a:rPr lang="en-US" sz="2400" b="1" i="0" u="none" baseline="0" dirty="0" smtClean="0">
                          <a:solidFill>
                            <a:srgbClr val="000000"/>
                          </a:solidFill>
                          <a:latin typeface="Arial" pitchFamily="34" charset="0"/>
                          <a:cs typeface="Arial" pitchFamily="34" charset="0"/>
                        </a:rPr>
                        <a:t>        (-5, 7)     (-5, 3)  </a:t>
                      </a:r>
                      <a:endParaRPr lang="en-US" sz="2400" b="1" i="0" u="none" baseline="0" dirty="0">
                        <a:solidFill>
                          <a:srgbClr val="000000"/>
                        </a:solidFill>
                        <a:latin typeface="Arial" pitchFamily="34" charset="0"/>
                        <a:cs typeface="Arial" pitchFamily="34" charset="0"/>
                      </a:endParaRPr>
                    </a:p>
                  </a:txBody>
                  <a:tcPr marL="92926" marR="92926" marT="44989" marB="4498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l"/>
                      <a:r>
                        <a:rPr lang="en-US" sz="2400" b="1" i="0" u="none" baseline="0" dirty="0" smtClean="0">
                          <a:solidFill>
                            <a:srgbClr val="000000"/>
                          </a:solidFill>
                          <a:latin typeface="Arial" pitchFamily="34" charset="0"/>
                          <a:cs typeface="Arial" pitchFamily="34" charset="0"/>
                        </a:rPr>
                        <a:t>                   4</a:t>
                      </a:r>
                      <a:endParaRPr lang="en-US" sz="2400" b="1" i="0" u="none" baseline="0" dirty="0">
                        <a:solidFill>
                          <a:srgbClr val="000000"/>
                        </a:solidFill>
                        <a:latin typeface="Arial" pitchFamily="34" charset="0"/>
                        <a:cs typeface="Arial" pitchFamily="34" charset="0"/>
                      </a:endParaRPr>
                    </a:p>
                  </a:txBody>
                  <a:tcPr marL="92926" marR="92926" marT="44989" marB="4498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62362">
                <a:tc>
                  <a:txBody>
                    <a:bodyPr/>
                    <a:lstStyle/>
                    <a:p>
                      <a:r>
                        <a:rPr lang="en-US" sz="2400" b="1" i="0" u="none" baseline="0" dirty="0" smtClean="0">
                          <a:solidFill>
                            <a:srgbClr val="000000"/>
                          </a:solidFill>
                          <a:latin typeface="Arial" pitchFamily="34" charset="0"/>
                          <a:cs typeface="Arial" pitchFamily="34" charset="0"/>
                        </a:rPr>
                        <a:t>        (3, -3)     (8, -3) </a:t>
                      </a:r>
                      <a:endParaRPr lang="en-US" sz="2400" b="1" i="0" u="none" baseline="0" dirty="0">
                        <a:solidFill>
                          <a:srgbClr val="000000"/>
                        </a:solidFill>
                        <a:latin typeface="Arial" pitchFamily="34" charset="0"/>
                        <a:cs typeface="Arial" pitchFamily="34" charset="0"/>
                      </a:endParaRPr>
                    </a:p>
                  </a:txBody>
                  <a:tcPr marL="92926" marR="92926" marT="44989" marB="4498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pPr algn="l"/>
                      <a:r>
                        <a:rPr lang="en-US" sz="2400" b="1" i="0" u="none" baseline="0" dirty="0" smtClean="0">
                          <a:solidFill>
                            <a:srgbClr val="000000"/>
                          </a:solidFill>
                          <a:latin typeface="Arial" pitchFamily="34" charset="0"/>
                          <a:cs typeface="Arial" pitchFamily="34" charset="0"/>
                        </a:rPr>
                        <a:t>                   5</a:t>
                      </a:r>
                      <a:endParaRPr lang="en-US" sz="2400" b="1" i="0" u="none" baseline="0" dirty="0">
                        <a:solidFill>
                          <a:srgbClr val="000000"/>
                        </a:solidFill>
                        <a:latin typeface="Arial" pitchFamily="34" charset="0"/>
                        <a:cs typeface="Arial" pitchFamily="34" charset="0"/>
                      </a:endParaRPr>
                    </a:p>
                  </a:txBody>
                  <a:tcPr marL="92926" marR="92926" marT="44989" marB="4498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spTree>
    <p:extLst>
      <p:ext uri="{BB962C8B-B14F-4D97-AF65-F5344CB8AC3E}">
        <p14:creationId xmlns:p14="http://schemas.microsoft.com/office/powerpoint/2010/main" val="221715620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30815241"/>
              </p:ext>
            </p:extLst>
          </p:nvPr>
        </p:nvGraphicFramePr>
        <p:xfrm>
          <a:off x="1536258" y="5613400"/>
          <a:ext cx="7227570" cy="2249448"/>
        </p:xfrm>
        <a:graphic>
          <a:graphicData uri="http://schemas.openxmlformats.org/drawingml/2006/table">
            <a:tbl>
              <a:tblPr firstRow="1" bandRow="1">
                <a:tableStyleId>{5C22544A-7EE6-4342-B048-85BDC9FD1C3A}</a:tableStyleId>
              </a:tblPr>
              <a:tblGrid>
                <a:gridCol w="3613785"/>
                <a:gridCol w="3613785"/>
              </a:tblGrid>
              <a:tr h="562362">
                <a:tc>
                  <a:txBody>
                    <a:bodyPr/>
                    <a:lstStyle/>
                    <a:p>
                      <a:r>
                        <a:rPr lang="en-US" sz="2400" b="1" i="0" u="none" baseline="0" dirty="0" smtClean="0">
                          <a:solidFill>
                            <a:srgbClr val="000000"/>
                          </a:solidFill>
                          <a:latin typeface="Arial" pitchFamily="34" charset="0"/>
                          <a:cs typeface="Arial" pitchFamily="34" charset="0"/>
                        </a:rPr>
                        <a:t>              Points</a:t>
                      </a:r>
                      <a:endParaRPr lang="en-US" sz="2400" b="1" i="0" u="none" baseline="0" dirty="0">
                        <a:solidFill>
                          <a:srgbClr val="000000"/>
                        </a:solidFill>
                        <a:latin typeface="Arial" pitchFamily="34" charset="0"/>
                        <a:cs typeface="Arial" pitchFamily="34" charset="0"/>
                      </a:endParaRPr>
                    </a:p>
                  </a:txBody>
                  <a:tcPr marL="92926" marR="92926" marT="44989" marB="4498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1" i="0" u="none" baseline="0" dirty="0" smtClean="0">
                          <a:solidFill>
                            <a:srgbClr val="000000"/>
                          </a:solidFill>
                          <a:latin typeface="Arial" pitchFamily="34" charset="0"/>
                          <a:cs typeface="Arial" pitchFamily="34" charset="0"/>
                        </a:rPr>
                        <a:t>            Distance</a:t>
                      </a:r>
                      <a:endParaRPr lang="en-US" sz="2400" b="1" i="0" u="none" baseline="0" dirty="0">
                        <a:solidFill>
                          <a:srgbClr val="000000"/>
                        </a:solidFill>
                        <a:latin typeface="Arial" pitchFamily="34" charset="0"/>
                        <a:cs typeface="Arial" pitchFamily="34" charset="0"/>
                      </a:endParaRPr>
                    </a:p>
                  </a:txBody>
                  <a:tcPr marL="92926" marR="92926" marT="44989" marB="4498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62362">
                <a:tc>
                  <a:txBody>
                    <a:bodyPr/>
                    <a:lstStyle/>
                    <a:p>
                      <a:r>
                        <a:rPr lang="en-US" sz="2400" b="1" i="0" u="none" baseline="0" dirty="0" smtClean="0">
                          <a:solidFill>
                            <a:srgbClr val="000000"/>
                          </a:solidFill>
                          <a:latin typeface="Arial" pitchFamily="34" charset="0"/>
                          <a:cs typeface="Arial" pitchFamily="34" charset="0"/>
                        </a:rPr>
                        <a:t>        (-6, 2)     (3, 2)</a:t>
                      </a:r>
                      <a:endParaRPr lang="en-US" sz="2400" b="1" i="0" u="none" baseline="0" dirty="0">
                        <a:solidFill>
                          <a:srgbClr val="000000"/>
                        </a:solidFill>
                        <a:latin typeface="Arial" pitchFamily="34" charset="0"/>
                        <a:cs typeface="Arial" pitchFamily="34" charset="0"/>
                      </a:endParaRPr>
                    </a:p>
                  </a:txBody>
                  <a:tcPr marL="92926" marR="92926" marT="44989" marB="4498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1" i="0" u="none" baseline="0" dirty="0" smtClean="0">
                          <a:solidFill>
                            <a:srgbClr val="000000"/>
                          </a:solidFill>
                          <a:latin typeface="Arial" pitchFamily="34" charset="0"/>
                          <a:cs typeface="Arial" pitchFamily="34" charset="0"/>
                        </a:rPr>
                        <a:t>    |-6| + |3| = 6 + 3 = 9</a:t>
                      </a:r>
                      <a:endParaRPr lang="en-US" sz="2400" b="1" i="0" u="none" baseline="0" dirty="0">
                        <a:solidFill>
                          <a:srgbClr val="000000"/>
                        </a:solidFill>
                        <a:latin typeface="Arial" pitchFamily="34" charset="0"/>
                        <a:cs typeface="Arial" pitchFamily="34" charset="0"/>
                      </a:endParaRPr>
                    </a:p>
                  </a:txBody>
                  <a:tcPr marL="92926" marR="92926" marT="44989" marB="4498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62362">
                <a:tc>
                  <a:txBody>
                    <a:bodyPr/>
                    <a:lstStyle/>
                    <a:p>
                      <a:r>
                        <a:rPr lang="en-US" sz="2400" b="1" i="0" u="none" baseline="0" dirty="0" smtClean="0">
                          <a:solidFill>
                            <a:srgbClr val="000000"/>
                          </a:solidFill>
                          <a:latin typeface="Arial" pitchFamily="34" charset="0"/>
                          <a:cs typeface="Arial" pitchFamily="34" charset="0"/>
                        </a:rPr>
                        <a:t>        (-5, 4)     (1, 4) </a:t>
                      </a:r>
                      <a:endParaRPr lang="en-US" sz="2400" b="1" i="0" u="none" baseline="0" dirty="0">
                        <a:solidFill>
                          <a:srgbClr val="000000"/>
                        </a:solidFill>
                        <a:latin typeface="Arial" pitchFamily="34" charset="0"/>
                        <a:cs typeface="Arial" pitchFamily="34" charset="0"/>
                      </a:endParaRPr>
                    </a:p>
                  </a:txBody>
                  <a:tcPr marL="92926" marR="92926" marT="44989" marB="4498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1" i="0" u="none" baseline="0" dirty="0" smtClean="0">
                          <a:solidFill>
                            <a:srgbClr val="000000"/>
                          </a:solidFill>
                          <a:latin typeface="Arial" pitchFamily="34" charset="0"/>
                          <a:cs typeface="Arial" pitchFamily="34" charset="0"/>
                        </a:rPr>
                        <a:t>    |-5| + |1| = 5 + 1 = 6</a:t>
                      </a:r>
                      <a:endParaRPr lang="en-US" sz="2400" b="1" i="0" u="none" baseline="0" dirty="0">
                        <a:solidFill>
                          <a:srgbClr val="000000"/>
                        </a:solidFill>
                        <a:latin typeface="Arial" pitchFamily="34" charset="0"/>
                        <a:cs typeface="Arial" pitchFamily="34" charset="0"/>
                      </a:endParaRPr>
                    </a:p>
                  </a:txBody>
                  <a:tcPr marL="92926" marR="92926" marT="44989" marB="4498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62362">
                <a:tc>
                  <a:txBody>
                    <a:bodyPr/>
                    <a:lstStyle/>
                    <a:p>
                      <a:r>
                        <a:rPr lang="en-US" sz="2400" b="1" i="0" u="none" baseline="0" dirty="0" smtClean="0">
                          <a:solidFill>
                            <a:srgbClr val="000000"/>
                          </a:solidFill>
                          <a:latin typeface="Arial" pitchFamily="34" charset="0"/>
                          <a:cs typeface="Arial" pitchFamily="34" charset="0"/>
                        </a:rPr>
                        <a:t>        (-2, 6)     (-2, -4) </a:t>
                      </a:r>
                      <a:endParaRPr lang="en-US" sz="2400" b="1" i="0" u="none" baseline="0" dirty="0">
                        <a:solidFill>
                          <a:srgbClr val="000000"/>
                        </a:solidFill>
                        <a:latin typeface="Arial" pitchFamily="34" charset="0"/>
                        <a:cs typeface="Arial" pitchFamily="34" charset="0"/>
                      </a:endParaRPr>
                    </a:p>
                  </a:txBody>
                  <a:tcPr marL="92926" marR="92926" marT="44989" marB="4498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1" i="0" u="none" baseline="0" dirty="0" smtClean="0">
                          <a:solidFill>
                            <a:srgbClr val="000000"/>
                          </a:solidFill>
                          <a:latin typeface="Arial" pitchFamily="34" charset="0"/>
                          <a:cs typeface="Arial" pitchFamily="34" charset="0"/>
                        </a:rPr>
                        <a:t>    |6| + |-4| = 6 + 4 = 10</a:t>
                      </a:r>
                      <a:endParaRPr lang="en-US" sz="2400" b="1" i="0" u="none" baseline="0" dirty="0">
                        <a:solidFill>
                          <a:srgbClr val="000000"/>
                        </a:solidFill>
                        <a:latin typeface="Arial" pitchFamily="34" charset="0"/>
                        <a:cs typeface="Arial" pitchFamily="34" charset="0"/>
                      </a:endParaRPr>
                    </a:p>
                  </a:txBody>
                  <a:tcPr marL="92926" marR="92926" marT="44989" marB="4498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sp>
        <p:nvSpPr>
          <p:cNvPr id="3" name="TextBox 2"/>
          <p:cNvSpPr txBox="1"/>
          <p:nvPr/>
        </p:nvSpPr>
        <p:spPr>
          <a:xfrm>
            <a:off x="494472" y="1021522"/>
            <a:ext cx="9240078" cy="3908762"/>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If two points have either the same x- or y-coordinate, the distance between them can be as follows:</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If the different coordinates are either both positive or both negative, subtract their absolute values. </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If the different coordinates are opposite signs, add their absolute values.</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Let's look at the table again to see how this works:</a:t>
            </a:r>
            <a:endParaRPr lang="en-US" sz="2400" b="1" dirty="0">
              <a:solidFill>
                <a:srgbClr val="0000FF"/>
              </a:solidFill>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52664298"/>
              </p:ext>
            </p:extLst>
          </p:nvPr>
        </p:nvGraphicFramePr>
        <p:xfrm>
          <a:off x="1536258" y="7854724"/>
          <a:ext cx="7227570" cy="1124724"/>
        </p:xfrm>
        <a:graphic>
          <a:graphicData uri="http://schemas.openxmlformats.org/drawingml/2006/table">
            <a:tbl>
              <a:tblPr firstRow="1" bandRow="1">
                <a:tableStyleId>{5C22544A-7EE6-4342-B048-85BDC9FD1C3A}</a:tableStyleId>
              </a:tblPr>
              <a:tblGrid>
                <a:gridCol w="3613785"/>
                <a:gridCol w="3613785"/>
              </a:tblGrid>
              <a:tr h="562362">
                <a:tc>
                  <a:txBody>
                    <a:bodyPr/>
                    <a:lstStyle/>
                    <a:p>
                      <a:r>
                        <a:rPr lang="en-US" sz="2400" b="1" i="0" u="none" baseline="0" dirty="0" smtClean="0">
                          <a:solidFill>
                            <a:srgbClr val="000000"/>
                          </a:solidFill>
                          <a:latin typeface="Arial" pitchFamily="34" charset="0"/>
                          <a:cs typeface="Arial" pitchFamily="34" charset="0"/>
                        </a:rPr>
                        <a:t>        (-5, 7)     (-5, 3)  </a:t>
                      </a:r>
                      <a:endParaRPr lang="en-US" sz="2400" b="1" i="0" u="none" baseline="0" dirty="0">
                        <a:solidFill>
                          <a:srgbClr val="000000"/>
                        </a:solidFill>
                        <a:latin typeface="Arial" pitchFamily="34" charset="0"/>
                        <a:cs typeface="Arial" pitchFamily="34" charset="0"/>
                      </a:endParaRPr>
                    </a:p>
                  </a:txBody>
                  <a:tcPr marL="92926" marR="92926" marT="44989" marB="4498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1" i="0" u="none" baseline="0" dirty="0" smtClean="0">
                          <a:solidFill>
                            <a:srgbClr val="000000"/>
                          </a:solidFill>
                          <a:latin typeface="Arial" pitchFamily="34" charset="0"/>
                          <a:cs typeface="Arial" pitchFamily="34" charset="0"/>
                        </a:rPr>
                        <a:t>        |7 - 3| = |4| = 4</a:t>
                      </a:r>
                      <a:endParaRPr lang="en-US" sz="2400" b="1" i="0" u="none" baseline="0" dirty="0">
                        <a:solidFill>
                          <a:srgbClr val="000000"/>
                        </a:solidFill>
                        <a:latin typeface="Arial" pitchFamily="34" charset="0"/>
                        <a:cs typeface="Arial" pitchFamily="34" charset="0"/>
                      </a:endParaRPr>
                    </a:p>
                  </a:txBody>
                  <a:tcPr marL="92926" marR="92926" marT="44989" marB="4498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62362">
                <a:tc>
                  <a:txBody>
                    <a:bodyPr/>
                    <a:lstStyle/>
                    <a:p>
                      <a:r>
                        <a:rPr lang="en-US" sz="2400" b="1" i="0" u="none" baseline="0" dirty="0" smtClean="0">
                          <a:solidFill>
                            <a:srgbClr val="000000"/>
                          </a:solidFill>
                          <a:latin typeface="Arial" pitchFamily="34" charset="0"/>
                          <a:cs typeface="Arial" pitchFamily="34" charset="0"/>
                        </a:rPr>
                        <a:t>        (3, -3)     (8, -3) </a:t>
                      </a:r>
                      <a:endParaRPr lang="en-US" sz="2400" b="1" i="0" u="none" baseline="0" dirty="0">
                        <a:solidFill>
                          <a:srgbClr val="000000"/>
                        </a:solidFill>
                        <a:latin typeface="Arial" pitchFamily="34" charset="0"/>
                        <a:cs typeface="Arial" pitchFamily="34" charset="0"/>
                      </a:endParaRPr>
                    </a:p>
                  </a:txBody>
                  <a:tcPr marL="92926" marR="92926" marT="44989" marB="4498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400" b="1" i="0" u="none" baseline="0" dirty="0" smtClean="0">
                          <a:solidFill>
                            <a:srgbClr val="000000"/>
                          </a:solidFill>
                          <a:latin typeface="Arial" pitchFamily="34" charset="0"/>
                          <a:cs typeface="Arial" pitchFamily="34" charset="0"/>
                        </a:rPr>
                        <a:t>        |3 - 8| = |-5| = 5</a:t>
                      </a:r>
                      <a:endParaRPr lang="en-US" sz="2400" b="1" i="0" u="none" baseline="0" dirty="0">
                        <a:solidFill>
                          <a:srgbClr val="000000"/>
                        </a:solidFill>
                        <a:latin typeface="Arial" pitchFamily="34" charset="0"/>
                        <a:cs typeface="Arial" pitchFamily="34" charset="0"/>
                      </a:endParaRPr>
                    </a:p>
                  </a:txBody>
                  <a:tcPr marL="92926" marR="92926" marT="44989" marB="44989">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spTree>
    <p:extLst>
      <p:ext uri="{BB962C8B-B14F-4D97-AF65-F5344CB8AC3E}">
        <p14:creationId xmlns:p14="http://schemas.microsoft.com/office/powerpoint/2010/main" val="1338315450"/>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614" y="1041400"/>
            <a:ext cx="640336"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78</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89133" y="1027139"/>
            <a:ext cx="836529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Find the distance between (-8, 4) and (-8, 9).</a:t>
            </a:r>
            <a:endParaRPr lang="en-US" sz="2800" b="1" dirty="0">
              <a:solidFill>
                <a:srgbClr val="000000"/>
              </a:solidFill>
              <a:latin typeface="Arial" pitchFamily="34" charset="0"/>
              <a:cs typeface="Arial" pitchFamily="34" charset="0"/>
            </a:endParaRPr>
          </a:p>
        </p:txBody>
      </p:sp>
      <p:pic>
        <p:nvPicPr>
          <p:cNvPr id="11" name="Picture 1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54876" y="112472"/>
            <a:ext cx="4130040" cy="62485"/>
          </a:xfrm>
          <a:prstGeom prst="rect">
            <a:avLst/>
          </a:prstGeom>
          <a:solidFill>
            <a:scrgbClr r="0" g="0" b="0">
              <a:alpha val="0"/>
            </a:scrgbClr>
          </a:solidFill>
        </p:spPr>
      </p:pic>
    </p:spTree>
    <p:extLst>
      <p:ext uri="{BB962C8B-B14F-4D97-AF65-F5344CB8AC3E}">
        <p14:creationId xmlns:p14="http://schemas.microsoft.com/office/powerpoint/2010/main" val="165831263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594" y="1035014"/>
            <a:ext cx="649356"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79</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92994" y="1035014"/>
            <a:ext cx="8301800"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Find the distance between (6, 9) and (-2, 9).</a:t>
            </a:r>
            <a:endParaRPr lang="en-US" sz="2800" b="1" dirty="0">
              <a:solidFill>
                <a:srgbClr val="000000"/>
              </a:solidFill>
              <a:latin typeface="Arial" pitchFamily="34" charset="0"/>
              <a:cs typeface="Arial" pitchFamily="34" charset="0"/>
            </a:endParaRPr>
          </a:p>
        </p:txBody>
      </p:sp>
      <p:pic>
        <p:nvPicPr>
          <p:cNvPr id="11" name="Picture 1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9064" y="99975"/>
            <a:ext cx="4130040" cy="62485"/>
          </a:xfrm>
          <a:prstGeom prst="rect">
            <a:avLst/>
          </a:prstGeom>
          <a:solidFill>
            <a:scrgbClr r="0" g="0" b="0">
              <a:alpha val="0"/>
            </a:scrgbClr>
          </a:solidFill>
        </p:spPr>
      </p:pic>
    </p:spTree>
    <p:extLst>
      <p:ext uri="{BB962C8B-B14F-4D97-AF65-F5344CB8AC3E}">
        <p14:creationId xmlns:p14="http://schemas.microsoft.com/office/powerpoint/2010/main" val="345991481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7906" y="1035014"/>
            <a:ext cx="646044"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80</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05699" y="1035014"/>
            <a:ext cx="8328851"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Find the distance between (5, -7) and (5, -2).</a:t>
            </a:r>
            <a:endParaRPr lang="en-US" sz="2800" b="1" dirty="0">
              <a:solidFill>
                <a:srgbClr val="000000"/>
              </a:solidFill>
              <a:latin typeface="Arial" pitchFamily="34" charset="0"/>
              <a:cs typeface="Arial" pitchFamily="34" charset="0"/>
            </a:endParaRPr>
          </a:p>
        </p:txBody>
      </p:sp>
      <p:pic>
        <p:nvPicPr>
          <p:cNvPr id="11" name="Picture 1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54876" y="87478"/>
            <a:ext cx="4130040" cy="62485"/>
          </a:xfrm>
          <a:prstGeom prst="rect">
            <a:avLst/>
          </a:prstGeom>
          <a:solidFill>
            <a:scrgbClr r="0" g="0" b="0">
              <a:alpha val="0"/>
            </a:scrgbClr>
          </a:solidFill>
        </p:spPr>
      </p:pic>
    </p:spTree>
    <p:extLst>
      <p:ext uri="{BB962C8B-B14F-4D97-AF65-F5344CB8AC3E}">
        <p14:creationId xmlns:p14="http://schemas.microsoft.com/office/powerpoint/2010/main" val="245201465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5900" y="1021571"/>
            <a:ext cx="638050"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81</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07985" y="1021571"/>
            <a:ext cx="8402765"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Given the points A(-3,-3), B(2,-3), C (-3,0), D (2,0), what is the distance of CD?</a:t>
            </a:r>
            <a:endParaRPr lang="en-US" sz="2800" b="1" dirty="0">
              <a:solidFill>
                <a:srgbClr val="000000"/>
              </a:solidFill>
              <a:latin typeface="Arial" pitchFamily="34" charset="0"/>
              <a:cs typeface="Arial" pitchFamily="34" charset="0"/>
            </a:endParaRPr>
          </a:p>
        </p:txBody>
      </p:sp>
      <p:cxnSp>
        <p:nvCxnSpPr>
          <p:cNvPr id="11" name="Straight Connector 10"/>
          <p:cNvCxnSpPr/>
          <p:nvPr/>
        </p:nvCxnSpPr>
        <p:spPr>
          <a:xfrm>
            <a:off x="5483515" y="1555941"/>
            <a:ext cx="418102"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pic>
        <p:nvPicPr>
          <p:cNvPr id="12" name="Picture 1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41970" y="87478"/>
            <a:ext cx="4130040" cy="62485"/>
          </a:xfrm>
          <a:prstGeom prst="rect">
            <a:avLst/>
          </a:prstGeom>
          <a:solidFill>
            <a:scrgbClr r="0" g="0" b="0">
              <a:alpha val="0"/>
            </a:scrgbClr>
          </a:solidFill>
        </p:spPr>
      </p:pic>
    </p:spTree>
    <p:extLst>
      <p:ext uri="{BB962C8B-B14F-4D97-AF65-F5344CB8AC3E}">
        <p14:creationId xmlns:p14="http://schemas.microsoft.com/office/powerpoint/2010/main" val="61773510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594" y="1021571"/>
            <a:ext cx="725556"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82</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07985" y="1021571"/>
            <a:ext cx="8326565"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Given the points X (-3, -2), Y (0,2), Z (3, -2), what is the distance of XZ?</a:t>
            </a:r>
            <a:endParaRPr lang="en-US" sz="2800" b="1" dirty="0">
              <a:solidFill>
                <a:srgbClr val="000000"/>
              </a:solidFill>
              <a:latin typeface="Arial" pitchFamily="34" charset="0"/>
              <a:cs typeface="Arial" pitchFamily="34" charset="0"/>
            </a:endParaRPr>
          </a:p>
        </p:txBody>
      </p:sp>
      <p:cxnSp>
        <p:nvCxnSpPr>
          <p:cNvPr id="11" name="Straight Connector 10"/>
          <p:cNvCxnSpPr/>
          <p:nvPr/>
        </p:nvCxnSpPr>
        <p:spPr>
          <a:xfrm>
            <a:off x="4533072" y="1538356"/>
            <a:ext cx="380093"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pic>
        <p:nvPicPr>
          <p:cNvPr id="12" name="Picture 1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41970" y="87478"/>
            <a:ext cx="4130040" cy="62485"/>
          </a:xfrm>
          <a:prstGeom prst="rect">
            <a:avLst/>
          </a:prstGeom>
          <a:solidFill>
            <a:scrgbClr r="0" g="0" b="0">
              <a:alpha val="0"/>
            </a:scrgbClr>
          </a:solidFill>
        </p:spPr>
      </p:pic>
    </p:spTree>
    <p:extLst>
      <p:ext uri="{BB962C8B-B14F-4D97-AF65-F5344CB8AC3E}">
        <p14:creationId xmlns:p14="http://schemas.microsoft.com/office/powerpoint/2010/main" val="87606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14350" y="1028743"/>
            <a:ext cx="491390"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4</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01810" y="1024834"/>
            <a:ext cx="8332740" cy="187743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Which of the following integers best represents the following scenario:         </a:t>
            </a:r>
          </a:p>
          <a:p>
            <a:endParaRPr lang="en-US" sz="3600" b="1" dirty="0" smtClean="0">
              <a:solidFill>
                <a:srgbClr val="000000"/>
              </a:solidFill>
              <a:latin typeface="Arial" pitchFamily="34" charset="0"/>
              <a:cs typeface="Arial" pitchFamily="34" charset="0"/>
            </a:endParaRPr>
          </a:p>
          <a:p>
            <a:r>
              <a:rPr lang="en-US" sz="2400" b="1" dirty="0" smtClean="0">
                <a:solidFill>
                  <a:srgbClr val="000000"/>
                </a:solidFill>
                <a:latin typeface="Arial" pitchFamily="34" charset="0"/>
                <a:cs typeface="Arial" pitchFamily="34" charset="0"/>
              </a:rPr>
              <a:t>The effect on your wallet when you spend 10 dollars.  </a:t>
            </a:r>
            <a:endParaRPr lang="en-US" sz="2400" b="1" dirty="0">
              <a:solidFill>
                <a:srgbClr val="000000"/>
              </a:solidFill>
              <a:latin typeface="Arial" pitchFamily="34" charset="0"/>
              <a:cs typeface="Arial" pitchFamily="34" charset="0"/>
            </a:endParaRPr>
          </a:p>
        </p:txBody>
      </p:sp>
      <p:pic>
        <p:nvPicPr>
          <p:cNvPr id="19" name="Picture 1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6157" y="87478"/>
            <a:ext cx="3510534" cy="62485"/>
          </a:xfrm>
          <a:prstGeom prst="rect">
            <a:avLst/>
          </a:prstGeom>
          <a:solidFill>
            <a:scrgbClr r="0" g="0" b="0">
              <a:alpha val="0"/>
            </a:scrgbClr>
          </a:solidFill>
        </p:spPr>
      </p:pic>
      <p:sp>
        <p:nvSpPr>
          <p:cNvPr id="20" name="Rectangle 19"/>
          <p:cNvSpPr/>
          <p:nvPr/>
        </p:nvSpPr>
        <p:spPr>
          <a:xfrm>
            <a:off x="2841288" y="3481837"/>
            <a:ext cx="785403" cy="476391"/>
          </a:xfrm>
          <a:prstGeom prst="rect">
            <a:avLst/>
          </a:prstGeom>
        </p:spPr>
        <p:txBody>
          <a:bodyPr wrap="square" lIns="106025" tIns="53012" rIns="106025" bIns="53012">
            <a:spAutoFit/>
          </a:bodyPr>
          <a:lstStyle/>
          <a:p>
            <a:r>
              <a:rPr lang="en-US" sz="2400" b="1" dirty="0">
                <a:solidFill>
                  <a:srgbClr val="000000"/>
                </a:solidFill>
                <a:latin typeface="Arial - 28"/>
              </a:rPr>
              <a:t>-10</a:t>
            </a:r>
          </a:p>
        </p:txBody>
      </p:sp>
      <p:sp>
        <p:nvSpPr>
          <p:cNvPr id="21" name="Rectangle 20"/>
          <p:cNvSpPr/>
          <p:nvPr/>
        </p:nvSpPr>
        <p:spPr>
          <a:xfrm>
            <a:off x="2841289" y="4003520"/>
            <a:ext cx="589130" cy="476391"/>
          </a:xfrm>
          <a:prstGeom prst="rect">
            <a:avLst/>
          </a:prstGeom>
        </p:spPr>
        <p:txBody>
          <a:bodyPr wrap="square" lIns="106025" tIns="53012" rIns="106025" bIns="53012">
            <a:spAutoFit/>
          </a:bodyPr>
          <a:lstStyle/>
          <a:p>
            <a:r>
              <a:rPr lang="en-US" sz="2400" b="1" dirty="0">
                <a:solidFill>
                  <a:srgbClr val="000000"/>
                </a:solidFill>
                <a:latin typeface="Arial - 28"/>
              </a:rPr>
              <a:t>10</a:t>
            </a:r>
          </a:p>
        </p:txBody>
      </p:sp>
      <p:sp>
        <p:nvSpPr>
          <p:cNvPr id="22" name="Rectangle 21"/>
          <p:cNvSpPr/>
          <p:nvPr/>
        </p:nvSpPr>
        <p:spPr>
          <a:xfrm>
            <a:off x="2841288" y="4547871"/>
            <a:ext cx="589131" cy="476391"/>
          </a:xfrm>
          <a:prstGeom prst="rect">
            <a:avLst/>
          </a:prstGeom>
        </p:spPr>
        <p:txBody>
          <a:bodyPr wrap="square" lIns="106025" tIns="53012" rIns="106025" bIns="53012">
            <a:spAutoFit/>
          </a:bodyPr>
          <a:lstStyle/>
          <a:p>
            <a:r>
              <a:rPr lang="en-US" sz="2400" b="1" dirty="0">
                <a:solidFill>
                  <a:srgbClr val="000000"/>
                </a:solidFill>
                <a:latin typeface="Arial - 28"/>
              </a:rPr>
              <a:t>0</a:t>
            </a:r>
          </a:p>
        </p:txBody>
      </p:sp>
      <p:sp>
        <p:nvSpPr>
          <p:cNvPr id="23" name="TextBox 22"/>
          <p:cNvSpPr txBox="1"/>
          <p:nvPr/>
        </p:nvSpPr>
        <p:spPr>
          <a:xfrm>
            <a:off x="2296052" y="3479800"/>
            <a:ext cx="37821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A</a:t>
            </a:r>
            <a:endParaRPr lang="en-GB" sz="2400" b="1" dirty="0">
              <a:latin typeface="Arial" pitchFamily="34" charset="0"/>
              <a:cs typeface="Arial" pitchFamily="34" charset="0"/>
            </a:endParaRPr>
          </a:p>
        </p:txBody>
      </p:sp>
      <p:sp>
        <p:nvSpPr>
          <p:cNvPr id="24" name="TextBox 23"/>
          <p:cNvSpPr txBox="1"/>
          <p:nvPr/>
        </p:nvSpPr>
        <p:spPr>
          <a:xfrm>
            <a:off x="2300692" y="4011930"/>
            <a:ext cx="37357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B</a:t>
            </a:r>
            <a:endParaRPr lang="en-GB" sz="2400" b="1" dirty="0">
              <a:latin typeface="Arial" pitchFamily="34" charset="0"/>
              <a:cs typeface="Arial" pitchFamily="34" charset="0"/>
            </a:endParaRPr>
          </a:p>
        </p:txBody>
      </p:sp>
      <p:sp>
        <p:nvSpPr>
          <p:cNvPr id="25" name="TextBox 24"/>
          <p:cNvSpPr txBox="1"/>
          <p:nvPr/>
        </p:nvSpPr>
        <p:spPr>
          <a:xfrm>
            <a:off x="2289651" y="4546459"/>
            <a:ext cx="364299"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C</a:t>
            </a:r>
            <a:endParaRPr lang="en-GB" sz="2400" b="1" dirty="0">
              <a:latin typeface="Arial" pitchFamily="34" charset="0"/>
              <a:cs typeface="Arial" pitchFamily="34" charset="0"/>
            </a:endParaRPr>
          </a:p>
        </p:txBody>
      </p:sp>
      <p:sp>
        <p:nvSpPr>
          <p:cNvPr id="26" name="Oval 25"/>
          <p:cNvSpPr/>
          <p:nvPr/>
        </p:nvSpPr>
        <p:spPr>
          <a:xfrm>
            <a:off x="1500168" y="352580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7" name="Oval 26"/>
          <p:cNvSpPr/>
          <p:nvPr/>
        </p:nvSpPr>
        <p:spPr>
          <a:xfrm>
            <a:off x="1502813" y="40513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8" name="Oval 27"/>
          <p:cNvSpPr/>
          <p:nvPr/>
        </p:nvSpPr>
        <p:spPr>
          <a:xfrm>
            <a:off x="1505563" y="45694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9" name="Oval 28"/>
          <p:cNvSpPr/>
          <p:nvPr/>
        </p:nvSpPr>
        <p:spPr>
          <a:xfrm>
            <a:off x="1511621" y="5090509"/>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0" name="TextBox 29"/>
          <p:cNvSpPr txBox="1"/>
          <p:nvPr/>
        </p:nvSpPr>
        <p:spPr>
          <a:xfrm>
            <a:off x="2299747" y="5079859"/>
            <a:ext cx="364299" cy="476391"/>
          </a:xfrm>
          <a:prstGeom prst="rect">
            <a:avLst/>
          </a:prstGeom>
          <a:noFill/>
        </p:spPr>
        <p:txBody>
          <a:bodyPr wrap="square" lIns="106025" tIns="53012" rIns="106025" bIns="53012" rtlCol="0">
            <a:spAutoFit/>
          </a:bodyPr>
          <a:lstStyle/>
          <a:p>
            <a:r>
              <a:rPr lang="en-US" sz="2400" b="1" dirty="0" smtClean="0">
                <a:latin typeface="Arial" pitchFamily="34" charset="0"/>
                <a:cs typeface="Arial" pitchFamily="34" charset="0"/>
              </a:rPr>
              <a:t>D</a:t>
            </a:r>
            <a:endParaRPr lang="en-GB" sz="2400" b="1" dirty="0">
              <a:latin typeface="Arial" pitchFamily="34" charset="0"/>
              <a:cs typeface="Arial" pitchFamily="34" charset="0"/>
            </a:endParaRPr>
          </a:p>
        </p:txBody>
      </p:sp>
      <p:sp>
        <p:nvSpPr>
          <p:cNvPr id="31" name="Rectangle 30"/>
          <p:cNvSpPr/>
          <p:nvPr/>
        </p:nvSpPr>
        <p:spPr>
          <a:xfrm>
            <a:off x="2826476" y="5082037"/>
            <a:ext cx="1193074" cy="476391"/>
          </a:xfrm>
          <a:prstGeom prst="rect">
            <a:avLst/>
          </a:prstGeom>
        </p:spPr>
        <p:txBody>
          <a:bodyPr wrap="square" lIns="106025" tIns="53012" rIns="106025" bIns="53012">
            <a:spAutoFit/>
          </a:bodyPr>
          <a:lstStyle/>
          <a:p>
            <a:r>
              <a:rPr lang="en-US" sz="2400" b="1" dirty="0">
                <a:solidFill>
                  <a:srgbClr val="000000"/>
                </a:solidFill>
                <a:latin typeface="Arial - 28"/>
              </a:rPr>
              <a:t>+/- 10</a:t>
            </a:r>
          </a:p>
        </p:txBody>
      </p:sp>
    </p:spTree>
    <p:extLst>
      <p:ext uri="{BB962C8B-B14F-4D97-AF65-F5344CB8AC3E}">
        <p14:creationId xmlns:p14="http://schemas.microsoft.com/office/powerpoint/2010/main" val="3858065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94030" y="1021522"/>
            <a:ext cx="492514"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5</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01810" y="1022693"/>
            <a:ext cx="8332740" cy="187743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Which of the following integers best represents the following scenario:         </a:t>
            </a:r>
          </a:p>
          <a:p>
            <a:endParaRPr lang="en-US" sz="3600" b="1" dirty="0" smtClean="0">
              <a:solidFill>
                <a:srgbClr val="000000"/>
              </a:solidFill>
              <a:latin typeface="Arial" pitchFamily="34" charset="0"/>
              <a:cs typeface="Arial" pitchFamily="34" charset="0"/>
            </a:endParaRPr>
          </a:p>
          <a:p>
            <a:r>
              <a:rPr lang="en-US" sz="2400" b="1" dirty="0" smtClean="0">
                <a:solidFill>
                  <a:srgbClr val="000000"/>
                </a:solidFill>
                <a:latin typeface="Arial" pitchFamily="34" charset="0"/>
                <a:cs typeface="Arial" pitchFamily="34" charset="0"/>
              </a:rPr>
              <a:t>Earning $40 shoveling snow.  </a:t>
            </a:r>
            <a:endParaRPr lang="en-US" sz="2400" b="1" dirty="0">
              <a:solidFill>
                <a:srgbClr val="000000"/>
              </a:solidFill>
              <a:latin typeface="Arial" pitchFamily="34" charset="0"/>
              <a:cs typeface="Arial" pitchFamily="34" charset="0"/>
            </a:endParaRPr>
          </a:p>
        </p:txBody>
      </p:sp>
      <p:pic>
        <p:nvPicPr>
          <p:cNvPr id="19" name="Picture 1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41970" y="87478"/>
            <a:ext cx="3510534" cy="62485"/>
          </a:xfrm>
          <a:prstGeom prst="rect">
            <a:avLst/>
          </a:prstGeom>
          <a:solidFill>
            <a:scrgbClr r="0" g="0" b="0">
              <a:alpha val="0"/>
            </a:scrgbClr>
          </a:solidFill>
        </p:spPr>
      </p:pic>
      <p:sp>
        <p:nvSpPr>
          <p:cNvPr id="20" name="Rectangle 19"/>
          <p:cNvSpPr/>
          <p:nvPr/>
        </p:nvSpPr>
        <p:spPr>
          <a:xfrm>
            <a:off x="2841288" y="3481837"/>
            <a:ext cx="785403"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-40</a:t>
            </a:r>
          </a:p>
        </p:txBody>
      </p:sp>
      <p:sp>
        <p:nvSpPr>
          <p:cNvPr id="21" name="Rectangle 20"/>
          <p:cNvSpPr/>
          <p:nvPr/>
        </p:nvSpPr>
        <p:spPr>
          <a:xfrm>
            <a:off x="2841289" y="4003520"/>
            <a:ext cx="785402"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40</a:t>
            </a:r>
          </a:p>
        </p:txBody>
      </p:sp>
      <p:sp>
        <p:nvSpPr>
          <p:cNvPr id="22" name="Rectangle 21"/>
          <p:cNvSpPr/>
          <p:nvPr/>
        </p:nvSpPr>
        <p:spPr>
          <a:xfrm>
            <a:off x="2841288" y="4547871"/>
            <a:ext cx="581725"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0</a:t>
            </a:r>
          </a:p>
        </p:txBody>
      </p:sp>
      <p:sp>
        <p:nvSpPr>
          <p:cNvPr id="23" name="TextBox 22"/>
          <p:cNvSpPr txBox="1"/>
          <p:nvPr/>
        </p:nvSpPr>
        <p:spPr>
          <a:xfrm>
            <a:off x="2296052" y="3479800"/>
            <a:ext cx="37821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A</a:t>
            </a:r>
            <a:endParaRPr lang="en-GB" sz="2400" b="1" dirty="0">
              <a:latin typeface="Arial" pitchFamily="34" charset="0"/>
              <a:cs typeface="Arial" pitchFamily="34" charset="0"/>
            </a:endParaRPr>
          </a:p>
        </p:txBody>
      </p:sp>
      <p:sp>
        <p:nvSpPr>
          <p:cNvPr id="24" name="TextBox 23"/>
          <p:cNvSpPr txBox="1"/>
          <p:nvPr/>
        </p:nvSpPr>
        <p:spPr>
          <a:xfrm>
            <a:off x="2300692" y="4011930"/>
            <a:ext cx="37357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B</a:t>
            </a:r>
            <a:endParaRPr lang="en-GB" sz="2400" b="1" dirty="0">
              <a:latin typeface="Arial" pitchFamily="34" charset="0"/>
              <a:cs typeface="Arial" pitchFamily="34" charset="0"/>
            </a:endParaRPr>
          </a:p>
        </p:txBody>
      </p:sp>
      <p:sp>
        <p:nvSpPr>
          <p:cNvPr id="25" name="TextBox 24"/>
          <p:cNvSpPr txBox="1"/>
          <p:nvPr/>
        </p:nvSpPr>
        <p:spPr>
          <a:xfrm>
            <a:off x="2289651" y="4546459"/>
            <a:ext cx="364299"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C</a:t>
            </a:r>
            <a:endParaRPr lang="en-GB" sz="2400" b="1" dirty="0">
              <a:latin typeface="Arial" pitchFamily="34" charset="0"/>
              <a:cs typeface="Arial" pitchFamily="34" charset="0"/>
            </a:endParaRPr>
          </a:p>
        </p:txBody>
      </p:sp>
      <p:sp>
        <p:nvSpPr>
          <p:cNvPr id="26" name="Oval 25"/>
          <p:cNvSpPr/>
          <p:nvPr/>
        </p:nvSpPr>
        <p:spPr>
          <a:xfrm>
            <a:off x="1500168" y="352580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7" name="Oval 26"/>
          <p:cNvSpPr/>
          <p:nvPr/>
        </p:nvSpPr>
        <p:spPr>
          <a:xfrm>
            <a:off x="1502813" y="40513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8" name="Oval 27"/>
          <p:cNvSpPr/>
          <p:nvPr/>
        </p:nvSpPr>
        <p:spPr>
          <a:xfrm>
            <a:off x="1505563" y="45694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9" name="Oval 28"/>
          <p:cNvSpPr/>
          <p:nvPr/>
        </p:nvSpPr>
        <p:spPr>
          <a:xfrm>
            <a:off x="1511621" y="507292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0" name="TextBox 29"/>
          <p:cNvSpPr txBox="1"/>
          <p:nvPr/>
        </p:nvSpPr>
        <p:spPr>
          <a:xfrm>
            <a:off x="2299747" y="5079859"/>
            <a:ext cx="364299" cy="476391"/>
          </a:xfrm>
          <a:prstGeom prst="rect">
            <a:avLst/>
          </a:prstGeom>
          <a:noFill/>
        </p:spPr>
        <p:txBody>
          <a:bodyPr wrap="square" lIns="106025" tIns="53012" rIns="106025" bIns="53012" rtlCol="0">
            <a:spAutoFit/>
          </a:bodyPr>
          <a:lstStyle/>
          <a:p>
            <a:r>
              <a:rPr lang="en-US" sz="2400" b="1" dirty="0" smtClean="0">
                <a:latin typeface="Arial" pitchFamily="34" charset="0"/>
                <a:cs typeface="Arial" pitchFamily="34" charset="0"/>
              </a:rPr>
              <a:t>D</a:t>
            </a:r>
            <a:endParaRPr lang="en-GB" sz="2400" b="1" dirty="0">
              <a:latin typeface="Arial" pitchFamily="34" charset="0"/>
              <a:cs typeface="Arial" pitchFamily="34" charset="0"/>
            </a:endParaRPr>
          </a:p>
        </p:txBody>
      </p:sp>
      <p:sp>
        <p:nvSpPr>
          <p:cNvPr id="31" name="Rectangle 30"/>
          <p:cNvSpPr/>
          <p:nvPr/>
        </p:nvSpPr>
        <p:spPr>
          <a:xfrm>
            <a:off x="2826476" y="5082037"/>
            <a:ext cx="1193074"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+/- 40</a:t>
            </a:r>
          </a:p>
        </p:txBody>
      </p:sp>
    </p:spTree>
    <p:extLst>
      <p:ext uri="{BB962C8B-B14F-4D97-AF65-F5344CB8AC3E}">
        <p14:creationId xmlns:p14="http://schemas.microsoft.com/office/powerpoint/2010/main" val="20396390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99602" y="1032518"/>
            <a:ext cx="540139"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6</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01810" y="1032519"/>
            <a:ext cx="8332740" cy="187743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Which of the following integers best represents the following scenario:         </a:t>
            </a:r>
          </a:p>
          <a:p>
            <a:endParaRPr lang="en-US" sz="3600" b="1" dirty="0" smtClean="0">
              <a:solidFill>
                <a:srgbClr val="000000"/>
              </a:solidFill>
              <a:latin typeface="Arial" pitchFamily="34" charset="0"/>
              <a:cs typeface="Arial" pitchFamily="34" charset="0"/>
            </a:endParaRPr>
          </a:p>
          <a:p>
            <a:r>
              <a:rPr lang="en-US" sz="2400" b="1" dirty="0" smtClean="0">
                <a:solidFill>
                  <a:srgbClr val="000000"/>
                </a:solidFill>
                <a:latin typeface="Arial" pitchFamily="34" charset="0"/>
                <a:cs typeface="Arial" pitchFamily="34" charset="0"/>
              </a:rPr>
              <a:t>You dive 35 feet to explore a sunken ship.  </a:t>
            </a:r>
            <a:endParaRPr lang="en-US" sz="2400" b="1" dirty="0">
              <a:solidFill>
                <a:srgbClr val="000000"/>
              </a:solidFill>
              <a:latin typeface="Arial" pitchFamily="34" charset="0"/>
              <a:cs typeface="Arial" pitchFamily="34" charset="0"/>
            </a:endParaRPr>
          </a:p>
        </p:txBody>
      </p:sp>
      <p:pic>
        <p:nvPicPr>
          <p:cNvPr id="19" name="Picture 1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03251" y="74981"/>
            <a:ext cx="3510534" cy="62485"/>
          </a:xfrm>
          <a:prstGeom prst="rect">
            <a:avLst/>
          </a:prstGeom>
          <a:solidFill>
            <a:scrgbClr r="0" g="0" b="0">
              <a:alpha val="0"/>
            </a:scrgbClr>
          </a:solidFill>
        </p:spPr>
      </p:pic>
      <p:sp>
        <p:nvSpPr>
          <p:cNvPr id="20" name="Rectangle 19"/>
          <p:cNvSpPr/>
          <p:nvPr/>
        </p:nvSpPr>
        <p:spPr>
          <a:xfrm>
            <a:off x="2841288" y="3481837"/>
            <a:ext cx="772497" cy="476391"/>
          </a:xfrm>
          <a:prstGeom prst="rect">
            <a:avLst/>
          </a:prstGeom>
        </p:spPr>
        <p:txBody>
          <a:bodyPr wrap="square" lIns="106025" tIns="53012" rIns="106025" bIns="53012">
            <a:spAutoFit/>
          </a:bodyPr>
          <a:lstStyle/>
          <a:p>
            <a:r>
              <a:rPr lang="en-US" sz="2400" b="1" dirty="0">
                <a:solidFill>
                  <a:srgbClr val="000000"/>
                </a:solidFill>
                <a:latin typeface="Arial - 28"/>
              </a:rPr>
              <a:t>-35</a:t>
            </a:r>
          </a:p>
        </p:txBody>
      </p:sp>
      <p:sp>
        <p:nvSpPr>
          <p:cNvPr id="21" name="Rectangle 20"/>
          <p:cNvSpPr/>
          <p:nvPr/>
        </p:nvSpPr>
        <p:spPr>
          <a:xfrm>
            <a:off x="2841289" y="4003520"/>
            <a:ext cx="581724" cy="476391"/>
          </a:xfrm>
          <a:prstGeom prst="rect">
            <a:avLst/>
          </a:prstGeom>
        </p:spPr>
        <p:txBody>
          <a:bodyPr wrap="square" lIns="106025" tIns="53012" rIns="106025" bIns="53012">
            <a:spAutoFit/>
          </a:bodyPr>
          <a:lstStyle/>
          <a:p>
            <a:r>
              <a:rPr lang="en-US" sz="2400" b="1" dirty="0">
                <a:solidFill>
                  <a:srgbClr val="000000"/>
                </a:solidFill>
                <a:latin typeface="Arial - 28"/>
              </a:rPr>
              <a:t>35</a:t>
            </a:r>
          </a:p>
        </p:txBody>
      </p:sp>
      <p:sp>
        <p:nvSpPr>
          <p:cNvPr id="22" name="Rectangle 21"/>
          <p:cNvSpPr/>
          <p:nvPr/>
        </p:nvSpPr>
        <p:spPr>
          <a:xfrm>
            <a:off x="2841288" y="4547871"/>
            <a:ext cx="785403" cy="476391"/>
          </a:xfrm>
          <a:prstGeom prst="rect">
            <a:avLst/>
          </a:prstGeom>
        </p:spPr>
        <p:txBody>
          <a:bodyPr wrap="square" lIns="106025" tIns="53012" rIns="106025" bIns="53012">
            <a:spAutoFit/>
          </a:bodyPr>
          <a:lstStyle/>
          <a:p>
            <a:r>
              <a:rPr lang="en-US" sz="2400" b="1" dirty="0">
                <a:solidFill>
                  <a:srgbClr val="000000"/>
                </a:solidFill>
                <a:latin typeface="Arial - 28"/>
              </a:rPr>
              <a:t>0</a:t>
            </a:r>
          </a:p>
        </p:txBody>
      </p:sp>
      <p:sp>
        <p:nvSpPr>
          <p:cNvPr id="23" name="TextBox 22"/>
          <p:cNvSpPr txBox="1"/>
          <p:nvPr/>
        </p:nvSpPr>
        <p:spPr>
          <a:xfrm>
            <a:off x="2296052" y="3479800"/>
            <a:ext cx="37821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A</a:t>
            </a:r>
            <a:endParaRPr lang="en-GB" sz="2400" b="1" dirty="0">
              <a:latin typeface="Arial" pitchFamily="34" charset="0"/>
              <a:cs typeface="Arial" pitchFamily="34" charset="0"/>
            </a:endParaRPr>
          </a:p>
        </p:txBody>
      </p:sp>
      <p:sp>
        <p:nvSpPr>
          <p:cNvPr id="24" name="TextBox 23"/>
          <p:cNvSpPr txBox="1"/>
          <p:nvPr/>
        </p:nvSpPr>
        <p:spPr>
          <a:xfrm>
            <a:off x="2300692" y="4011930"/>
            <a:ext cx="37357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B</a:t>
            </a:r>
            <a:endParaRPr lang="en-GB" sz="2400" b="1" dirty="0">
              <a:latin typeface="Arial" pitchFamily="34" charset="0"/>
              <a:cs typeface="Arial" pitchFamily="34" charset="0"/>
            </a:endParaRPr>
          </a:p>
        </p:txBody>
      </p:sp>
      <p:sp>
        <p:nvSpPr>
          <p:cNvPr id="25" name="TextBox 24"/>
          <p:cNvSpPr txBox="1"/>
          <p:nvPr/>
        </p:nvSpPr>
        <p:spPr>
          <a:xfrm>
            <a:off x="2289651" y="4546459"/>
            <a:ext cx="364299"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C</a:t>
            </a:r>
            <a:endParaRPr lang="en-GB" sz="2400" b="1" dirty="0">
              <a:latin typeface="Arial" pitchFamily="34" charset="0"/>
              <a:cs typeface="Arial" pitchFamily="34" charset="0"/>
            </a:endParaRPr>
          </a:p>
        </p:txBody>
      </p:sp>
      <p:sp>
        <p:nvSpPr>
          <p:cNvPr id="26" name="Oval 25"/>
          <p:cNvSpPr/>
          <p:nvPr/>
        </p:nvSpPr>
        <p:spPr>
          <a:xfrm>
            <a:off x="1500168" y="352580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7" name="Oval 26"/>
          <p:cNvSpPr/>
          <p:nvPr/>
        </p:nvSpPr>
        <p:spPr>
          <a:xfrm>
            <a:off x="1502813" y="405130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8" name="Oval 27"/>
          <p:cNvSpPr/>
          <p:nvPr/>
        </p:nvSpPr>
        <p:spPr>
          <a:xfrm>
            <a:off x="1505563" y="456946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9" name="Oval 28"/>
          <p:cNvSpPr/>
          <p:nvPr/>
        </p:nvSpPr>
        <p:spPr>
          <a:xfrm>
            <a:off x="1511621" y="507292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0" name="TextBox 29"/>
          <p:cNvSpPr txBox="1"/>
          <p:nvPr/>
        </p:nvSpPr>
        <p:spPr>
          <a:xfrm>
            <a:off x="2299747" y="5079859"/>
            <a:ext cx="364299" cy="476391"/>
          </a:xfrm>
          <a:prstGeom prst="rect">
            <a:avLst/>
          </a:prstGeom>
          <a:noFill/>
        </p:spPr>
        <p:txBody>
          <a:bodyPr wrap="square" lIns="106025" tIns="53012" rIns="106025" bIns="53012" rtlCol="0">
            <a:spAutoFit/>
          </a:bodyPr>
          <a:lstStyle/>
          <a:p>
            <a:r>
              <a:rPr lang="en-US" sz="2400" b="1" dirty="0" smtClean="0">
                <a:latin typeface="Arial" pitchFamily="34" charset="0"/>
                <a:cs typeface="Arial" pitchFamily="34" charset="0"/>
              </a:rPr>
              <a:t>D</a:t>
            </a:r>
            <a:endParaRPr lang="en-GB" sz="2400" b="1" dirty="0">
              <a:latin typeface="Arial" pitchFamily="34" charset="0"/>
              <a:cs typeface="Arial" pitchFamily="34" charset="0"/>
            </a:endParaRPr>
          </a:p>
        </p:txBody>
      </p:sp>
      <p:sp>
        <p:nvSpPr>
          <p:cNvPr id="31" name="Rectangle 30"/>
          <p:cNvSpPr/>
          <p:nvPr/>
        </p:nvSpPr>
        <p:spPr>
          <a:xfrm>
            <a:off x="2826476" y="5082037"/>
            <a:ext cx="1193074" cy="476391"/>
          </a:xfrm>
          <a:prstGeom prst="rect">
            <a:avLst/>
          </a:prstGeom>
        </p:spPr>
        <p:txBody>
          <a:bodyPr wrap="square" lIns="106025" tIns="53012" rIns="106025" bIns="53012">
            <a:spAutoFit/>
          </a:bodyPr>
          <a:lstStyle/>
          <a:p>
            <a:r>
              <a:rPr lang="en-US" sz="2400" b="1" dirty="0">
                <a:solidFill>
                  <a:srgbClr val="000000"/>
                </a:solidFill>
                <a:latin typeface="Arial - 28"/>
              </a:rPr>
              <a:t>+/- 35</a:t>
            </a:r>
          </a:p>
        </p:txBody>
      </p:sp>
    </p:spTree>
    <p:extLst>
      <p:ext uri="{BB962C8B-B14F-4D97-AF65-F5344CB8AC3E}">
        <p14:creationId xmlns:p14="http://schemas.microsoft.com/office/powerpoint/2010/main" val="532706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0" name="Group 49"/>
          <p:cNvGrpSpPr/>
          <p:nvPr/>
        </p:nvGrpSpPr>
        <p:grpSpPr>
          <a:xfrm>
            <a:off x="360469" y="2966719"/>
            <a:ext cx="9564916" cy="955918"/>
            <a:chOff x="252730" y="1555115"/>
            <a:chExt cx="9411971" cy="971452"/>
          </a:xfrm>
        </p:grpSpPr>
        <p:sp>
          <p:nvSpPr>
            <p:cNvPr id="2" name="TextBox 1"/>
            <p:cNvSpPr txBox="1"/>
            <p:nvPr/>
          </p:nvSpPr>
          <p:spPr>
            <a:xfrm>
              <a:off x="5207000" y="2057400"/>
              <a:ext cx="330200" cy="46916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1</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4800600" y="2057400"/>
              <a:ext cx="406400" cy="46916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0</a:t>
              </a:r>
              <a:endParaRPr lang="en-US" sz="2400" b="1">
                <a:solidFill>
                  <a:srgbClr val="0000FF"/>
                </a:solidFill>
                <a:latin typeface="Arial" pitchFamily="34" charset="0"/>
                <a:cs typeface="Arial" pitchFamily="34" charset="0"/>
              </a:endParaRPr>
            </a:p>
          </p:txBody>
        </p:sp>
        <p:sp>
          <p:nvSpPr>
            <p:cNvPr id="4" name="TextBox 3"/>
            <p:cNvSpPr txBox="1"/>
            <p:nvPr/>
          </p:nvSpPr>
          <p:spPr>
            <a:xfrm>
              <a:off x="5638800" y="2057400"/>
              <a:ext cx="330200" cy="46916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2</a:t>
              </a:r>
              <a:endParaRPr lang="en-US" sz="2400" b="1">
                <a:solidFill>
                  <a:srgbClr val="0000FF"/>
                </a:solidFill>
                <a:latin typeface="Arial" pitchFamily="34" charset="0"/>
                <a:cs typeface="Arial" pitchFamily="34" charset="0"/>
              </a:endParaRPr>
            </a:p>
          </p:txBody>
        </p:sp>
        <p:sp>
          <p:nvSpPr>
            <p:cNvPr id="5" name="TextBox 4"/>
            <p:cNvSpPr txBox="1"/>
            <p:nvPr/>
          </p:nvSpPr>
          <p:spPr>
            <a:xfrm>
              <a:off x="6019800" y="2057400"/>
              <a:ext cx="330200" cy="46916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3</a:t>
              </a:r>
              <a:endParaRPr lang="en-US" sz="2400" b="1">
                <a:solidFill>
                  <a:srgbClr val="0000FF"/>
                </a:solidFill>
                <a:latin typeface="Arial" pitchFamily="34" charset="0"/>
                <a:cs typeface="Arial" pitchFamily="34" charset="0"/>
              </a:endParaRPr>
            </a:p>
          </p:txBody>
        </p:sp>
        <p:sp>
          <p:nvSpPr>
            <p:cNvPr id="6" name="TextBox 5"/>
            <p:cNvSpPr txBox="1"/>
            <p:nvPr/>
          </p:nvSpPr>
          <p:spPr>
            <a:xfrm>
              <a:off x="6413500" y="2057400"/>
              <a:ext cx="330200" cy="46916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4</a:t>
              </a:r>
              <a:endParaRPr lang="en-US" sz="2400" b="1">
                <a:solidFill>
                  <a:srgbClr val="0000FF"/>
                </a:solidFill>
                <a:latin typeface="Arial" pitchFamily="34" charset="0"/>
                <a:cs typeface="Arial" pitchFamily="34" charset="0"/>
              </a:endParaRPr>
            </a:p>
          </p:txBody>
        </p:sp>
        <p:sp>
          <p:nvSpPr>
            <p:cNvPr id="7" name="TextBox 6"/>
            <p:cNvSpPr txBox="1"/>
            <p:nvPr/>
          </p:nvSpPr>
          <p:spPr>
            <a:xfrm>
              <a:off x="6845300" y="2057400"/>
              <a:ext cx="330200" cy="46916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5</a:t>
              </a:r>
              <a:endParaRPr lang="en-US" sz="2400" b="1" dirty="0">
                <a:solidFill>
                  <a:srgbClr val="0000FF"/>
                </a:solidFill>
                <a:latin typeface="Arial" pitchFamily="34" charset="0"/>
                <a:cs typeface="Arial" pitchFamily="34" charset="0"/>
              </a:endParaRPr>
            </a:p>
          </p:txBody>
        </p:sp>
        <p:sp>
          <p:nvSpPr>
            <p:cNvPr id="8" name="TextBox 7"/>
            <p:cNvSpPr txBox="1"/>
            <p:nvPr/>
          </p:nvSpPr>
          <p:spPr>
            <a:xfrm>
              <a:off x="7226300" y="2057400"/>
              <a:ext cx="330200" cy="46916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6</a:t>
              </a:r>
              <a:endParaRPr lang="en-US" sz="2400" b="1" dirty="0">
                <a:solidFill>
                  <a:srgbClr val="0000FF"/>
                </a:solidFill>
                <a:latin typeface="Arial" pitchFamily="34" charset="0"/>
                <a:cs typeface="Arial" pitchFamily="34" charset="0"/>
              </a:endParaRPr>
            </a:p>
          </p:txBody>
        </p:sp>
        <p:sp>
          <p:nvSpPr>
            <p:cNvPr id="9" name="TextBox 8"/>
            <p:cNvSpPr txBox="1"/>
            <p:nvPr/>
          </p:nvSpPr>
          <p:spPr>
            <a:xfrm>
              <a:off x="7620000" y="2057400"/>
              <a:ext cx="330200" cy="46916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7</a:t>
              </a:r>
              <a:endParaRPr lang="en-US" sz="2400" b="1" dirty="0">
                <a:solidFill>
                  <a:srgbClr val="0000FF"/>
                </a:solidFill>
                <a:latin typeface="Arial" pitchFamily="34" charset="0"/>
                <a:cs typeface="Arial" pitchFamily="34" charset="0"/>
              </a:endParaRPr>
            </a:p>
          </p:txBody>
        </p:sp>
        <p:sp>
          <p:nvSpPr>
            <p:cNvPr id="10" name="TextBox 9"/>
            <p:cNvSpPr txBox="1"/>
            <p:nvPr/>
          </p:nvSpPr>
          <p:spPr>
            <a:xfrm>
              <a:off x="8039100" y="2044700"/>
              <a:ext cx="368300" cy="48186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8</a:t>
              </a:r>
              <a:endParaRPr lang="en-US" sz="2400" b="1" dirty="0">
                <a:solidFill>
                  <a:srgbClr val="0000FF"/>
                </a:solidFill>
                <a:latin typeface="Arial" pitchFamily="34" charset="0"/>
                <a:cs typeface="Arial" pitchFamily="34" charset="0"/>
              </a:endParaRPr>
            </a:p>
          </p:txBody>
        </p:sp>
        <p:sp>
          <p:nvSpPr>
            <p:cNvPr id="11" name="TextBox 10"/>
            <p:cNvSpPr txBox="1"/>
            <p:nvPr/>
          </p:nvSpPr>
          <p:spPr>
            <a:xfrm>
              <a:off x="8407400" y="2044700"/>
              <a:ext cx="330200" cy="48186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9</a:t>
              </a:r>
              <a:endParaRPr lang="en-US" sz="2400" b="1" dirty="0">
                <a:solidFill>
                  <a:srgbClr val="0000FF"/>
                </a:solidFill>
                <a:latin typeface="Arial" pitchFamily="34" charset="0"/>
                <a:cs typeface="Arial" pitchFamily="34" charset="0"/>
              </a:endParaRPr>
            </a:p>
          </p:txBody>
        </p:sp>
        <p:sp>
          <p:nvSpPr>
            <p:cNvPr id="12" name="TextBox 11"/>
            <p:cNvSpPr txBox="1"/>
            <p:nvPr/>
          </p:nvSpPr>
          <p:spPr>
            <a:xfrm>
              <a:off x="8737601" y="2032000"/>
              <a:ext cx="655701" cy="46916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10</a:t>
              </a:r>
              <a:endParaRPr lang="en-US" sz="2400" b="1" dirty="0">
                <a:solidFill>
                  <a:srgbClr val="0000FF"/>
                </a:solidFill>
                <a:latin typeface="Arial" pitchFamily="34" charset="0"/>
                <a:cs typeface="Arial" pitchFamily="34" charset="0"/>
              </a:endParaRPr>
            </a:p>
          </p:txBody>
        </p:sp>
        <p:grpSp>
          <p:nvGrpSpPr>
            <p:cNvPr id="18" name="Group 17"/>
            <p:cNvGrpSpPr/>
            <p:nvPr/>
          </p:nvGrpSpPr>
          <p:grpSpPr>
            <a:xfrm>
              <a:off x="252730" y="1555115"/>
              <a:ext cx="9411971" cy="545593"/>
              <a:chOff x="252730" y="1555115"/>
              <a:chExt cx="9411971" cy="545593"/>
            </a:xfrm>
          </p:grpSpPr>
          <p:sp>
            <p:nvSpPr>
              <p:cNvPr id="13" name="Freeform 12"/>
              <p:cNvSpPr/>
              <p:nvPr/>
            </p:nvSpPr>
            <p:spPr>
              <a:xfrm>
                <a:off x="265685" y="1815719"/>
                <a:ext cx="9397112" cy="20702"/>
              </a:xfrm>
              <a:custGeom>
                <a:avLst/>
                <a:gdLst/>
                <a:ahLst/>
                <a:cxnLst/>
                <a:rect l="0" t="0" r="0" b="0"/>
                <a:pathLst>
                  <a:path w="9397112" h="20702">
                    <a:moveTo>
                      <a:pt x="0" y="20701"/>
                    </a:moveTo>
                    <a:lnTo>
                      <a:pt x="0" y="0"/>
                    </a:lnTo>
                    <a:lnTo>
                      <a:pt x="9397111" y="0"/>
                    </a:lnTo>
                    <a:lnTo>
                      <a:pt x="9397111" y="2070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4" name="Freeform 13"/>
              <p:cNvSpPr/>
              <p:nvPr/>
            </p:nvSpPr>
            <p:spPr>
              <a:xfrm>
                <a:off x="252730" y="1555115"/>
                <a:ext cx="271400" cy="285370"/>
              </a:xfrm>
              <a:custGeom>
                <a:avLst/>
                <a:gdLst/>
                <a:ahLst/>
                <a:cxnLst/>
                <a:rect l="0" t="0" r="0" b="0"/>
                <a:pathLst>
                  <a:path w="271400" h="285370">
                    <a:moveTo>
                      <a:pt x="12954" y="285369"/>
                    </a:moveTo>
                    <a:lnTo>
                      <a:pt x="0" y="270891"/>
                    </a:lnTo>
                    <a:lnTo>
                      <a:pt x="258064" y="0"/>
                    </a:lnTo>
                    <a:lnTo>
                      <a:pt x="271399" y="1435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5" name="Freeform 14"/>
              <p:cNvSpPr/>
              <p:nvPr/>
            </p:nvSpPr>
            <p:spPr>
              <a:xfrm>
                <a:off x="256413" y="1814703"/>
                <a:ext cx="271400" cy="285243"/>
              </a:xfrm>
              <a:custGeom>
                <a:avLst/>
                <a:gdLst/>
                <a:ahLst/>
                <a:cxnLst/>
                <a:rect l="0" t="0" r="0" b="0"/>
                <a:pathLst>
                  <a:path w="271400" h="285243">
                    <a:moveTo>
                      <a:pt x="0" y="14224"/>
                    </a:moveTo>
                    <a:lnTo>
                      <a:pt x="13208" y="0"/>
                    </a:lnTo>
                    <a:lnTo>
                      <a:pt x="271399" y="270764"/>
                    </a:lnTo>
                    <a:lnTo>
                      <a:pt x="258318" y="28524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6" name="Freeform 15"/>
              <p:cNvSpPr/>
              <p:nvPr/>
            </p:nvSpPr>
            <p:spPr>
              <a:xfrm>
                <a:off x="9393301" y="1556258"/>
                <a:ext cx="271400" cy="285116"/>
              </a:xfrm>
              <a:custGeom>
                <a:avLst/>
                <a:gdLst/>
                <a:ahLst/>
                <a:cxnLst/>
                <a:rect l="0" t="0" r="0" b="0"/>
                <a:pathLst>
                  <a:path w="271400" h="285116">
                    <a:moveTo>
                      <a:pt x="271399" y="270637"/>
                    </a:moveTo>
                    <a:lnTo>
                      <a:pt x="258318" y="285115"/>
                    </a:lnTo>
                    <a:lnTo>
                      <a:pt x="0" y="14478"/>
                    </a:lnTo>
                    <a:lnTo>
                      <a:pt x="13081"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7" name="Freeform 16"/>
              <p:cNvSpPr/>
              <p:nvPr/>
            </p:nvSpPr>
            <p:spPr>
              <a:xfrm>
                <a:off x="9389364" y="1815719"/>
                <a:ext cx="271527" cy="284989"/>
              </a:xfrm>
              <a:custGeom>
                <a:avLst/>
                <a:gdLst/>
                <a:ahLst/>
                <a:cxnLst/>
                <a:rect l="0" t="0" r="0" b="0"/>
                <a:pathLst>
                  <a:path w="271527" h="284989">
                    <a:moveTo>
                      <a:pt x="258318" y="0"/>
                    </a:moveTo>
                    <a:lnTo>
                      <a:pt x="271526" y="14478"/>
                    </a:lnTo>
                    <a:lnTo>
                      <a:pt x="13335" y="284988"/>
                    </a:lnTo>
                    <a:lnTo>
                      <a:pt x="0" y="27076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grpSp>
        <p:sp>
          <p:nvSpPr>
            <p:cNvPr id="19" name="Freeform 18"/>
            <p:cNvSpPr/>
            <p:nvPr/>
          </p:nvSpPr>
          <p:spPr>
            <a:xfrm>
              <a:off x="8982456" y="1572768"/>
              <a:ext cx="21591" cy="430023"/>
            </a:xfrm>
            <a:custGeom>
              <a:avLst/>
              <a:gdLst/>
              <a:ahLst/>
              <a:cxnLst/>
              <a:rect l="0" t="0" r="0" b="0"/>
              <a:pathLst>
                <a:path w="21591" h="430023">
                  <a:moveTo>
                    <a:pt x="0" y="0"/>
                  </a:moveTo>
                  <a:lnTo>
                    <a:pt x="21590" y="0"/>
                  </a:lnTo>
                  <a:lnTo>
                    <a:pt x="21590"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0" name="Freeform 19"/>
            <p:cNvSpPr/>
            <p:nvPr/>
          </p:nvSpPr>
          <p:spPr>
            <a:xfrm>
              <a:off x="8190357" y="1572768"/>
              <a:ext cx="21464" cy="430023"/>
            </a:xfrm>
            <a:custGeom>
              <a:avLst/>
              <a:gdLst/>
              <a:ahLst/>
              <a:cxnLst/>
              <a:rect l="0" t="0" r="0" b="0"/>
              <a:pathLst>
                <a:path w="21464" h="430023">
                  <a:moveTo>
                    <a:pt x="0" y="0"/>
                  </a:moveTo>
                  <a:lnTo>
                    <a:pt x="21463" y="0"/>
                  </a:lnTo>
                  <a:lnTo>
                    <a:pt x="21463"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1" name="Freeform 20"/>
            <p:cNvSpPr/>
            <p:nvPr/>
          </p:nvSpPr>
          <p:spPr>
            <a:xfrm>
              <a:off x="7349617" y="1572768"/>
              <a:ext cx="21591" cy="430023"/>
            </a:xfrm>
            <a:custGeom>
              <a:avLst/>
              <a:gdLst/>
              <a:ahLst/>
              <a:cxnLst/>
              <a:rect l="0" t="0" r="0" b="0"/>
              <a:pathLst>
                <a:path w="21591" h="430023">
                  <a:moveTo>
                    <a:pt x="0" y="0"/>
                  </a:moveTo>
                  <a:lnTo>
                    <a:pt x="21590" y="0"/>
                  </a:lnTo>
                  <a:lnTo>
                    <a:pt x="21590"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2" name="Freeform 21"/>
            <p:cNvSpPr/>
            <p:nvPr/>
          </p:nvSpPr>
          <p:spPr>
            <a:xfrm>
              <a:off x="6557645" y="1572768"/>
              <a:ext cx="21337" cy="430023"/>
            </a:xfrm>
            <a:custGeom>
              <a:avLst/>
              <a:gdLst/>
              <a:ahLst/>
              <a:cxnLst/>
              <a:rect l="0" t="0" r="0" b="0"/>
              <a:pathLst>
                <a:path w="21337" h="430023">
                  <a:moveTo>
                    <a:pt x="0" y="0"/>
                  </a:moveTo>
                  <a:lnTo>
                    <a:pt x="21336" y="0"/>
                  </a:lnTo>
                  <a:lnTo>
                    <a:pt x="21336"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3" name="Freeform 22"/>
            <p:cNvSpPr/>
            <p:nvPr/>
          </p:nvSpPr>
          <p:spPr>
            <a:xfrm>
              <a:off x="5765419" y="1572768"/>
              <a:ext cx="21591" cy="430023"/>
            </a:xfrm>
            <a:custGeom>
              <a:avLst/>
              <a:gdLst/>
              <a:ahLst/>
              <a:cxnLst/>
              <a:rect l="0" t="0" r="0" b="0"/>
              <a:pathLst>
                <a:path w="21591" h="430023">
                  <a:moveTo>
                    <a:pt x="0" y="0"/>
                  </a:moveTo>
                  <a:lnTo>
                    <a:pt x="21590" y="0"/>
                  </a:lnTo>
                  <a:lnTo>
                    <a:pt x="21590"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4" name="Freeform 23"/>
            <p:cNvSpPr/>
            <p:nvPr/>
          </p:nvSpPr>
          <p:spPr>
            <a:xfrm>
              <a:off x="4116451" y="1590548"/>
              <a:ext cx="21464" cy="429896"/>
            </a:xfrm>
            <a:custGeom>
              <a:avLst/>
              <a:gdLst/>
              <a:ahLst/>
              <a:cxnLst/>
              <a:rect l="0" t="0" r="0" b="0"/>
              <a:pathLst>
                <a:path w="21464" h="429896">
                  <a:moveTo>
                    <a:pt x="0" y="0"/>
                  </a:moveTo>
                  <a:lnTo>
                    <a:pt x="21463" y="0"/>
                  </a:lnTo>
                  <a:lnTo>
                    <a:pt x="21463"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5" name="Freeform 24"/>
            <p:cNvSpPr/>
            <p:nvPr/>
          </p:nvSpPr>
          <p:spPr>
            <a:xfrm>
              <a:off x="3324225" y="1590548"/>
              <a:ext cx="21591" cy="429896"/>
            </a:xfrm>
            <a:custGeom>
              <a:avLst/>
              <a:gdLst/>
              <a:ahLst/>
              <a:cxnLst/>
              <a:rect l="0" t="0" r="0" b="0"/>
              <a:pathLst>
                <a:path w="21591" h="429896">
                  <a:moveTo>
                    <a:pt x="0" y="0"/>
                  </a:moveTo>
                  <a:lnTo>
                    <a:pt x="21590" y="0"/>
                  </a:lnTo>
                  <a:lnTo>
                    <a:pt x="21590"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6" name="Freeform 25"/>
            <p:cNvSpPr/>
            <p:nvPr/>
          </p:nvSpPr>
          <p:spPr>
            <a:xfrm>
              <a:off x="2483739" y="1590548"/>
              <a:ext cx="21337" cy="429896"/>
            </a:xfrm>
            <a:custGeom>
              <a:avLst/>
              <a:gdLst/>
              <a:ahLst/>
              <a:cxnLst/>
              <a:rect l="0" t="0" r="0" b="0"/>
              <a:pathLst>
                <a:path w="21337" h="429896">
                  <a:moveTo>
                    <a:pt x="0" y="0"/>
                  </a:moveTo>
                  <a:lnTo>
                    <a:pt x="21336" y="0"/>
                  </a:lnTo>
                  <a:lnTo>
                    <a:pt x="21336"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7" name="Freeform 26"/>
            <p:cNvSpPr/>
            <p:nvPr/>
          </p:nvSpPr>
          <p:spPr>
            <a:xfrm>
              <a:off x="1691513" y="1590548"/>
              <a:ext cx="21591" cy="429896"/>
            </a:xfrm>
            <a:custGeom>
              <a:avLst/>
              <a:gdLst/>
              <a:ahLst/>
              <a:cxnLst/>
              <a:rect l="0" t="0" r="0" b="0"/>
              <a:pathLst>
                <a:path w="21591" h="429896">
                  <a:moveTo>
                    <a:pt x="0" y="0"/>
                  </a:moveTo>
                  <a:lnTo>
                    <a:pt x="21590" y="0"/>
                  </a:lnTo>
                  <a:lnTo>
                    <a:pt x="21590"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8" name="Freeform 27"/>
            <p:cNvSpPr/>
            <p:nvPr/>
          </p:nvSpPr>
          <p:spPr>
            <a:xfrm>
              <a:off x="899414" y="1590548"/>
              <a:ext cx="21464" cy="429896"/>
            </a:xfrm>
            <a:custGeom>
              <a:avLst/>
              <a:gdLst/>
              <a:ahLst/>
              <a:cxnLst/>
              <a:rect l="0" t="0" r="0" b="0"/>
              <a:pathLst>
                <a:path w="21464" h="429896">
                  <a:moveTo>
                    <a:pt x="0" y="0"/>
                  </a:moveTo>
                  <a:lnTo>
                    <a:pt x="21463" y="0"/>
                  </a:lnTo>
                  <a:lnTo>
                    <a:pt x="21463"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9" name="Freeform 28"/>
            <p:cNvSpPr/>
            <p:nvPr/>
          </p:nvSpPr>
          <p:spPr>
            <a:xfrm>
              <a:off x="4940935" y="1572768"/>
              <a:ext cx="21464" cy="430023"/>
            </a:xfrm>
            <a:custGeom>
              <a:avLst/>
              <a:gdLst/>
              <a:ahLst/>
              <a:cxnLst/>
              <a:rect l="0" t="0" r="0" b="0"/>
              <a:pathLst>
                <a:path w="21464" h="430023">
                  <a:moveTo>
                    <a:pt x="0" y="0"/>
                  </a:moveTo>
                  <a:lnTo>
                    <a:pt x="21463" y="0"/>
                  </a:lnTo>
                  <a:lnTo>
                    <a:pt x="21463"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0" name="Freeform 29"/>
            <p:cNvSpPr/>
            <p:nvPr/>
          </p:nvSpPr>
          <p:spPr>
            <a:xfrm>
              <a:off x="2936240" y="1590548"/>
              <a:ext cx="21591" cy="429896"/>
            </a:xfrm>
            <a:custGeom>
              <a:avLst/>
              <a:gdLst/>
              <a:ahLst/>
              <a:cxnLst/>
              <a:rect l="0" t="0" r="0" b="0"/>
              <a:pathLst>
                <a:path w="21591" h="429896">
                  <a:moveTo>
                    <a:pt x="0" y="0"/>
                  </a:moveTo>
                  <a:lnTo>
                    <a:pt x="21590" y="0"/>
                  </a:lnTo>
                  <a:lnTo>
                    <a:pt x="21590"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1" name="Freeform 30"/>
            <p:cNvSpPr/>
            <p:nvPr/>
          </p:nvSpPr>
          <p:spPr>
            <a:xfrm>
              <a:off x="2095754" y="1590548"/>
              <a:ext cx="21337" cy="429896"/>
            </a:xfrm>
            <a:custGeom>
              <a:avLst/>
              <a:gdLst/>
              <a:ahLst/>
              <a:cxnLst/>
              <a:rect l="0" t="0" r="0" b="0"/>
              <a:pathLst>
                <a:path w="21337" h="429896">
                  <a:moveTo>
                    <a:pt x="0" y="0"/>
                  </a:moveTo>
                  <a:lnTo>
                    <a:pt x="21336" y="0"/>
                  </a:lnTo>
                  <a:lnTo>
                    <a:pt x="21336"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2" name="Freeform 31"/>
            <p:cNvSpPr/>
            <p:nvPr/>
          </p:nvSpPr>
          <p:spPr>
            <a:xfrm>
              <a:off x="1303528" y="1590548"/>
              <a:ext cx="21337" cy="429896"/>
            </a:xfrm>
            <a:custGeom>
              <a:avLst/>
              <a:gdLst/>
              <a:ahLst/>
              <a:cxnLst/>
              <a:rect l="0" t="0" r="0" b="0"/>
              <a:pathLst>
                <a:path w="21337" h="429896">
                  <a:moveTo>
                    <a:pt x="0" y="0"/>
                  </a:moveTo>
                  <a:lnTo>
                    <a:pt x="21336" y="0"/>
                  </a:lnTo>
                  <a:lnTo>
                    <a:pt x="21336"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3" name="Freeform 32"/>
            <p:cNvSpPr/>
            <p:nvPr/>
          </p:nvSpPr>
          <p:spPr>
            <a:xfrm>
              <a:off x="6137275" y="1572768"/>
              <a:ext cx="21464" cy="430023"/>
            </a:xfrm>
            <a:custGeom>
              <a:avLst/>
              <a:gdLst/>
              <a:ahLst/>
              <a:cxnLst/>
              <a:rect l="0" t="0" r="0" b="0"/>
              <a:pathLst>
                <a:path w="21464" h="430023">
                  <a:moveTo>
                    <a:pt x="0" y="0"/>
                  </a:moveTo>
                  <a:lnTo>
                    <a:pt x="21463" y="0"/>
                  </a:lnTo>
                  <a:lnTo>
                    <a:pt x="21463"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4" name="Freeform 33"/>
            <p:cNvSpPr/>
            <p:nvPr/>
          </p:nvSpPr>
          <p:spPr>
            <a:xfrm>
              <a:off x="5345049" y="1572768"/>
              <a:ext cx="21591" cy="430023"/>
            </a:xfrm>
            <a:custGeom>
              <a:avLst/>
              <a:gdLst/>
              <a:ahLst/>
              <a:cxnLst/>
              <a:rect l="0" t="0" r="0" b="0"/>
              <a:pathLst>
                <a:path w="21591" h="430023">
                  <a:moveTo>
                    <a:pt x="0" y="0"/>
                  </a:moveTo>
                  <a:lnTo>
                    <a:pt x="21590" y="0"/>
                  </a:lnTo>
                  <a:lnTo>
                    <a:pt x="21590"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5" name="Freeform 34"/>
            <p:cNvSpPr/>
            <p:nvPr/>
          </p:nvSpPr>
          <p:spPr>
            <a:xfrm>
              <a:off x="4504436" y="1572768"/>
              <a:ext cx="21464" cy="430023"/>
            </a:xfrm>
            <a:custGeom>
              <a:avLst/>
              <a:gdLst/>
              <a:ahLst/>
              <a:cxnLst/>
              <a:rect l="0" t="0" r="0" b="0"/>
              <a:pathLst>
                <a:path w="21464" h="430023">
                  <a:moveTo>
                    <a:pt x="0" y="0"/>
                  </a:moveTo>
                  <a:lnTo>
                    <a:pt x="21463" y="0"/>
                  </a:lnTo>
                  <a:lnTo>
                    <a:pt x="21463"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6" name="Freeform 35"/>
            <p:cNvSpPr/>
            <p:nvPr/>
          </p:nvSpPr>
          <p:spPr>
            <a:xfrm>
              <a:off x="3712210" y="1572768"/>
              <a:ext cx="21591" cy="430023"/>
            </a:xfrm>
            <a:custGeom>
              <a:avLst/>
              <a:gdLst/>
              <a:ahLst/>
              <a:cxnLst/>
              <a:rect l="0" t="0" r="0" b="0"/>
              <a:pathLst>
                <a:path w="21591" h="430023">
                  <a:moveTo>
                    <a:pt x="0" y="0"/>
                  </a:moveTo>
                  <a:lnTo>
                    <a:pt x="21590" y="0"/>
                  </a:lnTo>
                  <a:lnTo>
                    <a:pt x="21590"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7" name="Freeform 36"/>
            <p:cNvSpPr/>
            <p:nvPr/>
          </p:nvSpPr>
          <p:spPr>
            <a:xfrm>
              <a:off x="8545957" y="1590548"/>
              <a:ext cx="21464" cy="429896"/>
            </a:xfrm>
            <a:custGeom>
              <a:avLst/>
              <a:gdLst/>
              <a:ahLst/>
              <a:cxnLst/>
              <a:rect l="0" t="0" r="0" b="0"/>
              <a:pathLst>
                <a:path w="21464" h="429896">
                  <a:moveTo>
                    <a:pt x="0" y="0"/>
                  </a:moveTo>
                  <a:lnTo>
                    <a:pt x="21463" y="0"/>
                  </a:lnTo>
                  <a:lnTo>
                    <a:pt x="21463"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8" name="Freeform 37"/>
            <p:cNvSpPr/>
            <p:nvPr/>
          </p:nvSpPr>
          <p:spPr>
            <a:xfrm>
              <a:off x="7753858" y="1590548"/>
              <a:ext cx="21464" cy="429896"/>
            </a:xfrm>
            <a:custGeom>
              <a:avLst/>
              <a:gdLst/>
              <a:ahLst/>
              <a:cxnLst/>
              <a:rect l="0" t="0" r="0" b="0"/>
              <a:pathLst>
                <a:path w="21464" h="429896">
                  <a:moveTo>
                    <a:pt x="0" y="0"/>
                  </a:moveTo>
                  <a:lnTo>
                    <a:pt x="21463" y="0"/>
                  </a:lnTo>
                  <a:lnTo>
                    <a:pt x="21463"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9" name="Freeform 38"/>
            <p:cNvSpPr/>
            <p:nvPr/>
          </p:nvSpPr>
          <p:spPr>
            <a:xfrm>
              <a:off x="6961632" y="1590548"/>
              <a:ext cx="21464" cy="429896"/>
            </a:xfrm>
            <a:custGeom>
              <a:avLst/>
              <a:gdLst/>
              <a:ahLst/>
              <a:cxnLst/>
              <a:rect l="0" t="0" r="0" b="0"/>
              <a:pathLst>
                <a:path w="21464" h="429896">
                  <a:moveTo>
                    <a:pt x="0" y="0"/>
                  </a:moveTo>
                  <a:lnTo>
                    <a:pt x="21463" y="0"/>
                  </a:lnTo>
                  <a:lnTo>
                    <a:pt x="21463"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0" name="TextBox 39"/>
            <p:cNvSpPr txBox="1"/>
            <p:nvPr/>
          </p:nvSpPr>
          <p:spPr>
            <a:xfrm>
              <a:off x="4241801" y="2057400"/>
              <a:ext cx="558799" cy="46916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-1</a:t>
              </a:r>
              <a:endParaRPr lang="en-US" sz="2400" b="1">
                <a:solidFill>
                  <a:srgbClr val="0000FF"/>
                </a:solidFill>
                <a:latin typeface="Arial" pitchFamily="34" charset="0"/>
                <a:cs typeface="Arial" pitchFamily="34" charset="0"/>
              </a:endParaRPr>
            </a:p>
          </p:txBody>
        </p:sp>
        <p:sp>
          <p:nvSpPr>
            <p:cNvPr id="41" name="TextBox 40"/>
            <p:cNvSpPr txBox="1"/>
            <p:nvPr/>
          </p:nvSpPr>
          <p:spPr>
            <a:xfrm>
              <a:off x="3873501" y="2057400"/>
              <a:ext cx="630934" cy="46916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-2</a:t>
              </a:r>
              <a:endParaRPr lang="en-US" sz="2400" b="1">
                <a:solidFill>
                  <a:srgbClr val="0000FF"/>
                </a:solidFill>
                <a:latin typeface="Arial" pitchFamily="34" charset="0"/>
                <a:cs typeface="Arial" pitchFamily="34" charset="0"/>
              </a:endParaRPr>
            </a:p>
          </p:txBody>
        </p:sp>
        <p:sp>
          <p:nvSpPr>
            <p:cNvPr id="42" name="TextBox 41"/>
            <p:cNvSpPr txBox="1"/>
            <p:nvPr/>
          </p:nvSpPr>
          <p:spPr>
            <a:xfrm>
              <a:off x="3454400" y="2057400"/>
              <a:ext cx="662052" cy="46916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-3</a:t>
              </a:r>
              <a:endParaRPr lang="en-US" sz="2400" b="1">
                <a:solidFill>
                  <a:srgbClr val="0000FF"/>
                </a:solidFill>
                <a:latin typeface="Arial" pitchFamily="34" charset="0"/>
                <a:cs typeface="Arial" pitchFamily="34" charset="0"/>
              </a:endParaRPr>
            </a:p>
          </p:txBody>
        </p:sp>
        <p:sp>
          <p:nvSpPr>
            <p:cNvPr id="43" name="TextBox 42"/>
            <p:cNvSpPr txBox="1"/>
            <p:nvPr/>
          </p:nvSpPr>
          <p:spPr>
            <a:xfrm>
              <a:off x="3048000" y="2057400"/>
              <a:ext cx="664211" cy="46916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-4</a:t>
              </a:r>
              <a:endParaRPr lang="en-US" sz="2400" b="1" dirty="0">
                <a:solidFill>
                  <a:srgbClr val="0000FF"/>
                </a:solidFill>
                <a:latin typeface="Arial" pitchFamily="34" charset="0"/>
                <a:cs typeface="Arial" pitchFamily="34" charset="0"/>
              </a:endParaRPr>
            </a:p>
          </p:txBody>
        </p:sp>
        <p:sp>
          <p:nvSpPr>
            <p:cNvPr id="44" name="TextBox 43"/>
            <p:cNvSpPr txBox="1"/>
            <p:nvPr/>
          </p:nvSpPr>
          <p:spPr>
            <a:xfrm>
              <a:off x="2667000" y="2057400"/>
              <a:ext cx="571499" cy="46916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-5</a:t>
              </a:r>
              <a:endParaRPr lang="en-US" sz="2400" b="1" dirty="0">
                <a:solidFill>
                  <a:srgbClr val="0000FF"/>
                </a:solidFill>
                <a:latin typeface="Arial" pitchFamily="34" charset="0"/>
                <a:cs typeface="Arial" pitchFamily="34" charset="0"/>
              </a:endParaRPr>
            </a:p>
          </p:txBody>
        </p:sp>
        <p:sp>
          <p:nvSpPr>
            <p:cNvPr id="45" name="TextBox 44"/>
            <p:cNvSpPr txBox="1"/>
            <p:nvPr/>
          </p:nvSpPr>
          <p:spPr>
            <a:xfrm>
              <a:off x="2209800" y="2057400"/>
              <a:ext cx="457200" cy="46916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-6</a:t>
              </a:r>
              <a:endParaRPr lang="en-US" sz="2400" b="1">
                <a:solidFill>
                  <a:srgbClr val="0000FF"/>
                </a:solidFill>
                <a:latin typeface="Arial" pitchFamily="34" charset="0"/>
                <a:cs typeface="Arial" pitchFamily="34" charset="0"/>
              </a:endParaRPr>
            </a:p>
          </p:txBody>
        </p:sp>
        <p:sp>
          <p:nvSpPr>
            <p:cNvPr id="46" name="TextBox 45"/>
            <p:cNvSpPr txBox="1"/>
            <p:nvPr/>
          </p:nvSpPr>
          <p:spPr>
            <a:xfrm>
              <a:off x="1778589" y="2057400"/>
              <a:ext cx="518287" cy="46916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-7</a:t>
              </a:r>
              <a:endParaRPr lang="en-US" sz="2400" b="1">
                <a:solidFill>
                  <a:srgbClr val="0000FF"/>
                </a:solidFill>
                <a:latin typeface="Arial" pitchFamily="34" charset="0"/>
                <a:cs typeface="Arial" pitchFamily="34" charset="0"/>
              </a:endParaRPr>
            </a:p>
          </p:txBody>
        </p:sp>
        <p:sp>
          <p:nvSpPr>
            <p:cNvPr id="47" name="TextBox 46"/>
            <p:cNvSpPr txBox="1"/>
            <p:nvPr/>
          </p:nvSpPr>
          <p:spPr>
            <a:xfrm>
              <a:off x="1422400" y="2057400"/>
              <a:ext cx="673354" cy="46916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-8</a:t>
              </a:r>
              <a:endParaRPr lang="en-US" sz="2400" b="1" dirty="0">
                <a:solidFill>
                  <a:srgbClr val="0000FF"/>
                </a:solidFill>
                <a:latin typeface="Arial" pitchFamily="34" charset="0"/>
                <a:cs typeface="Arial" pitchFamily="34" charset="0"/>
              </a:endParaRPr>
            </a:p>
          </p:txBody>
        </p:sp>
        <p:sp>
          <p:nvSpPr>
            <p:cNvPr id="48" name="TextBox 47"/>
            <p:cNvSpPr txBox="1"/>
            <p:nvPr/>
          </p:nvSpPr>
          <p:spPr>
            <a:xfrm>
              <a:off x="899414" y="2057400"/>
              <a:ext cx="535686" cy="46916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-9</a:t>
              </a:r>
              <a:endParaRPr lang="en-US" sz="2400" b="1">
                <a:solidFill>
                  <a:srgbClr val="0000FF"/>
                </a:solidFill>
                <a:latin typeface="Arial" pitchFamily="34" charset="0"/>
                <a:cs typeface="Arial" pitchFamily="34" charset="0"/>
              </a:endParaRPr>
            </a:p>
          </p:txBody>
        </p:sp>
        <p:sp>
          <p:nvSpPr>
            <p:cNvPr id="49" name="TextBox 48"/>
            <p:cNvSpPr txBox="1"/>
            <p:nvPr/>
          </p:nvSpPr>
          <p:spPr>
            <a:xfrm>
              <a:off x="392114" y="2057400"/>
              <a:ext cx="636587" cy="46916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-10</a:t>
              </a:r>
              <a:endParaRPr lang="en-US" sz="2400" b="1" dirty="0">
                <a:solidFill>
                  <a:srgbClr val="0000FF"/>
                </a:solidFill>
                <a:latin typeface="Arial" pitchFamily="34" charset="0"/>
                <a:cs typeface="Arial" pitchFamily="34" charset="0"/>
              </a:endParaRPr>
            </a:p>
          </p:txBody>
        </p:sp>
      </p:grpSp>
      <p:sp>
        <p:nvSpPr>
          <p:cNvPr id="51" name="TextBox 50"/>
          <p:cNvSpPr txBox="1"/>
          <p:nvPr/>
        </p:nvSpPr>
        <p:spPr>
          <a:xfrm>
            <a:off x="468201" y="1024834"/>
            <a:ext cx="9524905" cy="523220"/>
          </a:xfrm>
          <a:prstGeom prst="rect">
            <a:avLst/>
          </a:prstGeom>
          <a:noFill/>
        </p:spPr>
        <p:txBody>
          <a:bodyPr vert="horz" rtlCol="0">
            <a:spAutoFit/>
          </a:bodyPr>
          <a:lstStyle/>
          <a:p>
            <a:r>
              <a:rPr lang="en-US" sz="2800" b="1" dirty="0" smtClean="0">
                <a:solidFill>
                  <a:srgbClr val="0000FF"/>
                </a:solidFill>
                <a:latin typeface="Arial" pitchFamily="34" charset="0"/>
                <a:cs typeface="Arial" pitchFamily="34" charset="0"/>
              </a:rPr>
              <a:t>The numbers -4 and 4 are shown on the number line.</a:t>
            </a:r>
            <a:endParaRPr lang="en-US" sz="2800" b="1" dirty="0">
              <a:solidFill>
                <a:srgbClr val="0000FF"/>
              </a:solidFill>
              <a:latin typeface="Arial" pitchFamily="34" charset="0"/>
              <a:cs typeface="Arial" pitchFamily="34" charset="0"/>
            </a:endParaRPr>
          </a:p>
        </p:txBody>
      </p:sp>
      <p:sp>
        <p:nvSpPr>
          <p:cNvPr id="52" name="Oval 51"/>
          <p:cNvSpPr/>
          <p:nvPr/>
        </p:nvSpPr>
        <p:spPr>
          <a:xfrm>
            <a:off x="6698789" y="3148550"/>
            <a:ext cx="154877" cy="162460"/>
          </a:xfrm>
          <a:prstGeom prst="ellipse">
            <a:avLst/>
          </a:prstGeom>
          <a:solidFill>
            <a:srgbClr val="FF0000"/>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53" name="Oval 52"/>
          <p:cNvSpPr/>
          <p:nvPr/>
        </p:nvSpPr>
        <p:spPr>
          <a:xfrm>
            <a:off x="3394757" y="3148550"/>
            <a:ext cx="154877" cy="162460"/>
          </a:xfrm>
          <a:prstGeom prst="ellipse">
            <a:avLst/>
          </a:prstGeom>
          <a:solidFill>
            <a:srgbClr val="FF0000"/>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54" name="TextBox 53"/>
          <p:cNvSpPr txBox="1"/>
          <p:nvPr/>
        </p:nvSpPr>
        <p:spPr>
          <a:xfrm>
            <a:off x="594074" y="4704080"/>
            <a:ext cx="9189469" cy="2308324"/>
          </a:xfrm>
          <a:prstGeom prst="rect">
            <a:avLst/>
          </a:prstGeom>
          <a:noFill/>
        </p:spPr>
        <p:txBody>
          <a:bodyPr vert="horz" wrap="square" rtlCol="0">
            <a:spAutoFit/>
          </a:bodyPr>
          <a:lstStyle/>
          <a:p>
            <a:pPr algn="ctr"/>
            <a:r>
              <a:rPr lang="en-US" sz="2400" b="1" dirty="0" smtClean="0">
                <a:solidFill>
                  <a:srgbClr val="0000FF"/>
                </a:solidFill>
                <a:latin typeface="Arial" pitchFamily="34" charset="0"/>
                <a:cs typeface="Arial" pitchFamily="34" charset="0"/>
              </a:rPr>
              <a:t>Both numbers are 4 units from 0, </a:t>
            </a:r>
          </a:p>
          <a:p>
            <a:pPr algn="ctr"/>
            <a:r>
              <a:rPr lang="en-US" sz="2400" b="1" dirty="0" smtClean="0">
                <a:solidFill>
                  <a:srgbClr val="0000FF"/>
                </a:solidFill>
                <a:latin typeface="Arial" pitchFamily="34" charset="0"/>
                <a:cs typeface="Arial" pitchFamily="34" charset="0"/>
              </a:rPr>
              <a:t>but 4 is to the right of 0 and -4 is to the left of zero.</a:t>
            </a:r>
          </a:p>
          <a:p>
            <a:pPr algn="ctr"/>
            <a:endParaRPr lang="en-US" sz="2400" b="1" dirty="0" smtClean="0">
              <a:solidFill>
                <a:srgbClr val="0000FF"/>
              </a:solidFill>
              <a:latin typeface="Arial" pitchFamily="34" charset="0"/>
              <a:cs typeface="Arial" pitchFamily="34" charset="0"/>
            </a:endParaRPr>
          </a:p>
          <a:p>
            <a:pPr algn="ctr"/>
            <a:r>
              <a:rPr lang="en-US" sz="2400" b="1" dirty="0" smtClean="0">
                <a:solidFill>
                  <a:srgbClr val="0000FF"/>
                </a:solidFill>
                <a:latin typeface="Arial" pitchFamily="34" charset="0"/>
                <a:cs typeface="Arial" pitchFamily="34" charset="0"/>
              </a:rPr>
              <a:t>The numbers -4 and 4 are opposites. </a:t>
            </a:r>
          </a:p>
          <a:p>
            <a:pPr algn="ctr"/>
            <a:endParaRPr lang="en-US" sz="2400" b="1" dirty="0" smtClean="0">
              <a:solidFill>
                <a:srgbClr val="0000FF"/>
              </a:solidFill>
              <a:latin typeface="Arial" pitchFamily="34" charset="0"/>
              <a:cs typeface="Arial" pitchFamily="34" charset="0"/>
            </a:endParaRPr>
          </a:p>
          <a:p>
            <a:pPr algn="ctr"/>
            <a:r>
              <a:rPr lang="en-US" sz="2400" b="1" dirty="0" smtClean="0">
                <a:solidFill>
                  <a:srgbClr val="0000FF"/>
                </a:solidFill>
                <a:latin typeface="Arial" pitchFamily="34" charset="0"/>
                <a:cs typeface="Arial" pitchFamily="34" charset="0"/>
              </a:rPr>
              <a:t>Opposites are the same distance from zero.</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34945797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73234" y="1036508"/>
            <a:ext cx="9261316" cy="4616648"/>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There are 2 ways to read:    -9</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"negative nine"</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"the opposite of nine"</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So, saying "negative" and "the opposite of" are inter-changeable.</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Remember, opposites are the same distance from zero, just on different sides of the number line.</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1231844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369266" y="889000"/>
            <a:ext cx="7640574" cy="2308324"/>
          </a:xfrm>
          <a:prstGeom prst="rect">
            <a:avLst/>
          </a:prstGeom>
          <a:noFill/>
        </p:spPr>
        <p:txBody>
          <a:bodyPr vert="horz" rtlCol="0">
            <a:spAutoFit/>
          </a:bodyPr>
          <a:lstStyle/>
          <a:p>
            <a:pPr algn="ctr"/>
            <a:r>
              <a:rPr lang="en-US" sz="4800" b="1" dirty="0" smtClean="0">
                <a:solidFill>
                  <a:srgbClr val="0000FF"/>
                </a:solidFill>
                <a:latin typeface="Arial" pitchFamily="34" charset="0"/>
                <a:cs typeface="Arial" pitchFamily="34" charset="0"/>
              </a:rPr>
              <a:t>6th Grade</a:t>
            </a:r>
          </a:p>
          <a:p>
            <a:pPr algn="ctr"/>
            <a:endParaRPr lang="en-US" sz="4800" b="1" dirty="0" smtClean="0">
              <a:solidFill>
                <a:srgbClr val="0000FF"/>
              </a:solidFill>
              <a:latin typeface="Arial" pitchFamily="34" charset="0"/>
              <a:cs typeface="Arial" pitchFamily="34" charset="0"/>
            </a:endParaRPr>
          </a:p>
          <a:p>
            <a:pPr algn="ctr"/>
            <a:r>
              <a:rPr lang="en-US" sz="4800" b="1" dirty="0" smtClean="0">
                <a:solidFill>
                  <a:srgbClr val="0000FF"/>
                </a:solidFill>
                <a:latin typeface="Arial" pitchFamily="34" charset="0"/>
                <a:cs typeface="Arial" pitchFamily="34" charset="0"/>
              </a:rPr>
              <a:t>Number System</a:t>
            </a:r>
            <a:endParaRPr lang="en-US" sz="4800" b="1" dirty="0">
              <a:solidFill>
                <a:srgbClr val="0000FF"/>
              </a:solidFill>
              <a:latin typeface="Arial" pitchFamily="34" charset="0"/>
              <a:cs typeface="Arial" pitchFamily="34" charset="0"/>
            </a:endParaRPr>
          </a:p>
        </p:txBody>
      </p:sp>
      <p:sp>
        <p:nvSpPr>
          <p:cNvPr id="3" name="TextBox 2">
            <a:hlinkClick r:id="rId2"/>
          </p:cNvPr>
          <p:cNvSpPr txBox="1"/>
          <p:nvPr/>
        </p:nvSpPr>
        <p:spPr>
          <a:xfrm>
            <a:off x="590551" y="5628390"/>
            <a:ext cx="9144000" cy="461665"/>
          </a:xfrm>
          <a:prstGeom prst="rect">
            <a:avLst/>
          </a:prstGeom>
          <a:noFill/>
        </p:spPr>
        <p:txBody>
          <a:bodyPr vert="horz" wrap="square" rtlCol="0">
            <a:spAutoFit/>
          </a:bodyPr>
          <a:lstStyle/>
          <a:p>
            <a:pPr algn="ctr"/>
            <a:r>
              <a:rPr lang="en-US" sz="2400" b="1" dirty="0" smtClean="0">
                <a:solidFill>
                  <a:srgbClr val="0000FF"/>
                </a:solidFill>
                <a:latin typeface="Arial" pitchFamily="34" charset="0"/>
                <a:cs typeface="Arial" pitchFamily="34" charset="0"/>
              </a:rPr>
              <a:t>www.njctl.org</a:t>
            </a:r>
            <a:endParaRPr lang="en-US" sz="2400" b="1" dirty="0">
              <a:solidFill>
                <a:srgbClr val="0000FF"/>
              </a:solidFill>
              <a:latin typeface="Arial" pitchFamily="34" charset="0"/>
              <a:cs typeface="Arial" pitchFamily="34" charset="0"/>
            </a:endParaRPr>
          </a:p>
        </p:txBody>
      </p:sp>
      <p:pic>
        <p:nvPicPr>
          <p:cNvPr id="4" name="Picture 3">
            <a:hlinkClick r:id="rId2"/>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59824" y="39756"/>
            <a:ext cx="2134106" cy="3098801"/>
          </a:xfrm>
          <a:prstGeom prst="rect">
            <a:avLst/>
          </a:prstGeom>
          <a:solidFill>
            <a:scrgbClr r="0" g="0" b="0">
              <a:alpha val="0"/>
            </a:scrgbClr>
          </a:solidFill>
        </p:spPr>
      </p:pic>
      <p:sp>
        <p:nvSpPr>
          <p:cNvPr id="5" name="TextBox 4"/>
          <p:cNvSpPr txBox="1"/>
          <p:nvPr/>
        </p:nvSpPr>
        <p:spPr>
          <a:xfrm>
            <a:off x="590550" y="4718455"/>
            <a:ext cx="9144000" cy="461665"/>
          </a:xfrm>
          <a:prstGeom prst="rect">
            <a:avLst/>
          </a:prstGeom>
          <a:noFill/>
        </p:spPr>
        <p:txBody>
          <a:bodyPr vert="horz" wrap="square" rtlCol="0">
            <a:spAutoFit/>
          </a:bodyPr>
          <a:lstStyle/>
          <a:p>
            <a:pPr algn="ctr"/>
            <a:r>
              <a:rPr lang="en-US" sz="2400" b="1" dirty="0" smtClean="0">
                <a:solidFill>
                  <a:srgbClr val="0000FF"/>
                </a:solidFill>
                <a:latin typeface="Arial" pitchFamily="34" charset="0"/>
                <a:cs typeface="Arial" pitchFamily="34" charset="0"/>
              </a:rPr>
              <a:t>2012-08-08</a:t>
            </a:r>
            <a:endParaRPr lang="en-US" sz="2400" b="1" dirty="0">
              <a:solidFill>
                <a:srgbClr val="0000FF"/>
              </a:solidFill>
              <a:latin typeface="Arial" pitchFamily="34" charset="0"/>
              <a:cs typeface="Arial" pitchFamily="34" charset="0"/>
            </a:endParaRPr>
          </a:p>
        </p:txBody>
      </p:sp>
      <p:pic>
        <p:nvPicPr>
          <p:cNvPr id="6" name="Picture 5">
            <a:hlinkClick r:id="rId2"/>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772805" y="19878"/>
            <a:ext cx="2134106" cy="3118255"/>
          </a:xfrm>
          <a:prstGeom prst="rect">
            <a:avLst/>
          </a:prstGeom>
          <a:solidFill>
            <a:scrgbClr r="0" g="0" b="0">
              <a:alpha val="0"/>
            </a:scrgbClr>
          </a:solidFill>
        </p:spPr>
      </p:pic>
    </p:spTree>
    <p:extLst>
      <p:ext uri="{BB962C8B-B14F-4D97-AF65-F5344CB8AC3E}">
        <p14:creationId xmlns:p14="http://schemas.microsoft.com/office/powerpoint/2010/main" val="13094820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73710" y="1024834"/>
            <a:ext cx="826009"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7</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16559" y="1024834"/>
            <a:ext cx="4812791"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What is the opposite of -5?</a:t>
            </a:r>
            <a:endParaRPr lang="en-US" sz="2800" b="1" dirty="0">
              <a:solidFill>
                <a:srgbClr val="000000"/>
              </a:solidFill>
              <a:latin typeface="Arial" pitchFamily="34" charset="0"/>
              <a:cs typeface="Arial" pitchFamily="34" charset="0"/>
            </a:endParaRPr>
          </a:p>
        </p:txBody>
      </p:sp>
      <p:pic>
        <p:nvPicPr>
          <p:cNvPr id="11" name="Picture 1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9064" y="87478"/>
            <a:ext cx="4130040" cy="62485"/>
          </a:xfrm>
          <a:prstGeom prst="rect">
            <a:avLst/>
          </a:prstGeom>
          <a:solidFill>
            <a:scrgbClr r="0" g="0" b="0">
              <a:alpha val="0"/>
            </a:scrgbClr>
          </a:solidFill>
        </p:spPr>
      </p:pic>
    </p:spTree>
    <p:extLst>
      <p:ext uri="{BB962C8B-B14F-4D97-AF65-F5344CB8AC3E}">
        <p14:creationId xmlns:p14="http://schemas.microsoft.com/office/powerpoint/2010/main" val="3391615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99110" y="1024834"/>
            <a:ext cx="413004"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8</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10843" y="1024834"/>
            <a:ext cx="5047107"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What is the opposite of 25?</a:t>
            </a:r>
            <a:endParaRPr lang="en-US" sz="2800" b="1" dirty="0">
              <a:solidFill>
                <a:srgbClr val="000000"/>
              </a:solidFill>
              <a:latin typeface="Arial" pitchFamily="34" charset="0"/>
              <a:cs typeface="Arial" pitchFamily="34" charset="0"/>
            </a:endParaRPr>
          </a:p>
        </p:txBody>
      </p:sp>
      <p:pic>
        <p:nvPicPr>
          <p:cNvPr id="11" name="Picture 1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41970" y="87478"/>
            <a:ext cx="4130040" cy="62485"/>
          </a:xfrm>
          <a:prstGeom prst="rect">
            <a:avLst/>
          </a:prstGeom>
          <a:solidFill>
            <a:scrgbClr r="0" g="0" b="0">
              <a:alpha val="0"/>
            </a:scrgbClr>
          </a:solidFill>
        </p:spPr>
      </p:pic>
    </p:spTree>
    <p:extLst>
      <p:ext uri="{BB962C8B-B14F-4D97-AF65-F5344CB8AC3E}">
        <p14:creationId xmlns:p14="http://schemas.microsoft.com/office/powerpoint/2010/main" val="20469009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95379" y="1031702"/>
            <a:ext cx="572691" cy="523220"/>
          </a:xfrm>
          <a:prstGeom prst="rect">
            <a:avLst/>
          </a:prstGeom>
          <a:noFill/>
        </p:spPr>
        <p:txBody>
          <a:bodyPr vert="horz" wrap="square" rtlCol="0">
            <a:spAutoFit/>
          </a:bodyPr>
          <a:lstStyle/>
          <a:p>
            <a:r>
              <a:rPr lang="en-US" sz="2800" b="1" smtClean="0">
                <a:solidFill>
                  <a:srgbClr val="000000"/>
                </a:solidFill>
                <a:latin typeface="Arial" pitchFamily="34" charset="0"/>
                <a:cs typeface="Arial" pitchFamily="34" charset="0"/>
              </a:rPr>
              <a:t>9</a:t>
            </a:r>
            <a:endParaRPr lang="en-US" sz="2800" b="1">
              <a:solidFill>
                <a:srgbClr val="000000"/>
              </a:solidFill>
              <a:latin typeface="Arial" pitchFamily="34" charset="0"/>
              <a:cs typeface="Arial" pitchFamily="34" charset="0"/>
            </a:endParaRPr>
          </a:p>
        </p:txBody>
      </p:sp>
      <p:sp>
        <p:nvSpPr>
          <p:cNvPr id="3" name="TextBox 2"/>
          <p:cNvSpPr txBox="1"/>
          <p:nvPr/>
        </p:nvSpPr>
        <p:spPr>
          <a:xfrm>
            <a:off x="1428308" y="1031702"/>
            <a:ext cx="4724842"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What is the opposite of 0?</a:t>
            </a:r>
            <a:endParaRPr lang="en-US" sz="2800" b="1" dirty="0">
              <a:solidFill>
                <a:srgbClr val="000000"/>
              </a:solidFill>
              <a:latin typeface="Arial" pitchFamily="34" charset="0"/>
              <a:cs typeface="Arial" pitchFamily="34" charset="0"/>
            </a:endParaRPr>
          </a:p>
        </p:txBody>
      </p:sp>
      <p:pic>
        <p:nvPicPr>
          <p:cNvPr id="11" name="Picture 1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41970" y="99975"/>
            <a:ext cx="4130040" cy="62485"/>
          </a:xfrm>
          <a:prstGeom prst="rect">
            <a:avLst/>
          </a:prstGeom>
          <a:solidFill>
            <a:scrgbClr r="0" g="0" b="0">
              <a:alpha val="0"/>
            </a:scrgbClr>
          </a:solidFill>
        </p:spPr>
      </p:pic>
    </p:spTree>
    <p:extLst>
      <p:ext uri="{BB962C8B-B14F-4D97-AF65-F5344CB8AC3E}">
        <p14:creationId xmlns:p14="http://schemas.microsoft.com/office/powerpoint/2010/main" val="1794515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80346" y="1024834"/>
            <a:ext cx="643604"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10</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18114" y="1024834"/>
            <a:ext cx="5268436"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What is the opposite of 18?</a:t>
            </a:r>
            <a:endParaRPr lang="en-US" sz="2800" b="1" dirty="0">
              <a:solidFill>
                <a:srgbClr val="000000"/>
              </a:solidFill>
              <a:latin typeface="Arial" pitchFamily="34" charset="0"/>
              <a:cs typeface="Arial" pitchFamily="34" charset="0"/>
            </a:endParaRPr>
          </a:p>
        </p:txBody>
      </p:sp>
      <p:pic>
        <p:nvPicPr>
          <p:cNvPr id="11" name="Picture 1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03251" y="112472"/>
            <a:ext cx="4130040" cy="62485"/>
          </a:xfrm>
          <a:prstGeom prst="rect">
            <a:avLst/>
          </a:prstGeom>
          <a:solidFill>
            <a:scrgbClr r="0" g="0" b="0">
              <a:alpha val="0"/>
            </a:scrgbClr>
          </a:solidFill>
        </p:spPr>
      </p:pic>
    </p:spTree>
    <p:extLst>
      <p:ext uri="{BB962C8B-B14F-4D97-AF65-F5344CB8AC3E}">
        <p14:creationId xmlns:p14="http://schemas.microsoft.com/office/powerpoint/2010/main" val="17118505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85902" y="1024834"/>
            <a:ext cx="638048"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11</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25768" y="1024834"/>
            <a:ext cx="5260782"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What is the opposite of -18?</a:t>
            </a:r>
            <a:endParaRPr lang="en-US" sz="2800" b="1" dirty="0">
              <a:solidFill>
                <a:srgbClr val="000000"/>
              </a:solidFill>
              <a:latin typeface="Arial" pitchFamily="34" charset="0"/>
              <a:cs typeface="Arial" pitchFamily="34" charset="0"/>
            </a:endParaRPr>
          </a:p>
        </p:txBody>
      </p:sp>
      <p:pic>
        <p:nvPicPr>
          <p:cNvPr id="11" name="Picture 1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41970" y="99975"/>
            <a:ext cx="4130040" cy="62485"/>
          </a:xfrm>
          <a:prstGeom prst="rect">
            <a:avLst/>
          </a:prstGeom>
          <a:solidFill>
            <a:scrgbClr r="0" g="0" b="0">
              <a:alpha val="0"/>
            </a:scrgbClr>
          </a:solidFill>
        </p:spPr>
      </p:pic>
    </p:spTree>
    <p:extLst>
      <p:ext uri="{BB962C8B-B14F-4D97-AF65-F5344CB8AC3E}">
        <p14:creationId xmlns:p14="http://schemas.microsoft.com/office/powerpoint/2010/main" val="27280064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55735" y="1026622"/>
            <a:ext cx="59162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12</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11033" y="1031702"/>
            <a:ext cx="8414957"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What is the opposite of the opposite -18?</a:t>
            </a:r>
            <a:endParaRPr lang="en-US" sz="2800" b="1" dirty="0">
              <a:solidFill>
                <a:srgbClr val="000000"/>
              </a:solidFill>
              <a:latin typeface="Arial" pitchFamily="34" charset="0"/>
              <a:cs typeface="Arial" pitchFamily="34" charset="0"/>
            </a:endParaRPr>
          </a:p>
        </p:txBody>
      </p:sp>
      <p:pic>
        <p:nvPicPr>
          <p:cNvPr id="11" name="Picture 1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41970" y="74981"/>
            <a:ext cx="4130040" cy="62485"/>
          </a:xfrm>
          <a:prstGeom prst="rect">
            <a:avLst/>
          </a:prstGeom>
          <a:solidFill>
            <a:scrgbClr r="0" g="0" b="0">
              <a:alpha val="0"/>
            </a:scrgbClr>
          </a:solidFill>
        </p:spPr>
      </p:pic>
    </p:spTree>
    <p:extLst>
      <p:ext uri="{BB962C8B-B14F-4D97-AF65-F5344CB8AC3E}">
        <p14:creationId xmlns:p14="http://schemas.microsoft.com/office/powerpoint/2010/main" val="32535607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4698" y="1024834"/>
            <a:ext cx="9499092" cy="5293757"/>
          </a:xfrm>
          <a:prstGeom prst="rect">
            <a:avLst/>
          </a:prstGeom>
          <a:noFill/>
        </p:spPr>
        <p:txBody>
          <a:bodyPr vert="horz" rtlCol="0">
            <a:spAutoFit/>
          </a:bodyPr>
          <a:lstStyle/>
          <a:p>
            <a:r>
              <a:rPr lang="en-US" sz="2800" b="1" dirty="0" smtClean="0">
                <a:solidFill>
                  <a:srgbClr val="0000FF"/>
                </a:solidFill>
                <a:latin typeface="Arial" pitchFamily="34" charset="0"/>
                <a:cs typeface="Arial" pitchFamily="34" charset="0"/>
              </a:rPr>
              <a:t>What conclusions can you draw about the opposite of the opposite of a number?</a:t>
            </a:r>
          </a:p>
          <a:p>
            <a:endParaRPr lang="en-US"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It's the same as the original number!</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Let's look at the last three problems.</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18</a:t>
            </a:r>
          </a:p>
          <a:p>
            <a:r>
              <a:rPr lang="en-US" sz="2400" b="1" dirty="0" smtClean="0">
                <a:solidFill>
                  <a:srgbClr val="0000FF"/>
                </a:solidFill>
                <a:latin typeface="Arial" pitchFamily="34" charset="0"/>
                <a:cs typeface="Arial" pitchFamily="34" charset="0"/>
              </a:rPr>
              <a:t>Opposite of 18 = -18</a:t>
            </a:r>
          </a:p>
          <a:p>
            <a:r>
              <a:rPr lang="en-US" sz="2400" b="1" dirty="0" smtClean="0">
                <a:solidFill>
                  <a:srgbClr val="0000FF"/>
                </a:solidFill>
                <a:latin typeface="Arial" pitchFamily="34" charset="0"/>
                <a:cs typeface="Arial" pitchFamily="34" charset="0"/>
              </a:rPr>
              <a:t>Opposite of the opposite of 18 = -(-18) = 18</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This will be helpful to understand when we work with integer operations!</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25843428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79172" y="1024834"/>
            <a:ext cx="644778"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13</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93190" y="1024834"/>
            <a:ext cx="4233291"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Simplify:    - (- 9)</a:t>
            </a:r>
            <a:endParaRPr lang="en-US" sz="2800" b="1" dirty="0">
              <a:solidFill>
                <a:srgbClr val="000000"/>
              </a:solidFill>
              <a:latin typeface="Arial" pitchFamily="34" charset="0"/>
              <a:cs typeface="Arial" pitchFamily="34" charset="0"/>
            </a:endParaRPr>
          </a:p>
        </p:txBody>
      </p:sp>
      <p:pic>
        <p:nvPicPr>
          <p:cNvPr id="11" name="Picture 1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9064" y="87478"/>
            <a:ext cx="4130040" cy="62485"/>
          </a:xfrm>
          <a:prstGeom prst="rect">
            <a:avLst/>
          </a:prstGeom>
          <a:solidFill>
            <a:scrgbClr r="0" g="0" b="0">
              <a:alpha val="0"/>
            </a:scrgbClr>
          </a:solidFill>
        </p:spPr>
      </p:pic>
    </p:spTree>
    <p:extLst>
      <p:ext uri="{BB962C8B-B14F-4D97-AF65-F5344CB8AC3E}">
        <p14:creationId xmlns:p14="http://schemas.microsoft.com/office/powerpoint/2010/main" val="22952348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92366" y="1031702"/>
            <a:ext cx="707784"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14</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07988" y="1031702"/>
            <a:ext cx="441398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Simplify:    - (- 12)</a:t>
            </a:r>
            <a:endParaRPr lang="en-US" sz="2800" b="1" dirty="0">
              <a:solidFill>
                <a:srgbClr val="000000"/>
              </a:solidFill>
              <a:latin typeface="Arial" pitchFamily="34" charset="0"/>
              <a:cs typeface="Arial" pitchFamily="34" charset="0"/>
            </a:endParaRPr>
          </a:p>
        </p:txBody>
      </p:sp>
      <p:pic>
        <p:nvPicPr>
          <p:cNvPr id="11" name="Picture 1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9064" y="87478"/>
            <a:ext cx="4130040" cy="62485"/>
          </a:xfrm>
          <a:prstGeom prst="rect">
            <a:avLst/>
          </a:prstGeom>
          <a:solidFill>
            <a:scrgbClr r="0" g="0" b="0">
              <a:alpha val="0"/>
            </a:scrgbClr>
          </a:solidFill>
        </p:spPr>
      </p:pic>
    </p:spTree>
    <p:extLst>
      <p:ext uri="{BB962C8B-B14F-4D97-AF65-F5344CB8AC3E}">
        <p14:creationId xmlns:p14="http://schemas.microsoft.com/office/powerpoint/2010/main" val="10397606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93589" y="1024834"/>
            <a:ext cx="706562"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15</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03162" y="1024834"/>
            <a:ext cx="3759388"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Simplify:    - [- (-15)]</a:t>
            </a:r>
            <a:endParaRPr lang="en-US" sz="2800" b="1" dirty="0">
              <a:solidFill>
                <a:srgbClr val="000000"/>
              </a:solidFill>
              <a:latin typeface="Arial" pitchFamily="34" charset="0"/>
              <a:cs typeface="Arial" pitchFamily="34" charset="0"/>
            </a:endParaRPr>
          </a:p>
        </p:txBody>
      </p:sp>
      <p:pic>
        <p:nvPicPr>
          <p:cNvPr id="11" name="Picture 1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9064" y="87478"/>
            <a:ext cx="4130040" cy="62485"/>
          </a:xfrm>
          <a:prstGeom prst="rect">
            <a:avLst/>
          </a:prstGeom>
          <a:solidFill>
            <a:scrgbClr r="0" g="0" b="0">
              <a:alpha val="0"/>
            </a:scrgbClr>
          </a:solidFill>
        </p:spPr>
      </p:pic>
    </p:spTree>
    <p:extLst>
      <p:ext uri="{BB962C8B-B14F-4D97-AF65-F5344CB8AC3E}">
        <p14:creationId xmlns:p14="http://schemas.microsoft.com/office/powerpoint/2010/main" val="3780827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060" y="899671"/>
            <a:ext cx="9333690" cy="6601807"/>
          </a:xfrm>
          <a:prstGeom prst="rect">
            <a:avLst/>
          </a:prstGeom>
        </p:spPr>
        <p:txBody>
          <a:bodyPr wrap="square">
            <a:spAutoFit/>
          </a:bodyPr>
          <a:lstStyle/>
          <a:p>
            <a:pPr algn="ctr"/>
            <a:r>
              <a:rPr lang="en-US" sz="3600" b="1" dirty="0" smtClean="0">
                <a:solidFill>
                  <a:srgbClr val="0000FF"/>
                </a:solidFill>
                <a:latin typeface="Arial" pitchFamily="34" charset="0"/>
                <a:cs typeface="Arial" pitchFamily="34" charset="0"/>
              </a:rPr>
              <a:t>Setting the PowerPoint View</a:t>
            </a:r>
          </a:p>
          <a:p>
            <a:pPr>
              <a:spcBef>
                <a:spcPts val="1200"/>
              </a:spcBef>
            </a:pPr>
            <a:r>
              <a:rPr lang="en-US" sz="2400" b="1" i="1" dirty="0" smtClean="0">
                <a:solidFill>
                  <a:srgbClr val="0000FF"/>
                </a:solidFill>
                <a:latin typeface="Arial" pitchFamily="34" charset="0"/>
                <a:cs typeface="Arial" pitchFamily="34" charset="0"/>
              </a:rPr>
              <a:t>Use Normal View for the Interactive Elements</a:t>
            </a:r>
          </a:p>
          <a:p>
            <a:r>
              <a:rPr lang="en-US" sz="2400" dirty="0" smtClean="0">
                <a:solidFill>
                  <a:srgbClr val="0000FF"/>
                </a:solidFill>
                <a:latin typeface="Arial" pitchFamily="34" charset="0"/>
                <a:cs typeface="Arial" pitchFamily="34" charset="0"/>
              </a:rPr>
              <a:t>To use the interactive elements in this presentation, do not select the Slide Show view. Instead, select Normal view and follow these steps to set the view as large as possible:</a:t>
            </a:r>
          </a:p>
          <a:p>
            <a:pPr marL="342900" indent="-342900">
              <a:spcBef>
                <a:spcPts val="1200"/>
              </a:spcBef>
              <a:buFont typeface="Arial" pitchFamily="34" charset="0"/>
              <a:buChar char="•"/>
            </a:pPr>
            <a:r>
              <a:rPr lang="en-US" sz="2400" dirty="0" smtClean="0">
                <a:solidFill>
                  <a:srgbClr val="0000FF"/>
                </a:solidFill>
                <a:latin typeface="Arial" pitchFamily="34" charset="0"/>
                <a:cs typeface="Arial" pitchFamily="34" charset="0"/>
              </a:rPr>
              <a:t>On the View menu, select Normal.</a:t>
            </a:r>
          </a:p>
          <a:p>
            <a:pPr marL="342900" indent="-342900">
              <a:spcBef>
                <a:spcPts val="1200"/>
              </a:spcBef>
              <a:buFont typeface="Arial" pitchFamily="34" charset="0"/>
              <a:buChar char="•"/>
            </a:pPr>
            <a:r>
              <a:rPr lang="en-US" sz="2400" dirty="0" smtClean="0">
                <a:solidFill>
                  <a:srgbClr val="0000FF"/>
                </a:solidFill>
                <a:latin typeface="Arial" pitchFamily="34" charset="0"/>
                <a:cs typeface="Arial" pitchFamily="34" charset="0"/>
              </a:rPr>
              <a:t>Close </a:t>
            </a:r>
            <a:r>
              <a:rPr lang="en-US" sz="2400" dirty="0">
                <a:solidFill>
                  <a:srgbClr val="0000FF"/>
                </a:solidFill>
                <a:latin typeface="Arial" pitchFamily="34" charset="0"/>
                <a:cs typeface="Arial" pitchFamily="34" charset="0"/>
              </a:rPr>
              <a:t>the Slides tab on the left. </a:t>
            </a:r>
          </a:p>
          <a:p>
            <a:pPr marL="342900" indent="-342900">
              <a:spcBef>
                <a:spcPts val="1200"/>
              </a:spcBef>
              <a:buFont typeface="Arial" pitchFamily="34" charset="0"/>
              <a:buChar char="•"/>
            </a:pPr>
            <a:r>
              <a:rPr lang="en-US" sz="2400" dirty="0" smtClean="0">
                <a:solidFill>
                  <a:srgbClr val="0000FF"/>
                </a:solidFill>
                <a:latin typeface="Arial" pitchFamily="34" charset="0"/>
                <a:cs typeface="Arial" pitchFamily="34" charset="0"/>
              </a:rPr>
              <a:t>In the upper right corner next to the Help button, click the ^ to minimize </a:t>
            </a:r>
            <a:r>
              <a:rPr lang="en-US" sz="2400" dirty="0">
                <a:solidFill>
                  <a:srgbClr val="0000FF"/>
                </a:solidFill>
                <a:latin typeface="Arial" pitchFamily="34" charset="0"/>
                <a:cs typeface="Arial" pitchFamily="34" charset="0"/>
              </a:rPr>
              <a:t>the ribbon at the top of the screen. </a:t>
            </a:r>
            <a:endParaRPr lang="en-US" sz="2400" dirty="0" smtClean="0">
              <a:solidFill>
                <a:srgbClr val="0000FF"/>
              </a:solidFill>
              <a:latin typeface="Arial" pitchFamily="34" charset="0"/>
              <a:cs typeface="Arial" pitchFamily="34" charset="0"/>
            </a:endParaRPr>
          </a:p>
          <a:p>
            <a:pPr marL="342900" indent="-342900">
              <a:spcBef>
                <a:spcPts val="1200"/>
              </a:spcBef>
              <a:buFont typeface="Arial" pitchFamily="34" charset="0"/>
              <a:buChar char="•"/>
            </a:pPr>
            <a:r>
              <a:rPr lang="en-US" sz="2400" dirty="0" smtClean="0">
                <a:solidFill>
                  <a:srgbClr val="0000FF"/>
                </a:solidFill>
                <a:latin typeface="Arial" pitchFamily="34" charset="0"/>
                <a:cs typeface="Arial" pitchFamily="34" charset="0"/>
              </a:rPr>
              <a:t>On the View menu, confirm that Ruler is deselected. </a:t>
            </a:r>
          </a:p>
          <a:p>
            <a:pPr marL="342900" indent="-342900">
              <a:spcBef>
                <a:spcPts val="1200"/>
              </a:spcBef>
              <a:buFont typeface="Arial" pitchFamily="34" charset="0"/>
              <a:buChar char="•"/>
            </a:pPr>
            <a:r>
              <a:rPr lang="en-US" sz="2400" dirty="0" smtClean="0">
                <a:solidFill>
                  <a:srgbClr val="0000FF"/>
                </a:solidFill>
                <a:latin typeface="Arial" pitchFamily="34" charset="0"/>
                <a:cs typeface="Arial" pitchFamily="34" charset="0"/>
              </a:rPr>
              <a:t>On </a:t>
            </a:r>
            <a:r>
              <a:rPr lang="en-US" sz="2400" dirty="0">
                <a:solidFill>
                  <a:srgbClr val="0000FF"/>
                </a:solidFill>
                <a:latin typeface="Arial" pitchFamily="34" charset="0"/>
                <a:cs typeface="Arial" pitchFamily="34" charset="0"/>
              </a:rPr>
              <a:t>the View tab, click Fit to Window</a:t>
            </a:r>
            <a:r>
              <a:rPr lang="en-US" sz="2400" dirty="0" smtClean="0">
                <a:solidFill>
                  <a:srgbClr val="0000FF"/>
                </a:solidFill>
                <a:latin typeface="Arial" pitchFamily="34" charset="0"/>
                <a:cs typeface="Arial" pitchFamily="34" charset="0"/>
              </a:rPr>
              <a:t>.</a:t>
            </a:r>
          </a:p>
          <a:p>
            <a:pPr>
              <a:spcBef>
                <a:spcPts val="1800"/>
              </a:spcBef>
            </a:pPr>
            <a:r>
              <a:rPr lang="en-US" sz="2400" b="1" i="1" dirty="0" smtClean="0">
                <a:solidFill>
                  <a:srgbClr val="0000FF"/>
                </a:solidFill>
                <a:latin typeface="Arial" pitchFamily="34" charset="0"/>
                <a:cs typeface="Arial" pitchFamily="34" charset="0"/>
              </a:rPr>
              <a:t>Use Slide Show View to Administer Assessment Items</a:t>
            </a:r>
          </a:p>
          <a:p>
            <a:r>
              <a:rPr lang="en-US" sz="2400" dirty="0">
                <a:solidFill>
                  <a:srgbClr val="0000FF"/>
                </a:solidFill>
                <a:latin typeface="Arial" pitchFamily="34" charset="0"/>
                <a:cs typeface="Arial" pitchFamily="34" charset="0"/>
              </a:rPr>
              <a:t>To administer the </a:t>
            </a:r>
            <a:r>
              <a:rPr lang="en-US" sz="2400" dirty="0" smtClean="0">
                <a:solidFill>
                  <a:srgbClr val="0000FF"/>
                </a:solidFill>
                <a:latin typeface="Arial" pitchFamily="34" charset="0"/>
                <a:cs typeface="Arial" pitchFamily="34" charset="0"/>
              </a:rPr>
              <a:t>numbered assessment </a:t>
            </a:r>
            <a:r>
              <a:rPr lang="en-US" sz="2400" dirty="0">
                <a:solidFill>
                  <a:srgbClr val="0000FF"/>
                </a:solidFill>
                <a:latin typeface="Arial" pitchFamily="34" charset="0"/>
                <a:cs typeface="Arial" pitchFamily="34" charset="0"/>
              </a:rPr>
              <a:t>items in this </a:t>
            </a:r>
            <a:r>
              <a:rPr lang="en-US" sz="2400" dirty="0" smtClean="0">
                <a:solidFill>
                  <a:srgbClr val="0000FF"/>
                </a:solidFill>
                <a:latin typeface="Arial" pitchFamily="34" charset="0"/>
                <a:cs typeface="Arial" pitchFamily="34" charset="0"/>
              </a:rPr>
              <a:t>presentation, </a:t>
            </a:r>
            <a:r>
              <a:rPr lang="en-US" sz="2400" dirty="0">
                <a:solidFill>
                  <a:srgbClr val="0000FF"/>
                </a:solidFill>
                <a:latin typeface="Arial" pitchFamily="34" charset="0"/>
                <a:cs typeface="Arial" pitchFamily="34" charset="0"/>
              </a:rPr>
              <a:t>use the Slide Show </a:t>
            </a:r>
            <a:r>
              <a:rPr lang="en-US" sz="2400" dirty="0" smtClean="0">
                <a:solidFill>
                  <a:srgbClr val="0000FF"/>
                </a:solidFill>
                <a:latin typeface="Arial" pitchFamily="34" charset="0"/>
                <a:cs typeface="Arial" pitchFamily="34" charset="0"/>
              </a:rPr>
              <a:t>view. (See Slide 6 for an example.)</a:t>
            </a:r>
            <a:endParaRPr lang="en-US" sz="2400"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2608681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93120" y="1023565"/>
            <a:ext cx="6422030" cy="2323713"/>
          </a:xfrm>
          <a:prstGeom prst="rect">
            <a:avLst/>
          </a:prstGeom>
          <a:noFill/>
        </p:spPr>
        <p:txBody>
          <a:bodyPr vert="horz" wrap="square" rtlCol="0">
            <a:spAutoFit/>
          </a:bodyPr>
          <a:lstStyle/>
          <a:p>
            <a:r>
              <a:rPr lang="en-US" sz="2800" b="1" dirty="0" smtClean="0">
                <a:solidFill>
                  <a:srgbClr val="0000FF"/>
                </a:solidFill>
                <a:latin typeface="Arial" pitchFamily="34" charset="0"/>
                <a:cs typeface="Arial" pitchFamily="34" charset="0"/>
              </a:rPr>
              <a:t>Integers are used in game shows.</a:t>
            </a:r>
          </a:p>
          <a:p>
            <a:endParaRPr lang="en-US" sz="21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In the game of Jeopardy you:</a:t>
            </a:r>
          </a:p>
          <a:p>
            <a:pPr marL="342900" indent="-342900">
              <a:buFont typeface="Arial" pitchFamily="34" charset="0"/>
              <a:buChar char="•"/>
            </a:pPr>
            <a:r>
              <a:rPr lang="en-US" sz="2400" b="1" dirty="0" smtClean="0">
                <a:solidFill>
                  <a:srgbClr val="0000FF"/>
                </a:solidFill>
                <a:latin typeface="Arial" pitchFamily="34" charset="0"/>
                <a:cs typeface="Arial" pitchFamily="34" charset="0"/>
              </a:rPr>
              <a:t>earn points for a correct response</a:t>
            </a:r>
          </a:p>
          <a:p>
            <a:pPr marL="342900" indent="-342900">
              <a:buFont typeface="Arial" pitchFamily="34" charset="0"/>
              <a:buChar char="•"/>
            </a:pPr>
            <a:r>
              <a:rPr lang="en-US" sz="2400" b="1" dirty="0" smtClean="0">
                <a:solidFill>
                  <a:srgbClr val="0000FF"/>
                </a:solidFill>
                <a:latin typeface="Arial" pitchFamily="34" charset="0"/>
                <a:cs typeface="Arial" pitchFamily="34" charset="0"/>
              </a:rPr>
              <a:t>lose points for an incorrect response</a:t>
            </a:r>
          </a:p>
          <a:p>
            <a:pPr marL="342900" indent="-342900">
              <a:buFont typeface="Arial" pitchFamily="34" charset="0"/>
              <a:buChar char="•"/>
            </a:pPr>
            <a:r>
              <a:rPr lang="en-US" sz="2400" b="1" dirty="0" smtClean="0">
                <a:solidFill>
                  <a:srgbClr val="0000FF"/>
                </a:solidFill>
                <a:latin typeface="Arial" pitchFamily="34" charset="0"/>
                <a:cs typeface="Arial" pitchFamily="34" charset="0"/>
              </a:rPr>
              <a:t>can have a positive or negative score</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31783664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13908" y="1020613"/>
            <a:ext cx="8879586" cy="3293209"/>
          </a:xfrm>
          <a:prstGeom prst="rect">
            <a:avLst/>
          </a:prstGeom>
          <a:noFill/>
        </p:spPr>
        <p:txBody>
          <a:bodyPr vert="horz" rtlCol="0">
            <a:spAutoFit/>
          </a:bodyPr>
          <a:lstStyle/>
          <a:p>
            <a:r>
              <a:rPr lang="en-US" sz="2800" b="1" dirty="0" smtClean="0">
                <a:solidFill>
                  <a:srgbClr val="0000FF"/>
                </a:solidFill>
                <a:latin typeface="Arial" pitchFamily="34" charset="0"/>
                <a:cs typeface="Arial" pitchFamily="34" charset="0"/>
              </a:rPr>
              <a:t>When a contestant gets a $200 question correct:</a:t>
            </a:r>
          </a:p>
          <a:p>
            <a:r>
              <a:rPr lang="en-US" sz="2100" b="1" dirty="0" smtClean="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Score = $200</a:t>
            </a:r>
          </a:p>
          <a:p>
            <a:r>
              <a:rPr lang="en-US" sz="2400" b="1" dirty="0" smtClean="0">
                <a:solidFill>
                  <a:srgbClr val="0000FF"/>
                </a:solidFill>
                <a:latin typeface="Arial" pitchFamily="34" charset="0"/>
                <a:cs typeface="Arial" pitchFamily="34" charset="0"/>
              </a:rPr>
              <a:t>Then a $100 question incorrect:</a:t>
            </a:r>
          </a:p>
          <a:p>
            <a:r>
              <a:rPr lang="en-US" sz="2400" b="1" dirty="0" smtClean="0">
                <a:solidFill>
                  <a:srgbClr val="0000FF"/>
                </a:solidFill>
                <a:latin typeface="Arial" pitchFamily="34" charset="0"/>
                <a:cs typeface="Arial" pitchFamily="34" charset="0"/>
              </a:rPr>
              <a:t>		Score = $100</a:t>
            </a:r>
          </a:p>
          <a:p>
            <a:r>
              <a:rPr lang="en-US" sz="2400" b="1" dirty="0" smtClean="0">
                <a:solidFill>
                  <a:srgbClr val="0000FF"/>
                </a:solidFill>
                <a:latin typeface="Arial" pitchFamily="34" charset="0"/>
                <a:cs typeface="Arial" pitchFamily="34" charset="0"/>
              </a:rPr>
              <a:t>Then a $300 question incorrect:</a:t>
            </a:r>
          </a:p>
          <a:p>
            <a:r>
              <a:rPr lang="en-US" sz="2400" b="1" dirty="0" smtClean="0">
                <a:solidFill>
                  <a:srgbClr val="0000FF"/>
                </a:solidFill>
                <a:latin typeface="Arial" pitchFamily="34" charset="0"/>
                <a:cs typeface="Arial" pitchFamily="34" charset="0"/>
              </a:rPr>
              <a:t>		Score =  - $200</a:t>
            </a:r>
          </a:p>
          <a:p>
            <a:endParaRPr lang="en-US" sz="36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How did the score become negative</a:t>
            </a:r>
            <a:r>
              <a:rPr lang="en-US" sz="2100" b="1" dirty="0" smtClean="0">
                <a:solidFill>
                  <a:srgbClr val="0000FF"/>
                </a:solidFill>
                <a:latin typeface="Arial" pitchFamily="34" charset="0"/>
                <a:cs typeface="Arial" pitchFamily="34" charset="0"/>
              </a:rPr>
              <a:t>?</a:t>
            </a:r>
            <a:endParaRPr lang="en-US" sz="2100" b="1" dirty="0">
              <a:solidFill>
                <a:srgbClr val="0000FF"/>
              </a:solidFill>
              <a:latin typeface="Arial" pitchFamily="34" charset="0"/>
              <a:cs typeface="Arial" pitchFamily="34" charset="0"/>
            </a:endParaRPr>
          </a:p>
        </p:txBody>
      </p:sp>
      <p:sp>
        <p:nvSpPr>
          <p:cNvPr id="3" name="TextBox 2"/>
          <p:cNvSpPr txBox="1"/>
          <p:nvPr/>
        </p:nvSpPr>
        <p:spPr>
          <a:xfrm>
            <a:off x="1428750" y="4968240"/>
            <a:ext cx="3820287" cy="1200329"/>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1. $0 + $200 = $200</a:t>
            </a:r>
          </a:p>
          <a:p>
            <a:r>
              <a:rPr lang="en-US" sz="2400" b="1" smtClean="0">
                <a:solidFill>
                  <a:srgbClr val="0000FF"/>
                </a:solidFill>
                <a:latin typeface="Arial" pitchFamily="34" charset="0"/>
                <a:cs typeface="Arial" pitchFamily="34" charset="0"/>
              </a:rPr>
              <a:t>2. $200 </a:t>
            </a:r>
            <a:r>
              <a:rPr lang="en-US" sz="2400" b="1" smtClean="0">
                <a:solidFill>
                  <a:srgbClr val="FF0000"/>
                </a:solidFill>
                <a:latin typeface="Arial" pitchFamily="34" charset="0"/>
                <a:cs typeface="Arial" pitchFamily="34" charset="0"/>
              </a:rPr>
              <a:t>- $100 </a:t>
            </a:r>
            <a:r>
              <a:rPr lang="en-US" sz="2400" b="1" smtClean="0">
                <a:solidFill>
                  <a:srgbClr val="0000FF"/>
                </a:solidFill>
                <a:latin typeface="Arial" pitchFamily="34" charset="0"/>
                <a:cs typeface="Arial" pitchFamily="34" charset="0"/>
              </a:rPr>
              <a:t>= $100</a:t>
            </a:r>
          </a:p>
          <a:p>
            <a:r>
              <a:rPr lang="en-US" sz="2400" b="1" smtClean="0">
                <a:solidFill>
                  <a:srgbClr val="0000FF"/>
                </a:solidFill>
                <a:latin typeface="Arial" pitchFamily="34" charset="0"/>
                <a:cs typeface="Arial" pitchFamily="34" charset="0"/>
              </a:rPr>
              <a:t>3. $100 </a:t>
            </a:r>
            <a:r>
              <a:rPr lang="en-US" sz="2400" b="1" smtClean="0">
                <a:solidFill>
                  <a:srgbClr val="FF0000"/>
                </a:solidFill>
                <a:latin typeface="Arial" pitchFamily="34" charset="0"/>
                <a:cs typeface="Arial" pitchFamily="34" charset="0"/>
              </a:rPr>
              <a:t>- $300 </a:t>
            </a:r>
            <a:r>
              <a:rPr lang="en-US" sz="2400" b="1" smtClean="0">
                <a:solidFill>
                  <a:srgbClr val="0000FF"/>
                </a:solidFill>
                <a:latin typeface="Arial" pitchFamily="34" charset="0"/>
                <a:cs typeface="Arial" pitchFamily="34" charset="0"/>
              </a:rPr>
              <a:t>= -$200</a:t>
            </a:r>
            <a:endParaRPr lang="en-US" sz="2400" b="1">
              <a:solidFill>
                <a:srgbClr val="0000FF"/>
              </a:solidFill>
              <a:latin typeface="Arial" pitchFamily="34" charset="0"/>
              <a:cs typeface="Arial" pitchFamily="34" charset="0"/>
            </a:endParaRPr>
          </a:p>
        </p:txBody>
      </p:sp>
      <p:grpSp>
        <p:nvGrpSpPr>
          <p:cNvPr id="6" name="Group 5"/>
          <p:cNvGrpSpPr/>
          <p:nvPr/>
        </p:nvGrpSpPr>
        <p:grpSpPr>
          <a:xfrm>
            <a:off x="1465135" y="5020489"/>
            <a:ext cx="4078415" cy="1187209"/>
            <a:chOff x="1602613" y="4436999"/>
            <a:chExt cx="4013200" cy="1206501"/>
          </a:xfrm>
        </p:grpSpPr>
        <p:sp>
          <p:nvSpPr>
            <p:cNvPr id="4" name="Freeform 3"/>
            <p:cNvSpPr/>
            <p:nvPr/>
          </p:nvSpPr>
          <p:spPr>
            <a:xfrm>
              <a:off x="1666113" y="4436999"/>
              <a:ext cx="3886201" cy="1206501"/>
            </a:xfrm>
            <a:custGeom>
              <a:avLst/>
              <a:gdLst/>
              <a:ahLst/>
              <a:cxnLst/>
              <a:rect l="0" t="0" r="0" b="0"/>
              <a:pathLst>
                <a:path w="3886201" h="1206501">
                  <a:moveTo>
                    <a:pt x="0" y="0"/>
                  </a:moveTo>
                  <a:lnTo>
                    <a:pt x="3886200" y="0"/>
                  </a:lnTo>
                  <a:lnTo>
                    <a:pt x="3886200" y="1206500"/>
                  </a:lnTo>
                  <a:lnTo>
                    <a:pt x="0" y="1206500"/>
                  </a:lnTo>
                  <a:close/>
                </a:path>
              </a:pathLst>
            </a:custGeom>
            <a:solidFill>
              <a:srgbClr val="7D9EC0"/>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 name="TextBox 4"/>
            <p:cNvSpPr txBox="1"/>
            <p:nvPr/>
          </p:nvSpPr>
          <p:spPr>
            <a:xfrm>
              <a:off x="1602613" y="4574915"/>
              <a:ext cx="4013200" cy="656834"/>
            </a:xfrm>
            <a:prstGeom prst="rect">
              <a:avLst/>
            </a:prstGeom>
            <a:noFill/>
          </p:spPr>
          <p:txBody>
            <a:bodyPr vert="horz" rtlCol="0">
              <a:spAutoFit/>
            </a:bodyPr>
            <a:lstStyle/>
            <a:p>
              <a:pPr algn="ctr"/>
              <a:endParaRPr lang="en-US" dirty="0" smtClean="0">
                <a:latin typeface="Arial" pitchFamily="34" charset="0"/>
                <a:cs typeface="Arial" pitchFamily="34" charset="0"/>
              </a:endParaRPr>
            </a:p>
            <a:p>
              <a:pPr algn="ctr"/>
              <a:r>
                <a:rPr lang="en-US" dirty="0" smtClean="0">
                  <a:solidFill>
                    <a:srgbClr val="FFFFFF"/>
                  </a:solidFill>
                  <a:latin typeface="Arial" pitchFamily="34" charset="0"/>
                  <a:cs typeface="Arial" pitchFamily="34" charset="0"/>
                </a:rPr>
                <a:t>Click for Answer</a:t>
              </a:r>
              <a:endParaRPr lang="en-US" dirty="0">
                <a:solidFill>
                  <a:srgbClr val="FFFFFF"/>
                </a:solidFill>
                <a:latin typeface="Arial" pitchFamily="34" charset="0"/>
                <a:cs typeface="Arial" pitchFamily="34" charset="0"/>
              </a:endParaRPr>
            </a:p>
          </p:txBody>
        </p:sp>
      </p:grpSp>
    </p:spTree>
    <p:extLst>
      <p:ext uri="{BB962C8B-B14F-4D97-AF65-F5344CB8AC3E}">
        <p14:creationId xmlns:p14="http://schemas.microsoft.com/office/powerpoint/2010/main" val="97915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94110" y="1024834"/>
            <a:ext cx="629840"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16</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08873" y="1024834"/>
            <a:ext cx="8325678" cy="236988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After the following 3 responses what would the contestants score be? </a:t>
            </a:r>
          </a:p>
          <a:p>
            <a:endParaRPr lang="en-US" sz="2000" b="1" dirty="0" smtClean="0">
              <a:solidFill>
                <a:srgbClr val="000000"/>
              </a:solidFill>
              <a:latin typeface="Arial" pitchFamily="34" charset="0"/>
              <a:cs typeface="Arial" pitchFamily="34" charset="0"/>
            </a:endParaRPr>
          </a:p>
          <a:p>
            <a:r>
              <a:rPr lang="en-US" sz="2400" b="1" dirty="0" smtClean="0">
                <a:solidFill>
                  <a:srgbClr val="000000"/>
                </a:solidFill>
                <a:latin typeface="Arial" pitchFamily="34" charset="0"/>
                <a:cs typeface="Arial" pitchFamily="34" charset="0"/>
              </a:rPr>
              <a:t>$100 incorrect </a:t>
            </a:r>
          </a:p>
          <a:p>
            <a:r>
              <a:rPr lang="en-US" sz="2400" b="1" dirty="0" smtClean="0">
                <a:solidFill>
                  <a:srgbClr val="000000"/>
                </a:solidFill>
                <a:latin typeface="Arial" pitchFamily="34" charset="0"/>
                <a:cs typeface="Arial" pitchFamily="34" charset="0"/>
              </a:rPr>
              <a:t>$200 correct </a:t>
            </a:r>
          </a:p>
          <a:p>
            <a:r>
              <a:rPr lang="en-US" sz="2400" b="1" dirty="0" smtClean="0">
                <a:solidFill>
                  <a:srgbClr val="000000"/>
                </a:solidFill>
                <a:latin typeface="Arial" pitchFamily="34" charset="0"/>
                <a:cs typeface="Arial" pitchFamily="34" charset="0"/>
              </a:rPr>
              <a:t>$50 incorrect</a:t>
            </a:r>
            <a:endParaRPr lang="en-US" sz="2400" b="1" dirty="0">
              <a:solidFill>
                <a:srgbClr val="000000"/>
              </a:solidFill>
              <a:latin typeface="Arial" pitchFamily="34" charset="0"/>
              <a:cs typeface="Arial" pitchFamily="34" charset="0"/>
            </a:endParaRPr>
          </a:p>
        </p:txBody>
      </p:sp>
      <p:pic>
        <p:nvPicPr>
          <p:cNvPr id="11" name="Picture 1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6157" y="87478"/>
            <a:ext cx="4130040" cy="62485"/>
          </a:xfrm>
          <a:prstGeom prst="rect">
            <a:avLst/>
          </a:prstGeom>
          <a:solidFill>
            <a:scrgbClr r="0" g="0" b="0">
              <a:alpha val="0"/>
            </a:scrgbClr>
          </a:solidFill>
        </p:spPr>
      </p:pic>
    </p:spTree>
    <p:extLst>
      <p:ext uri="{BB962C8B-B14F-4D97-AF65-F5344CB8AC3E}">
        <p14:creationId xmlns:p14="http://schemas.microsoft.com/office/powerpoint/2010/main" val="13908527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86787" y="1024834"/>
            <a:ext cx="826007"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17</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16195" y="1024834"/>
            <a:ext cx="8318355" cy="2431435"/>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After the following 3 responses what would the contestants score be? </a:t>
            </a:r>
          </a:p>
          <a:p>
            <a:endParaRPr lang="en-US" sz="2400" b="1" dirty="0" smtClean="0">
              <a:solidFill>
                <a:srgbClr val="000000"/>
              </a:solidFill>
              <a:latin typeface="Arial" pitchFamily="34" charset="0"/>
              <a:cs typeface="Arial" pitchFamily="34" charset="0"/>
            </a:endParaRPr>
          </a:p>
          <a:p>
            <a:r>
              <a:rPr lang="en-US" sz="2400" b="1" dirty="0" smtClean="0">
                <a:solidFill>
                  <a:srgbClr val="000000"/>
                </a:solidFill>
                <a:latin typeface="Arial" pitchFamily="34" charset="0"/>
                <a:cs typeface="Arial" pitchFamily="34" charset="0"/>
              </a:rPr>
              <a:t>$200 correct</a:t>
            </a:r>
          </a:p>
          <a:p>
            <a:r>
              <a:rPr lang="en-US" sz="2400" b="1" dirty="0" smtClean="0">
                <a:solidFill>
                  <a:srgbClr val="000000"/>
                </a:solidFill>
                <a:latin typeface="Arial" pitchFamily="34" charset="0"/>
                <a:cs typeface="Arial" pitchFamily="34" charset="0"/>
              </a:rPr>
              <a:t>$50 correct </a:t>
            </a:r>
          </a:p>
          <a:p>
            <a:r>
              <a:rPr lang="en-US" sz="2400" b="1" dirty="0" smtClean="0">
                <a:solidFill>
                  <a:srgbClr val="000000"/>
                </a:solidFill>
                <a:latin typeface="Arial" pitchFamily="34" charset="0"/>
                <a:cs typeface="Arial" pitchFamily="34" charset="0"/>
              </a:rPr>
              <a:t>$300 incorrect</a:t>
            </a:r>
            <a:endParaRPr lang="en-US" sz="2400" b="1" dirty="0">
              <a:solidFill>
                <a:srgbClr val="000000"/>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950" y="299639"/>
            <a:ext cx="4191000" cy="65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23928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94109" y="1031799"/>
            <a:ext cx="629841"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18</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08873" y="1031799"/>
            <a:ext cx="8401878" cy="2431435"/>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After the following 3 responses what would the contestants score be? </a:t>
            </a:r>
          </a:p>
          <a:p>
            <a:endParaRPr lang="en-US" sz="2400" b="1" dirty="0" smtClean="0">
              <a:solidFill>
                <a:srgbClr val="000000"/>
              </a:solidFill>
              <a:latin typeface="Arial" pitchFamily="34" charset="0"/>
              <a:cs typeface="Arial" pitchFamily="34" charset="0"/>
            </a:endParaRPr>
          </a:p>
          <a:p>
            <a:r>
              <a:rPr lang="en-US" sz="2400" b="1" dirty="0" smtClean="0">
                <a:solidFill>
                  <a:srgbClr val="000000"/>
                </a:solidFill>
                <a:latin typeface="Arial" pitchFamily="34" charset="0"/>
                <a:cs typeface="Arial" pitchFamily="34" charset="0"/>
              </a:rPr>
              <a:t>$150 incorrect</a:t>
            </a:r>
          </a:p>
          <a:p>
            <a:r>
              <a:rPr lang="en-US" sz="2400" b="1" dirty="0" smtClean="0">
                <a:solidFill>
                  <a:srgbClr val="000000"/>
                </a:solidFill>
                <a:latin typeface="Arial" pitchFamily="34" charset="0"/>
                <a:cs typeface="Arial" pitchFamily="34" charset="0"/>
              </a:rPr>
              <a:t>$50 correct </a:t>
            </a:r>
          </a:p>
          <a:p>
            <a:r>
              <a:rPr lang="en-US" sz="2400" b="1" dirty="0" smtClean="0">
                <a:solidFill>
                  <a:srgbClr val="000000"/>
                </a:solidFill>
                <a:latin typeface="Arial" pitchFamily="34" charset="0"/>
                <a:cs typeface="Arial" pitchFamily="34" charset="0"/>
              </a:rPr>
              <a:t>$100 correct</a:t>
            </a:r>
            <a:endParaRPr lang="en-US" sz="2400" b="1" dirty="0">
              <a:solidFill>
                <a:srgbClr val="000000"/>
              </a:solidFill>
              <a:latin typeface="Arial" pitchFamily="34" charset="0"/>
              <a:cs typeface="Arial"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0"/>
            <a:ext cx="3924300" cy="535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16315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385677" y="1975678"/>
            <a:ext cx="7563677" cy="3785652"/>
          </a:xfrm>
          <a:prstGeom prst="rect">
            <a:avLst/>
          </a:prstGeom>
          <a:noFill/>
        </p:spPr>
        <p:txBody>
          <a:bodyPr vert="horz" wrap="square" rtlCol="0">
            <a:spAutoFit/>
          </a:bodyPr>
          <a:lstStyle/>
          <a:p>
            <a:pPr marL="342900" indent="-342900">
              <a:buFont typeface="Arial" pitchFamily="34" charset="0"/>
              <a:buChar char="•"/>
            </a:pPr>
            <a:r>
              <a:rPr lang="en-US" sz="2400" b="1" dirty="0" smtClean="0">
                <a:solidFill>
                  <a:srgbClr val="0000FF"/>
                </a:solidFill>
                <a:latin typeface="Arial" pitchFamily="34" charset="0"/>
                <a:cs typeface="Arial" pitchFamily="34" charset="0"/>
              </a:rPr>
              <a:t>An integer is zero, any natural number, or its opposite.</a:t>
            </a:r>
          </a:p>
          <a:p>
            <a:endParaRPr lang="en-US" sz="2400" b="1" dirty="0" smtClean="0">
              <a:solidFill>
                <a:srgbClr val="0000FF"/>
              </a:solidFill>
              <a:latin typeface="Arial" pitchFamily="34" charset="0"/>
              <a:cs typeface="Arial" pitchFamily="34" charset="0"/>
            </a:endParaRPr>
          </a:p>
          <a:p>
            <a:pPr marL="342900" indent="-342900">
              <a:buFont typeface="Arial" pitchFamily="34" charset="0"/>
              <a:buChar char="•"/>
            </a:pPr>
            <a:r>
              <a:rPr lang="en-US" sz="2400" b="1" dirty="0" smtClean="0">
                <a:solidFill>
                  <a:srgbClr val="0000FF"/>
                </a:solidFill>
                <a:latin typeface="Arial" pitchFamily="34" charset="0"/>
                <a:cs typeface="Arial" pitchFamily="34" charset="0"/>
              </a:rPr>
              <a:t>Number lines have negative numbers to the left of zero and positive numbers to the right. </a:t>
            </a:r>
          </a:p>
          <a:p>
            <a:endParaRPr lang="en-US" sz="2400" b="1" dirty="0" smtClean="0">
              <a:solidFill>
                <a:srgbClr val="0000FF"/>
              </a:solidFill>
              <a:latin typeface="Arial" pitchFamily="34" charset="0"/>
              <a:cs typeface="Arial" pitchFamily="34" charset="0"/>
            </a:endParaRPr>
          </a:p>
          <a:p>
            <a:pPr marL="342900" indent="-342900">
              <a:buFont typeface="Arial" pitchFamily="34" charset="0"/>
              <a:buChar char="•"/>
            </a:pPr>
            <a:r>
              <a:rPr lang="en-US" sz="2400" b="1" dirty="0" smtClean="0">
                <a:solidFill>
                  <a:srgbClr val="0000FF"/>
                </a:solidFill>
                <a:latin typeface="Arial" pitchFamily="34" charset="0"/>
                <a:cs typeface="Arial" pitchFamily="34" charset="0"/>
              </a:rPr>
              <a:t>Zero is neither positive nor negative.</a:t>
            </a:r>
          </a:p>
          <a:p>
            <a:endParaRPr lang="en-US" sz="2400" b="1" dirty="0" smtClean="0">
              <a:solidFill>
                <a:srgbClr val="0000FF"/>
              </a:solidFill>
              <a:latin typeface="Arial" pitchFamily="34" charset="0"/>
              <a:cs typeface="Arial" pitchFamily="34" charset="0"/>
            </a:endParaRPr>
          </a:p>
          <a:p>
            <a:pPr marL="342900" indent="-342900">
              <a:buFont typeface="Arial" pitchFamily="34" charset="0"/>
              <a:buChar char="•"/>
            </a:pPr>
            <a:r>
              <a:rPr lang="en-US" sz="2400" b="1" dirty="0" smtClean="0">
                <a:solidFill>
                  <a:srgbClr val="0000FF"/>
                </a:solidFill>
                <a:latin typeface="Arial" pitchFamily="34" charset="0"/>
                <a:cs typeface="Arial" pitchFamily="34" charset="0"/>
              </a:rPr>
              <a:t>Integers can be used to represent real life situations.</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3399845" y="928756"/>
            <a:ext cx="3525408" cy="646331"/>
          </a:xfrm>
          <a:prstGeom prst="rect">
            <a:avLst/>
          </a:prstGeom>
          <a:noFill/>
        </p:spPr>
        <p:txBody>
          <a:bodyPr vert="horz" wrap="square" rtlCol="0">
            <a:spAutoFit/>
          </a:bodyPr>
          <a:lstStyle/>
          <a:p>
            <a:pPr algn="ctr"/>
            <a:r>
              <a:rPr lang="en-US" sz="3600" b="1" dirty="0" smtClean="0">
                <a:solidFill>
                  <a:srgbClr val="0000FF"/>
                </a:solidFill>
                <a:latin typeface="Arial" pitchFamily="34" charset="0"/>
                <a:cs typeface="Arial" pitchFamily="34" charset="0"/>
              </a:rPr>
              <a:t>To Review</a:t>
            </a:r>
            <a:endParaRPr lang="en-US" sz="36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5252268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581776" y="776356"/>
            <a:ext cx="5161550" cy="830997"/>
          </a:xfrm>
          <a:prstGeom prst="rect">
            <a:avLst/>
          </a:prstGeom>
          <a:noFill/>
        </p:spPr>
        <p:txBody>
          <a:bodyPr vert="horz" wrap="square" rtlCol="0">
            <a:spAutoFit/>
          </a:bodyPr>
          <a:lstStyle/>
          <a:p>
            <a:pPr algn="ctr"/>
            <a:r>
              <a:rPr lang="en-US" sz="4800" b="1" dirty="0" smtClean="0">
                <a:solidFill>
                  <a:srgbClr val="0000FF"/>
                </a:solidFill>
                <a:latin typeface="Arial" pitchFamily="34" charset="0"/>
                <a:cs typeface="Arial" pitchFamily="34" charset="0"/>
              </a:rPr>
              <a:t>Absolute Value</a:t>
            </a:r>
            <a:endParaRPr lang="en-US" sz="4800" b="1" dirty="0">
              <a:solidFill>
                <a:srgbClr val="0000FF"/>
              </a:solidFill>
              <a:latin typeface="Arial" pitchFamily="34" charset="0"/>
              <a:cs typeface="Arial" pitchFamily="34" charset="0"/>
            </a:endParaRPr>
          </a:p>
        </p:txBody>
      </p:sp>
      <p:sp>
        <p:nvSpPr>
          <p:cNvPr id="3" name="TextBox 2">
            <a:hlinkClick r:id="rId2" action="ppaction://hlinksldjump"/>
          </p:cNvPr>
          <p:cNvSpPr txBox="1"/>
          <p:nvPr/>
        </p:nvSpPr>
        <p:spPr>
          <a:xfrm>
            <a:off x="7372350" y="3366869"/>
            <a:ext cx="1447800" cy="1015663"/>
          </a:xfrm>
          <a:prstGeom prst="rect">
            <a:avLst/>
          </a:prstGeom>
          <a:noFill/>
        </p:spPr>
        <p:txBody>
          <a:bodyPr vert="horz" wrap="square" rtlCol="0">
            <a:spAutoFit/>
          </a:bodyPr>
          <a:lstStyle/>
          <a:p>
            <a:r>
              <a:rPr lang="en-US" sz="2000" b="1" i="1" dirty="0" smtClean="0">
                <a:solidFill>
                  <a:srgbClr val="0000FF"/>
                </a:solidFill>
                <a:latin typeface="Arial" pitchFamily="34" charset="0"/>
                <a:cs typeface="Arial" pitchFamily="34" charset="0"/>
              </a:rPr>
              <a:t>Return to </a:t>
            </a:r>
          </a:p>
          <a:p>
            <a:r>
              <a:rPr lang="en-US" sz="2000" b="1" i="1" dirty="0" smtClean="0">
                <a:solidFill>
                  <a:srgbClr val="0000FF"/>
                </a:solidFill>
                <a:latin typeface="Arial" pitchFamily="34" charset="0"/>
                <a:cs typeface="Arial" pitchFamily="34" charset="0"/>
              </a:rPr>
              <a:t>Table Of </a:t>
            </a:r>
          </a:p>
          <a:p>
            <a:r>
              <a:rPr lang="en-US" sz="2000" b="1" i="1" dirty="0" smtClean="0">
                <a:solidFill>
                  <a:srgbClr val="0000FF"/>
                </a:solidFill>
                <a:latin typeface="Arial" pitchFamily="34" charset="0"/>
                <a:cs typeface="Arial" pitchFamily="34" charset="0"/>
              </a:rPr>
              <a:t>Contents</a:t>
            </a:r>
            <a:endParaRPr lang="en-US" sz="2000" b="1" i="1" dirty="0">
              <a:solidFill>
                <a:srgbClr val="0000FF"/>
              </a:solidFill>
              <a:latin typeface="Arial" pitchFamily="34" charset="0"/>
              <a:cs typeface="Arial" pitchFamily="34" charset="0"/>
            </a:endParaRPr>
          </a:p>
        </p:txBody>
      </p:sp>
      <p:sp>
        <p:nvSpPr>
          <p:cNvPr id="4" name="Freeform 3">
            <a:hlinkClick r:id="rId2" action="ppaction://hlinksldjump"/>
          </p:cNvPr>
          <p:cNvSpPr/>
          <p:nvPr/>
        </p:nvSpPr>
        <p:spPr>
          <a:xfrm>
            <a:off x="7219950" y="3327401"/>
            <a:ext cx="1676400" cy="1143000"/>
          </a:xfrm>
          <a:custGeom>
            <a:avLst/>
            <a:gdLst/>
            <a:ahLst/>
            <a:cxnLst/>
            <a:rect l="0" t="0" r="0" b="0"/>
            <a:pathLst>
              <a:path w="2810511" h="1082295">
                <a:moveTo>
                  <a:pt x="0" y="0"/>
                </a:moveTo>
                <a:lnTo>
                  <a:pt x="2810510" y="0"/>
                </a:lnTo>
                <a:lnTo>
                  <a:pt x="2810510" y="1082294"/>
                </a:lnTo>
                <a:lnTo>
                  <a:pt x="0" y="1082294"/>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27563243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026333" y="928756"/>
            <a:ext cx="6229456" cy="646331"/>
          </a:xfrm>
          <a:prstGeom prst="rect">
            <a:avLst/>
          </a:prstGeom>
          <a:noFill/>
        </p:spPr>
        <p:txBody>
          <a:bodyPr vert="horz" wrap="square" rtlCol="0">
            <a:spAutoFit/>
          </a:bodyPr>
          <a:lstStyle/>
          <a:p>
            <a:pPr algn="ctr"/>
            <a:r>
              <a:rPr lang="en-US" sz="3600" b="1" dirty="0" smtClean="0">
                <a:solidFill>
                  <a:srgbClr val="0000FF"/>
                </a:solidFill>
                <a:latin typeface="Arial" pitchFamily="34" charset="0"/>
                <a:cs typeface="Arial" pitchFamily="34" charset="0"/>
              </a:rPr>
              <a:t>Absolute Value of Integers</a:t>
            </a:r>
            <a:endParaRPr lang="en-US" sz="3600" b="1" dirty="0">
              <a:solidFill>
                <a:srgbClr val="0000FF"/>
              </a:solidFill>
              <a:latin typeface="Arial" pitchFamily="34" charset="0"/>
              <a:cs typeface="Arial" pitchFamily="34" charset="0"/>
            </a:endParaRPr>
          </a:p>
        </p:txBody>
      </p:sp>
      <p:sp>
        <p:nvSpPr>
          <p:cNvPr id="3" name="TextBox 2"/>
          <p:cNvSpPr txBox="1"/>
          <p:nvPr/>
        </p:nvSpPr>
        <p:spPr>
          <a:xfrm>
            <a:off x="494472" y="1978130"/>
            <a:ext cx="8440769" cy="193899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The absolute value is the distance a number is from zero on the number line, </a:t>
            </a:r>
            <a:r>
              <a:rPr lang="en-US" sz="2400" b="1" u="sng" dirty="0" smtClean="0">
                <a:solidFill>
                  <a:srgbClr val="0000FF"/>
                </a:solidFill>
                <a:latin typeface="Arial" pitchFamily="34" charset="0"/>
                <a:cs typeface="Arial" pitchFamily="34" charset="0"/>
              </a:rPr>
              <a:t>regardless of direction</a:t>
            </a:r>
            <a:r>
              <a:rPr lang="en-US" sz="2400" b="1" dirty="0" smtClean="0">
                <a:solidFill>
                  <a:srgbClr val="0000FF"/>
                </a:solidFill>
                <a:latin typeface="Arial" pitchFamily="34" charset="0"/>
                <a:cs typeface="Arial" pitchFamily="34" charset="0"/>
              </a:rPr>
              <a:t>. </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Distance and absolute value are </a:t>
            </a:r>
            <a:r>
              <a:rPr lang="en-US" sz="2400" b="1" u="sng" dirty="0" smtClean="0">
                <a:solidFill>
                  <a:srgbClr val="0000FF"/>
                </a:solidFill>
                <a:latin typeface="Arial" pitchFamily="34" charset="0"/>
                <a:cs typeface="Arial" pitchFamily="34" charset="0"/>
              </a:rPr>
              <a:t>always non-negative</a:t>
            </a:r>
            <a:r>
              <a:rPr lang="en-US" sz="2400" b="1" dirty="0" smtClean="0">
                <a:solidFill>
                  <a:srgbClr val="0000FF"/>
                </a:solidFill>
                <a:latin typeface="Arial" pitchFamily="34" charset="0"/>
                <a:cs typeface="Arial" pitchFamily="34" charset="0"/>
              </a:rPr>
              <a:t> (positive or zero).</a:t>
            </a:r>
            <a:endParaRPr lang="en-US" sz="2400" b="1" dirty="0">
              <a:solidFill>
                <a:srgbClr val="0000FF"/>
              </a:solidFill>
              <a:latin typeface="Arial" pitchFamily="34" charset="0"/>
              <a:cs typeface="Arial" pitchFamily="34" charset="0"/>
            </a:endParaRPr>
          </a:p>
        </p:txBody>
      </p:sp>
      <p:grpSp>
        <p:nvGrpSpPr>
          <p:cNvPr id="52" name="Group 51"/>
          <p:cNvGrpSpPr/>
          <p:nvPr/>
        </p:nvGrpSpPr>
        <p:grpSpPr>
          <a:xfrm>
            <a:off x="532378" y="4811645"/>
            <a:ext cx="9224838" cy="986536"/>
            <a:chOff x="203200" y="4318000"/>
            <a:chExt cx="9624569" cy="1002567"/>
          </a:xfrm>
        </p:grpSpPr>
        <p:sp>
          <p:nvSpPr>
            <p:cNvPr id="4" name="TextBox 3"/>
            <p:cNvSpPr txBox="1"/>
            <p:nvPr/>
          </p:nvSpPr>
          <p:spPr>
            <a:xfrm>
              <a:off x="5270500" y="4851400"/>
              <a:ext cx="444500"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1</a:t>
              </a:r>
              <a:endParaRPr lang="en-US" sz="2400" b="1" dirty="0">
                <a:solidFill>
                  <a:srgbClr val="000000"/>
                </a:solidFill>
                <a:latin typeface="Arial" pitchFamily="34" charset="0"/>
                <a:cs typeface="Arial" pitchFamily="34" charset="0"/>
              </a:endParaRPr>
            </a:p>
          </p:txBody>
        </p:sp>
        <p:sp>
          <p:nvSpPr>
            <p:cNvPr id="5" name="TextBox 4"/>
            <p:cNvSpPr txBox="1"/>
            <p:nvPr/>
          </p:nvSpPr>
          <p:spPr>
            <a:xfrm>
              <a:off x="4851400" y="4851400"/>
              <a:ext cx="457200" cy="46916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0</a:t>
              </a:r>
              <a:endParaRPr lang="en-US" sz="2400" b="1" dirty="0">
                <a:solidFill>
                  <a:srgbClr val="000000"/>
                </a:solidFill>
                <a:latin typeface="Arial" pitchFamily="34" charset="0"/>
                <a:cs typeface="Arial" pitchFamily="34" charset="0"/>
              </a:endParaRPr>
            </a:p>
          </p:txBody>
        </p:sp>
        <p:sp>
          <p:nvSpPr>
            <p:cNvPr id="6" name="TextBox 5"/>
            <p:cNvSpPr txBox="1"/>
            <p:nvPr/>
          </p:nvSpPr>
          <p:spPr>
            <a:xfrm>
              <a:off x="5715000" y="4851400"/>
              <a:ext cx="381000" cy="46916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2</a:t>
              </a:r>
              <a:endParaRPr lang="en-US" sz="2400" b="1" dirty="0">
                <a:solidFill>
                  <a:srgbClr val="000000"/>
                </a:solidFill>
                <a:latin typeface="Arial" pitchFamily="34" charset="0"/>
                <a:cs typeface="Arial" pitchFamily="34" charset="0"/>
              </a:endParaRPr>
            </a:p>
          </p:txBody>
        </p:sp>
        <p:sp>
          <p:nvSpPr>
            <p:cNvPr id="7" name="TextBox 6"/>
            <p:cNvSpPr txBox="1"/>
            <p:nvPr/>
          </p:nvSpPr>
          <p:spPr>
            <a:xfrm>
              <a:off x="6108700" y="4851400"/>
              <a:ext cx="393699"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3</a:t>
              </a:r>
              <a:endParaRPr lang="en-US" sz="2400" b="1">
                <a:solidFill>
                  <a:srgbClr val="000000"/>
                </a:solidFill>
                <a:latin typeface="Arial" pitchFamily="34" charset="0"/>
                <a:cs typeface="Arial" pitchFamily="34" charset="0"/>
              </a:endParaRPr>
            </a:p>
          </p:txBody>
        </p:sp>
        <p:sp>
          <p:nvSpPr>
            <p:cNvPr id="8" name="TextBox 7"/>
            <p:cNvSpPr txBox="1"/>
            <p:nvPr/>
          </p:nvSpPr>
          <p:spPr>
            <a:xfrm>
              <a:off x="6502400" y="4851400"/>
              <a:ext cx="444500"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4</a:t>
              </a:r>
              <a:endParaRPr lang="en-US" sz="2400" b="1">
                <a:solidFill>
                  <a:srgbClr val="000000"/>
                </a:solidFill>
                <a:latin typeface="Arial" pitchFamily="34" charset="0"/>
                <a:cs typeface="Arial" pitchFamily="34" charset="0"/>
              </a:endParaRPr>
            </a:p>
          </p:txBody>
        </p:sp>
        <p:sp>
          <p:nvSpPr>
            <p:cNvPr id="9" name="TextBox 8"/>
            <p:cNvSpPr txBox="1"/>
            <p:nvPr/>
          </p:nvSpPr>
          <p:spPr>
            <a:xfrm>
              <a:off x="6946900" y="4851400"/>
              <a:ext cx="381000"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5</a:t>
              </a:r>
              <a:endParaRPr lang="en-US" sz="2400" b="1">
                <a:solidFill>
                  <a:srgbClr val="000000"/>
                </a:solidFill>
                <a:latin typeface="Arial" pitchFamily="34" charset="0"/>
                <a:cs typeface="Arial" pitchFamily="34" charset="0"/>
              </a:endParaRPr>
            </a:p>
          </p:txBody>
        </p:sp>
        <p:sp>
          <p:nvSpPr>
            <p:cNvPr id="10" name="TextBox 9"/>
            <p:cNvSpPr txBox="1"/>
            <p:nvPr/>
          </p:nvSpPr>
          <p:spPr>
            <a:xfrm>
              <a:off x="7327900" y="4851400"/>
              <a:ext cx="419100"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6</a:t>
              </a:r>
              <a:endParaRPr lang="en-US" sz="2400" b="1">
                <a:solidFill>
                  <a:srgbClr val="000000"/>
                </a:solidFill>
                <a:latin typeface="Arial" pitchFamily="34" charset="0"/>
                <a:cs typeface="Arial" pitchFamily="34" charset="0"/>
              </a:endParaRPr>
            </a:p>
          </p:txBody>
        </p:sp>
        <p:sp>
          <p:nvSpPr>
            <p:cNvPr id="11" name="TextBox 10"/>
            <p:cNvSpPr txBox="1"/>
            <p:nvPr/>
          </p:nvSpPr>
          <p:spPr>
            <a:xfrm>
              <a:off x="7747000" y="4851400"/>
              <a:ext cx="406400"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7</a:t>
              </a:r>
              <a:endParaRPr lang="en-US" sz="2400" b="1">
                <a:solidFill>
                  <a:srgbClr val="000000"/>
                </a:solidFill>
                <a:latin typeface="Arial" pitchFamily="34" charset="0"/>
                <a:cs typeface="Arial" pitchFamily="34" charset="0"/>
              </a:endParaRPr>
            </a:p>
          </p:txBody>
        </p:sp>
        <p:sp>
          <p:nvSpPr>
            <p:cNvPr id="12" name="TextBox 11"/>
            <p:cNvSpPr txBox="1"/>
            <p:nvPr/>
          </p:nvSpPr>
          <p:spPr>
            <a:xfrm>
              <a:off x="8153399" y="4826000"/>
              <a:ext cx="419100"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8</a:t>
              </a:r>
              <a:endParaRPr lang="en-US" sz="2400" b="1">
                <a:solidFill>
                  <a:srgbClr val="000000"/>
                </a:solidFill>
                <a:latin typeface="Arial" pitchFamily="34" charset="0"/>
                <a:cs typeface="Arial" pitchFamily="34" charset="0"/>
              </a:endParaRPr>
            </a:p>
          </p:txBody>
        </p:sp>
        <p:sp>
          <p:nvSpPr>
            <p:cNvPr id="13" name="TextBox 12"/>
            <p:cNvSpPr txBox="1"/>
            <p:nvPr/>
          </p:nvSpPr>
          <p:spPr>
            <a:xfrm>
              <a:off x="8572500" y="4826000"/>
              <a:ext cx="397676"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9</a:t>
              </a:r>
              <a:endParaRPr lang="en-US" sz="2400" b="1">
                <a:solidFill>
                  <a:srgbClr val="000000"/>
                </a:solidFill>
                <a:latin typeface="Arial" pitchFamily="34" charset="0"/>
                <a:cs typeface="Arial" pitchFamily="34" charset="0"/>
              </a:endParaRPr>
            </a:p>
          </p:txBody>
        </p:sp>
        <p:sp>
          <p:nvSpPr>
            <p:cNvPr id="14" name="TextBox 13"/>
            <p:cNvSpPr txBox="1"/>
            <p:nvPr/>
          </p:nvSpPr>
          <p:spPr>
            <a:xfrm>
              <a:off x="8928101" y="4813300"/>
              <a:ext cx="618110" cy="4818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10</a:t>
              </a:r>
              <a:endParaRPr lang="en-US" sz="2400" b="1" dirty="0">
                <a:solidFill>
                  <a:srgbClr val="000000"/>
                </a:solidFill>
                <a:latin typeface="Arial" pitchFamily="34" charset="0"/>
                <a:cs typeface="Arial" pitchFamily="34" charset="0"/>
              </a:endParaRPr>
            </a:p>
          </p:txBody>
        </p:sp>
        <p:grpSp>
          <p:nvGrpSpPr>
            <p:cNvPr id="20" name="Group 19"/>
            <p:cNvGrpSpPr/>
            <p:nvPr/>
          </p:nvGrpSpPr>
          <p:grpSpPr>
            <a:xfrm>
              <a:off x="203200" y="4318000"/>
              <a:ext cx="9624569" cy="562103"/>
              <a:chOff x="203200" y="4318000"/>
              <a:chExt cx="9624569" cy="562103"/>
            </a:xfrm>
          </p:grpSpPr>
          <p:sp>
            <p:nvSpPr>
              <p:cNvPr id="15" name="Freeform 14"/>
              <p:cNvSpPr/>
              <p:nvPr/>
            </p:nvSpPr>
            <p:spPr>
              <a:xfrm>
                <a:off x="216535" y="4586478"/>
                <a:ext cx="9609202" cy="21210"/>
              </a:xfrm>
              <a:custGeom>
                <a:avLst/>
                <a:gdLst/>
                <a:ahLst/>
                <a:cxnLst/>
                <a:rect l="0" t="0" r="0" b="0"/>
                <a:pathLst>
                  <a:path w="9609202" h="21210">
                    <a:moveTo>
                      <a:pt x="0" y="21209"/>
                    </a:moveTo>
                    <a:lnTo>
                      <a:pt x="0" y="0"/>
                    </a:lnTo>
                    <a:lnTo>
                      <a:pt x="9609201" y="0"/>
                    </a:lnTo>
                    <a:lnTo>
                      <a:pt x="9609201" y="2120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6" name="Freeform 15"/>
              <p:cNvSpPr/>
              <p:nvPr/>
            </p:nvSpPr>
            <p:spPr>
              <a:xfrm>
                <a:off x="203200" y="4318000"/>
                <a:ext cx="277623" cy="293879"/>
              </a:xfrm>
              <a:custGeom>
                <a:avLst/>
                <a:gdLst/>
                <a:ahLst/>
                <a:cxnLst/>
                <a:rect l="0" t="0" r="0" b="0"/>
                <a:pathLst>
                  <a:path w="277623" h="293879">
                    <a:moveTo>
                      <a:pt x="13335" y="293878"/>
                    </a:moveTo>
                    <a:lnTo>
                      <a:pt x="0" y="279019"/>
                    </a:lnTo>
                    <a:lnTo>
                      <a:pt x="264033" y="0"/>
                    </a:lnTo>
                    <a:lnTo>
                      <a:pt x="277622" y="1473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7" name="Freeform 16"/>
              <p:cNvSpPr/>
              <p:nvPr/>
            </p:nvSpPr>
            <p:spPr>
              <a:xfrm>
                <a:off x="207010" y="4585335"/>
                <a:ext cx="277496" cy="293879"/>
              </a:xfrm>
              <a:custGeom>
                <a:avLst/>
                <a:gdLst/>
                <a:ahLst/>
                <a:cxnLst/>
                <a:rect l="0" t="0" r="0" b="0"/>
                <a:pathLst>
                  <a:path w="277496" h="293879">
                    <a:moveTo>
                      <a:pt x="0" y="14732"/>
                    </a:moveTo>
                    <a:lnTo>
                      <a:pt x="13589" y="0"/>
                    </a:lnTo>
                    <a:lnTo>
                      <a:pt x="277495" y="279019"/>
                    </a:lnTo>
                    <a:lnTo>
                      <a:pt x="264160" y="29387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8" name="Freeform 17"/>
              <p:cNvSpPr/>
              <p:nvPr/>
            </p:nvSpPr>
            <p:spPr>
              <a:xfrm>
                <a:off x="9550146" y="4319143"/>
                <a:ext cx="277623" cy="293879"/>
              </a:xfrm>
              <a:custGeom>
                <a:avLst/>
                <a:gdLst/>
                <a:ahLst/>
                <a:cxnLst/>
                <a:rect l="0" t="0" r="0" b="0"/>
                <a:pathLst>
                  <a:path w="277623" h="293879">
                    <a:moveTo>
                      <a:pt x="277622" y="278892"/>
                    </a:moveTo>
                    <a:lnTo>
                      <a:pt x="264160" y="293878"/>
                    </a:lnTo>
                    <a:lnTo>
                      <a:pt x="0" y="14859"/>
                    </a:lnTo>
                    <a:lnTo>
                      <a:pt x="13462"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9" name="Freeform 18"/>
              <p:cNvSpPr/>
              <p:nvPr/>
            </p:nvSpPr>
            <p:spPr>
              <a:xfrm>
                <a:off x="9546209" y="4586478"/>
                <a:ext cx="277750" cy="293625"/>
              </a:xfrm>
              <a:custGeom>
                <a:avLst/>
                <a:gdLst/>
                <a:ahLst/>
                <a:cxnLst/>
                <a:rect l="0" t="0" r="0" b="0"/>
                <a:pathLst>
                  <a:path w="277750" h="293625">
                    <a:moveTo>
                      <a:pt x="264160" y="0"/>
                    </a:moveTo>
                    <a:lnTo>
                      <a:pt x="277749" y="14859"/>
                    </a:lnTo>
                    <a:lnTo>
                      <a:pt x="13589" y="293624"/>
                    </a:lnTo>
                    <a:lnTo>
                      <a:pt x="0" y="27889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grpSp>
        <p:sp>
          <p:nvSpPr>
            <p:cNvPr id="21" name="Freeform 20"/>
            <p:cNvSpPr/>
            <p:nvPr/>
          </p:nvSpPr>
          <p:spPr>
            <a:xfrm>
              <a:off x="9130157" y="4336161"/>
              <a:ext cx="21972" cy="442977"/>
            </a:xfrm>
            <a:custGeom>
              <a:avLst/>
              <a:gdLst/>
              <a:ahLst/>
              <a:cxnLst/>
              <a:rect l="0" t="0" r="0" b="0"/>
              <a:pathLst>
                <a:path w="21972" h="442977">
                  <a:moveTo>
                    <a:pt x="0" y="0"/>
                  </a:moveTo>
                  <a:lnTo>
                    <a:pt x="21971" y="0"/>
                  </a:lnTo>
                  <a:lnTo>
                    <a:pt x="21971" y="442976"/>
                  </a:lnTo>
                  <a:lnTo>
                    <a:pt x="0" y="44297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2" name="Freeform 21"/>
            <p:cNvSpPr/>
            <p:nvPr/>
          </p:nvSpPr>
          <p:spPr>
            <a:xfrm>
              <a:off x="8320024" y="4336161"/>
              <a:ext cx="21972" cy="442977"/>
            </a:xfrm>
            <a:custGeom>
              <a:avLst/>
              <a:gdLst/>
              <a:ahLst/>
              <a:cxnLst/>
              <a:rect l="0" t="0" r="0" b="0"/>
              <a:pathLst>
                <a:path w="21972" h="442977">
                  <a:moveTo>
                    <a:pt x="0" y="0"/>
                  </a:moveTo>
                  <a:lnTo>
                    <a:pt x="21971" y="0"/>
                  </a:lnTo>
                  <a:lnTo>
                    <a:pt x="21971" y="442976"/>
                  </a:lnTo>
                  <a:lnTo>
                    <a:pt x="0" y="44297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3" name="Freeform 22"/>
            <p:cNvSpPr/>
            <p:nvPr/>
          </p:nvSpPr>
          <p:spPr>
            <a:xfrm>
              <a:off x="7460488" y="4336161"/>
              <a:ext cx="21972" cy="442977"/>
            </a:xfrm>
            <a:custGeom>
              <a:avLst/>
              <a:gdLst/>
              <a:ahLst/>
              <a:cxnLst/>
              <a:rect l="0" t="0" r="0" b="0"/>
              <a:pathLst>
                <a:path w="21972" h="442977">
                  <a:moveTo>
                    <a:pt x="0" y="0"/>
                  </a:moveTo>
                  <a:lnTo>
                    <a:pt x="21971" y="0"/>
                  </a:lnTo>
                  <a:lnTo>
                    <a:pt x="21971" y="442976"/>
                  </a:lnTo>
                  <a:lnTo>
                    <a:pt x="0" y="44297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4" name="Freeform 23"/>
            <p:cNvSpPr/>
            <p:nvPr/>
          </p:nvSpPr>
          <p:spPr>
            <a:xfrm>
              <a:off x="6650355" y="4336161"/>
              <a:ext cx="22099" cy="442977"/>
            </a:xfrm>
            <a:custGeom>
              <a:avLst/>
              <a:gdLst/>
              <a:ahLst/>
              <a:cxnLst/>
              <a:rect l="0" t="0" r="0" b="0"/>
              <a:pathLst>
                <a:path w="22099" h="442977">
                  <a:moveTo>
                    <a:pt x="0" y="0"/>
                  </a:moveTo>
                  <a:lnTo>
                    <a:pt x="22098" y="0"/>
                  </a:lnTo>
                  <a:lnTo>
                    <a:pt x="22098" y="442976"/>
                  </a:lnTo>
                  <a:lnTo>
                    <a:pt x="0" y="44297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5" name="Freeform 24"/>
            <p:cNvSpPr/>
            <p:nvPr/>
          </p:nvSpPr>
          <p:spPr>
            <a:xfrm>
              <a:off x="5840349" y="4336161"/>
              <a:ext cx="21972" cy="442977"/>
            </a:xfrm>
            <a:custGeom>
              <a:avLst/>
              <a:gdLst/>
              <a:ahLst/>
              <a:cxnLst/>
              <a:rect l="0" t="0" r="0" b="0"/>
              <a:pathLst>
                <a:path w="21972" h="442977">
                  <a:moveTo>
                    <a:pt x="0" y="0"/>
                  </a:moveTo>
                  <a:lnTo>
                    <a:pt x="21971" y="0"/>
                  </a:lnTo>
                  <a:lnTo>
                    <a:pt x="21971" y="442976"/>
                  </a:lnTo>
                  <a:lnTo>
                    <a:pt x="0" y="44297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6" name="Freeform 25"/>
            <p:cNvSpPr/>
            <p:nvPr/>
          </p:nvSpPr>
          <p:spPr>
            <a:xfrm>
              <a:off x="4154170" y="4354449"/>
              <a:ext cx="21972" cy="442850"/>
            </a:xfrm>
            <a:custGeom>
              <a:avLst/>
              <a:gdLst/>
              <a:ahLst/>
              <a:cxnLst/>
              <a:rect l="0" t="0" r="0" b="0"/>
              <a:pathLst>
                <a:path w="21972" h="442850">
                  <a:moveTo>
                    <a:pt x="0" y="0"/>
                  </a:moveTo>
                  <a:lnTo>
                    <a:pt x="21971" y="0"/>
                  </a:lnTo>
                  <a:lnTo>
                    <a:pt x="21971" y="442849"/>
                  </a:lnTo>
                  <a:lnTo>
                    <a:pt x="0" y="44284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7" name="Freeform 26"/>
            <p:cNvSpPr/>
            <p:nvPr/>
          </p:nvSpPr>
          <p:spPr>
            <a:xfrm>
              <a:off x="3344164" y="4354449"/>
              <a:ext cx="21972" cy="442850"/>
            </a:xfrm>
            <a:custGeom>
              <a:avLst/>
              <a:gdLst/>
              <a:ahLst/>
              <a:cxnLst/>
              <a:rect l="0" t="0" r="0" b="0"/>
              <a:pathLst>
                <a:path w="21972" h="442850">
                  <a:moveTo>
                    <a:pt x="0" y="0"/>
                  </a:moveTo>
                  <a:lnTo>
                    <a:pt x="21971" y="0"/>
                  </a:lnTo>
                  <a:lnTo>
                    <a:pt x="21971" y="442849"/>
                  </a:lnTo>
                  <a:lnTo>
                    <a:pt x="0" y="44284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8" name="Freeform 27"/>
            <p:cNvSpPr/>
            <p:nvPr/>
          </p:nvSpPr>
          <p:spPr>
            <a:xfrm>
              <a:off x="2484501" y="4354449"/>
              <a:ext cx="21972" cy="442850"/>
            </a:xfrm>
            <a:custGeom>
              <a:avLst/>
              <a:gdLst/>
              <a:ahLst/>
              <a:cxnLst/>
              <a:rect l="0" t="0" r="0" b="0"/>
              <a:pathLst>
                <a:path w="21972" h="442850">
                  <a:moveTo>
                    <a:pt x="0" y="0"/>
                  </a:moveTo>
                  <a:lnTo>
                    <a:pt x="21971" y="0"/>
                  </a:lnTo>
                  <a:lnTo>
                    <a:pt x="21971" y="442849"/>
                  </a:lnTo>
                  <a:lnTo>
                    <a:pt x="0" y="44284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9" name="Freeform 28"/>
            <p:cNvSpPr/>
            <p:nvPr/>
          </p:nvSpPr>
          <p:spPr>
            <a:xfrm>
              <a:off x="1674495" y="4354449"/>
              <a:ext cx="21972" cy="442850"/>
            </a:xfrm>
            <a:custGeom>
              <a:avLst/>
              <a:gdLst/>
              <a:ahLst/>
              <a:cxnLst/>
              <a:rect l="0" t="0" r="0" b="0"/>
              <a:pathLst>
                <a:path w="21972" h="442850">
                  <a:moveTo>
                    <a:pt x="0" y="0"/>
                  </a:moveTo>
                  <a:lnTo>
                    <a:pt x="21971" y="0"/>
                  </a:lnTo>
                  <a:lnTo>
                    <a:pt x="21971" y="442849"/>
                  </a:lnTo>
                  <a:lnTo>
                    <a:pt x="0" y="44284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0" name="Freeform 29"/>
            <p:cNvSpPr/>
            <p:nvPr/>
          </p:nvSpPr>
          <p:spPr>
            <a:xfrm>
              <a:off x="864489" y="4354449"/>
              <a:ext cx="21972" cy="442850"/>
            </a:xfrm>
            <a:custGeom>
              <a:avLst/>
              <a:gdLst/>
              <a:ahLst/>
              <a:cxnLst/>
              <a:rect l="0" t="0" r="0" b="0"/>
              <a:pathLst>
                <a:path w="21972" h="442850">
                  <a:moveTo>
                    <a:pt x="0" y="0"/>
                  </a:moveTo>
                  <a:lnTo>
                    <a:pt x="21971" y="0"/>
                  </a:lnTo>
                  <a:lnTo>
                    <a:pt x="21971" y="442849"/>
                  </a:lnTo>
                  <a:lnTo>
                    <a:pt x="0" y="44284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1" name="Freeform 30"/>
            <p:cNvSpPr/>
            <p:nvPr/>
          </p:nvSpPr>
          <p:spPr>
            <a:xfrm>
              <a:off x="4997323" y="4336161"/>
              <a:ext cx="21972" cy="442977"/>
            </a:xfrm>
            <a:custGeom>
              <a:avLst/>
              <a:gdLst/>
              <a:ahLst/>
              <a:cxnLst/>
              <a:rect l="0" t="0" r="0" b="0"/>
              <a:pathLst>
                <a:path w="21972" h="442977">
                  <a:moveTo>
                    <a:pt x="0" y="0"/>
                  </a:moveTo>
                  <a:lnTo>
                    <a:pt x="21971" y="0"/>
                  </a:lnTo>
                  <a:lnTo>
                    <a:pt x="21971" y="442976"/>
                  </a:lnTo>
                  <a:lnTo>
                    <a:pt x="0" y="44297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2" name="Freeform 31"/>
            <p:cNvSpPr/>
            <p:nvPr/>
          </p:nvSpPr>
          <p:spPr>
            <a:xfrm>
              <a:off x="2947416" y="4354449"/>
              <a:ext cx="21972" cy="442850"/>
            </a:xfrm>
            <a:custGeom>
              <a:avLst/>
              <a:gdLst/>
              <a:ahLst/>
              <a:cxnLst/>
              <a:rect l="0" t="0" r="0" b="0"/>
              <a:pathLst>
                <a:path w="21972" h="442850">
                  <a:moveTo>
                    <a:pt x="0" y="0"/>
                  </a:moveTo>
                  <a:lnTo>
                    <a:pt x="21971" y="0"/>
                  </a:lnTo>
                  <a:lnTo>
                    <a:pt x="21971" y="442849"/>
                  </a:lnTo>
                  <a:lnTo>
                    <a:pt x="0" y="44284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3" name="Freeform 32"/>
            <p:cNvSpPr/>
            <p:nvPr/>
          </p:nvSpPr>
          <p:spPr>
            <a:xfrm>
              <a:off x="2087753" y="4354449"/>
              <a:ext cx="21972" cy="442850"/>
            </a:xfrm>
            <a:custGeom>
              <a:avLst/>
              <a:gdLst/>
              <a:ahLst/>
              <a:cxnLst/>
              <a:rect l="0" t="0" r="0" b="0"/>
              <a:pathLst>
                <a:path w="21972" h="442850">
                  <a:moveTo>
                    <a:pt x="0" y="0"/>
                  </a:moveTo>
                  <a:lnTo>
                    <a:pt x="21971" y="0"/>
                  </a:lnTo>
                  <a:lnTo>
                    <a:pt x="21971" y="442849"/>
                  </a:lnTo>
                  <a:lnTo>
                    <a:pt x="0" y="44284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4" name="Freeform 33"/>
            <p:cNvSpPr/>
            <p:nvPr/>
          </p:nvSpPr>
          <p:spPr>
            <a:xfrm>
              <a:off x="1277747" y="4354449"/>
              <a:ext cx="21972" cy="442850"/>
            </a:xfrm>
            <a:custGeom>
              <a:avLst/>
              <a:gdLst/>
              <a:ahLst/>
              <a:cxnLst/>
              <a:rect l="0" t="0" r="0" b="0"/>
              <a:pathLst>
                <a:path w="21972" h="442850">
                  <a:moveTo>
                    <a:pt x="0" y="0"/>
                  </a:moveTo>
                  <a:lnTo>
                    <a:pt x="21971" y="0"/>
                  </a:lnTo>
                  <a:lnTo>
                    <a:pt x="21971" y="442849"/>
                  </a:lnTo>
                  <a:lnTo>
                    <a:pt x="0" y="44284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5" name="Freeform 34"/>
            <p:cNvSpPr/>
            <p:nvPr/>
          </p:nvSpPr>
          <p:spPr>
            <a:xfrm>
              <a:off x="6220587" y="4336161"/>
              <a:ext cx="21972" cy="442977"/>
            </a:xfrm>
            <a:custGeom>
              <a:avLst/>
              <a:gdLst/>
              <a:ahLst/>
              <a:cxnLst/>
              <a:rect l="0" t="0" r="0" b="0"/>
              <a:pathLst>
                <a:path w="21972" h="442977">
                  <a:moveTo>
                    <a:pt x="0" y="0"/>
                  </a:moveTo>
                  <a:lnTo>
                    <a:pt x="21971" y="0"/>
                  </a:lnTo>
                  <a:lnTo>
                    <a:pt x="21971" y="442976"/>
                  </a:lnTo>
                  <a:lnTo>
                    <a:pt x="0" y="44297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6" name="Freeform 35"/>
            <p:cNvSpPr/>
            <p:nvPr/>
          </p:nvSpPr>
          <p:spPr>
            <a:xfrm>
              <a:off x="5410581" y="4336161"/>
              <a:ext cx="21972" cy="442977"/>
            </a:xfrm>
            <a:custGeom>
              <a:avLst/>
              <a:gdLst/>
              <a:ahLst/>
              <a:cxnLst/>
              <a:rect l="0" t="0" r="0" b="0"/>
              <a:pathLst>
                <a:path w="21972" h="442977">
                  <a:moveTo>
                    <a:pt x="0" y="0"/>
                  </a:moveTo>
                  <a:lnTo>
                    <a:pt x="21971" y="0"/>
                  </a:lnTo>
                  <a:lnTo>
                    <a:pt x="21971" y="442976"/>
                  </a:lnTo>
                  <a:lnTo>
                    <a:pt x="0" y="44297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7" name="Freeform 36"/>
            <p:cNvSpPr/>
            <p:nvPr/>
          </p:nvSpPr>
          <p:spPr>
            <a:xfrm>
              <a:off x="4550918" y="4336161"/>
              <a:ext cx="21972" cy="442977"/>
            </a:xfrm>
            <a:custGeom>
              <a:avLst/>
              <a:gdLst/>
              <a:ahLst/>
              <a:cxnLst/>
              <a:rect l="0" t="0" r="0" b="0"/>
              <a:pathLst>
                <a:path w="21972" h="442977">
                  <a:moveTo>
                    <a:pt x="0" y="0"/>
                  </a:moveTo>
                  <a:lnTo>
                    <a:pt x="21971" y="0"/>
                  </a:lnTo>
                  <a:lnTo>
                    <a:pt x="21971" y="442976"/>
                  </a:lnTo>
                  <a:lnTo>
                    <a:pt x="0" y="44297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8" name="Freeform 37"/>
            <p:cNvSpPr/>
            <p:nvPr/>
          </p:nvSpPr>
          <p:spPr>
            <a:xfrm>
              <a:off x="3740912" y="4336161"/>
              <a:ext cx="21972" cy="442977"/>
            </a:xfrm>
            <a:custGeom>
              <a:avLst/>
              <a:gdLst/>
              <a:ahLst/>
              <a:cxnLst/>
              <a:rect l="0" t="0" r="0" b="0"/>
              <a:pathLst>
                <a:path w="21972" h="442977">
                  <a:moveTo>
                    <a:pt x="0" y="0"/>
                  </a:moveTo>
                  <a:lnTo>
                    <a:pt x="21971" y="0"/>
                  </a:lnTo>
                  <a:lnTo>
                    <a:pt x="21971" y="442976"/>
                  </a:lnTo>
                  <a:lnTo>
                    <a:pt x="0" y="44297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9" name="Freeform 38"/>
            <p:cNvSpPr/>
            <p:nvPr/>
          </p:nvSpPr>
          <p:spPr>
            <a:xfrm>
              <a:off x="8683752" y="4354449"/>
              <a:ext cx="21972" cy="442850"/>
            </a:xfrm>
            <a:custGeom>
              <a:avLst/>
              <a:gdLst/>
              <a:ahLst/>
              <a:cxnLst/>
              <a:rect l="0" t="0" r="0" b="0"/>
              <a:pathLst>
                <a:path w="21972" h="442850">
                  <a:moveTo>
                    <a:pt x="0" y="0"/>
                  </a:moveTo>
                  <a:lnTo>
                    <a:pt x="21971" y="0"/>
                  </a:lnTo>
                  <a:lnTo>
                    <a:pt x="21971" y="442849"/>
                  </a:lnTo>
                  <a:lnTo>
                    <a:pt x="0" y="44284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0" name="Freeform 39"/>
            <p:cNvSpPr/>
            <p:nvPr/>
          </p:nvSpPr>
          <p:spPr>
            <a:xfrm>
              <a:off x="7873746" y="4354449"/>
              <a:ext cx="21972" cy="442850"/>
            </a:xfrm>
            <a:custGeom>
              <a:avLst/>
              <a:gdLst/>
              <a:ahLst/>
              <a:cxnLst/>
              <a:rect l="0" t="0" r="0" b="0"/>
              <a:pathLst>
                <a:path w="21972" h="442850">
                  <a:moveTo>
                    <a:pt x="0" y="0"/>
                  </a:moveTo>
                  <a:lnTo>
                    <a:pt x="21971" y="0"/>
                  </a:lnTo>
                  <a:lnTo>
                    <a:pt x="21971" y="442849"/>
                  </a:lnTo>
                  <a:lnTo>
                    <a:pt x="0" y="44284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1" name="Freeform 40"/>
            <p:cNvSpPr/>
            <p:nvPr/>
          </p:nvSpPr>
          <p:spPr>
            <a:xfrm>
              <a:off x="7063740" y="4354449"/>
              <a:ext cx="21972" cy="442850"/>
            </a:xfrm>
            <a:custGeom>
              <a:avLst/>
              <a:gdLst/>
              <a:ahLst/>
              <a:cxnLst/>
              <a:rect l="0" t="0" r="0" b="0"/>
              <a:pathLst>
                <a:path w="21972" h="442850">
                  <a:moveTo>
                    <a:pt x="0" y="0"/>
                  </a:moveTo>
                  <a:lnTo>
                    <a:pt x="21971" y="0"/>
                  </a:lnTo>
                  <a:lnTo>
                    <a:pt x="21971" y="442849"/>
                  </a:lnTo>
                  <a:lnTo>
                    <a:pt x="0" y="44284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2" name="TextBox 41"/>
            <p:cNvSpPr txBox="1"/>
            <p:nvPr/>
          </p:nvSpPr>
          <p:spPr>
            <a:xfrm>
              <a:off x="4356100" y="4851400"/>
              <a:ext cx="533400" cy="469167"/>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-1</a:t>
              </a:r>
              <a:endParaRPr lang="en-US" sz="2400" b="1">
                <a:solidFill>
                  <a:srgbClr val="000000"/>
                </a:solidFill>
                <a:latin typeface="Arial" pitchFamily="34" charset="0"/>
                <a:cs typeface="Arial" pitchFamily="34" charset="0"/>
              </a:endParaRPr>
            </a:p>
          </p:txBody>
        </p:sp>
        <p:sp>
          <p:nvSpPr>
            <p:cNvPr id="43" name="TextBox 42"/>
            <p:cNvSpPr txBox="1"/>
            <p:nvPr/>
          </p:nvSpPr>
          <p:spPr>
            <a:xfrm>
              <a:off x="3920528" y="4851399"/>
              <a:ext cx="571710"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-2</a:t>
              </a:r>
              <a:endParaRPr lang="en-US" sz="2400" b="1" dirty="0">
                <a:solidFill>
                  <a:srgbClr val="000000"/>
                </a:solidFill>
                <a:latin typeface="Arial" pitchFamily="34" charset="0"/>
                <a:cs typeface="Arial" pitchFamily="34" charset="0"/>
              </a:endParaRPr>
            </a:p>
          </p:txBody>
        </p:sp>
        <p:sp>
          <p:nvSpPr>
            <p:cNvPr id="44" name="TextBox 43"/>
            <p:cNvSpPr txBox="1"/>
            <p:nvPr/>
          </p:nvSpPr>
          <p:spPr>
            <a:xfrm>
              <a:off x="3511040" y="4851400"/>
              <a:ext cx="558800" cy="46916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-3</a:t>
              </a:r>
              <a:endParaRPr lang="en-US" sz="2400" b="1" dirty="0">
                <a:solidFill>
                  <a:srgbClr val="000000"/>
                </a:solidFill>
                <a:latin typeface="Arial" pitchFamily="34" charset="0"/>
                <a:cs typeface="Arial" pitchFamily="34" charset="0"/>
              </a:endParaRPr>
            </a:p>
          </p:txBody>
        </p:sp>
        <p:sp>
          <p:nvSpPr>
            <p:cNvPr id="45" name="TextBox 44"/>
            <p:cNvSpPr txBox="1"/>
            <p:nvPr/>
          </p:nvSpPr>
          <p:spPr>
            <a:xfrm>
              <a:off x="3091940" y="4851400"/>
              <a:ext cx="558800" cy="46916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-4</a:t>
              </a:r>
              <a:endParaRPr lang="en-US" sz="2400" b="1" dirty="0">
                <a:solidFill>
                  <a:srgbClr val="000000"/>
                </a:solidFill>
                <a:latin typeface="Arial" pitchFamily="34" charset="0"/>
                <a:cs typeface="Arial" pitchFamily="34" charset="0"/>
              </a:endParaRPr>
            </a:p>
          </p:txBody>
        </p:sp>
        <p:sp>
          <p:nvSpPr>
            <p:cNvPr id="46" name="TextBox 45"/>
            <p:cNvSpPr txBox="1"/>
            <p:nvPr/>
          </p:nvSpPr>
          <p:spPr>
            <a:xfrm>
              <a:off x="2691380" y="4851400"/>
              <a:ext cx="558800" cy="46916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-5</a:t>
              </a:r>
              <a:endParaRPr lang="en-US" sz="2400" b="1" dirty="0">
                <a:solidFill>
                  <a:srgbClr val="000000"/>
                </a:solidFill>
                <a:latin typeface="Arial" pitchFamily="34" charset="0"/>
                <a:cs typeface="Arial" pitchFamily="34" charset="0"/>
              </a:endParaRPr>
            </a:p>
          </p:txBody>
        </p:sp>
        <p:sp>
          <p:nvSpPr>
            <p:cNvPr id="47" name="TextBox 46"/>
            <p:cNvSpPr txBox="1"/>
            <p:nvPr/>
          </p:nvSpPr>
          <p:spPr>
            <a:xfrm>
              <a:off x="2246879" y="4851400"/>
              <a:ext cx="558800" cy="46916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-6</a:t>
              </a:r>
              <a:endParaRPr lang="en-US" sz="2400" b="1" dirty="0">
                <a:solidFill>
                  <a:srgbClr val="000000"/>
                </a:solidFill>
                <a:latin typeface="Arial" pitchFamily="34" charset="0"/>
                <a:cs typeface="Arial" pitchFamily="34" charset="0"/>
              </a:endParaRPr>
            </a:p>
          </p:txBody>
        </p:sp>
        <p:sp>
          <p:nvSpPr>
            <p:cNvPr id="48" name="TextBox 47"/>
            <p:cNvSpPr txBox="1"/>
            <p:nvPr/>
          </p:nvSpPr>
          <p:spPr>
            <a:xfrm>
              <a:off x="1840479" y="4851400"/>
              <a:ext cx="644022"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-7</a:t>
              </a:r>
              <a:endParaRPr lang="en-US" sz="2400" b="1" dirty="0">
                <a:solidFill>
                  <a:srgbClr val="000000"/>
                </a:solidFill>
                <a:latin typeface="Arial" pitchFamily="34" charset="0"/>
                <a:cs typeface="Arial" pitchFamily="34" charset="0"/>
              </a:endParaRPr>
            </a:p>
          </p:txBody>
        </p:sp>
        <p:sp>
          <p:nvSpPr>
            <p:cNvPr id="49" name="TextBox 48"/>
            <p:cNvSpPr txBox="1"/>
            <p:nvPr/>
          </p:nvSpPr>
          <p:spPr>
            <a:xfrm>
              <a:off x="1414519" y="4851400"/>
              <a:ext cx="558800" cy="46916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-8</a:t>
              </a:r>
              <a:endParaRPr lang="en-US" sz="2400" b="1" dirty="0">
                <a:solidFill>
                  <a:srgbClr val="000000"/>
                </a:solidFill>
                <a:latin typeface="Arial" pitchFamily="34" charset="0"/>
                <a:cs typeface="Arial" pitchFamily="34" charset="0"/>
              </a:endParaRPr>
            </a:p>
          </p:txBody>
        </p:sp>
        <p:sp>
          <p:nvSpPr>
            <p:cNvPr id="50" name="TextBox 49"/>
            <p:cNvSpPr txBox="1"/>
            <p:nvPr/>
          </p:nvSpPr>
          <p:spPr>
            <a:xfrm>
              <a:off x="1027679" y="4851400"/>
              <a:ext cx="558800" cy="46916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-9</a:t>
              </a:r>
              <a:endParaRPr lang="en-US" sz="2400" b="1" dirty="0">
                <a:solidFill>
                  <a:srgbClr val="000000"/>
                </a:solidFill>
                <a:latin typeface="Arial" pitchFamily="34" charset="0"/>
                <a:cs typeface="Arial" pitchFamily="34" charset="0"/>
              </a:endParaRPr>
            </a:p>
          </p:txBody>
        </p:sp>
        <p:sp>
          <p:nvSpPr>
            <p:cNvPr id="51" name="TextBox 50"/>
            <p:cNvSpPr txBox="1"/>
            <p:nvPr/>
          </p:nvSpPr>
          <p:spPr>
            <a:xfrm>
              <a:off x="512820" y="4851400"/>
              <a:ext cx="685800" cy="46916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-10</a:t>
              </a:r>
              <a:endParaRPr lang="en-US" sz="2400" b="1" dirty="0">
                <a:solidFill>
                  <a:srgbClr val="000000"/>
                </a:solidFill>
                <a:latin typeface="Arial" pitchFamily="34" charset="0"/>
                <a:cs typeface="Arial" pitchFamily="34" charset="0"/>
              </a:endParaRPr>
            </a:p>
          </p:txBody>
        </p:sp>
      </p:grpSp>
      <p:sp>
        <p:nvSpPr>
          <p:cNvPr id="53" name="Oval 52"/>
          <p:cNvSpPr/>
          <p:nvPr/>
        </p:nvSpPr>
        <p:spPr>
          <a:xfrm>
            <a:off x="5046646" y="4936615"/>
            <a:ext cx="206502" cy="212448"/>
          </a:xfrm>
          <a:prstGeom prst="ellipse">
            <a:avLst/>
          </a:prstGeom>
          <a:solidFill>
            <a:srgbClr val="FF0000"/>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54" name="TextBox 53"/>
          <p:cNvSpPr txBox="1"/>
          <p:nvPr/>
        </p:nvSpPr>
        <p:spPr>
          <a:xfrm>
            <a:off x="2276851" y="6563091"/>
            <a:ext cx="5688148" cy="461665"/>
          </a:xfrm>
          <a:prstGeom prst="rect">
            <a:avLst/>
          </a:prstGeom>
          <a:noFill/>
        </p:spPr>
        <p:txBody>
          <a:bodyPr vert="horz" wrap="square" rtlCol="0">
            <a:spAutoFit/>
          </a:bodyPr>
          <a:lstStyle/>
          <a:p>
            <a:pPr algn="ctr"/>
            <a:r>
              <a:rPr lang="en-US" sz="2400" b="1" dirty="0" smtClean="0">
                <a:solidFill>
                  <a:srgbClr val="0000FF"/>
                </a:solidFill>
                <a:latin typeface="Arial" pitchFamily="34" charset="0"/>
                <a:cs typeface="Arial" pitchFamily="34" charset="0"/>
              </a:rPr>
              <a:t>What is the distance from 0 to 5? </a:t>
            </a:r>
            <a:endParaRPr lang="en-US" sz="2400" b="1" dirty="0">
              <a:solidFill>
                <a:srgbClr val="0000FF"/>
              </a:solidFill>
              <a:latin typeface="Arial" pitchFamily="34" charset="0"/>
              <a:cs typeface="Arial" pitchFamily="34" charset="0"/>
            </a:endParaRPr>
          </a:p>
        </p:txBody>
      </p:sp>
      <p:sp>
        <p:nvSpPr>
          <p:cNvPr id="55" name="Oval 54"/>
          <p:cNvSpPr/>
          <p:nvPr/>
        </p:nvSpPr>
        <p:spPr>
          <a:xfrm>
            <a:off x="7047672" y="4967857"/>
            <a:ext cx="206502" cy="212448"/>
          </a:xfrm>
          <a:prstGeom prst="ellipse">
            <a:avLst/>
          </a:prstGeom>
          <a:solidFill>
            <a:srgbClr val="009300"/>
          </a:solidFill>
          <a:ln w="38100" cap="flat" cmpd="sng" algn="ctr">
            <a:solidFill>
              <a:srgbClr val="0093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cxnSp>
        <p:nvCxnSpPr>
          <p:cNvPr id="56" name="Straight Connector 55"/>
          <p:cNvCxnSpPr/>
          <p:nvPr/>
        </p:nvCxnSpPr>
        <p:spPr>
          <a:xfrm>
            <a:off x="5220700" y="5074081"/>
            <a:ext cx="1923050" cy="0"/>
          </a:xfrm>
          <a:prstGeom prst="line">
            <a:avLst/>
          </a:prstGeom>
          <a:ln w="762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54692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0" name="Group 49"/>
          <p:cNvGrpSpPr/>
          <p:nvPr/>
        </p:nvGrpSpPr>
        <p:grpSpPr>
          <a:xfrm>
            <a:off x="544968" y="4778513"/>
            <a:ext cx="9169704" cy="986537"/>
            <a:chOff x="381000" y="4381500"/>
            <a:chExt cx="9624569" cy="1002568"/>
          </a:xfrm>
        </p:grpSpPr>
        <p:sp>
          <p:nvSpPr>
            <p:cNvPr id="2" name="TextBox 1"/>
            <p:cNvSpPr txBox="1"/>
            <p:nvPr/>
          </p:nvSpPr>
          <p:spPr>
            <a:xfrm>
              <a:off x="5448300" y="4914900"/>
              <a:ext cx="533400" cy="469167"/>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1</a:t>
              </a:r>
              <a:endParaRPr lang="en-US" sz="2400" b="1">
                <a:solidFill>
                  <a:srgbClr val="000000"/>
                </a:solidFill>
                <a:latin typeface="Arial" pitchFamily="34" charset="0"/>
                <a:cs typeface="Arial" pitchFamily="34" charset="0"/>
              </a:endParaRPr>
            </a:p>
          </p:txBody>
        </p:sp>
        <p:sp>
          <p:nvSpPr>
            <p:cNvPr id="3" name="TextBox 2"/>
            <p:cNvSpPr txBox="1"/>
            <p:nvPr/>
          </p:nvSpPr>
          <p:spPr>
            <a:xfrm>
              <a:off x="5029200" y="4914900"/>
              <a:ext cx="457200" cy="469167"/>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0</a:t>
              </a:r>
              <a:endParaRPr lang="en-US" sz="2400" b="1">
                <a:solidFill>
                  <a:srgbClr val="000000"/>
                </a:solidFill>
                <a:latin typeface="Arial" pitchFamily="34" charset="0"/>
                <a:cs typeface="Arial" pitchFamily="34" charset="0"/>
              </a:endParaRPr>
            </a:p>
          </p:txBody>
        </p:sp>
        <p:sp>
          <p:nvSpPr>
            <p:cNvPr id="4" name="TextBox 3"/>
            <p:cNvSpPr txBox="1"/>
            <p:nvPr/>
          </p:nvSpPr>
          <p:spPr>
            <a:xfrm>
              <a:off x="5892800" y="4914900"/>
              <a:ext cx="381000" cy="469167"/>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2</a:t>
              </a:r>
              <a:endParaRPr lang="en-US" sz="2400" b="1">
                <a:solidFill>
                  <a:srgbClr val="000000"/>
                </a:solidFill>
                <a:latin typeface="Arial" pitchFamily="34" charset="0"/>
                <a:cs typeface="Arial" pitchFamily="34" charset="0"/>
              </a:endParaRPr>
            </a:p>
          </p:txBody>
        </p:sp>
        <p:sp>
          <p:nvSpPr>
            <p:cNvPr id="5" name="TextBox 4"/>
            <p:cNvSpPr txBox="1"/>
            <p:nvPr/>
          </p:nvSpPr>
          <p:spPr>
            <a:xfrm>
              <a:off x="6286500" y="4914900"/>
              <a:ext cx="279400"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3</a:t>
              </a:r>
              <a:endParaRPr lang="en-US" sz="2400" b="1" dirty="0">
                <a:solidFill>
                  <a:srgbClr val="000000"/>
                </a:solidFill>
                <a:latin typeface="Arial" pitchFamily="34" charset="0"/>
                <a:cs typeface="Arial" pitchFamily="34" charset="0"/>
              </a:endParaRPr>
            </a:p>
          </p:txBody>
        </p:sp>
        <p:sp>
          <p:nvSpPr>
            <p:cNvPr id="6" name="TextBox 5"/>
            <p:cNvSpPr txBox="1"/>
            <p:nvPr/>
          </p:nvSpPr>
          <p:spPr>
            <a:xfrm>
              <a:off x="6680200" y="4914900"/>
              <a:ext cx="279400"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4</a:t>
              </a:r>
              <a:endParaRPr lang="en-US" sz="2400" b="1" dirty="0">
                <a:solidFill>
                  <a:srgbClr val="000000"/>
                </a:solidFill>
                <a:latin typeface="Arial" pitchFamily="34" charset="0"/>
                <a:cs typeface="Arial" pitchFamily="34" charset="0"/>
              </a:endParaRPr>
            </a:p>
          </p:txBody>
        </p:sp>
        <p:sp>
          <p:nvSpPr>
            <p:cNvPr id="7" name="TextBox 6"/>
            <p:cNvSpPr txBox="1"/>
            <p:nvPr/>
          </p:nvSpPr>
          <p:spPr>
            <a:xfrm>
              <a:off x="7124701" y="4914901"/>
              <a:ext cx="381000"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5</a:t>
              </a:r>
              <a:endParaRPr lang="en-US" sz="2400" b="1">
                <a:solidFill>
                  <a:srgbClr val="000000"/>
                </a:solidFill>
                <a:latin typeface="Arial" pitchFamily="34" charset="0"/>
                <a:cs typeface="Arial" pitchFamily="34" charset="0"/>
              </a:endParaRPr>
            </a:p>
          </p:txBody>
        </p:sp>
        <p:sp>
          <p:nvSpPr>
            <p:cNvPr id="8" name="TextBox 7"/>
            <p:cNvSpPr txBox="1"/>
            <p:nvPr/>
          </p:nvSpPr>
          <p:spPr>
            <a:xfrm>
              <a:off x="7505700" y="4914900"/>
              <a:ext cx="279400" cy="469168"/>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6</a:t>
              </a:r>
              <a:endParaRPr lang="en-US" sz="2400" b="1">
                <a:solidFill>
                  <a:srgbClr val="000000"/>
                </a:solidFill>
                <a:latin typeface="Arial" pitchFamily="34" charset="0"/>
                <a:cs typeface="Arial" pitchFamily="34" charset="0"/>
              </a:endParaRPr>
            </a:p>
          </p:txBody>
        </p:sp>
        <p:sp>
          <p:nvSpPr>
            <p:cNvPr id="9" name="TextBox 8"/>
            <p:cNvSpPr txBox="1"/>
            <p:nvPr/>
          </p:nvSpPr>
          <p:spPr>
            <a:xfrm>
              <a:off x="7924800" y="4914900"/>
              <a:ext cx="279400" cy="469168"/>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7</a:t>
              </a:r>
              <a:endParaRPr lang="en-US" sz="2400" b="1">
                <a:solidFill>
                  <a:srgbClr val="000000"/>
                </a:solidFill>
                <a:latin typeface="Arial" pitchFamily="34" charset="0"/>
                <a:cs typeface="Arial" pitchFamily="34" charset="0"/>
              </a:endParaRPr>
            </a:p>
          </p:txBody>
        </p:sp>
        <p:sp>
          <p:nvSpPr>
            <p:cNvPr id="10" name="TextBox 9"/>
            <p:cNvSpPr txBox="1"/>
            <p:nvPr/>
          </p:nvSpPr>
          <p:spPr>
            <a:xfrm>
              <a:off x="8331200" y="4889500"/>
              <a:ext cx="279400"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8</a:t>
              </a:r>
              <a:endParaRPr lang="en-US" sz="2400" b="1">
                <a:solidFill>
                  <a:srgbClr val="000000"/>
                </a:solidFill>
                <a:latin typeface="Arial" pitchFamily="34" charset="0"/>
                <a:cs typeface="Arial" pitchFamily="34" charset="0"/>
              </a:endParaRPr>
            </a:p>
          </p:txBody>
        </p:sp>
        <p:sp>
          <p:nvSpPr>
            <p:cNvPr id="11" name="TextBox 10"/>
            <p:cNvSpPr txBox="1"/>
            <p:nvPr/>
          </p:nvSpPr>
          <p:spPr>
            <a:xfrm>
              <a:off x="8750300" y="4889500"/>
              <a:ext cx="279400"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9</a:t>
              </a:r>
              <a:endParaRPr lang="en-US" sz="2400" b="1">
                <a:solidFill>
                  <a:srgbClr val="000000"/>
                </a:solidFill>
                <a:latin typeface="Arial" pitchFamily="34" charset="0"/>
                <a:cs typeface="Arial" pitchFamily="34" charset="0"/>
              </a:endParaRPr>
            </a:p>
          </p:txBody>
        </p:sp>
        <p:sp>
          <p:nvSpPr>
            <p:cNvPr id="12" name="TextBox 11"/>
            <p:cNvSpPr txBox="1"/>
            <p:nvPr/>
          </p:nvSpPr>
          <p:spPr>
            <a:xfrm>
              <a:off x="9105901" y="4876800"/>
              <a:ext cx="622046"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10</a:t>
              </a:r>
              <a:endParaRPr lang="en-US" sz="2400" b="1">
                <a:solidFill>
                  <a:srgbClr val="000000"/>
                </a:solidFill>
                <a:latin typeface="Arial" pitchFamily="34" charset="0"/>
                <a:cs typeface="Arial" pitchFamily="34" charset="0"/>
              </a:endParaRPr>
            </a:p>
          </p:txBody>
        </p:sp>
        <p:grpSp>
          <p:nvGrpSpPr>
            <p:cNvPr id="18" name="Group 17"/>
            <p:cNvGrpSpPr/>
            <p:nvPr/>
          </p:nvGrpSpPr>
          <p:grpSpPr>
            <a:xfrm>
              <a:off x="381000" y="4381500"/>
              <a:ext cx="9624569" cy="562103"/>
              <a:chOff x="381000" y="4381500"/>
              <a:chExt cx="9624569" cy="562103"/>
            </a:xfrm>
          </p:grpSpPr>
          <p:sp>
            <p:nvSpPr>
              <p:cNvPr id="13" name="Freeform 12"/>
              <p:cNvSpPr/>
              <p:nvPr/>
            </p:nvSpPr>
            <p:spPr>
              <a:xfrm>
                <a:off x="394335" y="4649978"/>
                <a:ext cx="9609202" cy="21210"/>
              </a:xfrm>
              <a:custGeom>
                <a:avLst/>
                <a:gdLst/>
                <a:ahLst/>
                <a:cxnLst/>
                <a:rect l="0" t="0" r="0" b="0"/>
                <a:pathLst>
                  <a:path w="9609202" h="21210">
                    <a:moveTo>
                      <a:pt x="0" y="21209"/>
                    </a:moveTo>
                    <a:lnTo>
                      <a:pt x="0" y="0"/>
                    </a:lnTo>
                    <a:lnTo>
                      <a:pt x="9609201" y="0"/>
                    </a:lnTo>
                    <a:lnTo>
                      <a:pt x="9609201" y="2120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4" name="Freeform 13"/>
              <p:cNvSpPr/>
              <p:nvPr/>
            </p:nvSpPr>
            <p:spPr>
              <a:xfrm>
                <a:off x="381000" y="4381500"/>
                <a:ext cx="277623" cy="293879"/>
              </a:xfrm>
              <a:custGeom>
                <a:avLst/>
                <a:gdLst/>
                <a:ahLst/>
                <a:cxnLst/>
                <a:rect l="0" t="0" r="0" b="0"/>
                <a:pathLst>
                  <a:path w="277623" h="293879">
                    <a:moveTo>
                      <a:pt x="13335" y="293878"/>
                    </a:moveTo>
                    <a:lnTo>
                      <a:pt x="0" y="279019"/>
                    </a:lnTo>
                    <a:lnTo>
                      <a:pt x="264033" y="0"/>
                    </a:lnTo>
                    <a:lnTo>
                      <a:pt x="277622" y="1473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5" name="Freeform 14"/>
              <p:cNvSpPr/>
              <p:nvPr/>
            </p:nvSpPr>
            <p:spPr>
              <a:xfrm>
                <a:off x="384810" y="4648835"/>
                <a:ext cx="277496" cy="293879"/>
              </a:xfrm>
              <a:custGeom>
                <a:avLst/>
                <a:gdLst/>
                <a:ahLst/>
                <a:cxnLst/>
                <a:rect l="0" t="0" r="0" b="0"/>
                <a:pathLst>
                  <a:path w="277496" h="293879">
                    <a:moveTo>
                      <a:pt x="0" y="14732"/>
                    </a:moveTo>
                    <a:lnTo>
                      <a:pt x="13589" y="0"/>
                    </a:lnTo>
                    <a:lnTo>
                      <a:pt x="277495" y="279019"/>
                    </a:lnTo>
                    <a:lnTo>
                      <a:pt x="264160" y="29387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6" name="Freeform 15"/>
              <p:cNvSpPr/>
              <p:nvPr/>
            </p:nvSpPr>
            <p:spPr>
              <a:xfrm>
                <a:off x="9727946" y="4382643"/>
                <a:ext cx="277623" cy="293879"/>
              </a:xfrm>
              <a:custGeom>
                <a:avLst/>
                <a:gdLst/>
                <a:ahLst/>
                <a:cxnLst/>
                <a:rect l="0" t="0" r="0" b="0"/>
                <a:pathLst>
                  <a:path w="277623" h="293879">
                    <a:moveTo>
                      <a:pt x="277622" y="278892"/>
                    </a:moveTo>
                    <a:lnTo>
                      <a:pt x="264160" y="293878"/>
                    </a:lnTo>
                    <a:lnTo>
                      <a:pt x="0" y="14859"/>
                    </a:lnTo>
                    <a:lnTo>
                      <a:pt x="13462"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7" name="Freeform 16"/>
              <p:cNvSpPr/>
              <p:nvPr/>
            </p:nvSpPr>
            <p:spPr>
              <a:xfrm>
                <a:off x="9724009" y="4649978"/>
                <a:ext cx="277750" cy="293625"/>
              </a:xfrm>
              <a:custGeom>
                <a:avLst/>
                <a:gdLst/>
                <a:ahLst/>
                <a:cxnLst/>
                <a:rect l="0" t="0" r="0" b="0"/>
                <a:pathLst>
                  <a:path w="277750" h="293625">
                    <a:moveTo>
                      <a:pt x="264160" y="0"/>
                    </a:moveTo>
                    <a:lnTo>
                      <a:pt x="277749" y="14859"/>
                    </a:lnTo>
                    <a:lnTo>
                      <a:pt x="13589" y="293624"/>
                    </a:lnTo>
                    <a:lnTo>
                      <a:pt x="0" y="27889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grpSp>
        <p:sp>
          <p:nvSpPr>
            <p:cNvPr id="19" name="Freeform 18"/>
            <p:cNvSpPr/>
            <p:nvPr/>
          </p:nvSpPr>
          <p:spPr>
            <a:xfrm>
              <a:off x="9307957" y="4399661"/>
              <a:ext cx="21972" cy="442977"/>
            </a:xfrm>
            <a:custGeom>
              <a:avLst/>
              <a:gdLst/>
              <a:ahLst/>
              <a:cxnLst/>
              <a:rect l="0" t="0" r="0" b="0"/>
              <a:pathLst>
                <a:path w="21972" h="442977">
                  <a:moveTo>
                    <a:pt x="0" y="0"/>
                  </a:moveTo>
                  <a:lnTo>
                    <a:pt x="21971" y="0"/>
                  </a:lnTo>
                  <a:lnTo>
                    <a:pt x="21971" y="442976"/>
                  </a:lnTo>
                  <a:lnTo>
                    <a:pt x="0" y="44297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0" name="Freeform 19"/>
            <p:cNvSpPr/>
            <p:nvPr/>
          </p:nvSpPr>
          <p:spPr>
            <a:xfrm>
              <a:off x="8497824" y="4399661"/>
              <a:ext cx="21972" cy="442977"/>
            </a:xfrm>
            <a:custGeom>
              <a:avLst/>
              <a:gdLst/>
              <a:ahLst/>
              <a:cxnLst/>
              <a:rect l="0" t="0" r="0" b="0"/>
              <a:pathLst>
                <a:path w="21972" h="442977">
                  <a:moveTo>
                    <a:pt x="0" y="0"/>
                  </a:moveTo>
                  <a:lnTo>
                    <a:pt x="21971" y="0"/>
                  </a:lnTo>
                  <a:lnTo>
                    <a:pt x="21971" y="442976"/>
                  </a:lnTo>
                  <a:lnTo>
                    <a:pt x="0" y="44297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1" name="Freeform 20"/>
            <p:cNvSpPr/>
            <p:nvPr/>
          </p:nvSpPr>
          <p:spPr>
            <a:xfrm>
              <a:off x="7638288" y="4399661"/>
              <a:ext cx="21972" cy="442977"/>
            </a:xfrm>
            <a:custGeom>
              <a:avLst/>
              <a:gdLst/>
              <a:ahLst/>
              <a:cxnLst/>
              <a:rect l="0" t="0" r="0" b="0"/>
              <a:pathLst>
                <a:path w="21972" h="442977">
                  <a:moveTo>
                    <a:pt x="0" y="0"/>
                  </a:moveTo>
                  <a:lnTo>
                    <a:pt x="21971" y="0"/>
                  </a:lnTo>
                  <a:lnTo>
                    <a:pt x="21971" y="442976"/>
                  </a:lnTo>
                  <a:lnTo>
                    <a:pt x="0" y="44297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2" name="Freeform 21"/>
            <p:cNvSpPr/>
            <p:nvPr/>
          </p:nvSpPr>
          <p:spPr>
            <a:xfrm>
              <a:off x="6828155" y="4399661"/>
              <a:ext cx="22099" cy="442977"/>
            </a:xfrm>
            <a:custGeom>
              <a:avLst/>
              <a:gdLst/>
              <a:ahLst/>
              <a:cxnLst/>
              <a:rect l="0" t="0" r="0" b="0"/>
              <a:pathLst>
                <a:path w="22099" h="442977">
                  <a:moveTo>
                    <a:pt x="0" y="0"/>
                  </a:moveTo>
                  <a:lnTo>
                    <a:pt x="22098" y="0"/>
                  </a:lnTo>
                  <a:lnTo>
                    <a:pt x="22098" y="442976"/>
                  </a:lnTo>
                  <a:lnTo>
                    <a:pt x="0" y="44297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3" name="Freeform 22"/>
            <p:cNvSpPr/>
            <p:nvPr/>
          </p:nvSpPr>
          <p:spPr>
            <a:xfrm>
              <a:off x="6018149" y="4399661"/>
              <a:ext cx="21972" cy="442977"/>
            </a:xfrm>
            <a:custGeom>
              <a:avLst/>
              <a:gdLst/>
              <a:ahLst/>
              <a:cxnLst/>
              <a:rect l="0" t="0" r="0" b="0"/>
              <a:pathLst>
                <a:path w="21972" h="442977">
                  <a:moveTo>
                    <a:pt x="0" y="0"/>
                  </a:moveTo>
                  <a:lnTo>
                    <a:pt x="21971" y="0"/>
                  </a:lnTo>
                  <a:lnTo>
                    <a:pt x="21971" y="442976"/>
                  </a:lnTo>
                  <a:lnTo>
                    <a:pt x="0" y="44297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4" name="Freeform 23"/>
            <p:cNvSpPr/>
            <p:nvPr/>
          </p:nvSpPr>
          <p:spPr>
            <a:xfrm>
              <a:off x="4331970" y="4417949"/>
              <a:ext cx="21972" cy="442850"/>
            </a:xfrm>
            <a:custGeom>
              <a:avLst/>
              <a:gdLst/>
              <a:ahLst/>
              <a:cxnLst/>
              <a:rect l="0" t="0" r="0" b="0"/>
              <a:pathLst>
                <a:path w="21972" h="442850">
                  <a:moveTo>
                    <a:pt x="0" y="0"/>
                  </a:moveTo>
                  <a:lnTo>
                    <a:pt x="21971" y="0"/>
                  </a:lnTo>
                  <a:lnTo>
                    <a:pt x="21971" y="442849"/>
                  </a:lnTo>
                  <a:lnTo>
                    <a:pt x="0" y="44284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5" name="Freeform 24"/>
            <p:cNvSpPr/>
            <p:nvPr/>
          </p:nvSpPr>
          <p:spPr>
            <a:xfrm>
              <a:off x="3521964" y="4417949"/>
              <a:ext cx="21972" cy="442850"/>
            </a:xfrm>
            <a:custGeom>
              <a:avLst/>
              <a:gdLst/>
              <a:ahLst/>
              <a:cxnLst/>
              <a:rect l="0" t="0" r="0" b="0"/>
              <a:pathLst>
                <a:path w="21972" h="442850">
                  <a:moveTo>
                    <a:pt x="0" y="0"/>
                  </a:moveTo>
                  <a:lnTo>
                    <a:pt x="21971" y="0"/>
                  </a:lnTo>
                  <a:lnTo>
                    <a:pt x="21971" y="442849"/>
                  </a:lnTo>
                  <a:lnTo>
                    <a:pt x="0" y="44284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6" name="Freeform 25"/>
            <p:cNvSpPr/>
            <p:nvPr/>
          </p:nvSpPr>
          <p:spPr>
            <a:xfrm>
              <a:off x="2662301" y="4417949"/>
              <a:ext cx="21972" cy="442850"/>
            </a:xfrm>
            <a:custGeom>
              <a:avLst/>
              <a:gdLst/>
              <a:ahLst/>
              <a:cxnLst/>
              <a:rect l="0" t="0" r="0" b="0"/>
              <a:pathLst>
                <a:path w="21972" h="442850">
                  <a:moveTo>
                    <a:pt x="0" y="0"/>
                  </a:moveTo>
                  <a:lnTo>
                    <a:pt x="21971" y="0"/>
                  </a:lnTo>
                  <a:lnTo>
                    <a:pt x="21971" y="442849"/>
                  </a:lnTo>
                  <a:lnTo>
                    <a:pt x="0" y="44284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7" name="Freeform 26"/>
            <p:cNvSpPr/>
            <p:nvPr/>
          </p:nvSpPr>
          <p:spPr>
            <a:xfrm>
              <a:off x="1852295" y="4417949"/>
              <a:ext cx="21972" cy="442850"/>
            </a:xfrm>
            <a:custGeom>
              <a:avLst/>
              <a:gdLst/>
              <a:ahLst/>
              <a:cxnLst/>
              <a:rect l="0" t="0" r="0" b="0"/>
              <a:pathLst>
                <a:path w="21972" h="442850">
                  <a:moveTo>
                    <a:pt x="0" y="0"/>
                  </a:moveTo>
                  <a:lnTo>
                    <a:pt x="21971" y="0"/>
                  </a:lnTo>
                  <a:lnTo>
                    <a:pt x="21971" y="442849"/>
                  </a:lnTo>
                  <a:lnTo>
                    <a:pt x="0" y="44284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8" name="Freeform 27"/>
            <p:cNvSpPr/>
            <p:nvPr/>
          </p:nvSpPr>
          <p:spPr>
            <a:xfrm>
              <a:off x="1042289" y="4417949"/>
              <a:ext cx="21972" cy="442850"/>
            </a:xfrm>
            <a:custGeom>
              <a:avLst/>
              <a:gdLst/>
              <a:ahLst/>
              <a:cxnLst/>
              <a:rect l="0" t="0" r="0" b="0"/>
              <a:pathLst>
                <a:path w="21972" h="442850">
                  <a:moveTo>
                    <a:pt x="0" y="0"/>
                  </a:moveTo>
                  <a:lnTo>
                    <a:pt x="21971" y="0"/>
                  </a:lnTo>
                  <a:lnTo>
                    <a:pt x="21971" y="442849"/>
                  </a:lnTo>
                  <a:lnTo>
                    <a:pt x="0" y="44284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9" name="Freeform 28"/>
            <p:cNvSpPr/>
            <p:nvPr/>
          </p:nvSpPr>
          <p:spPr>
            <a:xfrm>
              <a:off x="5175123" y="4399661"/>
              <a:ext cx="21972" cy="442977"/>
            </a:xfrm>
            <a:custGeom>
              <a:avLst/>
              <a:gdLst/>
              <a:ahLst/>
              <a:cxnLst/>
              <a:rect l="0" t="0" r="0" b="0"/>
              <a:pathLst>
                <a:path w="21972" h="442977">
                  <a:moveTo>
                    <a:pt x="0" y="0"/>
                  </a:moveTo>
                  <a:lnTo>
                    <a:pt x="21971" y="0"/>
                  </a:lnTo>
                  <a:lnTo>
                    <a:pt x="21971" y="442976"/>
                  </a:lnTo>
                  <a:lnTo>
                    <a:pt x="0" y="44297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0" name="Freeform 29"/>
            <p:cNvSpPr/>
            <p:nvPr/>
          </p:nvSpPr>
          <p:spPr>
            <a:xfrm>
              <a:off x="3125216" y="4417949"/>
              <a:ext cx="21972" cy="442850"/>
            </a:xfrm>
            <a:custGeom>
              <a:avLst/>
              <a:gdLst/>
              <a:ahLst/>
              <a:cxnLst/>
              <a:rect l="0" t="0" r="0" b="0"/>
              <a:pathLst>
                <a:path w="21972" h="442850">
                  <a:moveTo>
                    <a:pt x="0" y="0"/>
                  </a:moveTo>
                  <a:lnTo>
                    <a:pt x="21971" y="0"/>
                  </a:lnTo>
                  <a:lnTo>
                    <a:pt x="21971" y="442849"/>
                  </a:lnTo>
                  <a:lnTo>
                    <a:pt x="0" y="44284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1" name="Freeform 30"/>
            <p:cNvSpPr/>
            <p:nvPr/>
          </p:nvSpPr>
          <p:spPr>
            <a:xfrm>
              <a:off x="2265553" y="4417949"/>
              <a:ext cx="21972" cy="442850"/>
            </a:xfrm>
            <a:custGeom>
              <a:avLst/>
              <a:gdLst/>
              <a:ahLst/>
              <a:cxnLst/>
              <a:rect l="0" t="0" r="0" b="0"/>
              <a:pathLst>
                <a:path w="21972" h="442850">
                  <a:moveTo>
                    <a:pt x="0" y="0"/>
                  </a:moveTo>
                  <a:lnTo>
                    <a:pt x="21971" y="0"/>
                  </a:lnTo>
                  <a:lnTo>
                    <a:pt x="21971" y="442849"/>
                  </a:lnTo>
                  <a:lnTo>
                    <a:pt x="0" y="44284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2" name="Freeform 31"/>
            <p:cNvSpPr/>
            <p:nvPr/>
          </p:nvSpPr>
          <p:spPr>
            <a:xfrm>
              <a:off x="1455547" y="4417949"/>
              <a:ext cx="21972" cy="442850"/>
            </a:xfrm>
            <a:custGeom>
              <a:avLst/>
              <a:gdLst/>
              <a:ahLst/>
              <a:cxnLst/>
              <a:rect l="0" t="0" r="0" b="0"/>
              <a:pathLst>
                <a:path w="21972" h="442850">
                  <a:moveTo>
                    <a:pt x="0" y="0"/>
                  </a:moveTo>
                  <a:lnTo>
                    <a:pt x="21971" y="0"/>
                  </a:lnTo>
                  <a:lnTo>
                    <a:pt x="21971" y="442849"/>
                  </a:lnTo>
                  <a:lnTo>
                    <a:pt x="0" y="44284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3" name="Freeform 32"/>
            <p:cNvSpPr/>
            <p:nvPr/>
          </p:nvSpPr>
          <p:spPr>
            <a:xfrm>
              <a:off x="6398387" y="4399661"/>
              <a:ext cx="21972" cy="442977"/>
            </a:xfrm>
            <a:custGeom>
              <a:avLst/>
              <a:gdLst/>
              <a:ahLst/>
              <a:cxnLst/>
              <a:rect l="0" t="0" r="0" b="0"/>
              <a:pathLst>
                <a:path w="21972" h="442977">
                  <a:moveTo>
                    <a:pt x="0" y="0"/>
                  </a:moveTo>
                  <a:lnTo>
                    <a:pt x="21971" y="0"/>
                  </a:lnTo>
                  <a:lnTo>
                    <a:pt x="21971" y="442976"/>
                  </a:lnTo>
                  <a:lnTo>
                    <a:pt x="0" y="44297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4" name="Freeform 33"/>
            <p:cNvSpPr/>
            <p:nvPr/>
          </p:nvSpPr>
          <p:spPr>
            <a:xfrm>
              <a:off x="5588381" y="4399661"/>
              <a:ext cx="21972" cy="442977"/>
            </a:xfrm>
            <a:custGeom>
              <a:avLst/>
              <a:gdLst/>
              <a:ahLst/>
              <a:cxnLst/>
              <a:rect l="0" t="0" r="0" b="0"/>
              <a:pathLst>
                <a:path w="21972" h="442977">
                  <a:moveTo>
                    <a:pt x="0" y="0"/>
                  </a:moveTo>
                  <a:lnTo>
                    <a:pt x="21971" y="0"/>
                  </a:lnTo>
                  <a:lnTo>
                    <a:pt x="21971" y="442976"/>
                  </a:lnTo>
                  <a:lnTo>
                    <a:pt x="0" y="44297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5" name="Freeform 34"/>
            <p:cNvSpPr/>
            <p:nvPr/>
          </p:nvSpPr>
          <p:spPr>
            <a:xfrm>
              <a:off x="4728718" y="4399661"/>
              <a:ext cx="21972" cy="442977"/>
            </a:xfrm>
            <a:custGeom>
              <a:avLst/>
              <a:gdLst/>
              <a:ahLst/>
              <a:cxnLst/>
              <a:rect l="0" t="0" r="0" b="0"/>
              <a:pathLst>
                <a:path w="21972" h="442977">
                  <a:moveTo>
                    <a:pt x="0" y="0"/>
                  </a:moveTo>
                  <a:lnTo>
                    <a:pt x="21971" y="0"/>
                  </a:lnTo>
                  <a:lnTo>
                    <a:pt x="21971" y="442976"/>
                  </a:lnTo>
                  <a:lnTo>
                    <a:pt x="0" y="44297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6" name="Freeform 35"/>
            <p:cNvSpPr/>
            <p:nvPr/>
          </p:nvSpPr>
          <p:spPr>
            <a:xfrm>
              <a:off x="3918712" y="4399661"/>
              <a:ext cx="21972" cy="442977"/>
            </a:xfrm>
            <a:custGeom>
              <a:avLst/>
              <a:gdLst/>
              <a:ahLst/>
              <a:cxnLst/>
              <a:rect l="0" t="0" r="0" b="0"/>
              <a:pathLst>
                <a:path w="21972" h="442977">
                  <a:moveTo>
                    <a:pt x="0" y="0"/>
                  </a:moveTo>
                  <a:lnTo>
                    <a:pt x="21971" y="0"/>
                  </a:lnTo>
                  <a:lnTo>
                    <a:pt x="21971" y="442976"/>
                  </a:lnTo>
                  <a:lnTo>
                    <a:pt x="0" y="44297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7" name="Freeform 36"/>
            <p:cNvSpPr/>
            <p:nvPr/>
          </p:nvSpPr>
          <p:spPr>
            <a:xfrm>
              <a:off x="8861552" y="4417949"/>
              <a:ext cx="21972" cy="442850"/>
            </a:xfrm>
            <a:custGeom>
              <a:avLst/>
              <a:gdLst/>
              <a:ahLst/>
              <a:cxnLst/>
              <a:rect l="0" t="0" r="0" b="0"/>
              <a:pathLst>
                <a:path w="21972" h="442850">
                  <a:moveTo>
                    <a:pt x="0" y="0"/>
                  </a:moveTo>
                  <a:lnTo>
                    <a:pt x="21971" y="0"/>
                  </a:lnTo>
                  <a:lnTo>
                    <a:pt x="21971" y="442849"/>
                  </a:lnTo>
                  <a:lnTo>
                    <a:pt x="0" y="44284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8" name="Freeform 37"/>
            <p:cNvSpPr/>
            <p:nvPr/>
          </p:nvSpPr>
          <p:spPr>
            <a:xfrm>
              <a:off x="8051546" y="4417949"/>
              <a:ext cx="21972" cy="442850"/>
            </a:xfrm>
            <a:custGeom>
              <a:avLst/>
              <a:gdLst/>
              <a:ahLst/>
              <a:cxnLst/>
              <a:rect l="0" t="0" r="0" b="0"/>
              <a:pathLst>
                <a:path w="21972" h="442850">
                  <a:moveTo>
                    <a:pt x="0" y="0"/>
                  </a:moveTo>
                  <a:lnTo>
                    <a:pt x="21971" y="0"/>
                  </a:lnTo>
                  <a:lnTo>
                    <a:pt x="21971" y="442849"/>
                  </a:lnTo>
                  <a:lnTo>
                    <a:pt x="0" y="44284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9" name="Freeform 38"/>
            <p:cNvSpPr/>
            <p:nvPr/>
          </p:nvSpPr>
          <p:spPr>
            <a:xfrm>
              <a:off x="7241540" y="4417949"/>
              <a:ext cx="21972" cy="442850"/>
            </a:xfrm>
            <a:custGeom>
              <a:avLst/>
              <a:gdLst/>
              <a:ahLst/>
              <a:cxnLst/>
              <a:rect l="0" t="0" r="0" b="0"/>
              <a:pathLst>
                <a:path w="21972" h="442850">
                  <a:moveTo>
                    <a:pt x="0" y="0"/>
                  </a:moveTo>
                  <a:lnTo>
                    <a:pt x="21971" y="0"/>
                  </a:lnTo>
                  <a:lnTo>
                    <a:pt x="21971" y="442849"/>
                  </a:lnTo>
                  <a:lnTo>
                    <a:pt x="0" y="44284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0" name="TextBox 39"/>
            <p:cNvSpPr txBox="1"/>
            <p:nvPr/>
          </p:nvSpPr>
          <p:spPr>
            <a:xfrm>
              <a:off x="4533900" y="4914900"/>
              <a:ext cx="533400" cy="46916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-1</a:t>
              </a:r>
              <a:endParaRPr lang="en-US" sz="2400" b="1" dirty="0">
                <a:solidFill>
                  <a:srgbClr val="000000"/>
                </a:solidFill>
                <a:latin typeface="Arial" pitchFamily="34" charset="0"/>
                <a:cs typeface="Arial" pitchFamily="34" charset="0"/>
              </a:endParaRPr>
            </a:p>
          </p:txBody>
        </p:sp>
        <p:sp>
          <p:nvSpPr>
            <p:cNvPr id="41" name="TextBox 40"/>
            <p:cNvSpPr txBox="1"/>
            <p:nvPr/>
          </p:nvSpPr>
          <p:spPr>
            <a:xfrm>
              <a:off x="4114800" y="4914900"/>
              <a:ext cx="573842"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-2</a:t>
              </a:r>
              <a:endParaRPr lang="en-US" sz="2400" b="1" dirty="0">
                <a:solidFill>
                  <a:srgbClr val="000000"/>
                </a:solidFill>
                <a:latin typeface="Arial" pitchFamily="34" charset="0"/>
                <a:cs typeface="Arial" pitchFamily="34" charset="0"/>
              </a:endParaRPr>
            </a:p>
          </p:txBody>
        </p:sp>
        <p:sp>
          <p:nvSpPr>
            <p:cNvPr id="42" name="TextBox 41"/>
            <p:cNvSpPr txBox="1"/>
            <p:nvPr/>
          </p:nvSpPr>
          <p:spPr>
            <a:xfrm>
              <a:off x="3708400" y="4914900"/>
              <a:ext cx="558800" cy="469167"/>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-3</a:t>
              </a:r>
              <a:endParaRPr lang="en-US" sz="2400" b="1">
                <a:solidFill>
                  <a:srgbClr val="000000"/>
                </a:solidFill>
                <a:latin typeface="Arial" pitchFamily="34" charset="0"/>
                <a:cs typeface="Arial" pitchFamily="34" charset="0"/>
              </a:endParaRPr>
            </a:p>
          </p:txBody>
        </p:sp>
        <p:sp>
          <p:nvSpPr>
            <p:cNvPr id="43" name="TextBox 42"/>
            <p:cNvSpPr txBox="1"/>
            <p:nvPr/>
          </p:nvSpPr>
          <p:spPr>
            <a:xfrm>
              <a:off x="3289300" y="4914900"/>
              <a:ext cx="558800" cy="46916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-4</a:t>
              </a:r>
              <a:endParaRPr lang="en-US" sz="2400" b="1" dirty="0">
                <a:solidFill>
                  <a:srgbClr val="000000"/>
                </a:solidFill>
                <a:latin typeface="Arial" pitchFamily="34" charset="0"/>
                <a:cs typeface="Arial" pitchFamily="34" charset="0"/>
              </a:endParaRPr>
            </a:p>
          </p:txBody>
        </p:sp>
        <p:sp>
          <p:nvSpPr>
            <p:cNvPr id="44" name="TextBox 43"/>
            <p:cNvSpPr txBox="1"/>
            <p:nvPr/>
          </p:nvSpPr>
          <p:spPr>
            <a:xfrm>
              <a:off x="2908300" y="4914900"/>
              <a:ext cx="558800" cy="469167"/>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-5</a:t>
              </a:r>
              <a:endParaRPr lang="en-US" sz="2400" b="1">
                <a:solidFill>
                  <a:srgbClr val="000000"/>
                </a:solidFill>
                <a:latin typeface="Arial" pitchFamily="34" charset="0"/>
                <a:cs typeface="Arial" pitchFamily="34" charset="0"/>
              </a:endParaRPr>
            </a:p>
          </p:txBody>
        </p:sp>
        <p:sp>
          <p:nvSpPr>
            <p:cNvPr id="45" name="TextBox 44"/>
            <p:cNvSpPr txBox="1"/>
            <p:nvPr/>
          </p:nvSpPr>
          <p:spPr>
            <a:xfrm>
              <a:off x="2463800" y="4914900"/>
              <a:ext cx="558800" cy="469167"/>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-6</a:t>
              </a:r>
              <a:endParaRPr lang="en-US" sz="2400" b="1">
                <a:solidFill>
                  <a:srgbClr val="000000"/>
                </a:solidFill>
                <a:latin typeface="Arial" pitchFamily="34" charset="0"/>
                <a:cs typeface="Arial" pitchFamily="34" charset="0"/>
              </a:endParaRPr>
            </a:p>
          </p:txBody>
        </p:sp>
        <p:sp>
          <p:nvSpPr>
            <p:cNvPr id="46" name="TextBox 45"/>
            <p:cNvSpPr txBox="1"/>
            <p:nvPr/>
          </p:nvSpPr>
          <p:spPr>
            <a:xfrm>
              <a:off x="2057400" y="4914900"/>
              <a:ext cx="558800" cy="46916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-7</a:t>
              </a:r>
              <a:endParaRPr lang="en-US" sz="2400" b="1" dirty="0">
                <a:solidFill>
                  <a:srgbClr val="000000"/>
                </a:solidFill>
                <a:latin typeface="Arial" pitchFamily="34" charset="0"/>
                <a:cs typeface="Arial" pitchFamily="34" charset="0"/>
              </a:endParaRPr>
            </a:p>
          </p:txBody>
        </p:sp>
        <p:sp>
          <p:nvSpPr>
            <p:cNvPr id="47" name="TextBox 46"/>
            <p:cNvSpPr txBox="1"/>
            <p:nvPr/>
          </p:nvSpPr>
          <p:spPr>
            <a:xfrm>
              <a:off x="1651000" y="4914900"/>
              <a:ext cx="558800" cy="469167"/>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-8</a:t>
              </a:r>
              <a:endParaRPr lang="en-US" sz="2400" b="1">
                <a:solidFill>
                  <a:srgbClr val="000000"/>
                </a:solidFill>
                <a:latin typeface="Arial" pitchFamily="34" charset="0"/>
                <a:cs typeface="Arial" pitchFamily="34" charset="0"/>
              </a:endParaRPr>
            </a:p>
          </p:txBody>
        </p:sp>
        <p:sp>
          <p:nvSpPr>
            <p:cNvPr id="48" name="TextBox 47"/>
            <p:cNvSpPr txBox="1"/>
            <p:nvPr/>
          </p:nvSpPr>
          <p:spPr>
            <a:xfrm>
              <a:off x="1244600" y="4914900"/>
              <a:ext cx="558800" cy="469167"/>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-9</a:t>
              </a:r>
              <a:endParaRPr lang="en-US" sz="2400" b="1">
                <a:solidFill>
                  <a:srgbClr val="000000"/>
                </a:solidFill>
                <a:latin typeface="Arial" pitchFamily="34" charset="0"/>
                <a:cs typeface="Arial" pitchFamily="34" charset="0"/>
              </a:endParaRPr>
            </a:p>
          </p:txBody>
        </p:sp>
        <p:sp>
          <p:nvSpPr>
            <p:cNvPr id="49" name="TextBox 48"/>
            <p:cNvSpPr txBox="1"/>
            <p:nvPr/>
          </p:nvSpPr>
          <p:spPr>
            <a:xfrm>
              <a:off x="749300" y="4914900"/>
              <a:ext cx="685800" cy="469167"/>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-10</a:t>
              </a:r>
              <a:endParaRPr lang="en-US" sz="2400" b="1" dirty="0">
                <a:solidFill>
                  <a:srgbClr val="000000"/>
                </a:solidFill>
                <a:latin typeface="Arial" pitchFamily="34" charset="0"/>
                <a:cs typeface="Arial" pitchFamily="34" charset="0"/>
              </a:endParaRPr>
            </a:p>
          </p:txBody>
        </p:sp>
      </p:grpSp>
      <p:sp>
        <p:nvSpPr>
          <p:cNvPr id="51" name="Oval 50"/>
          <p:cNvSpPr/>
          <p:nvPr/>
        </p:nvSpPr>
        <p:spPr>
          <a:xfrm>
            <a:off x="5046594" y="4928476"/>
            <a:ext cx="206502" cy="212448"/>
          </a:xfrm>
          <a:prstGeom prst="ellipse">
            <a:avLst/>
          </a:prstGeom>
          <a:solidFill>
            <a:srgbClr val="FF0000"/>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52" name="TextBox 51"/>
          <p:cNvSpPr txBox="1"/>
          <p:nvPr/>
        </p:nvSpPr>
        <p:spPr>
          <a:xfrm>
            <a:off x="555656" y="6546525"/>
            <a:ext cx="9159015" cy="461665"/>
          </a:xfrm>
          <a:prstGeom prst="rect">
            <a:avLst/>
          </a:prstGeom>
          <a:noFill/>
        </p:spPr>
        <p:txBody>
          <a:bodyPr vert="horz" wrap="square" rtlCol="0">
            <a:spAutoFit/>
          </a:bodyPr>
          <a:lstStyle/>
          <a:p>
            <a:pPr algn="ctr"/>
            <a:r>
              <a:rPr lang="en-US" sz="2400" b="1" smtClean="0">
                <a:solidFill>
                  <a:srgbClr val="0000FF"/>
                </a:solidFill>
                <a:latin typeface="Arial" pitchFamily="34" charset="0"/>
                <a:cs typeface="Arial" pitchFamily="34" charset="0"/>
              </a:rPr>
              <a:t>What is the distance from 0 to -5? </a:t>
            </a:r>
            <a:endParaRPr lang="en-US" sz="2400" b="1">
              <a:solidFill>
                <a:srgbClr val="0000FF"/>
              </a:solidFill>
              <a:latin typeface="Arial" pitchFamily="34" charset="0"/>
              <a:cs typeface="Arial" pitchFamily="34" charset="0"/>
            </a:endParaRPr>
          </a:p>
        </p:txBody>
      </p:sp>
      <p:sp>
        <p:nvSpPr>
          <p:cNvPr id="53" name="TextBox 52"/>
          <p:cNvSpPr txBox="1"/>
          <p:nvPr/>
        </p:nvSpPr>
        <p:spPr>
          <a:xfrm>
            <a:off x="2007298" y="928756"/>
            <a:ext cx="6255732" cy="646331"/>
          </a:xfrm>
          <a:prstGeom prst="rect">
            <a:avLst/>
          </a:prstGeom>
          <a:noFill/>
        </p:spPr>
        <p:txBody>
          <a:bodyPr vert="horz" wrap="square" rtlCol="0">
            <a:spAutoFit/>
          </a:bodyPr>
          <a:lstStyle/>
          <a:p>
            <a:pPr algn="ctr"/>
            <a:r>
              <a:rPr lang="en-US" sz="3600" b="1" dirty="0" smtClean="0">
                <a:solidFill>
                  <a:srgbClr val="0000FF"/>
                </a:solidFill>
                <a:latin typeface="Arial" pitchFamily="34" charset="0"/>
                <a:cs typeface="Arial" pitchFamily="34" charset="0"/>
              </a:rPr>
              <a:t>Absolute Value of Integers</a:t>
            </a:r>
            <a:endParaRPr lang="en-US" sz="3600" b="1" dirty="0">
              <a:solidFill>
                <a:srgbClr val="0000FF"/>
              </a:solidFill>
              <a:latin typeface="Arial" pitchFamily="34" charset="0"/>
              <a:cs typeface="Arial" pitchFamily="34" charset="0"/>
            </a:endParaRPr>
          </a:p>
        </p:txBody>
      </p:sp>
      <p:sp>
        <p:nvSpPr>
          <p:cNvPr id="54" name="TextBox 53"/>
          <p:cNvSpPr txBox="1"/>
          <p:nvPr/>
        </p:nvSpPr>
        <p:spPr>
          <a:xfrm>
            <a:off x="494472" y="1975678"/>
            <a:ext cx="8853773" cy="1569660"/>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The absolute value is the distance a number is from zero on the number line, </a:t>
            </a:r>
            <a:r>
              <a:rPr lang="en-US" sz="2400" b="1" u="sng" dirty="0" smtClean="0">
                <a:solidFill>
                  <a:srgbClr val="0000FF"/>
                </a:solidFill>
                <a:latin typeface="Arial" pitchFamily="34" charset="0"/>
                <a:cs typeface="Arial" pitchFamily="34" charset="0"/>
              </a:rPr>
              <a:t>regardless of direction</a:t>
            </a:r>
            <a:r>
              <a:rPr lang="en-US" sz="2400" b="1" dirty="0" smtClean="0">
                <a:solidFill>
                  <a:srgbClr val="0000FF"/>
                </a:solidFill>
                <a:latin typeface="Arial" pitchFamily="34" charset="0"/>
                <a:cs typeface="Arial" pitchFamily="34" charset="0"/>
              </a:rPr>
              <a:t>.</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Distance and absolute value are </a:t>
            </a:r>
            <a:r>
              <a:rPr lang="en-US" sz="2400" b="1" u="sng" dirty="0" smtClean="0">
                <a:solidFill>
                  <a:srgbClr val="0000FF"/>
                </a:solidFill>
                <a:latin typeface="Arial" pitchFamily="34" charset="0"/>
                <a:cs typeface="Arial" pitchFamily="34" charset="0"/>
              </a:rPr>
              <a:t>always non-negative</a:t>
            </a:r>
            <a:r>
              <a:rPr lang="en-US" sz="2400" b="1" dirty="0" smtClean="0">
                <a:solidFill>
                  <a:srgbClr val="0000FF"/>
                </a:solidFill>
                <a:latin typeface="Arial" pitchFamily="34" charset="0"/>
                <a:cs typeface="Arial" pitchFamily="34" charset="0"/>
              </a:rPr>
              <a:t>. </a:t>
            </a:r>
            <a:endParaRPr lang="en-US" sz="2400" b="1" dirty="0">
              <a:solidFill>
                <a:srgbClr val="0000FF"/>
              </a:solidFill>
              <a:latin typeface="Arial" pitchFamily="34" charset="0"/>
              <a:cs typeface="Arial" pitchFamily="34" charset="0"/>
            </a:endParaRPr>
          </a:p>
        </p:txBody>
      </p:sp>
      <p:sp>
        <p:nvSpPr>
          <p:cNvPr id="55" name="Oval 54"/>
          <p:cNvSpPr/>
          <p:nvPr/>
        </p:nvSpPr>
        <p:spPr>
          <a:xfrm>
            <a:off x="3075948" y="4928476"/>
            <a:ext cx="206502" cy="212448"/>
          </a:xfrm>
          <a:prstGeom prst="ellipse">
            <a:avLst/>
          </a:prstGeom>
          <a:solidFill>
            <a:srgbClr val="009300"/>
          </a:solidFill>
          <a:ln w="38100" cap="flat" cmpd="sng" algn="ctr">
            <a:solidFill>
              <a:srgbClr val="0093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cxnSp>
        <p:nvCxnSpPr>
          <p:cNvPr id="56" name="Straight Connector 55"/>
          <p:cNvCxnSpPr/>
          <p:nvPr/>
        </p:nvCxnSpPr>
        <p:spPr>
          <a:xfrm flipH="1">
            <a:off x="3181350" y="5065942"/>
            <a:ext cx="1948863" cy="0"/>
          </a:xfrm>
          <a:prstGeom prst="line">
            <a:avLst/>
          </a:prstGeom>
          <a:ln w="762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590340" y="7289800"/>
            <a:ext cx="645319"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5</a:t>
            </a:r>
            <a:endParaRPr lang="en-US" sz="2400" b="1">
              <a:solidFill>
                <a:srgbClr val="0000FF"/>
              </a:solidFill>
              <a:latin typeface="Arial" pitchFamily="34" charset="0"/>
              <a:cs typeface="Arial" pitchFamily="34" charset="0"/>
            </a:endParaRPr>
          </a:p>
        </p:txBody>
      </p:sp>
      <p:grpSp>
        <p:nvGrpSpPr>
          <p:cNvPr id="60" name="Group 59"/>
          <p:cNvGrpSpPr/>
          <p:nvPr/>
        </p:nvGrpSpPr>
        <p:grpSpPr>
          <a:xfrm>
            <a:off x="3935517" y="7117379"/>
            <a:ext cx="1497893" cy="1163025"/>
            <a:chOff x="4675505" y="6250305"/>
            <a:chExt cx="863601" cy="863601"/>
          </a:xfrm>
        </p:grpSpPr>
        <p:sp>
          <p:nvSpPr>
            <p:cNvPr id="58" name="Freeform 57"/>
            <p:cNvSpPr/>
            <p:nvPr/>
          </p:nvSpPr>
          <p:spPr>
            <a:xfrm>
              <a:off x="4675505" y="6250305"/>
              <a:ext cx="863601" cy="863601"/>
            </a:xfrm>
            <a:custGeom>
              <a:avLst/>
              <a:gdLst/>
              <a:ahLst/>
              <a:cxnLst/>
              <a:rect l="0" t="0" r="0" b="0"/>
              <a:pathLst>
                <a:path w="863601" h="863601">
                  <a:moveTo>
                    <a:pt x="0" y="0"/>
                  </a:moveTo>
                  <a:lnTo>
                    <a:pt x="863600" y="0"/>
                  </a:lnTo>
                  <a:lnTo>
                    <a:pt x="863600" y="863600"/>
                  </a:lnTo>
                  <a:lnTo>
                    <a:pt x="0" y="863600"/>
                  </a:lnTo>
                  <a:close/>
                </a:path>
              </a:pathLst>
            </a:custGeom>
            <a:solidFill>
              <a:srgbClr val="7D9EC0"/>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59" name="TextBox 58"/>
            <p:cNvSpPr txBox="1"/>
            <p:nvPr/>
          </p:nvSpPr>
          <p:spPr>
            <a:xfrm>
              <a:off x="4735414" y="6265172"/>
              <a:ext cx="702922" cy="685616"/>
            </a:xfrm>
            <a:prstGeom prst="rect">
              <a:avLst/>
            </a:prstGeom>
            <a:noFill/>
          </p:spPr>
          <p:txBody>
            <a:bodyPr vert="horz" wrap="square" rtlCol="0">
              <a:spAutoFit/>
            </a:bodyPr>
            <a:lstStyle/>
            <a:p>
              <a:pPr algn="ctr"/>
              <a:endParaRPr lang="en-US" b="1" dirty="0" smtClean="0">
                <a:latin typeface="Arial" pitchFamily="34" charset="0"/>
                <a:cs typeface="Arial" pitchFamily="34" charset="0"/>
              </a:endParaRPr>
            </a:p>
            <a:p>
              <a:pPr algn="ctr"/>
              <a:r>
                <a:rPr lang="en-US" b="1" dirty="0" smtClean="0">
                  <a:solidFill>
                    <a:srgbClr val="FFFFFF"/>
                  </a:solidFill>
                  <a:latin typeface="Arial" pitchFamily="34" charset="0"/>
                  <a:cs typeface="Arial" pitchFamily="34" charset="0"/>
                </a:rPr>
                <a:t>Click to Reveal</a:t>
              </a:r>
              <a:r>
                <a:rPr lang="en-US" b="1" dirty="0" smtClean="0">
                  <a:solidFill>
                    <a:srgbClr val="7D9EC0"/>
                  </a:solidFill>
                  <a:latin typeface="Arial" pitchFamily="34" charset="0"/>
                  <a:cs typeface="Arial" pitchFamily="34" charset="0"/>
                </a:rPr>
                <a:t> </a:t>
              </a:r>
              <a:endParaRPr lang="en-US" b="1" dirty="0">
                <a:solidFill>
                  <a:srgbClr val="7D9EC0"/>
                </a:solidFill>
                <a:latin typeface="Arial" pitchFamily="34" charset="0"/>
                <a:cs typeface="Arial" pitchFamily="34" charset="0"/>
              </a:endParaRPr>
            </a:p>
          </p:txBody>
        </p:sp>
      </p:grpSp>
    </p:spTree>
    <p:extLst>
      <p:ext uri="{BB962C8B-B14F-4D97-AF65-F5344CB8AC3E}">
        <p14:creationId xmlns:p14="http://schemas.microsoft.com/office/powerpoint/2010/main" val="117895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60"/>
                                        </p:tgtEl>
                                      </p:cBhvr>
                                    </p:animEffect>
                                    <p:set>
                                      <p:cBhvr>
                                        <p:cTn id="7" dur="1" fill="hold">
                                          <p:stCondLst>
                                            <p:cond delay="1999"/>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16922" y="1024834"/>
            <a:ext cx="9217628" cy="3447098"/>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We can use absolute value to describe the relative size of numbers.</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For example, if you dive 35 feet underwater, your depth is -35 feet. However, we often say 35 to describe the number of feet (|-35|).</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If you owe someone $45, your debt is described as $45 rather than -$45. We use |-45| to describe the amount.</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3303108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90550" y="909491"/>
            <a:ext cx="9144000" cy="1200329"/>
          </a:xfrm>
          <a:prstGeom prst="rect">
            <a:avLst/>
          </a:prstGeom>
          <a:noFill/>
        </p:spPr>
        <p:txBody>
          <a:bodyPr vert="horz" wrap="square" rtlCol="0">
            <a:spAutoFit/>
          </a:bodyPr>
          <a:lstStyle/>
          <a:p>
            <a:pPr algn="ctr"/>
            <a:r>
              <a:rPr lang="en-US" sz="3600" b="1" dirty="0" smtClean="0">
                <a:solidFill>
                  <a:srgbClr val="0000FF"/>
                </a:solidFill>
                <a:latin typeface="Arial" pitchFamily="34" charset="0"/>
                <a:cs typeface="Arial" pitchFamily="34" charset="0"/>
              </a:rPr>
              <a:t>Number System</a:t>
            </a:r>
          </a:p>
          <a:p>
            <a:pPr algn="ctr"/>
            <a:r>
              <a:rPr lang="en-US" sz="3600" b="1" dirty="0" smtClean="0">
                <a:solidFill>
                  <a:srgbClr val="0000FF"/>
                </a:solidFill>
                <a:latin typeface="Arial" pitchFamily="34" charset="0"/>
                <a:cs typeface="Arial" pitchFamily="34" charset="0"/>
              </a:rPr>
              <a:t>Unit Topics</a:t>
            </a:r>
            <a:endParaRPr lang="en-US" sz="3600" b="1" dirty="0">
              <a:solidFill>
                <a:srgbClr val="0000FF"/>
              </a:solidFill>
              <a:latin typeface="Arial" pitchFamily="34" charset="0"/>
              <a:cs typeface="Arial" pitchFamily="34" charset="0"/>
            </a:endParaRPr>
          </a:p>
        </p:txBody>
      </p:sp>
      <p:sp>
        <p:nvSpPr>
          <p:cNvPr id="3" name="TextBox 2">
            <a:hlinkClick r:id="rId2" action="ppaction://hlinksldjump"/>
          </p:cNvPr>
          <p:cNvSpPr txBox="1"/>
          <p:nvPr/>
        </p:nvSpPr>
        <p:spPr>
          <a:xfrm>
            <a:off x="475440" y="2885190"/>
            <a:ext cx="2581275" cy="461665"/>
          </a:xfrm>
          <a:prstGeom prst="rect">
            <a:avLst/>
          </a:prstGeom>
          <a:noFill/>
        </p:spPr>
        <p:txBody>
          <a:bodyPr vert="horz" rtlCol="0">
            <a:spAutoFit/>
          </a:bodyPr>
          <a:lstStyle/>
          <a:p>
            <a:pPr marL="342900" indent="-342900">
              <a:buFont typeface="Arial" pitchFamily="34" charset="0"/>
              <a:buChar char="•"/>
            </a:pPr>
            <a:r>
              <a:rPr lang="en-US" sz="2400" b="1" dirty="0" smtClean="0">
                <a:solidFill>
                  <a:srgbClr val="0000FF"/>
                </a:solidFill>
                <a:latin typeface="Arial" pitchFamily="34" charset="0"/>
                <a:cs typeface="Arial" pitchFamily="34" charset="0"/>
              </a:rPr>
              <a:t>Opposites</a:t>
            </a:r>
            <a:endParaRPr lang="en-US" sz="2400" b="1" dirty="0">
              <a:solidFill>
                <a:srgbClr val="0000FF"/>
              </a:solidFill>
              <a:latin typeface="Arial" pitchFamily="34" charset="0"/>
              <a:cs typeface="Arial" pitchFamily="34" charset="0"/>
            </a:endParaRPr>
          </a:p>
        </p:txBody>
      </p:sp>
      <p:sp>
        <p:nvSpPr>
          <p:cNvPr id="4" name="TextBox 3">
            <a:hlinkClick r:id="rId3" action="ppaction://hlinksldjump"/>
          </p:cNvPr>
          <p:cNvSpPr txBox="1"/>
          <p:nvPr/>
        </p:nvSpPr>
        <p:spPr>
          <a:xfrm>
            <a:off x="477060" y="3360532"/>
            <a:ext cx="3458909" cy="461665"/>
          </a:xfrm>
          <a:prstGeom prst="rect">
            <a:avLst/>
          </a:prstGeom>
          <a:noFill/>
        </p:spPr>
        <p:txBody>
          <a:bodyPr vert="horz" rtlCol="0">
            <a:spAutoFit/>
          </a:bodyPr>
          <a:lstStyle/>
          <a:p>
            <a:pPr marL="342900" indent="-342900">
              <a:buFont typeface="Arial" pitchFamily="34" charset="0"/>
              <a:buChar char="•"/>
            </a:pPr>
            <a:r>
              <a:rPr lang="en-US" sz="2400" b="1" dirty="0" smtClean="0">
                <a:solidFill>
                  <a:srgbClr val="0000FF"/>
                </a:solidFill>
                <a:latin typeface="Arial" pitchFamily="34" charset="0"/>
                <a:cs typeface="Arial" pitchFamily="34" charset="0"/>
              </a:rPr>
              <a:t>Absolute Value</a:t>
            </a:r>
            <a:endParaRPr lang="en-US" sz="2400" b="1" dirty="0">
              <a:solidFill>
                <a:srgbClr val="0000FF"/>
              </a:solidFill>
              <a:latin typeface="Arial" pitchFamily="34" charset="0"/>
              <a:cs typeface="Arial" pitchFamily="34" charset="0"/>
            </a:endParaRPr>
          </a:p>
        </p:txBody>
      </p:sp>
      <p:sp>
        <p:nvSpPr>
          <p:cNvPr id="5" name="TextBox 4">
            <a:hlinkClick r:id="rId4" action="ppaction://hlinksldjump"/>
          </p:cNvPr>
          <p:cNvSpPr txBox="1"/>
          <p:nvPr/>
        </p:nvSpPr>
        <p:spPr>
          <a:xfrm>
            <a:off x="477060" y="3811108"/>
            <a:ext cx="4284917" cy="461665"/>
          </a:xfrm>
          <a:prstGeom prst="rect">
            <a:avLst/>
          </a:prstGeom>
          <a:noFill/>
        </p:spPr>
        <p:txBody>
          <a:bodyPr vert="horz" rtlCol="0">
            <a:spAutoFit/>
          </a:bodyPr>
          <a:lstStyle/>
          <a:p>
            <a:pPr marL="342900" indent="-342900">
              <a:buFont typeface="Arial" pitchFamily="34" charset="0"/>
              <a:buChar char="•"/>
            </a:pPr>
            <a:r>
              <a:rPr lang="en-US" sz="2400" b="1" dirty="0" smtClean="0">
                <a:solidFill>
                  <a:srgbClr val="0000FF"/>
                </a:solidFill>
                <a:latin typeface="Arial" pitchFamily="34" charset="0"/>
                <a:cs typeface="Arial" pitchFamily="34" charset="0"/>
              </a:rPr>
              <a:t>Comparing Integers</a:t>
            </a:r>
            <a:endParaRPr lang="en-US" sz="2400" b="1" dirty="0">
              <a:solidFill>
                <a:srgbClr val="0000FF"/>
              </a:solidFill>
              <a:latin typeface="Arial" pitchFamily="34" charset="0"/>
              <a:cs typeface="Arial" pitchFamily="34" charset="0"/>
            </a:endParaRPr>
          </a:p>
        </p:txBody>
      </p:sp>
      <p:grpSp>
        <p:nvGrpSpPr>
          <p:cNvPr id="8" name="Group 7"/>
          <p:cNvGrpSpPr/>
          <p:nvPr/>
        </p:nvGrpSpPr>
        <p:grpSpPr>
          <a:xfrm>
            <a:off x="5006838" y="2946400"/>
            <a:ext cx="4876800" cy="457200"/>
            <a:chOff x="6077620" y="1007840"/>
            <a:chExt cx="4019070" cy="464630"/>
          </a:xfrm>
        </p:grpSpPr>
        <p:sp>
          <p:nvSpPr>
            <p:cNvPr id="6" name="TextBox 5"/>
            <p:cNvSpPr txBox="1"/>
            <p:nvPr/>
          </p:nvSpPr>
          <p:spPr>
            <a:xfrm>
              <a:off x="6140418" y="1034329"/>
              <a:ext cx="3956271" cy="406612"/>
            </a:xfrm>
            <a:prstGeom prst="rect">
              <a:avLst/>
            </a:prstGeom>
            <a:noFill/>
          </p:spPr>
          <p:txBody>
            <a:bodyPr vert="horz" wrap="square" rtlCol="0">
              <a:spAutoFit/>
            </a:bodyPr>
            <a:lstStyle/>
            <a:p>
              <a:r>
                <a:rPr lang="en-US" sz="2000" b="1" i="1" dirty="0" smtClean="0">
                  <a:solidFill>
                    <a:srgbClr val="0000FF"/>
                  </a:solidFill>
                  <a:latin typeface="Arial" pitchFamily="34" charset="0"/>
                  <a:cs typeface="Arial" pitchFamily="34" charset="0"/>
                </a:rPr>
                <a:t>Click on the topic to go to that section</a:t>
              </a:r>
              <a:endParaRPr lang="en-US" sz="2000" b="1" i="1" dirty="0">
                <a:solidFill>
                  <a:srgbClr val="0000FF"/>
                </a:solidFill>
                <a:latin typeface="Arial" pitchFamily="34" charset="0"/>
                <a:cs typeface="Arial" pitchFamily="34" charset="0"/>
              </a:endParaRPr>
            </a:p>
          </p:txBody>
        </p:sp>
        <p:sp>
          <p:nvSpPr>
            <p:cNvPr id="7" name="Freeform 6"/>
            <p:cNvSpPr/>
            <p:nvPr/>
          </p:nvSpPr>
          <p:spPr>
            <a:xfrm>
              <a:off x="6077620" y="1007840"/>
              <a:ext cx="4019070" cy="464630"/>
            </a:xfrm>
            <a:custGeom>
              <a:avLst/>
              <a:gdLst/>
              <a:ahLst/>
              <a:cxnLst/>
              <a:rect l="0" t="0" r="0" b="0"/>
              <a:pathLst>
                <a:path w="3238501" h="342901">
                  <a:moveTo>
                    <a:pt x="0" y="0"/>
                  </a:moveTo>
                  <a:lnTo>
                    <a:pt x="3238500" y="0"/>
                  </a:lnTo>
                  <a:lnTo>
                    <a:pt x="3238500" y="342900"/>
                  </a:lnTo>
                  <a:lnTo>
                    <a:pt x="0" y="3429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grpSp>
      <p:sp>
        <p:nvSpPr>
          <p:cNvPr id="9" name="TextBox 8">
            <a:hlinkClick r:id="rId5" action="ppaction://hlinksldjump"/>
          </p:cNvPr>
          <p:cNvSpPr txBox="1"/>
          <p:nvPr/>
        </p:nvSpPr>
        <p:spPr>
          <a:xfrm>
            <a:off x="475607" y="4718878"/>
            <a:ext cx="3639598" cy="461665"/>
          </a:xfrm>
          <a:prstGeom prst="rect">
            <a:avLst/>
          </a:prstGeom>
          <a:noFill/>
        </p:spPr>
        <p:txBody>
          <a:bodyPr vert="horz" rtlCol="0">
            <a:spAutoFit/>
          </a:bodyPr>
          <a:lstStyle/>
          <a:p>
            <a:pPr marL="342900" indent="-342900">
              <a:buFont typeface="Arial" pitchFamily="34" charset="0"/>
              <a:buChar char="•"/>
            </a:pPr>
            <a:r>
              <a:rPr lang="en-US" sz="2400" b="1" dirty="0" smtClean="0">
                <a:solidFill>
                  <a:srgbClr val="0000FF"/>
                </a:solidFill>
                <a:latin typeface="Arial" pitchFamily="34" charset="0"/>
                <a:cs typeface="Arial" pitchFamily="34" charset="0"/>
              </a:rPr>
              <a:t>Cartesian Plane</a:t>
            </a:r>
            <a:endParaRPr lang="en-US" sz="2400" b="1" dirty="0">
              <a:solidFill>
                <a:srgbClr val="0000FF"/>
              </a:solidFill>
              <a:latin typeface="Arial" pitchFamily="34" charset="0"/>
              <a:cs typeface="Arial" pitchFamily="34" charset="0"/>
            </a:endParaRPr>
          </a:p>
        </p:txBody>
      </p:sp>
      <p:sp>
        <p:nvSpPr>
          <p:cNvPr id="10" name="TextBox 9">
            <a:hlinkClick r:id="rId6" action="ppaction://hlinksldjump"/>
          </p:cNvPr>
          <p:cNvSpPr txBox="1"/>
          <p:nvPr/>
        </p:nvSpPr>
        <p:spPr>
          <a:xfrm>
            <a:off x="477466" y="5176078"/>
            <a:ext cx="4956048" cy="461665"/>
          </a:xfrm>
          <a:prstGeom prst="rect">
            <a:avLst/>
          </a:prstGeom>
          <a:noFill/>
        </p:spPr>
        <p:txBody>
          <a:bodyPr vert="horz" rtlCol="0">
            <a:spAutoFit/>
          </a:bodyPr>
          <a:lstStyle/>
          <a:p>
            <a:pPr marL="342900" indent="-342900">
              <a:buFont typeface="Arial" pitchFamily="34" charset="0"/>
              <a:buChar char="•"/>
            </a:pPr>
            <a:r>
              <a:rPr lang="en-US" sz="2400" b="1" dirty="0" smtClean="0">
                <a:solidFill>
                  <a:srgbClr val="0000FF"/>
                </a:solidFill>
                <a:latin typeface="Arial" pitchFamily="34" charset="0"/>
                <a:cs typeface="Arial" pitchFamily="34" charset="0"/>
              </a:rPr>
              <a:t>Graphing Ordered Pairs</a:t>
            </a:r>
            <a:endParaRPr lang="en-US" sz="2400" b="1" dirty="0">
              <a:solidFill>
                <a:srgbClr val="0000FF"/>
              </a:solidFill>
              <a:latin typeface="Arial" pitchFamily="34" charset="0"/>
              <a:cs typeface="Arial" pitchFamily="34" charset="0"/>
            </a:endParaRPr>
          </a:p>
        </p:txBody>
      </p:sp>
      <p:sp>
        <p:nvSpPr>
          <p:cNvPr id="11" name="TextBox 10"/>
          <p:cNvSpPr txBox="1"/>
          <p:nvPr/>
        </p:nvSpPr>
        <p:spPr>
          <a:xfrm>
            <a:off x="511038" y="7147342"/>
            <a:ext cx="6459534" cy="369332"/>
          </a:xfrm>
          <a:prstGeom prst="rect">
            <a:avLst/>
          </a:prstGeom>
          <a:noFill/>
        </p:spPr>
        <p:txBody>
          <a:bodyPr vert="horz" wrap="square" rtlCol="0">
            <a:spAutoFit/>
          </a:bodyPr>
          <a:lstStyle/>
          <a:p>
            <a:r>
              <a:rPr lang="en-US" b="1" dirty="0" smtClean="0">
                <a:solidFill>
                  <a:srgbClr val="0000FF"/>
                </a:solidFill>
                <a:latin typeface="Arial" pitchFamily="34" charset="0"/>
                <a:cs typeface="Arial" pitchFamily="34" charset="0"/>
              </a:rPr>
              <a:t>Common Core Standards:  6.NS.5, 6.NS.6, 6.NS.7, 6.NS.8</a:t>
            </a:r>
            <a:endParaRPr lang="en-US" b="1" dirty="0">
              <a:solidFill>
                <a:srgbClr val="0000FF"/>
              </a:solidFill>
              <a:latin typeface="Arial" pitchFamily="34" charset="0"/>
              <a:cs typeface="Arial" pitchFamily="34" charset="0"/>
            </a:endParaRPr>
          </a:p>
        </p:txBody>
      </p:sp>
      <p:sp>
        <p:nvSpPr>
          <p:cNvPr id="12" name="TextBox 11">
            <a:hlinkClick r:id="rId7" action="ppaction://hlinksldjump"/>
          </p:cNvPr>
          <p:cNvSpPr txBox="1"/>
          <p:nvPr/>
        </p:nvSpPr>
        <p:spPr>
          <a:xfrm>
            <a:off x="475440" y="5648691"/>
            <a:ext cx="5833682" cy="461665"/>
          </a:xfrm>
          <a:prstGeom prst="rect">
            <a:avLst/>
          </a:prstGeom>
          <a:noFill/>
        </p:spPr>
        <p:txBody>
          <a:bodyPr vert="horz" rtlCol="0">
            <a:spAutoFit/>
          </a:bodyPr>
          <a:lstStyle/>
          <a:p>
            <a:pPr marL="342900" indent="-342900">
              <a:buFont typeface="Arial" pitchFamily="34" charset="0"/>
              <a:buChar char="•"/>
            </a:pPr>
            <a:r>
              <a:rPr lang="en-US" sz="2400" b="1" dirty="0" smtClean="0">
                <a:solidFill>
                  <a:srgbClr val="0000FF"/>
                </a:solidFill>
                <a:latin typeface="Arial" pitchFamily="34" charset="0"/>
                <a:cs typeface="Arial" pitchFamily="34" charset="0"/>
              </a:rPr>
              <a:t>Cartesian Plane Applications</a:t>
            </a:r>
            <a:endParaRPr lang="en-US" sz="2400" b="1" dirty="0">
              <a:solidFill>
                <a:srgbClr val="0000FF"/>
              </a:solidFill>
              <a:latin typeface="Arial" pitchFamily="34" charset="0"/>
              <a:cs typeface="Arial" pitchFamily="34" charset="0"/>
            </a:endParaRPr>
          </a:p>
        </p:txBody>
      </p:sp>
      <p:sp>
        <p:nvSpPr>
          <p:cNvPr id="13" name="TextBox 12">
            <a:hlinkClick r:id="rId8" action="ppaction://hlinksldjump"/>
          </p:cNvPr>
          <p:cNvSpPr txBox="1"/>
          <p:nvPr/>
        </p:nvSpPr>
        <p:spPr>
          <a:xfrm>
            <a:off x="477060" y="4261678"/>
            <a:ext cx="8389144" cy="461665"/>
          </a:xfrm>
          <a:prstGeom prst="rect">
            <a:avLst/>
          </a:prstGeom>
          <a:noFill/>
        </p:spPr>
        <p:txBody>
          <a:bodyPr vert="horz" rtlCol="0">
            <a:spAutoFit/>
          </a:bodyPr>
          <a:lstStyle/>
          <a:p>
            <a:pPr marL="342900" indent="-342900">
              <a:buFont typeface="Arial" pitchFamily="34" charset="0"/>
              <a:buChar char="•"/>
            </a:pPr>
            <a:r>
              <a:rPr lang="en-US" sz="2400" b="1" dirty="0" smtClean="0">
                <a:solidFill>
                  <a:srgbClr val="0000FF"/>
                </a:solidFill>
                <a:latin typeface="Arial" pitchFamily="34" charset="0"/>
                <a:cs typeface="Arial" pitchFamily="34" charset="0"/>
              </a:rPr>
              <a:t>Comparing and Ordering Rational Numbers</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1195616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943142" y="6299200"/>
            <a:ext cx="619506"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4</a:t>
            </a:r>
            <a:endParaRPr lang="en-US" sz="2400" b="1">
              <a:solidFill>
                <a:srgbClr val="0000FF"/>
              </a:solidFill>
              <a:latin typeface="Arial" pitchFamily="34" charset="0"/>
              <a:cs typeface="Arial" pitchFamily="34" charset="0"/>
            </a:endParaRPr>
          </a:p>
        </p:txBody>
      </p:sp>
      <p:grpSp>
        <p:nvGrpSpPr>
          <p:cNvPr id="53" name="Group 52"/>
          <p:cNvGrpSpPr/>
          <p:nvPr/>
        </p:nvGrpSpPr>
        <p:grpSpPr>
          <a:xfrm>
            <a:off x="557947" y="3860800"/>
            <a:ext cx="9212957" cy="986536"/>
            <a:chOff x="228600" y="3873500"/>
            <a:chExt cx="9624569" cy="1002567"/>
          </a:xfrm>
        </p:grpSpPr>
        <p:sp>
          <p:nvSpPr>
            <p:cNvPr id="3" name="TextBox 2"/>
            <p:cNvSpPr txBox="1"/>
            <p:nvPr/>
          </p:nvSpPr>
          <p:spPr>
            <a:xfrm>
              <a:off x="5295900" y="4406900"/>
              <a:ext cx="359155" cy="46916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1</a:t>
              </a:r>
              <a:endParaRPr lang="en-US" sz="2400" b="1" dirty="0">
                <a:solidFill>
                  <a:srgbClr val="0000FF"/>
                </a:solidFill>
                <a:latin typeface="Arial" pitchFamily="34" charset="0"/>
                <a:cs typeface="Arial" pitchFamily="34" charset="0"/>
              </a:endParaRPr>
            </a:p>
          </p:txBody>
        </p:sp>
        <p:sp>
          <p:nvSpPr>
            <p:cNvPr id="4" name="TextBox 3"/>
            <p:cNvSpPr txBox="1"/>
            <p:nvPr/>
          </p:nvSpPr>
          <p:spPr>
            <a:xfrm>
              <a:off x="4876800" y="4406900"/>
              <a:ext cx="291004" cy="46916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0</a:t>
              </a:r>
              <a:endParaRPr lang="en-US" sz="2400" b="1" dirty="0">
                <a:solidFill>
                  <a:srgbClr val="0000FF"/>
                </a:solidFill>
                <a:latin typeface="Arial" pitchFamily="34" charset="0"/>
                <a:cs typeface="Arial" pitchFamily="34" charset="0"/>
              </a:endParaRPr>
            </a:p>
          </p:txBody>
        </p:sp>
        <p:sp>
          <p:nvSpPr>
            <p:cNvPr id="5" name="TextBox 4"/>
            <p:cNvSpPr txBox="1"/>
            <p:nvPr/>
          </p:nvSpPr>
          <p:spPr>
            <a:xfrm>
              <a:off x="5740400" y="4406900"/>
              <a:ext cx="393700" cy="46916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sp>
          <p:nvSpPr>
            <p:cNvPr id="6" name="TextBox 5"/>
            <p:cNvSpPr txBox="1"/>
            <p:nvPr/>
          </p:nvSpPr>
          <p:spPr>
            <a:xfrm>
              <a:off x="6134100" y="4406900"/>
              <a:ext cx="393699" cy="46916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3</a:t>
              </a:r>
              <a:endParaRPr lang="en-US" sz="2400" b="1">
                <a:solidFill>
                  <a:srgbClr val="0000FF"/>
                </a:solidFill>
                <a:latin typeface="Arial" pitchFamily="34" charset="0"/>
                <a:cs typeface="Arial" pitchFamily="34" charset="0"/>
              </a:endParaRPr>
            </a:p>
          </p:txBody>
        </p:sp>
        <p:sp>
          <p:nvSpPr>
            <p:cNvPr id="7" name="TextBox 6"/>
            <p:cNvSpPr txBox="1"/>
            <p:nvPr/>
          </p:nvSpPr>
          <p:spPr>
            <a:xfrm>
              <a:off x="6527800" y="4406900"/>
              <a:ext cx="279400" cy="46916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4</a:t>
              </a:r>
              <a:endParaRPr lang="en-US" sz="2400" b="1">
                <a:solidFill>
                  <a:srgbClr val="0000FF"/>
                </a:solidFill>
                <a:latin typeface="Arial" pitchFamily="34" charset="0"/>
                <a:cs typeface="Arial" pitchFamily="34" charset="0"/>
              </a:endParaRPr>
            </a:p>
          </p:txBody>
        </p:sp>
        <p:sp>
          <p:nvSpPr>
            <p:cNvPr id="8" name="TextBox 7"/>
            <p:cNvSpPr txBox="1"/>
            <p:nvPr/>
          </p:nvSpPr>
          <p:spPr>
            <a:xfrm>
              <a:off x="6972300" y="4406900"/>
              <a:ext cx="380999" cy="46916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5</a:t>
              </a:r>
              <a:endParaRPr lang="en-US" sz="2400" b="1">
                <a:solidFill>
                  <a:srgbClr val="0000FF"/>
                </a:solidFill>
                <a:latin typeface="Arial" pitchFamily="34" charset="0"/>
                <a:cs typeface="Arial" pitchFamily="34" charset="0"/>
              </a:endParaRPr>
            </a:p>
          </p:txBody>
        </p:sp>
        <p:sp>
          <p:nvSpPr>
            <p:cNvPr id="9" name="TextBox 8"/>
            <p:cNvSpPr txBox="1"/>
            <p:nvPr/>
          </p:nvSpPr>
          <p:spPr>
            <a:xfrm>
              <a:off x="7353300" y="4406900"/>
              <a:ext cx="279400" cy="46916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6</a:t>
              </a:r>
              <a:endParaRPr lang="en-US" sz="2400" b="1">
                <a:solidFill>
                  <a:srgbClr val="0000FF"/>
                </a:solidFill>
                <a:latin typeface="Arial" pitchFamily="34" charset="0"/>
                <a:cs typeface="Arial" pitchFamily="34" charset="0"/>
              </a:endParaRPr>
            </a:p>
          </p:txBody>
        </p:sp>
        <p:sp>
          <p:nvSpPr>
            <p:cNvPr id="10" name="TextBox 9"/>
            <p:cNvSpPr txBox="1"/>
            <p:nvPr/>
          </p:nvSpPr>
          <p:spPr>
            <a:xfrm>
              <a:off x="7772400" y="4406900"/>
              <a:ext cx="406399" cy="46916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7</a:t>
              </a:r>
              <a:endParaRPr lang="en-US" sz="2400" b="1">
                <a:solidFill>
                  <a:srgbClr val="0000FF"/>
                </a:solidFill>
                <a:latin typeface="Arial" pitchFamily="34" charset="0"/>
                <a:cs typeface="Arial" pitchFamily="34" charset="0"/>
              </a:endParaRPr>
            </a:p>
          </p:txBody>
        </p:sp>
        <p:sp>
          <p:nvSpPr>
            <p:cNvPr id="11" name="TextBox 10"/>
            <p:cNvSpPr txBox="1"/>
            <p:nvPr/>
          </p:nvSpPr>
          <p:spPr>
            <a:xfrm>
              <a:off x="8178800" y="4381500"/>
              <a:ext cx="419101" cy="46916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8</a:t>
              </a:r>
              <a:endParaRPr lang="en-US" sz="2400" b="1">
                <a:solidFill>
                  <a:srgbClr val="0000FF"/>
                </a:solidFill>
                <a:latin typeface="Arial" pitchFamily="34" charset="0"/>
                <a:cs typeface="Arial" pitchFamily="34" charset="0"/>
              </a:endParaRPr>
            </a:p>
          </p:txBody>
        </p:sp>
        <p:sp>
          <p:nvSpPr>
            <p:cNvPr id="12" name="TextBox 11"/>
            <p:cNvSpPr txBox="1"/>
            <p:nvPr/>
          </p:nvSpPr>
          <p:spPr>
            <a:xfrm>
              <a:off x="8597900" y="4381500"/>
              <a:ext cx="279400" cy="46916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9</a:t>
              </a:r>
              <a:endParaRPr lang="en-US" sz="2400" b="1">
                <a:solidFill>
                  <a:srgbClr val="0000FF"/>
                </a:solidFill>
                <a:latin typeface="Arial" pitchFamily="34" charset="0"/>
                <a:cs typeface="Arial" pitchFamily="34" charset="0"/>
              </a:endParaRPr>
            </a:p>
          </p:txBody>
        </p:sp>
        <p:sp>
          <p:nvSpPr>
            <p:cNvPr id="13" name="TextBox 12"/>
            <p:cNvSpPr txBox="1"/>
            <p:nvPr/>
          </p:nvSpPr>
          <p:spPr>
            <a:xfrm>
              <a:off x="8953501" y="4368800"/>
              <a:ext cx="618109" cy="46916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10</a:t>
              </a:r>
              <a:endParaRPr lang="en-US" sz="2400" b="1">
                <a:solidFill>
                  <a:srgbClr val="0000FF"/>
                </a:solidFill>
                <a:latin typeface="Arial" pitchFamily="34" charset="0"/>
                <a:cs typeface="Arial" pitchFamily="34" charset="0"/>
              </a:endParaRPr>
            </a:p>
          </p:txBody>
        </p:sp>
        <p:grpSp>
          <p:nvGrpSpPr>
            <p:cNvPr id="19" name="Group 18"/>
            <p:cNvGrpSpPr/>
            <p:nvPr/>
          </p:nvGrpSpPr>
          <p:grpSpPr>
            <a:xfrm>
              <a:off x="228600" y="3873500"/>
              <a:ext cx="9624569" cy="562103"/>
              <a:chOff x="228600" y="3873500"/>
              <a:chExt cx="9624569" cy="562103"/>
            </a:xfrm>
          </p:grpSpPr>
          <p:sp>
            <p:nvSpPr>
              <p:cNvPr id="14" name="Freeform 13"/>
              <p:cNvSpPr/>
              <p:nvPr/>
            </p:nvSpPr>
            <p:spPr>
              <a:xfrm>
                <a:off x="241935" y="4141978"/>
                <a:ext cx="9609202" cy="21210"/>
              </a:xfrm>
              <a:custGeom>
                <a:avLst/>
                <a:gdLst/>
                <a:ahLst/>
                <a:cxnLst/>
                <a:rect l="0" t="0" r="0" b="0"/>
                <a:pathLst>
                  <a:path w="9609202" h="21210">
                    <a:moveTo>
                      <a:pt x="0" y="21209"/>
                    </a:moveTo>
                    <a:lnTo>
                      <a:pt x="0" y="0"/>
                    </a:lnTo>
                    <a:lnTo>
                      <a:pt x="9609201" y="0"/>
                    </a:lnTo>
                    <a:lnTo>
                      <a:pt x="9609201" y="2120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5" name="Freeform 14"/>
              <p:cNvSpPr/>
              <p:nvPr/>
            </p:nvSpPr>
            <p:spPr>
              <a:xfrm>
                <a:off x="228600" y="3873500"/>
                <a:ext cx="277623" cy="293879"/>
              </a:xfrm>
              <a:custGeom>
                <a:avLst/>
                <a:gdLst/>
                <a:ahLst/>
                <a:cxnLst/>
                <a:rect l="0" t="0" r="0" b="0"/>
                <a:pathLst>
                  <a:path w="277623" h="293879">
                    <a:moveTo>
                      <a:pt x="13335" y="293878"/>
                    </a:moveTo>
                    <a:lnTo>
                      <a:pt x="0" y="279019"/>
                    </a:lnTo>
                    <a:lnTo>
                      <a:pt x="264033" y="0"/>
                    </a:lnTo>
                    <a:lnTo>
                      <a:pt x="277622" y="1473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6" name="Freeform 15"/>
              <p:cNvSpPr/>
              <p:nvPr/>
            </p:nvSpPr>
            <p:spPr>
              <a:xfrm>
                <a:off x="232410" y="4140835"/>
                <a:ext cx="277496" cy="293879"/>
              </a:xfrm>
              <a:custGeom>
                <a:avLst/>
                <a:gdLst/>
                <a:ahLst/>
                <a:cxnLst/>
                <a:rect l="0" t="0" r="0" b="0"/>
                <a:pathLst>
                  <a:path w="277496" h="293879">
                    <a:moveTo>
                      <a:pt x="0" y="14732"/>
                    </a:moveTo>
                    <a:lnTo>
                      <a:pt x="13589" y="0"/>
                    </a:lnTo>
                    <a:lnTo>
                      <a:pt x="277495" y="279019"/>
                    </a:lnTo>
                    <a:lnTo>
                      <a:pt x="264160" y="29387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7" name="Freeform 16"/>
              <p:cNvSpPr/>
              <p:nvPr/>
            </p:nvSpPr>
            <p:spPr>
              <a:xfrm>
                <a:off x="9575546" y="3874643"/>
                <a:ext cx="277623" cy="293879"/>
              </a:xfrm>
              <a:custGeom>
                <a:avLst/>
                <a:gdLst/>
                <a:ahLst/>
                <a:cxnLst/>
                <a:rect l="0" t="0" r="0" b="0"/>
                <a:pathLst>
                  <a:path w="277623" h="293879">
                    <a:moveTo>
                      <a:pt x="277622" y="278892"/>
                    </a:moveTo>
                    <a:lnTo>
                      <a:pt x="264160" y="293878"/>
                    </a:lnTo>
                    <a:lnTo>
                      <a:pt x="0" y="14859"/>
                    </a:lnTo>
                    <a:lnTo>
                      <a:pt x="13462"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8" name="Freeform 17"/>
              <p:cNvSpPr/>
              <p:nvPr/>
            </p:nvSpPr>
            <p:spPr>
              <a:xfrm>
                <a:off x="9571609" y="4141978"/>
                <a:ext cx="277750" cy="293625"/>
              </a:xfrm>
              <a:custGeom>
                <a:avLst/>
                <a:gdLst/>
                <a:ahLst/>
                <a:cxnLst/>
                <a:rect l="0" t="0" r="0" b="0"/>
                <a:pathLst>
                  <a:path w="277750" h="293625">
                    <a:moveTo>
                      <a:pt x="264160" y="0"/>
                    </a:moveTo>
                    <a:lnTo>
                      <a:pt x="277749" y="14859"/>
                    </a:lnTo>
                    <a:lnTo>
                      <a:pt x="13589" y="293624"/>
                    </a:lnTo>
                    <a:lnTo>
                      <a:pt x="0" y="27889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grpSp>
        <p:sp>
          <p:nvSpPr>
            <p:cNvPr id="20" name="Freeform 19"/>
            <p:cNvSpPr/>
            <p:nvPr/>
          </p:nvSpPr>
          <p:spPr>
            <a:xfrm>
              <a:off x="9155557" y="3891661"/>
              <a:ext cx="21972" cy="442977"/>
            </a:xfrm>
            <a:custGeom>
              <a:avLst/>
              <a:gdLst/>
              <a:ahLst/>
              <a:cxnLst/>
              <a:rect l="0" t="0" r="0" b="0"/>
              <a:pathLst>
                <a:path w="21972" h="442977">
                  <a:moveTo>
                    <a:pt x="0" y="0"/>
                  </a:moveTo>
                  <a:lnTo>
                    <a:pt x="21971" y="0"/>
                  </a:lnTo>
                  <a:lnTo>
                    <a:pt x="21971" y="442976"/>
                  </a:lnTo>
                  <a:lnTo>
                    <a:pt x="0" y="44297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1" name="Freeform 20"/>
            <p:cNvSpPr/>
            <p:nvPr/>
          </p:nvSpPr>
          <p:spPr>
            <a:xfrm>
              <a:off x="8345424" y="3891661"/>
              <a:ext cx="21972" cy="442977"/>
            </a:xfrm>
            <a:custGeom>
              <a:avLst/>
              <a:gdLst/>
              <a:ahLst/>
              <a:cxnLst/>
              <a:rect l="0" t="0" r="0" b="0"/>
              <a:pathLst>
                <a:path w="21972" h="442977">
                  <a:moveTo>
                    <a:pt x="0" y="0"/>
                  </a:moveTo>
                  <a:lnTo>
                    <a:pt x="21971" y="0"/>
                  </a:lnTo>
                  <a:lnTo>
                    <a:pt x="21971" y="442976"/>
                  </a:lnTo>
                  <a:lnTo>
                    <a:pt x="0" y="44297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2" name="Freeform 21"/>
            <p:cNvSpPr/>
            <p:nvPr/>
          </p:nvSpPr>
          <p:spPr>
            <a:xfrm>
              <a:off x="7485888" y="3891661"/>
              <a:ext cx="21972" cy="442977"/>
            </a:xfrm>
            <a:custGeom>
              <a:avLst/>
              <a:gdLst/>
              <a:ahLst/>
              <a:cxnLst/>
              <a:rect l="0" t="0" r="0" b="0"/>
              <a:pathLst>
                <a:path w="21972" h="442977">
                  <a:moveTo>
                    <a:pt x="0" y="0"/>
                  </a:moveTo>
                  <a:lnTo>
                    <a:pt x="21971" y="0"/>
                  </a:lnTo>
                  <a:lnTo>
                    <a:pt x="21971" y="442976"/>
                  </a:lnTo>
                  <a:lnTo>
                    <a:pt x="0" y="44297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3" name="Freeform 22"/>
            <p:cNvSpPr/>
            <p:nvPr/>
          </p:nvSpPr>
          <p:spPr>
            <a:xfrm>
              <a:off x="6675755" y="3891661"/>
              <a:ext cx="22099" cy="442977"/>
            </a:xfrm>
            <a:custGeom>
              <a:avLst/>
              <a:gdLst/>
              <a:ahLst/>
              <a:cxnLst/>
              <a:rect l="0" t="0" r="0" b="0"/>
              <a:pathLst>
                <a:path w="22099" h="442977">
                  <a:moveTo>
                    <a:pt x="0" y="0"/>
                  </a:moveTo>
                  <a:lnTo>
                    <a:pt x="22098" y="0"/>
                  </a:lnTo>
                  <a:lnTo>
                    <a:pt x="22098" y="442976"/>
                  </a:lnTo>
                  <a:lnTo>
                    <a:pt x="0" y="44297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4" name="Freeform 23"/>
            <p:cNvSpPr/>
            <p:nvPr/>
          </p:nvSpPr>
          <p:spPr>
            <a:xfrm>
              <a:off x="5865749" y="3891661"/>
              <a:ext cx="21972" cy="442977"/>
            </a:xfrm>
            <a:custGeom>
              <a:avLst/>
              <a:gdLst/>
              <a:ahLst/>
              <a:cxnLst/>
              <a:rect l="0" t="0" r="0" b="0"/>
              <a:pathLst>
                <a:path w="21972" h="442977">
                  <a:moveTo>
                    <a:pt x="0" y="0"/>
                  </a:moveTo>
                  <a:lnTo>
                    <a:pt x="21971" y="0"/>
                  </a:lnTo>
                  <a:lnTo>
                    <a:pt x="21971" y="442976"/>
                  </a:lnTo>
                  <a:lnTo>
                    <a:pt x="0" y="44297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5" name="Freeform 24"/>
            <p:cNvSpPr/>
            <p:nvPr/>
          </p:nvSpPr>
          <p:spPr>
            <a:xfrm>
              <a:off x="4179570" y="3909949"/>
              <a:ext cx="21972" cy="442850"/>
            </a:xfrm>
            <a:custGeom>
              <a:avLst/>
              <a:gdLst/>
              <a:ahLst/>
              <a:cxnLst/>
              <a:rect l="0" t="0" r="0" b="0"/>
              <a:pathLst>
                <a:path w="21972" h="442850">
                  <a:moveTo>
                    <a:pt x="0" y="0"/>
                  </a:moveTo>
                  <a:lnTo>
                    <a:pt x="21971" y="0"/>
                  </a:lnTo>
                  <a:lnTo>
                    <a:pt x="21971" y="442849"/>
                  </a:lnTo>
                  <a:lnTo>
                    <a:pt x="0" y="44284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6" name="Freeform 25"/>
            <p:cNvSpPr/>
            <p:nvPr/>
          </p:nvSpPr>
          <p:spPr>
            <a:xfrm>
              <a:off x="3369564" y="3909949"/>
              <a:ext cx="21972" cy="442850"/>
            </a:xfrm>
            <a:custGeom>
              <a:avLst/>
              <a:gdLst/>
              <a:ahLst/>
              <a:cxnLst/>
              <a:rect l="0" t="0" r="0" b="0"/>
              <a:pathLst>
                <a:path w="21972" h="442850">
                  <a:moveTo>
                    <a:pt x="0" y="0"/>
                  </a:moveTo>
                  <a:lnTo>
                    <a:pt x="21971" y="0"/>
                  </a:lnTo>
                  <a:lnTo>
                    <a:pt x="21971" y="442849"/>
                  </a:lnTo>
                  <a:lnTo>
                    <a:pt x="0" y="44284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7" name="Freeform 26"/>
            <p:cNvSpPr/>
            <p:nvPr/>
          </p:nvSpPr>
          <p:spPr>
            <a:xfrm>
              <a:off x="2509901" y="3909949"/>
              <a:ext cx="21972" cy="442850"/>
            </a:xfrm>
            <a:custGeom>
              <a:avLst/>
              <a:gdLst/>
              <a:ahLst/>
              <a:cxnLst/>
              <a:rect l="0" t="0" r="0" b="0"/>
              <a:pathLst>
                <a:path w="21972" h="442850">
                  <a:moveTo>
                    <a:pt x="0" y="0"/>
                  </a:moveTo>
                  <a:lnTo>
                    <a:pt x="21971" y="0"/>
                  </a:lnTo>
                  <a:lnTo>
                    <a:pt x="21971" y="442849"/>
                  </a:lnTo>
                  <a:lnTo>
                    <a:pt x="0" y="44284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8" name="Freeform 27"/>
            <p:cNvSpPr/>
            <p:nvPr/>
          </p:nvSpPr>
          <p:spPr>
            <a:xfrm>
              <a:off x="1699895" y="3909949"/>
              <a:ext cx="21972" cy="442850"/>
            </a:xfrm>
            <a:custGeom>
              <a:avLst/>
              <a:gdLst/>
              <a:ahLst/>
              <a:cxnLst/>
              <a:rect l="0" t="0" r="0" b="0"/>
              <a:pathLst>
                <a:path w="21972" h="442850">
                  <a:moveTo>
                    <a:pt x="0" y="0"/>
                  </a:moveTo>
                  <a:lnTo>
                    <a:pt x="21971" y="0"/>
                  </a:lnTo>
                  <a:lnTo>
                    <a:pt x="21971" y="442849"/>
                  </a:lnTo>
                  <a:lnTo>
                    <a:pt x="0" y="44284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9" name="Freeform 28"/>
            <p:cNvSpPr/>
            <p:nvPr/>
          </p:nvSpPr>
          <p:spPr>
            <a:xfrm>
              <a:off x="889889" y="3909949"/>
              <a:ext cx="21972" cy="442850"/>
            </a:xfrm>
            <a:custGeom>
              <a:avLst/>
              <a:gdLst/>
              <a:ahLst/>
              <a:cxnLst/>
              <a:rect l="0" t="0" r="0" b="0"/>
              <a:pathLst>
                <a:path w="21972" h="442850">
                  <a:moveTo>
                    <a:pt x="0" y="0"/>
                  </a:moveTo>
                  <a:lnTo>
                    <a:pt x="21971" y="0"/>
                  </a:lnTo>
                  <a:lnTo>
                    <a:pt x="21971" y="442849"/>
                  </a:lnTo>
                  <a:lnTo>
                    <a:pt x="0" y="44284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0" name="Freeform 29"/>
            <p:cNvSpPr/>
            <p:nvPr/>
          </p:nvSpPr>
          <p:spPr>
            <a:xfrm>
              <a:off x="5022723" y="3891661"/>
              <a:ext cx="21972" cy="442977"/>
            </a:xfrm>
            <a:custGeom>
              <a:avLst/>
              <a:gdLst/>
              <a:ahLst/>
              <a:cxnLst/>
              <a:rect l="0" t="0" r="0" b="0"/>
              <a:pathLst>
                <a:path w="21972" h="442977">
                  <a:moveTo>
                    <a:pt x="0" y="0"/>
                  </a:moveTo>
                  <a:lnTo>
                    <a:pt x="21971" y="0"/>
                  </a:lnTo>
                  <a:lnTo>
                    <a:pt x="21971" y="442976"/>
                  </a:lnTo>
                  <a:lnTo>
                    <a:pt x="0" y="44297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1" name="Freeform 30"/>
            <p:cNvSpPr/>
            <p:nvPr/>
          </p:nvSpPr>
          <p:spPr>
            <a:xfrm>
              <a:off x="2972816" y="3909949"/>
              <a:ext cx="21972" cy="442850"/>
            </a:xfrm>
            <a:custGeom>
              <a:avLst/>
              <a:gdLst/>
              <a:ahLst/>
              <a:cxnLst/>
              <a:rect l="0" t="0" r="0" b="0"/>
              <a:pathLst>
                <a:path w="21972" h="442850">
                  <a:moveTo>
                    <a:pt x="0" y="0"/>
                  </a:moveTo>
                  <a:lnTo>
                    <a:pt x="21971" y="0"/>
                  </a:lnTo>
                  <a:lnTo>
                    <a:pt x="21971" y="442849"/>
                  </a:lnTo>
                  <a:lnTo>
                    <a:pt x="0" y="44284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2" name="Freeform 31"/>
            <p:cNvSpPr/>
            <p:nvPr/>
          </p:nvSpPr>
          <p:spPr>
            <a:xfrm>
              <a:off x="2113153" y="3909949"/>
              <a:ext cx="21972" cy="442850"/>
            </a:xfrm>
            <a:custGeom>
              <a:avLst/>
              <a:gdLst/>
              <a:ahLst/>
              <a:cxnLst/>
              <a:rect l="0" t="0" r="0" b="0"/>
              <a:pathLst>
                <a:path w="21972" h="442850">
                  <a:moveTo>
                    <a:pt x="0" y="0"/>
                  </a:moveTo>
                  <a:lnTo>
                    <a:pt x="21971" y="0"/>
                  </a:lnTo>
                  <a:lnTo>
                    <a:pt x="21971" y="442849"/>
                  </a:lnTo>
                  <a:lnTo>
                    <a:pt x="0" y="44284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3" name="Freeform 32"/>
            <p:cNvSpPr/>
            <p:nvPr/>
          </p:nvSpPr>
          <p:spPr>
            <a:xfrm>
              <a:off x="1303147" y="3909949"/>
              <a:ext cx="21972" cy="442850"/>
            </a:xfrm>
            <a:custGeom>
              <a:avLst/>
              <a:gdLst/>
              <a:ahLst/>
              <a:cxnLst/>
              <a:rect l="0" t="0" r="0" b="0"/>
              <a:pathLst>
                <a:path w="21972" h="442850">
                  <a:moveTo>
                    <a:pt x="0" y="0"/>
                  </a:moveTo>
                  <a:lnTo>
                    <a:pt x="21971" y="0"/>
                  </a:lnTo>
                  <a:lnTo>
                    <a:pt x="21971" y="442849"/>
                  </a:lnTo>
                  <a:lnTo>
                    <a:pt x="0" y="44284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4" name="Freeform 33"/>
            <p:cNvSpPr/>
            <p:nvPr/>
          </p:nvSpPr>
          <p:spPr>
            <a:xfrm>
              <a:off x="6245987" y="3891661"/>
              <a:ext cx="21972" cy="442977"/>
            </a:xfrm>
            <a:custGeom>
              <a:avLst/>
              <a:gdLst/>
              <a:ahLst/>
              <a:cxnLst/>
              <a:rect l="0" t="0" r="0" b="0"/>
              <a:pathLst>
                <a:path w="21972" h="442977">
                  <a:moveTo>
                    <a:pt x="0" y="0"/>
                  </a:moveTo>
                  <a:lnTo>
                    <a:pt x="21971" y="0"/>
                  </a:lnTo>
                  <a:lnTo>
                    <a:pt x="21971" y="442976"/>
                  </a:lnTo>
                  <a:lnTo>
                    <a:pt x="0" y="44297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5" name="Freeform 34"/>
            <p:cNvSpPr/>
            <p:nvPr/>
          </p:nvSpPr>
          <p:spPr>
            <a:xfrm>
              <a:off x="5435981" y="3891661"/>
              <a:ext cx="21972" cy="442977"/>
            </a:xfrm>
            <a:custGeom>
              <a:avLst/>
              <a:gdLst/>
              <a:ahLst/>
              <a:cxnLst/>
              <a:rect l="0" t="0" r="0" b="0"/>
              <a:pathLst>
                <a:path w="21972" h="442977">
                  <a:moveTo>
                    <a:pt x="0" y="0"/>
                  </a:moveTo>
                  <a:lnTo>
                    <a:pt x="21971" y="0"/>
                  </a:lnTo>
                  <a:lnTo>
                    <a:pt x="21971" y="442976"/>
                  </a:lnTo>
                  <a:lnTo>
                    <a:pt x="0" y="44297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6" name="Freeform 35"/>
            <p:cNvSpPr/>
            <p:nvPr/>
          </p:nvSpPr>
          <p:spPr>
            <a:xfrm>
              <a:off x="4576318" y="3891661"/>
              <a:ext cx="21972" cy="442977"/>
            </a:xfrm>
            <a:custGeom>
              <a:avLst/>
              <a:gdLst/>
              <a:ahLst/>
              <a:cxnLst/>
              <a:rect l="0" t="0" r="0" b="0"/>
              <a:pathLst>
                <a:path w="21972" h="442977">
                  <a:moveTo>
                    <a:pt x="0" y="0"/>
                  </a:moveTo>
                  <a:lnTo>
                    <a:pt x="21971" y="0"/>
                  </a:lnTo>
                  <a:lnTo>
                    <a:pt x="21971" y="442976"/>
                  </a:lnTo>
                  <a:lnTo>
                    <a:pt x="0" y="44297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7" name="Freeform 36"/>
            <p:cNvSpPr/>
            <p:nvPr/>
          </p:nvSpPr>
          <p:spPr>
            <a:xfrm>
              <a:off x="3766312" y="3891661"/>
              <a:ext cx="21972" cy="442977"/>
            </a:xfrm>
            <a:custGeom>
              <a:avLst/>
              <a:gdLst/>
              <a:ahLst/>
              <a:cxnLst/>
              <a:rect l="0" t="0" r="0" b="0"/>
              <a:pathLst>
                <a:path w="21972" h="442977">
                  <a:moveTo>
                    <a:pt x="0" y="0"/>
                  </a:moveTo>
                  <a:lnTo>
                    <a:pt x="21971" y="0"/>
                  </a:lnTo>
                  <a:lnTo>
                    <a:pt x="21971" y="442976"/>
                  </a:lnTo>
                  <a:lnTo>
                    <a:pt x="0" y="44297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8" name="Freeform 37"/>
            <p:cNvSpPr/>
            <p:nvPr/>
          </p:nvSpPr>
          <p:spPr>
            <a:xfrm>
              <a:off x="8709152" y="3909949"/>
              <a:ext cx="21972" cy="442850"/>
            </a:xfrm>
            <a:custGeom>
              <a:avLst/>
              <a:gdLst/>
              <a:ahLst/>
              <a:cxnLst/>
              <a:rect l="0" t="0" r="0" b="0"/>
              <a:pathLst>
                <a:path w="21972" h="442850">
                  <a:moveTo>
                    <a:pt x="0" y="0"/>
                  </a:moveTo>
                  <a:lnTo>
                    <a:pt x="21971" y="0"/>
                  </a:lnTo>
                  <a:lnTo>
                    <a:pt x="21971" y="442849"/>
                  </a:lnTo>
                  <a:lnTo>
                    <a:pt x="0" y="44284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9" name="Freeform 38"/>
            <p:cNvSpPr/>
            <p:nvPr/>
          </p:nvSpPr>
          <p:spPr>
            <a:xfrm>
              <a:off x="7899146" y="3909949"/>
              <a:ext cx="21972" cy="442850"/>
            </a:xfrm>
            <a:custGeom>
              <a:avLst/>
              <a:gdLst/>
              <a:ahLst/>
              <a:cxnLst/>
              <a:rect l="0" t="0" r="0" b="0"/>
              <a:pathLst>
                <a:path w="21972" h="442850">
                  <a:moveTo>
                    <a:pt x="0" y="0"/>
                  </a:moveTo>
                  <a:lnTo>
                    <a:pt x="21971" y="0"/>
                  </a:lnTo>
                  <a:lnTo>
                    <a:pt x="21971" y="442849"/>
                  </a:lnTo>
                  <a:lnTo>
                    <a:pt x="0" y="44284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0" name="Freeform 39"/>
            <p:cNvSpPr/>
            <p:nvPr/>
          </p:nvSpPr>
          <p:spPr>
            <a:xfrm>
              <a:off x="7089140" y="3909949"/>
              <a:ext cx="21972" cy="442850"/>
            </a:xfrm>
            <a:custGeom>
              <a:avLst/>
              <a:gdLst/>
              <a:ahLst/>
              <a:cxnLst/>
              <a:rect l="0" t="0" r="0" b="0"/>
              <a:pathLst>
                <a:path w="21972" h="442850">
                  <a:moveTo>
                    <a:pt x="0" y="0"/>
                  </a:moveTo>
                  <a:lnTo>
                    <a:pt x="21971" y="0"/>
                  </a:lnTo>
                  <a:lnTo>
                    <a:pt x="21971" y="442849"/>
                  </a:lnTo>
                  <a:lnTo>
                    <a:pt x="0" y="44284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1" name="TextBox 40"/>
            <p:cNvSpPr txBox="1"/>
            <p:nvPr/>
          </p:nvSpPr>
          <p:spPr>
            <a:xfrm>
              <a:off x="4381500" y="4406900"/>
              <a:ext cx="635000" cy="46916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-1</a:t>
              </a:r>
              <a:endParaRPr lang="en-US" sz="2400" b="1" dirty="0">
                <a:solidFill>
                  <a:srgbClr val="0000FF"/>
                </a:solidFill>
                <a:latin typeface="Arial" pitchFamily="34" charset="0"/>
                <a:cs typeface="Arial" pitchFamily="34" charset="0"/>
              </a:endParaRPr>
            </a:p>
          </p:txBody>
        </p:sp>
        <p:sp>
          <p:nvSpPr>
            <p:cNvPr id="42" name="TextBox 41"/>
            <p:cNvSpPr txBox="1"/>
            <p:nvPr/>
          </p:nvSpPr>
          <p:spPr>
            <a:xfrm>
              <a:off x="3962400" y="4406900"/>
              <a:ext cx="584200" cy="469167"/>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-2</a:t>
              </a:r>
              <a:endParaRPr lang="en-US" sz="2400" b="1">
                <a:solidFill>
                  <a:srgbClr val="0000FF"/>
                </a:solidFill>
                <a:latin typeface="Arial" pitchFamily="34" charset="0"/>
                <a:cs typeface="Arial" pitchFamily="34" charset="0"/>
              </a:endParaRPr>
            </a:p>
          </p:txBody>
        </p:sp>
        <p:sp>
          <p:nvSpPr>
            <p:cNvPr id="43" name="TextBox 42"/>
            <p:cNvSpPr txBox="1"/>
            <p:nvPr/>
          </p:nvSpPr>
          <p:spPr>
            <a:xfrm>
              <a:off x="3556000" y="4406900"/>
              <a:ext cx="660400" cy="469167"/>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-3</a:t>
              </a:r>
              <a:endParaRPr lang="en-US" sz="2400" b="1">
                <a:solidFill>
                  <a:srgbClr val="0000FF"/>
                </a:solidFill>
                <a:latin typeface="Arial" pitchFamily="34" charset="0"/>
                <a:cs typeface="Arial" pitchFamily="34" charset="0"/>
              </a:endParaRPr>
            </a:p>
          </p:txBody>
        </p:sp>
        <p:sp>
          <p:nvSpPr>
            <p:cNvPr id="44" name="TextBox 43"/>
            <p:cNvSpPr txBox="1"/>
            <p:nvPr/>
          </p:nvSpPr>
          <p:spPr>
            <a:xfrm>
              <a:off x="3136900" y="4406900"/>
              <a:ext cx="660400" cy="469167"/>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-4</a:t>
              </a:r>
              <a:endParaRPr lang="en-US" sz="2400" b="1">
                <a:solidFill>
                  <a:srgbClr val="0000FF"/>
                </a:solidFill>
                <a:latin typeface="Arial" pitchFamily="34" charset="0"/>
                <a:cs typeface="Arial" pitchFamily="34" charset="0"/>
              </a:endParaRPr>
            </a:p>
          </p:txBody>
        </p:sp>
        <p:sp>
          <p:nvSpPr>
            <p:cNvPr id="45" name="TextBox 44"/>
            <p:cNvSpPr txBox="1"/>
            <p:nvPr/>
          </p:nvSpPr>
          <p:spPr>
            <a:xfrm>
              <a:off x="2755900" y="4406900"/>
              <a:ext cx="660400" cy="469167"/>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-5</a:t>
              </a:r>
              <a:endParaRPr lang="en-US" sz="2400" b="1">
                <a:solidFill>
                  <a:srgbClr val="0000FF"/>
                </a:solidFill>
                <a:latin typeface="Arial" pitchFamily="34" charset="0"/>
                <a:cs typeface="Arial" pitchFamily="34" charset="0"/>
              </a:endParaRPr>
            </a:p>
          </p:txBody>
        </p:sp>
        <p:sp>
          <p:nvSpPr>
            <p:cNvPr id="46" name="TextBox 45"/>
            <p:cNvSpPr txBox="1"/>
            <p:nvPr/>
          </p:nvSpPr>
          <p:spPr>
            <a:xfrm>
              <a:off x="2311400" y="4406900"/>
              <a:ext cx="660400" cy="469167"/>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-6</a:t>
              </a:r>
              <a:endParaRPr lang="en-US" sz="2400" b="1">
                <a:solidFill>
                  <a:srgbClr val="0000FF"/>
                </a:solidFill>
                <a:latin typeface="Arial" pitchFamily="34" charset="0"/>
                <a:cs typeface="Arial" pitchFamily="34" charset="0"/>
              </a:endParaRPr>
            </a:p>
          </p:txBody>
        </p:sp>
        <p:sp>
          <p:nvSpPr>
            <p:cNvPr id="47" name="TextBox 46"/>
            <p:cNvSpPr txBox="1"/>
            <p:nvPr/>
          </p:nvSpPr>
          <p:spPr>
            <a:xfrm>
              <a:off x="1905000" y="4406900"/>
              <a:ext cx="660400" cy="46916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-7</a:t>
              </a:r>
              <a:endParaRPr lang="en-US" sz="2400" b="1" dirty="0">
                <a:solidFill>
                  <a:srgbClr val="0000FF"/>
                </a:solidFill>
                <a:latin typeface="Arial" pitchFamily="34" charset="0"/>
                <a:cs typeface="Arial" pitchFamily="34" charset="0"/>
              </a:endParaRPr>
            </a:p>
          </p:txBody>
        </p:sp>
        <p:sp>
          <p:nvSpPr>
            <p:cNvPr id="48" name="TextBox 47"/>
            <p:cNvSpPr txBox="1"/>
            <p:nvPr/>
          </p:nvSpPr>
          <p:spPr>
            <a:xfrm>
              <a:off x="1498601" y="4406900"/>
              <a:ext cx="614552" cy="46916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-8</a:t>
              </a:r>
              <a:endParaRPr lang="en-US" sz="2400" b="1" dirty="0">
                <a:solidFill>
                  <a:srgbClr val="0000FF"/>
                </a:solidFill>
                <a:latin typeface="Arial" pitchFamily="34" charset="0"/>
                <a:cs typeface="Arial" pitchFamily="34" charset="0"/>
              </a:endParaRPr>
            </a:p>
          </p:txBody>
        </p:sp>
        <p:sp>
          <p:nvSpPr>
            <p:cNvPr id="49" name="TextBox 48"/>
            <p:cNvSpPr txBox="1"/>
            <p:nvPr/>
          </p:nvSpPr>
          <p:spPr>
            <a:xfrm>
              <a:off x="1092200" y="4406900"/>
              <a:ext cx="607694" cy="46916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-9</a:t>
              </a:r>
              <a:endParaRPr lang="en-US" sz="2400" b="1" dirty="0">
                <a:solidFill>
                  <a:srgbClr val="0000FF"/>
                </a:solidFill>
                <a:latin typeface="Arial" pitchFamily="34" charset="0"/>
                <a:cs typeface="Arial" pitchFamily="34" charset="0"/>
              </a:endParaRPr>
            </a:p>
          </p:txBody>
        </p:sp>
        <p:sp>
          <p:nvSpPr>
            <p:cNvPr id="50" name="TextBox 49"/>
            <p:cNvSpPr txBox="1"/>
            <p:nvPr/>
          </p:nvSpPr>
          <p:spPr>
            <a:xfrm>
              <a:off x="432787" y="4406900"/>
              <a:ext cx="760069" cy="46916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-10</a:t>
              </a:r>
              <a:endParaRPr lang="en-US" sz="2400" b="1" dirty="0">
                <a:solidFill>
                  <a:srgbClr val="0000FF"/>
                </a:solidFill>
                <a:latin typeface="Arial" pitchFamily="34" charset="0"/>
                <a:cs typeface="Arial" pitchFamily="34" charset="0"/>
              </a:endParaRPr>
            </a:p>
          </p:txBody>
        </p:sp>
        <p:cxnSp>
          <p:nvCxnSpPr>
            <p:cNvPr id="51" name="Straight Connector 50"/>
            <p:cNvCxnSpPr/>
            <p:nvPr/>
          </p:nvCxnSpPr>
          <p:spPr>
            <a:xfrm>
              <a:off x="5038925" y="4140200"/>
              <a:ext cx="1612900" cy="0"/>
            </a:xfrm>
            <a:prstGeom prst="line">
              <a:avLst/>
            </a:prstGeom>
            <a:ln w="76200" cap="flat" cmpd="sng" algn="ctr">
              <a:solidFill>
                <a:srgbClr val="0000FF"/>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4965700" y="4076700"/>
              <a:ext cx="141732" cy="110998"/>
            </a:xfrm>
            <a:prstGeom prst="ellipse">
              <a:avLst/>
            </a:prstGeom>
            <a:solidFill>
              <a:srgbClr val="FF0000"/>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grpSp>
      <p:sp>
        <p:nvSpPr>
          <p:cNvPr id="54" name="TextBox 53"/>
          <p:cNvSpPr txBox="1"/>
          <p:nvPr/>
        </p:nvSpPr>
        <p:spPr>
          <a:xfrm>
            <a:off x="557948" y="918310"/>
            <a:ext cx="9212957" cy="1200329"/>
          </a:xfrm>
          <a:prstGeom prst="rect">
            <a:avLst/>
          </a:prstGeom>
          <a:noFill/>
        </p:spPr>
        <p:txBody>
          <a:bodyPr vert="horz" wrap="square" rtlCol="0">
            <a:spAutoFit/>
          </a:bodyPr>
          <a:lstStyle/>
          <a:p>
            <a:pPr algn="ctr"/>
            <a:r>
              <a:rPr lang="en-US" sz="3600" b="1" dirty="0" smtClean="0">
                <a:solidFill>
                  <a:srgbClr val="0000FF"/>
                </a:solidFill>
                <a:latin typeface="Arial" pitchFamily="34" charset="0"/>
                <a:cs typeface="Arial" pitchFamily="34" charset="0"/>
              </a:rPr>
              <a:t>Absolute value is symbolized by two vertical bars</a:t>
            </a:r>
            <a:endParaRPr lang="en-US" sz="3600" b="1" dirty="0">
              <a:solidFill>
                <a:srgbClr val="0000FF"/>
              </a:solidFill>
              <a:latin typeface="Arial" pitchFamily="34" charset="0"/>
              <a:cs typeface="Arial" pitchFamily="34" charset="0"/>
            </a:endParaRPr>
          </a:p>
        </p:txBody>
      </p:sp>
      <p:sp>
        <p:nvSpPr>
          <p:cNvPr id="55" name="TextBox 54"/>
          <p:cNvSpPr txBox="1"/>
          <p:nvPr/>
        </p:nvSpPr>
        <p:spPr>
          <a:xfrm>
            <a:off x="954214" y="2697922"/>
            <a:ext cx="1084136" cy="769441"/>
          </a:xfrm>
          <a:prstGeom prst="rect">
            <a:avLst/>
          </a:prstGeom>
          <a:noFill/>
        </p:spPr>
        <p:txBody>
          <a:bodyPr vert="horz" rtlCol="0">
            <a:spAutoFit/>
          </a:bodyPr>
          <a:lstStyle/>
          <a:p>
            <a:r>
              <a:rPr lang="en-US" sz="4400" b="1" dirty="0" smtClean="0">
                <a:solidFill>
                  <a:srgbClr val="0000FF"/>
                </a:solidFill>
                <a:latin typeface="Arial" pitchFamily="34" charset="0"/>
                <a:cs typeface="Arial" pitchFamily="34" charset="0"/>
              </a:rPr>
              <a:t>|4|</a:t>
            </a:r>
            <a:endParaRPr lang="en-US" sz="4400" b="1" dirty="0">
              <a:solidFill>
                <a:srgbClr val="0000FF"/>
              </a:solidFill>
              <a:latin typeface="Arial" pitchFamily="34" charset="0"/>
              <a:cs typeface="Arial" pitchFamily="34" charset="0"/>
            </a:endParaRPr>
          </a:p>
        </p:txBody>
      </p:sp>
      <p:sp>
        <p:nvSpPr>
          <p:cNvPr id="59" name="TextBox 58"/>
          <p:cNvSpPr txBox="1"/>
          <p:nvPr/>
        </p:nvSpPr>
        <p:spPr>
          <a:xfrm>
            <a:off x="3827394" y="5645379"/>
            <a:ext cx="3329845"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What is the  |4|   ?</a:t>
            </a:r>
            <a:endParaRPr lang="en-US" sz="2400" b="1" dirty="0">
              <a:solidFill>
                <a:srgbClr val="0000FF"/>
              </a:solidFill>
              <a:latin typeface="Arial" pitchFamily="34" charset="0"/>
              <a:cs typeface="Arial" pitchFamily="34" charset="0"/>
            </a:endParaRPr>
          </a:p>
        </p:txBody>
      </p:sp>
      <p:sp>
        <p:nvSpPr>
          <p:cNvPr id="63" name="TextBox 62"/>
          <p:cNvSpPr txBox="1"/>
          <p:nvPr/>
        </p:nvSpPr>
        <p:spPr>
          <a:xfrm>
            <a:off x="2383766" y="2902179"/>
            <a:ext cx="6737128"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This is read, "the absolute value of 4"</a:t>
            </a:r>
            <a:endParaRPr lang="en-US" sz="2400" b="1">
              <a:solidFill>
                <a:srgbClr val="0000FF"/>
              </a:solidFill>
              <a:latin typeface="Arial" pitchFamily="34" charset="0"/>
              <a:cs typeface="Arial" pitchFamily="34" charset="0"/>
            </a:endParaRPr>
          </a:p>
        </p:txBody>
      </p:sp>
      <p:grpSp>
        <p:nvGrpSpPr>
          <p:cNvPr id="66" name="Group 65"/>
          <p:cNvGrpSpPr/>
          <p:nvPr/>
        </p:nvGrpSpPr>
        <p:grpSpPr>
          <a:xfrm>
            <a:off x="4473052" y="6223000"/>
            <a:ext cx="1603898" cy="1371602"/>
            <a:chOff x="4618355" y="5981667"/>
            <a:chExt cx="863601" cy="938334"/>
          </a:xfrm>
        </p:grpSpPr>
        <p:sp>
          <p:nvSpPr>
            <p:cNvPr id="64" name="Freeform 63"/>
            <p:cNvSpPr/>
            <p:nvPr/>
          </p:nvSpPr>
          <p:spPr>
            <a:xfrm>
              <a:off x="4618355" y="5983607"/>
              <a:ext cx="863601" cy="863601"/>
            </a:xfrm>
            <a:custGeom>
              <a:avLst/>
              <a:gdLst/>
              <a:ahLst/>
              <a:cxnLst/>
              <a:rect l="0" t="0" r="0" b="0"/>
              <a:pathLst>
                <a:path w="863601" h="863601">
                  <a:moveTo>
                    <a:pt x="0" y="0"/>
                  </a:moveTo>
                  <a:lnTo>
                    <a:pt x="863600" y="0"/>
                  </a:lnTo>
                  <a:lnTo>
                    <a:pt x="863600" y="863600"/>
                  </a:lnTo>
                  <a:lnTo>
                    <a:pt x="0" y="863600"/>
                  </a:lnTo>
                  <a:close/>
                </a:path>
              </a:pathLst>
            </a:custGeom>
            <a:solidFill>
              <a:srgbClr val="7D9EC0"/>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65" name="TextBox 64"/>
            <p:cNvSpPr txBox="1"/>
            <p:nvPr/>
          </p:nvSpPr>
          <p:spPr>
            <a:xfrm>
              <a:off x="4675374" y="5981667"/>
              <a:ext cx="761318" cy="938334"/>
            </a:xfrm>
            <a:prstGeom prst="rect">
              <a:avLst/>
            </a:prstGeom>
            <a:noFill/>
          </p:spPr>
          <p:txBody>
            <a:bodyPr vert="horz" wrap="square" rtlCol="0">
              <a:spAutoFit/>
            </a:bodyPr>
            <a:lstStyle/>
            <a:p>
              <a:pPr algn="ctr"/>
              <a:endParaRPr lang="en-US" b="1" dirty="0" smtClean="0">
                <a:latin typeface="Arial" pitchFamily="34" charset="0"/>
                <a:cs typeface="Arial" pitchFamily="34" charset="0"/>
              </a:endParaRPr>
            </a:p>
            <a:p>
              <a:pPr algn="ctr"/>
              <a:r>
                <a:rPr lang="en-US" b="1" dirty="0" smtClean="0">
                  <a:solidFill>
                    <a:srgbClr val="FFFFFF"/>
                  </a:solidFill>
                  <a:latin typeface="Arial" pitchFamily="34" charset="0"/>
                  <a:cs typeface="Arial" pitchFamily="34" charset="0"/>
                </a:rPr>
                <a:t>Click to Reveal</a:t>
              </a:r>
              <a:r>
                <a:rPr lang="en-US" b="1" dirty="0" smtClean="0">
                  <a:solidFill>
                    <a:srgbClr val="7D9EC0"/>
                  </a:solidFill>
                  <a:latin typeface="Arial" pitchFamily="34" charset="0"/>
                  <a:cs typeface="Arial" pitchFamily="34" charset="0"/>
                </a:rPr>
                <a:t> </a:t>
              </a:r>
              <a:endParaRPr lang="en-US" b="1" dirty="0">
                <a:solidFill>
                  <a:srgbClr val="7D9EC0"/>
                </a:solidFill>
                <a:latin typeface="Arial" pitchFamily="34" charset="0"/>
                <a:cs typeface="Arial" pitchFamily="34" charset="0"/>
              </a:endParaRPr>
            </a:p>
          </p:txBody>
        </p:sp>
      </p:grpSp>
    </p:spTree>
    <p:extLst>
      <p:ext uri="{BB962C8B-B14F-4D97-AF65-F5344CB8AC3E}">
        <p14:creationId xmlns:p14="http://schemas.microsoft.com/office/powerpoint/2010/main" val="21604560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66"/>
                                        </p:tgtEl>
                                      </p:cBhvr>
                                    </p:animEffect>
                                    <p:set>
                                      <p:cBhvr>
                                        <p:cTn id="7" dur="1" fill="hold">
                                          <p:stCondLst>
                                            <p:cond delay="19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 name="Group 6"/>
          <p:cNvGrpSpPr/>
          <p:nvPr/>
        </p:nvGrpSpPr>
        <p:grpSpPr>
          <a:xfrm>
            <a:off x="4052602" y="5168485"/>
            <a:ext cx="2413492" cy="486659"/>
            <a:chOff x="3987800" y="4279900"/>
            <a:chExt cx="2374900" cy="494567"/>
          </a:xfrm>
        </p:grpSpPr>
        <p:sp>
          <p:nvSpPr>
            <p:cNvPr id="2" name="TextBox 1"/>
            <p:cNvSpPr txBox="1"/>
            <p:nvPr/>
          </p:nvSpPr>
          <p:spPr>
            <a:xfrm>
              <a:off x="3987800" y="4292600"/>
              <a:ext cx="1244600" cy="46916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|-4|</a:t>
              </a:r>
              <a:endParaRPr lang="en-US" sz="2400" b="1" dirty="0">
                <a:solidFill>
                  <a:srgbClr val="0000FF"/>
                </a:solidFill>
                <a:latin typeface="Arial" pitchFamily="34" charset="0"/>
                <a:cs typeface="Arial" pitchFamily="34" charset="0"/>
              </a:endParaRPr>
            </a:p>
          </p:txBody>
        </p:sp>
        <p:sp>
          <p:nvSpPr>
            <p:cNvPr id="5" name="TextBox 4"/>
            <p:cNvSpPr txBox="1"/>
            <p:nvPr/>
          </p:nvSpPr>
          <p:spPr>
            <a:xfrm>
              <a:off x="4813300" y="4305300"/>
              <a:ext cx="1117600" cy="469167"/>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a:t>
              </a:r>
              <a:endParaRPr lang="en-US" sz="2400" b="1">
                <a:solidFill>
                  <a:srgbClr val="0000FF"/>
                </a:solidFill>
                <a:latin typeface="Arial" pitchFamily="34" charset="0"/>
                <a:cs typeface="Arial" pitchFamily="34" charset="0"/>
              </a:endParaRPr>
            </a:p>
          </p:txBody>
        </p:sp>
        <p:sp>
          <p:nvSpPr>
            <p:cNvPr id="6" name="TextBox 5"/>
            <p:cNvSpPr txBox="1"/>
            <p:nvPr/>
          </p:nvSpPr>
          <p:spPr>
            <a:xfrm>
              <a:off x="5321300" y="4279900"/>
              <a:ext cx="1041400" cy="469167"/>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4</a:t>
              </a:r>
              <a:endParaRPr lang="en-US" sz="2400" b="1">
                <a:solidFill>
                  <a:srgbClr val="0000FF"/>
                </a:solidFill>
                <a:latin typeface="Arial" pitchFamily="34" charset="0"/>
                <a:cs typeface="Arial" pitchFamily="34" charset="0"/>
              </a:endParaRPr>
            </a:p>
          </p:txBody>
        </p:sp>
      </p:grpSp>
      <p:grpSp>
        <p:nvGrpSpPr>
          <p:cNvPr id="14" name="Group 13"/>
          <p:cNvGrpSpPr/>
          <p:nvPr/>
        </p:nvGrpSpPr>
        <p:grpSpPr>
          <a:xfrm>
            <a:off x="4013883" y="3868805"/>
            <a:ext cx="2413492" cy="486659"/>
            <a:chOff x="3949700" y="2959100"/>
            <a:chExt cx="2374900" cy="494567"/>
          </a:xfrm>
        </p:grpSpPr>
        <p:sp>
          <p:nvSpPr>
            <p:cNvPr id="8" name="TextBox 7"/>
            <p:cNvSpPr txBox="1"/>
            <p:nvPr/>
          </p:nvSpPr>
          <p:spPr>
            <a:xfrm>
              <a:off x="3949700" y="2971800"/>
              <a:ext cx="1244600" cy="46916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|-9|</a:t>
              </a:r>
              <a:endParaRPr lang="en-US" sz="2400" b="1" dirty="0">
                <a:solidFill>
                  <a:srgbClr val="0000FF"/>
                </a:solidFill>
                <a:latin typeface="Arial" pitchFamily="34" charset="0"/>
                <a:cs typeface="Arial" pitchFamily="34" charset="0"/>
              </a:endParaRPr>
            </a:p>
          </p:txBody>
        </p:sp>
        <p:sp>
          <p:nvSpPr>
            <p:cNvPr id="12" name="TextBox 11"/>
            <p:cNvSpPr txBox="1"/>
            <p:nvPr/>
          </p:nvSpPr>
          <p:spPr>
            <a:xfrm>
              <a:off x="4775200" y="2984500"/>
              <a:ext cx="1117600" cy="469167"/>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a:t>
              </a:r>
              <a:endParaRPr lang="en-US" sz="2400" b="1">
                <a:solidFill>
                  <a:srgbClr val="0000FF"/>
                </a:solidFill>
                <a:latin typeface="Arial" pitchFamily="34" charset="0"/>
                <a:cs typeface="Arial" pitchFamily="34" charset="0"/>
              </a:endParaRPr>
            </a:p>
          </p:txBody>
        </p:sp>
        <p:sp>
          <p:nvSpPr>
            <p:cNvPr id="13" name="TextBox 12"/>
            <p:cNvSpPr txBox="1"/>
            <p:nvPr/>
          </p:nvSpPr>
          <p:spPr>
            <a:xfrm>
              <a:off x="5283200" y="2959100"/>
              <a:ext cx="1041400" cy="469167"/>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9</a:t>
              </a:r>
              <a:endParaRPr lang="en-US" sz="2400" b="1">
                <a:solidFill>
                  <a:srgbClr val="0000FF"/>
                </a:solidFill>
                <a:latin typeface="Arial" pitchFamily="34" charset="0"/>
                <a:cs typeface="Arial" pitchFamily="34" charset="0"/>
              </a:endParaRPr>
            </a:p>
          </p:txBody>
        </p:sp>
      </p:grpSp>
      <p:grpSp>
        <p:nvGrpSpPr>
          <p:cNvPr id="20" name="Group 19"/>
          <p:cNvGrpSpPr/>
          <p:nvPr/>
        </p:nvGrpSpPr>
        <p:grpSpPr>
          <a:xfrm>
            <a:off x="4039696" y="2706592"/>
            <a:ext cx="2336054" cy="486659"/>
            <a:chOff x="3975100" y="1778000"/>
            <a:chExt cx="2298700" cy="494567"/>
          </a:xfrm>
        </p:grpSpPr>
        <p:sp>
          <p:nvSpPr>
            <p:cNvPr id="15" name="TextBox 14"/>
            <p:cNvSpPr txBox="1"/>
            <p:nvPr/>
          </p:nvSpPr>
          <p:spPr>
            <a:xfrm>
              <a:off x="4686300" y="1778000"/>
              <a:ext cx="1117600" cy="469167"/>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a:t>
              </a:r>
              <a:endParaRPr lang="en-US" sz="2400" b="1">
                <a:solidFill>
                  <a:srgbClr val="0000FF"/>
                </a:solidFill>
                <a:latin typeface="Arial" pitchFamily="34" charset="0"/>
                <a:cs typeface="Arial" pitchFamily="34" charset="0"/>
              </a:endParaRPr>
            </a:p>
          </p:txBody>
        </p:sp>
        <p:sp>
          <p:nvSpPr>
            <p:cNvPr id="16" name="TextBox 15"/>
            <p:cNvSpPr txBox="1"/>
            <p:nvPr/>
          </p:nvSpPr>
          <p:spPr>
            <a:xfrm>
              <a:off x="5232400" y="1803400"/>
              <a:ext cx="1041400" cy="469167"/>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9</a:t>
              </a:r>
              <a:endParaRPr lang="en-US" sz="2400" b="1">
                <a:solidFill>
                  <a:srgbClr val="0000FF"/>
                </a:solidFill>
                <a:latin typeface="Arial" pitchFamily="34" charset="0"/>
                <a:cs typeface="Arial" pitchFamily="34" charset="0"/>
              </a:endParaRPr>
            </a:p>
          </p:txBody>
        </p:sp>
        <p:sp>
          <p:nvSpPr>
            <p:cNvPr id="17" name="TextBox 16"/>
            <p:cNvSpPr txBox="1"/>
            <p:nvPr/>
          </p:nvSpPr>
          <p:spPr>
            <a:xfrm>
              <a:off x="3975100" y="1790700"/>
              <a:ext cx="1041400" cy="46916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|9|</a:t>
              </a:r>
              <a:endParaRPr lang="en-US" sz="2400" b="1" dirty="0">
                <a:solidFill>
                  <a:srgbClr val="0000FF"/>
                </a:solidFill>
                <a:latin typeface="Arial" pitchFamily="34" charset="0"/>
                <a:cs typeface="Arial" pitchFamily="34" charset="0"/>
              </a:endParaRPr>
            </a:p>
          </p:txBody>
        </p:sp>
      </p:grpSp>
      <p:sp>
        <p:nvSpPr>
          <p:cNvPr id="21" name="TextBox 20"/>
          <p:cNvSpPr txBox="1"/>
          <p:nvPr/>
        </p:nvSpPr>
        <p:spPr>
          <a:xfrm>
            <a:off x="496377" y="1028146"/>
            <a:ext cx="9421654" cy="523220"/>
          </a:xfrm>
          <a:prstGeom prst="rect">
            <a:avLst/>
          </a:prstGeom>
          <a:noFill/>
        </p:spPr>
        <p:txBody>
          <a:bodyPr vert="horz" rtlCol="0">
            <a:spAutoFit/>
          </a:bodyPr>
          <a:lstStyle/>
          <a:p>
            <a:r>
              <a:rPr lang="en-US" sz="2800" b="1" smtClean="0">
                <a:solidFill>
                  <a:srgbClr val="0000FF"/>
                </a:solidFill>
                <a:latin typeface="Arial" pitchFamily="34" charset="0"/>
                <a:cs typeface="Arial" pitchFamily="34" charset="0"/>
              </a:rPr>
              <a:t>Use the number line to find absolute value.</a:t>
            </a:r>
            <a:endParaRPr lang="en-US" sz="2800" b="1">
              <a:solidFill>
                <a:srgbClr val="0000FF"/>
              </a:solidFill>
              <a:latin typeface="Arial" pitchFamily="34" charset="0"/>
              <a:cs typeface="Arial" pitchFamily="34" charset="0"/>
            </a:endParaRPr>
          </a:p>
        </p:txBody>
      </p:sp>
      <p:grpSp>
        <p:nvGrpSpPr>
          <p:cNvPr id="70" name="Group 69"/>
          <p:cNvGrpSpPr/>
          <p:nvPr/>
        </p:nvGrpSpPr>
        <p:grpSpPr>
          <a:xfrm>
            <a:off x="593405" y="6608065"/>
            <a:ext cx="9123649" cy="986535"/>
            <a:chOff x="177800" y="5588000"/>
            <a:chExt cx="9699372" cy="1002567"/>
          </a:xfrm>
        </p:grpSpPr>
        <p:sp>
          <p:nvSpPr>
            <p:cNvPr id="22" name="TextBox 21"/>
            <p:cNvSpPr txBox="1"/>
            <p:nvPr/>
          </p:nvSpPr>
          <p:spPr>
            <a:xfrm>
              <a:off x="5283200" y="6121400"/>
              <a:ext cx="319608"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1</a:t>
              </a:r>
              <a:endParaRPr lang="en-US" sz="2400" b="1">
                <a:solidFill>
                  <a:srgbClr val="000000"/>
                </a:solidFill>
                <a:latin typeface="Arial" pitchFamily="34" charset="0"/>
                <a:cs typeface="Arial" pitchFamily="34" charset="0"/>
              </a:endParaRPr>
            </a:p>
          </p:txBody>
        </p:sp>
        <p:sp>
          <p:nvSpPr>
            <p:cNvPr id="23" name="TextBox 22"/>
            <p:cNvSpPr txBox="1"/>
            <p:nvPr/>
          </p:nvSpPr>
          <p:spPr>
            <a:xfrm>
              <a:off x="4864100" y="6121400"/>
              <a:ext cx="445583"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0</a:t>
              </a:r>
              <a:endParaRPr lang="en-US" sz="2400" b="1">
                <a:solidFill>
                  <a:srgbClr val="000000"/>
                </a:solidFill>
                <a:latin typeface="Arial" pitchFamily="34" charset="0"/>
                <a:cs typeface="Arial" pitchFamily="34" charset="0"/>
              </a:endParaRPr>
            </a:p>
          </p:txBody>
        </p:sp>
        <p:sp>
          <p:nvSpPr>
            <p:cNvPr id="24" name="TextBox 23"/>
            <p:cNvSpPr txBox="1"/>
            <p:nvPr/>
          </p:nvSpPr>
          <p:spPr>
            <a:xfrm>
              <a:off x="5727701" y="6121400"/>
              <a:ext cx="406401"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2</a:t>
              </a:r>
              <a:endParaRPr lang="en-US" sz="2400" b="1">
                <a:solidFill>
                  <a:srgbClr val="000000"/>
                </a:solidFill>
                <a:latin typeface="Arial" pitchFamily="34" charset="0"/>
                <a:cs typeface="Arial" pitchFamily="34" charset="0"/>
              </a:endParaRPr>
            </a:p>
          </p:txBody>
        </p:sp>
        <p:sp>
          <p:nvSpPr>
            <p:cNvPr id="25" name="TextBox 24"/>
            <p:cNvSpPr txBox="1"/>
            <p:nvPr/>
          </p:nvSpPr>
          <p:spPr>
            <a:xfrm>
              <a:off x="6134101" y="6121400"/>
              <a:ext cx="393700"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3</a:t>
              </a:r>
              <a:endParaRPr lang="en-US" sz="2400" b="1" dirty="0">
                <a:solidFill>
                  <a:srgbClr val="000000"/>
                </a:solidFill>
                <a:latin typeface="Arial" pitchFamily="34" charset="0"/>
                <a:cs typeface="Arial" pitchFamily="34" charset="0"/>
              </a:endParaRPr>
            </a:p>
          </p:txBody>
        </p:sp>
        <p:sp>
          <p:nvSpPr>
            <p:cNvPr id="26" name="TextBox 25"/>
            <p:cNvSpPr txBox="1"/>
            <p:nvPr/>
          </p:nvSpPr>
          <p:spPr>
            <a:xfrm>
              <a:off x="6527801" y="6121400"/>
              <a:ext cx="444500"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4</a:t>
              </a:r>
              <a:endParaRPr lang="en-US" sz="2400" b="1">
                <a:solidFill>
                  <a:srgbClr val="000000"/>
                </a:solidFill>
                <a:latin typeface="Arial" pitchFamily="34" charset="0"/>
                <a:cs typeface="Arial" pitchFamily="34" charset="0"/>
              </a:endParaRPr>
            </a:p>
          </p:txBody>
        </p:sp>
        <p:sp>
          <p:nvSpPr>
            <p:cNvPr id="27" name="TextBox 26"/>
            <p:cNvSpPr txBox="1"/>
            <p:nvPr/>
          </p:nvSpPr>
          <p:spPr>
            <a:xfrm>
              <a:off x="6972300" y="6121400"/>
              <a:ext cx="393700"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5</a:t>
              </a:r>
              <a:endParaRPr lang="en-US" sz="2400" b="1" dirty="0">
                <a:solidFill>
                  <a:srgbClr val="000000"/>
                </a:solidFill>
                <a:latin typeface="Arial" pitchFamily="34" charset="0"/>
                <a:cs typeface="Arial" pitchFamily="34" charset="0"/>
              </a:endParaRPr>
            </a:p>
          </p:txBody>
        </p:sp>
        <p:sp>
          <p:nvSpPr>
            <p:cNvPr id="28" name="TextBox 27"/>
            <p:cNvSpPr txBox="1"/>
            <p:nvPr/>
          </p:nvSpPr>
          <p:spPr>
            <a:xfrm>
              <a:off x="7366000" y="6121400"/>
              <a:ext cx="406400"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6</a:t>
              </a:r>
              <a:endParaRPr lang="en-US" sz="2400" b="1">
                <a:solidFill>
                  <a:srgbClr val="000000"/>
                </a:solidFill>
                <a:latin typeface="Arial" pitchFamily="34" charset="0"/>
                <a:cs typeface="Arial" pitchFamily="34" charset="0"/>
              </a:endParaRPr>
            </a:p>
          </p:txBody>
        </p:sp>
        <p:sp>
          <p:nvSpPr>
            <p:cNvPr id="29" name="TextBox 28"/>
            <p:cNvSpPr txBox="1"/>
            <p:nvPr/>
          </p:nvSpPr>
          <p:spPr>
            <a:xfrm>
              <a:off x="7772401" y="6121400"/>
              <a:ext cx="355599"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7</a:t>
              </a:r>
              <a:endParaRPr lang="en-US" sz="2400" b="1" dirty="0">
                <a:solidFill>
                  <a:srgbClr val="000000"/>
                </a:solidFill>
                <a:latin typeface="Arial" pitchFamily="34" charset="0"/>
                <a:cs typeface="Arial" pitchFamily="34" charset="0"/>
              </a:endParaRPr>
            </a:p>
          </p:txBody>
        </p:sp>
        <p:sp>
          <p:nvSpPr>
            <p:cNvPr id="30" name="TextBox 29"/>
            <p:cNvSpPr txBox="1"/>
            <p:nvPr/>
          </p:nvSpPr>
          <p:spPr>
            <a:xfrm>
              <a:off x="8191501" y="6108700"/>
              <a:ext cx="419100"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8</a:t>
              </a:r>
              <a:endParaRPr lang="en-US" sz="2400" b="1" dirty="0">
                <a:solidFill>
                  <a:srgbClr val="000000"/>
                </a:solidFill>
                <a:latin typeface="Arial" pitchFamily="34" charset="0"/>
                <a:cs typeface="Arial" pitchFamily="34" charset="0"/>
              </a:endParaRPr>
            </a:p>
          </p:txBody>
        </p:sp>
        <p:sp>
          <p:nvSpPr>
            <p:cNvPr id="31" name="TextBox 30"/>
            <p:cNvSpPr txBox="1"/>
            <p:nvPr/>
          </p:nvSpPr>
          <p:spPr>
            <a:xfrm>
              <a:off x="8610600" y="6108700"/>
              <a:ext cx="563626" cy="4818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9</a:t>
              </a:r>
              <a:endParaRPr lang="en-US" sz="2400" b="1">
                <a:solidFill>
                  <a:srgbClr val="000000"/>
                </a:solidFill>
                <a:latin typeface="Arial" pitchFamily="34" charset="0"/>
                <a:cs typeface="Arial" pitchFamily="34" charset="0"/>
              </a:endParaRPr>
            </a:p>
          </p:txBody>
        </p:sp>
        <p:sp>
          <p:nvSpPr>
            <p:cNvPr id="32" name="TextBox 31"/>
            <p:cNvSpPr txBox="1"/>
            <p:nvPr/>
          </p:nvSpPr>
          <p:spPr>
            <a:xfrm>
              <a:off x="8978899" y="6083300"/>
              <a:ext cx="758445"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10</a:t>
              </a:r>
              <a:endParaRPr lang="en-US" sz="2400" b="1">
                <a:solidFill>
                  <a:srgbClr val="000000"/>
                </a:solidFill>
                <a:latin typeface="Arial" pitchFamily="34" charset="0"/>
                <a:cs typeface="Arial" pitchFamily="34" charset="0"/>
              </a:endParaRPr>
            </a:p>
          </p:txBody>
        </p:sp>
        <p:grpSp>
          <p:nvGrpSpPr>
            <p:cNvPr id="38" name="Group 37"/>
            <p:cNvGrpSpPr/>
            <p:nvPr/>
          </p:nvGrpSpPr>
          <p:grpSpPr>
            <a:xfrm>
              <a:off x="177800" y="5588000"/>
              <a:ext cx="9699372" cy="567818"/>
              <a:chOff x="177800" y="5588000"/>
              <a:chExt cx="9699372" cy="567818"/>
            </a:xfrm>
          </p:grpSpPr>
          <p:sp>
            <p:nvSpPr>
              <p:cNvPr id="33" name="Freeform 32"/>
              <p:cNvSpPr/>
              <p:nvPr/>
            </p:nvSpPr>
            <p:spPr>
              <a:xfrm>
                <a:off x="191262" y="5859145"/>
                <a:ext cx="9684005" cy="21464"/>
              </a:xfrm>
              <a:custGeom>
                <a:avLst/>
                <a:gdLst/>
                <a:ahLst/>
                <a:cxnLst/>
                <a:rect l="0" t="0" r="0" b="0"/>
                <a:pathLst>
                  <a:path w="9684005" h="21464">
                    <a:moveTo>
                      <a:pt x="0" y="21463"/>
                    </a:moveTo>
                    <a:lnTo>
                      <a:pt x="0" y="0"/>
                    </a:lnTo>
                    <a:lnTo>
                      <a:pt x="9684004" y="0"/>
                    </a:lnTo>
                    <a:lnTo>
                      <a:pt x="9684004" y="2146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4" name="Freeform 33"/>
              <p:cNvSpPr/>
              <p:nvPr/>
            </p:nvSpPr>
            <p:spPr>
              <a:xfrm>
                <a:off x="177800" y="5588000"/>
                <a:ext cx="279782" cy="296927"/>
              </a:xfrm>
              <a:custGeom>
                <a:avLst/>
                <a:gdLst/>
                <a:ahLst/>
                <a:cxnLst/>
                <a:rect l="0" t="0" r="0" b="0"/>
                <a:pathLst>
                  <a:path w="279782" h="296927">
                    <a:moveTo>
                      <a:pt x="13462" y="296926"/>
                    </a:moveTo>
                    <a:lnTo>
                      <a:pt x="0" y="281813"/>
                    </a:lnTo>
                    <a:lnTo>
                      <a:pt x="266065" y="0"/>
                    </a:lnTo>
                    <a:lnTo>
                      <a:pt x="279781" y="1485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5" name="Freeform 34"/>
              <p:cNvSpPr/>
              <p:nvPr/>
            </p:nvSpPr>
            <p:spPr>
              <a:xfrm>
                <a:off x="181610" y="5858002"/>
                <a:ext cx="279782" cy="296927"/>
              </a:xfrm>
              <a:custGeom>
                <a:avLst/>
                <a:gdLst/>
                <a:ahLst/>
                <a:cxnLst/>
                <a:rect l="0" t="0" r="0" b="0"/>
                <a:pathLst>
                  <a:path w="279782" h="296927">
                    <a:moveTo>
                      <a:pt x="0" y="14986"/>
                    </a:moveTo>
                    <a:lnTo>
                      <a:pt x="13716" y="0"/>
                    </a:lnTo>
                    <a:lnTo>
                      <a:pt x="279781" y="281813"/>
                    </a:lnTo>
                    <a:lnTo>
                      <a:pt x="266192" y="29692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6" name="Freeform 35"/>
              <p:cNvSpPr/>
              <p:nvPr/>
            </p:nvSpPr>
            <p:spPr>
              <a:xfrm>
                <a:off x="9597517" y="5589143"/>
                <a:ext cx="279655" cy="296800"/>
              </a:xfrm>
              <a:custGeom>
                <a:avLst/>
                <a:gdLst/>
                <a:ahLst/>
                <a:cxnLst/>
                <a:rect l="0" t="0" r="0" b="0"/>
                <a:pathLst>
                  <a:path w="279655" h="296800">
                    <a:moveTo>
                      <a:pt x="279654" y="281813"/>
                    </a:moveTo>
                    <a:lnTo>
                      <a:pt x="266192" y="296799"/>
                    </a:lnTo>
                    <a:lnTo>
                      <a:pt x="0" y="14986"/>
                    </a:lnTo>
                    <a:lnTo>
                      <a:pt x="13462"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7" name="Freeform 36"/>
              <p:cNvSpPr/>
              <p:nvPr/>
            </p:nvSpPr>
            <p:spPr>
              <a:xfrm>
                <a:off x="9593453" y="5859145"/>
                <a:ext cx="279909" cy="296673"/>
              </a:xfrm>
              <a:custGeom>
                <a:avLst/>
                <a:gdLst/>
                <a:ahLst/>
                <a:cxnLst/>
                <a:rect l="0" t="0" r="0" b="0"/>
                <a:pathLst>
                  <a:path w="279909" h="296673">
                    <a:moveTo>
                      <a:pt x="266319" y="0"/>
                    </a:moveTo>
                    <a:lnTo>
                      <a:pt x="279908" y="15113"/>
                    </a:lnTo>
                    <a:lnTo>
                      <a:pt x="13716" y="296672"/>
                    </a:lnTo>
                    <a:lnTo>
                      <a:pt x="0" y="28181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grpSp>
        <p:sp>
          <p:nvSpPr>
            <p:cNvPr id="39" name="Freeform 38"/>
            <p:cNvSpPr/>
            <p:nvPr/>
          </p:nvSpPr>
          <p:spPr>
            <a:xfrm>
              <a:off x="9174226" y="560641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0" name="Freeform 39"/>
            <p:cNvSpPr/>
            <p:nvPr/>
          </p:nvSpPr>
          <p:spPr>
            <a:xfrm>
              <a:off x="8357870" y="560641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1" name="Freeform 40"/>
            <p:cNvSpPr/>
            <p:nvPr/>
          </p:nvSpPr>
          <p:spPr>
            <a:xfrm>
              <a:off x="7491476" y="5606415"/>
              <a:ext cx="22226" cy="447422"/>
            </a:xfrm>
            <a:custGeom>
              <a:avLst/>
              <a:gdLst/>
              <a:ahLst/>
              <a:cxnLst/>
              <a:rect l="0" t="0" r="0" b="0"/>
              <a:pathLst>
                <a:path w="22226" h="447422">
                  <a:moveTo>
                    <a:pt x="0" y="0"/>
                  </a:moveTo>
                  <a:lnTo>
                    <a:pt x="22225" y="0"/>
                  </a:lnTo>
                  <a:lnTo>
                    <a:pt x="22225"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2" name="Freeform 41"/>
            <p:cNvSpPr/>
            <p:nvPr/>
          </p:nvSpPr>
          <p:spPr>
            <a:xfrm>
              <a:off x="6675247" y="560641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3" name="Freeform 42"/>
            <p:cNvSpPr/>
            <p:nvPr/>
          </p:nvSpPr>
          <p:spPr>
            <a:xfrm>
              <a:off x="5858891" y="560641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4" name="Freeform 43"/>
            <p:cNvSpPr/>
            <p:nvPr/>
          </p:nvSpPr>
          <p:spPr>
            <a:xfrm>
              <a:off x="4159504" y="562470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5" name="Freeform 44"/>
            <p:cNvSpPr/>
            <p:nvPr/>
          </p:nvSpPr>
          <p:spPr>
            <a:xfrm>
              <a:off x="3343148" y="562470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6" name="Freeform 45"/>
            <p:cNvSpPr/>
            <p:nvPr/>
          </p:nvSpPr>
          <p:spPr>
            <a:xfrm>
              <a:off x="2476881" y="562470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7" name="Freeform 46"/>
            <p:cNvSpPr/>
            <p:nvPr/>
          </p:nvSpPr>
          <p:spPr>
            <a:xfrm>
              <a:off x="1660525" y="562470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8" name="Freeform 47"/>
            <p:cNvSpPr/>
            <p:nvPr/>
          </p:nvSpPr>
          <p:spPr>
            <a:xfrm>
              <a:off x="844169" y="562470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9" name="Freeform 48"/>
            <p:cNvSpPr/>
            <p:nvPr/>
          </p:nvSpPr>
          <p:spPr>
            <a:xfrm>
              <a:off x="5009134" y="5606415"/>
              <a:ext cx="22226" cy="447422"/>
            </a:xfrm>
            <a:custGeom>
              <a:avLst/>
              <a:gdLst/>
              <a:ahLst/>
              <a:cxnLst/>
              <a:rect l="0" t="0" r="0" b="0"/>
              <a:pathLst>
                <a:path w="22226" h="447422">
                  <a:moveTo>
                    <a:pt x="0" y="0"/>
                  </a:moveTo>
                  <a:lnTo>
                    <a:pt x="22225" y="0"/>
                  </a:lnTo>
                  <a:lnTo>
                    <a:pt x="22225"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50" name="Freeform 49"/>
            <p:cNvSpPr/>
            <p:nvPr/>
          </p:nvSpPr>
          <p:spPr>
            <a:xfrm>
              <a:off x="2943352" y="562470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51" name="Freeform 50"/>
            <p:cNvSpPr/>
            <p:nvPr/>
          </p:nvSpPr>
          <p:spPr>
            <a:xfrm>
              <a:off x="2077085" y="562470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52" name="Freeform 51"/>
            <p:cNvSpPr/>
            <p:nvPr/>
          </p:nvSpPr>
          <p:spPr>
            <a:xfrm>
              <a:off x="1260729" y="562470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53" name="Freeform 52"/>
            <p:cNvSpPr/>
            <p:nvPr/>
          </p:nvSpPr>
          <p:spPr>
            <a:xfrm>
              <a:off x="6242050" y="560641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54" name="Freeform 53"/>
            <p:cNvSpPr/>
            <p:nvPr/>
          </p:nvSpPr>
          <p:spPr>
            <a:xfrm>
              <a:off x="5425694" y="560641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55" name="Freeform 54"/>
            <p:cNvSpPr/>
            <p:nvPr/>
          </p:nvSpPr>
          <p:spPr>
            <a:xfrm>
              <a:off x="4559427" y="560641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56" name="Freeform 55"/>
            <p:cNvSpPr/>
            <p:nvPr/>
          </p:nvSpPr>
          <p:spPr>
            <a:xfrm>
              <a:off x="3743071" y="560641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57" name="Freeform 56"/>
            <p:cNvSpPr/>
            <p:nvPr/>
          </p:nvSpPr>
          <p:spPr>
            <a:xfrm>
              <a:off x="8724392" y="562470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58" name="Freeform 57"/>
            <p:cNvSpPr/>
            <p:nvPr/>
          </p:nvSpPr>
          <p:spPr>
            <a:xfrm>
              <a:off x="7908036" y="562470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59" name="Freeform 58"/>
            <p:cNvSpPr/>
            <p:nvPr/>
          </p:nvSpPr>
          <p:spPr>
            <a:xfrm>
              <a:off x="7091680" y="562470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60" name="TextBox 59"/>
            <p:cNvSpPr txBox="1"/>
            <p:nvPr/>
          </p:nvSpPr>
          <p:spPr>
            <a:xfrm>
              <a:off x="4368801" y="6121400"/>
              <a:ext cx="597865"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-1</a:t>
              </a:r>
              <a:endParaRPr lang="en-US" sz="2400" b="1">
                <a:solidFill>
                  <a:srgbClr val="000000"/>
                </a:solidFill>
                <a:latin typeface="Arial" pitchFamily="34" charset="0"/>
                <a:cs typeface="Arial" pitchFamily="34" charset="0"/>
              </a:endParaRPr>
            </a:p>
          </p:txBody>
        </p:sp>
        <p:sp>
          <p:nvSpPr>
            <p:cNvPr id="61" name="TextBox 60"/>
            <p:cNvSpPr txBox="1"/>
            <p:nvPr/>
          </p:nvSpPr>
          <p:spPr>
            <a:xfrm>
              <a:off x="3949701" y="6121400"/>
              <a:ext cx="659126"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-2</a:t>
              </a:r>
              <a:endParaRPr lang="en-US" sz="2400" b="1" dirty="0">
                <a:solidFill>
                  <a:srgbClr val="000000"/>
                </a:solidFill>
                <a:latin typeface="Arial" pitchFamily="34" charset="0"/>
                <a:cs typeface="Arial" pitchFamily="34" charset="0"/>
              </a:endParaRPr>
            </a:p>
          </p:txBody>
        </p:sp>
        <p:sp>
          <p:nvSpPr>
            <p:cNvPr id="62" name="TextBox 61"/>
            <p:cNvSpPr txBox="1"/>
            <p:nvPr/>
          </p:nvSpPr>
          <p:spPr>
            <a:xfrm>
              <a:off x="3530601" y="6121400"/>
              <a:ext cx="628904"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-3</a:t>
              </a:r>
              <a:endParaRPr lang="en-US" sz="2400" b="1">
                <a:solidFill>
                  <a:srgbClr val="000000"/>
                </a:solidFill>
                <a:latin typeface="Arial" pitchFamily="34" charset="0"/>
                <a:cs typeface="Arial" pitchFamily="34" charset="0"/>
              </a:endParaRPr>
            </a:p>
          </p:txBody>
        </p:sp>
        <p:sp>
          <p:nvSpPr>
            <p:cNvPr id="63" name="TextBox 62"/>
            <p:cNvSpPr txBox="1"/>
            <p:nvPr/>
          </p:nvSpPr>
          <p:spPr>
            <a:xfrm>
              <a:off x="3111500" y="6121400"/>
              <a:ext cx="631571"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-4</a:t>
              </a:r>
              <a:endParaRPr lang="en-US" sz="2400" b="1" dirty="0">
                <a:solidFill>
                  <a:srgbClr val="000000"/>
                </a:solidFill>
                <a:latin typeface="Arial" pitchFamily="34" charset="0"/>
                <a:cs typeface="Arial" pitchFamily="34" charset="0"/>
              </a:endParaRPr>
            </a:p>
          </p:txBody>
        </p:sp>
        <p:sp>
          <p:nvSpPr>
            <p:cNvPr id="64" name="TextBox 63"/>
            <p:cNvSpPr txBox="1"/>
            <p:nvPr/>
          </p:nvSpPr>
          <p:spPr>
            <a:xfrm>
              <a:off x="2730500" y="6121400"/>
              <a:ext cx="612648"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-5</a:t>
              </a:r>
              <a:endParaRPr lang="en-US" sz="2400" b="1" dirty="0">
                <a:solidFill>
                  <a:srgbClr val="000000"/>
                </a:solidFill>
                <a:latin typeface="Arial" pitchFamily="34" charset="0"/>
                <a:cs typeface="Arial" pitchFamily="34" charset="0"/>
              </a:endParaRPr>
            </a:p>
          </p:txBody>
        </p:sp>
        <p:sp>
          <p:nvSpPr>
            <p:cNvPr id="65" name="TextBox 64"/>
            <p:cNvSpPr txBox="1"/>
            <p:nvPr/>
          </p:nvSpPr>
          <p:spPr>
            <a:xfrm>
              <a:off x="2286000" y="6121400"/>
              <a:ext cx="657351"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-6</a:t>
              </a:r>
              <a:endParaRPr lang="en-US" sz="2400" b="1" dirty="0">
                <a:solidFill>
                  <a:srgbClr val="000000"/>
                </a:solidFill>
                <a:latin typeface="Arial" pitchFamily="34" charset="0"/>
                <a:cs typeface="Arial" pitchFamily="34" charset="0"/>
              </a:endParaRPr>
            </a:p>
          </p:txBody>
        </p:sp>
        <p:sp>
          <p:nvSpPr>
            <p:cNvPr id="66" name="TextBox 65"/>
            <p:cNvSpPr txBox="1"/>
            <p:nvPr/>
          </p:nvSpPr>
          <p:spPr>
            <a:xfrm>
              <a:off x="1866900" y="6121400"/>
              <a:ext cx="609980"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-7</a:t>
              </a:r>
              <a:endParaRPr lang="en-US" sz="2400" b="1" dirty="0">
                <a:solidFill>
                  <a:srgbClr val="000000"/>
                </a:solidFill>
                <a:latin typeface="Arial" pitchFamily="34" charset="0"/>
                <a:cs typeface="Arial" pitchFamily="34" charset="0"/>
              </a:endParaRPr>
            </a:p>
          </p:txBody>
        </p:sp>
        <p:sp>
          <p:nvSpPr>
            <p:cNvPr id="67" name="TextBox 66"/>
            <p:cNvSpPr txBox="1"/>
            <p:nvPr/>
          </p:nvSpPr>
          <p:spPr>
            <a:xfrm>
              <a:off x="1460500" y="6121400"/>
              <a:ext cx="616585"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-8</a:t>
              </a:r>
              <a:endParaRPr lang="en-US" sz="2400" b="1">
                <a:solidFill>
                  <a:srgbClr val="000000"/>
                </a:solidFill>
                <a:latin typeface="Arial" pitchFamily="34" charset="0"/>
                <a:cs typeface="Arial" pitchFamily="34" charset="0"/>
              </a:endParaRPr>
            </a:p>
          </p:txBody>
        </p:sp>
        <p:sp>
          <p:nvSpPr>
            <p:cNvPr id="68" name="TextBox 67"/>
            <p:cNvSpPr txBox="1"/>
            <p:nvPr/>
          </p:nvSpPr>
          <p:spPr>
            <a:xfrm>
              <a:off x="1041402" y="6121400"/>
              <a:ext cx="619123"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-9</a:t>
              </a:r>
              <a:endParaRPr lang="en-US" sz="2400" b="1" dirty="0">
                <a:solidFill>
                  <a:srgbClr val="000000"/>
                </a:solidFill>
                <a:latin typeface="Arial" pitchFamily="34" charset="0"/>
                <a:cs typeface="Arial" pitchFamily="34" charset="0"/>
              </a:endParaRPr>
            </a:p>
          </p:txBody>
        </p:sp>
        <p:sp>
          <p:nvSpPr>
            <p:cNvPr id="69" name="TextBox 68"/>
            <p:cNvSpPr txBox="1"/>
            <p:nvPr/>
          </p:nvSpPr>
          <p:spPr>
            <a:xfrm>
              <a:off x="390802" y="6121400"/>
              <a:ext cx="850138"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-10</a:t>
              </a:r>
              <a:endParaRPr lang="en-US" sz="2400" b="1" dirty="0">
                <a:solidFill>
                  <a:srgbClr val="000000"/>
                </a:solidFill>
                <a:latin typeface="Arial" pitchFamily="34" charset="0"/>
                <a:cs typeface="Arial" pitchFamily="34" charset="0"/>
              </a:endParaRPr>
            </a:p>
          </p:txBody>
        </p:sp>
      </p:grpSp>
      <p:sp>
        <p:nvSpPr>
          <p:cNvPr id="71" name="Oval 70"/>
          <p:cNvSpPr/>
          <p:nvPr/>
        </p:nvSpPr>
        <p:spPr>
          <a:xfrm>
            <a:off x="5037723" y="6683048"/>
            <a:ext cx="302237" cy="326670"/>
          </a:xfrm>
          <a:prstGeom prst="ellipse">
            <a:avLst/>
          </a:prstGeom>
          <a:solidFill>
            <a:srgbClr val="FF0000"/>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grpSp>
        <p:nvGrpSpPr>
          <p:cNvPr id="74" name="Group 73"/>
          <p:cNvGrpSpPr/>
          <p:nvPr/>
        </p:nvGrpSpPr>
        <p:grpSpPr>
          <a:xfrm>
            <a:off x="5302777" y="3593871"/>
            <a:ext cx="787250" cy="997006"/>
            <a:chOff x="5217985" y="2679700"/>
            <a:chExt cx="774662" cy="1013207"/>
          </a:xfrm>
        </p:grpSpPr>
        <p:sp>
          <p:nvSpPr>
            <p:cNvPr id="72" name="Freeform 71"/>
            <p:cNvSpPr/>
            <p:nvPr/>
          </p:nvSpPr>
          <p:spPr>
            <a:xfrm>
              <a:off x="5245100" y="2679700"/>
              <a:ext cx="727711" cy="1013207"/>
            </a:xfrm>
            <a:custGeom>
              <a:avLst/>
              <a:gdLst/>
              <a:ahLst/>
              <a:cxnLst/>
              <a:rect l="0" t="0" r="0" b="0"/>
              <a:pathLst>
                <a:path w="727711" h="1013207">
                  <a:moveTo>
                    <a:pt x="0" y="0"/>
                  </a:moveTo>
                  <a:lnTo>
                    <a:pt x="727710" y="0"/>
                  </a:lnTo>
                  <a:lnTo>
                    <a:pt x="727710" y="1013206"/>
                  </a:lnTo>
                  <a:lnTo>
                    <a:pt x="0" y="1013206"/>
                  </a:lnTo>
                  <a:close/>
                </a:path>
              </a:pathLst>
            </a:custGeom>
            <a:solidFill>
              <a:srgbClr val="FFFFE0"/>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Arial" pitchFamily="34" charset="0"/>
                <a:cs typeface="Arial" pitchFamily="34" charset="0"/>
              </a:endParaRPr>
            </a:p>
          </p:txBody>
        </p:sp>
        <p:sp>
          <p:nvSpPr>
            <p:cNvPr id="73" name="TextBox 72"/>
            <p:cNvSpPr txBox="1"/>
            <p:nvPr/>
          </p:nvSpPr>
          <p:spPr>
            <a:xfrm>
              <a:off x="5217985" y="2730360"/>
              <a:ext cx="774662" cy="844500"/>
            </a:xfrm>
            <a:prstGeom prst="rect">
              <a:avLst/>
            </a:prstGeom>
            <a:noFill/>
          </p:spPr>
          <p:txBody>
            <a:bodyPr vert="horz" rtlCol="0">
              <a:spAutoFit/>
            </a:bodyPr>
            <a:lstStyle/>
            <a:p>
              <a:pPr algn="ctr"/>
              <a:r>
                <a:rPr lang="en-US" sz="1600" b="1" smtClean="0">
                  <a:solidFill>
                    <a:srgbClr val="0000FF"/>
                  </a:solidFill>
                  <a:latin typeface="Arial" pitchFamily="34" charset="0"/>
                  <a:cs typeface="Arial" pitchFamily="34" charset="0"/>
                </a:rPr>
                <a:t>Move</a:t>
              </a:r>
            </a:p>
            <a:p>
              <a:pPr algn="ctr"/>
              <a:r>
                <a:rPr lang="en-US" sz="1600" b="1" smtClean="0">
                  <a:solidFill>
                    <a:srgbClr val="0000FF"/>
                  </a:solidFill>
                  <a:latin typeface="Arial" pitchFamily="34" charset="0"/>
                  <a:cs typeface="Arial" pitchFamily="34" charset="0"/>
                </a:rPr>
                <a:t>to check</a:t>
              </a:r>
              <a:endParaRPr lang="en-US" sz="1600" b="1">
                <a:solidFill>
                  <a:srgbClr val="0000FF"/>
                </a:solidFill>
                <a:latin typeface="Arial" pitchFamily="34" charset="0"/>
                <a:cs typeface="Arial" pitchFamily="34" charset="0"/>
              </a:endParaRPr>
            </a:p>
          </p:txBody>
        </p:sp>
      </p:grpSp>
      <p:grpSp>
        <p:nvGrpSpPr>
          <p:cNvPr id="77" name="Group 76"/>
          <p:cNvGrpSpPr/>
          <p:nvPr/>
        </p:nvGrpSpPr>
        <p:grpSpPr>
          <a:xfrm>
            <a:off x="5283418" y="2337931"/>
            <a:ext cx="787250" cy="1151343"/>
            <a:chOff x="5198935" y="1403350"/>
            <a:chExt cx="774662" cy="1170052"/>
          </a:xfrm>
        </p:grpSpPr>
        <p:sp>
          <p:nvSpPr>
            <p:cNvPr id="75" name="Freeform 74"/>
            <p:cNvSpPr/>
            <p:nvPr/>
          </p:nvSpPr>
          <p:spPr>
            <a:xfrm>
              <a:off x="5226050" y="1403350"/>
              <a:ext cx="727711" cy="1170052"/>
            </a:xfrm>
            <a:custGeom>
              <a:avLst/>
              <a:gdLst/>
              <a:ahLst/>
              <a:cxnLst/>
              <a:rect l="0" t="0" r="0" b="0"/>
              <a:pathLst>
                <a:path w="727711" h="1170052">
                  <a:moveTo>
                    <a:pt x="0" y="0"/>
                  </a:moveTo>
                  <a:lnTo>
                    <a:pt x="727710" y="0"/>
                  </a:lnTo>
                  <a:lnTo>
                    <a:pt x="727710" y="1170051"/>
                  </a:lnTo>
                  <a:lnTo>
                    <a:pt x="0" y="1170051"/>
                  </a:lnTo>
                  <a:close/>
                </a:path>
              </a:pathLst>
            </a:custGeom>
            <a:solidFill>
              <a:srgbClr val="FFFFE0"/>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Arial" pitchFamily="34" charset="0"/>
                <a:cs typeface="Arial" pitchFamily="34" charset="0"/>
              </a:endParaRPr>
            </a:p>
          </p:txBody>
        </p:sp>
        <p:sp>
          <p:nvSpPr>
            <p:cNvPr id="76" name="TextBox 75"/>
            <p:cNvSpPr txBox="1"/>
            <p:nvPr/>
          </p:nvSpPr>
          <p:spPr>
            <a:xfrm>
              <a:off x="5198935" y="1461853"/>
              <a:ext cx="774662" cy="844501"/>
            </a:xfrm>
            <a:prstGeom prst="rect">
              <a:avLst/>
            </a:prstGeom>
            <a:noFill/>
          </p:spPr>
          <p:txBody>
            <a:bodyPr vert="horz" rtlCol="0">
              <a:spAutoFit/>
            </a:bodyPr>
            <a:lstStyle/>
            <a:p>
              <a:pPr algn="ctr"/>
              <a:r>
                <a:rPr lang="en-US" sz="1600" b="1" dirty="0" smtClean="0">
                  <a:solidFill>
                    <a:srgbClr val="0000FF"/>
                  </a:solidFill>
                  <a:latin typeface="Arial" pitchFamily="34" charset="0"/>
                  <a:cs typeface="Arial" pitchFamily="34" charset="0"/>
                </a:rPr>
                <a:t>Move to check</a:t>
              </a:r>
              <a:endParaRPr lang="en-US" sz="1600" b="1" dirty="0">
                <a:solidFill>
                  <a:srgbClr val="0000FF"/>
                </a:solidFill>
                <a:latin typeface="Arial" pitchFamily="34" charset="0"/>
                <a:cs typeface="Arial" pitchFamily="34" charset="0"/>
              </a:endParaRPr>
            </a:p>
          </p:txBody>
        </p:sp>
      </p:grpSp>
      <p:grpSp>
        <p:nvGrpSpPr>
          <p:cNvPr id="80" name="Group 79"/>
          <p:cNvGrpSpPr/>
          <p:nvPr/>
        </p:nvGrpSpPr>
        <p:grpSpPr>
          <a:xfrm>
            <a:off x="5314950" y="4762334"/>
            <a:ext cx="787250" cy="997006"/>
            <a:chOff x="5364035" y="3867150"/>
            <a:chExt cx="774662" cy="1013207"/>
          </a:xfrm>
        </p:grpSpPr>
        <p:sp>
          <p:nvSpPr>
            <p:cNvPr id="78" name="Freeform 77"/>
            <p:cNvSpPr/>
            <p:nvPr/>
          </p:nvSpPr>
          <p:spPr>
            <a:xfrm>
              <a:off x="5391150" y="3867150"/>
              <a:ext cx="727711" cy="1013207"/>
            </a:xfrm>
            <a:custGeom>
              <a:avLst/>
              <a:gdLst/>
              <a:ahLst/>
              <a:cxnLst/>
              <a:rect l="0" t="0" r="0" b="0"/>
              <a:pathLst>
                <a:path w="727711" h="1013207">
                  <a:moveTo>
                    <a:pt x="0" y="0"/>
                  </a:moveTo>
                  <a:lnTo>
                    <a:pt x="727710" y="0"/>
                  </a:lnTo>
                  <a:lnTo>
                    <a:pt x="727710" y="1013206"/>
                  </a:lnTo>
                  <a:lnTo>
                    <a:pt x="0" y="1013206"/>
                  </a:lnTo>
                  <a:close/>
                </a:path>
              </a:pathLst>
            </a:custGeom>
            <a:solidFill>
              <a:srgbClr val="FFFFE0"/>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Arial" pitchFamily="34" charset="0"/>
                <a:cs typeface="Arial" pitchFamily="34" charset="0"/>
              </a:endParaRPr>
            </a:p>
          </p:txBody>
        </p:sp>
        <p:sp>
          <p:nvSpPr>
            <p:cNvPr id="79" name="TextBox 78"/>
            <p:cNvSpPr txBox="1"/>
            <p:nvPr/>
          </p:nvSpPr>
          <p:spPr>
            <a:xfrm>
              <a:off x="5364035" y="3917810"/>
              <a:ext cx="774662" cy="844500"/>
            </a:xfrm>
            <a:prstGeom prst="rect">
              <a:avLst/>
            </a:prstGeom>
            <a:noFill/>
          </p:spPr>
          <p:txBody>
            <a:bodyPr vert="horz" rtlCol="0">
              <a:spAutoFit/>
            </a:bodyPr>
            <a:lstStyle/>
            <a:p>
              <a:pPr algn="ctr"/>
              <a:r>
                <a:rPr lang="en-US" sz="1600" b="1" dirty="0" smtClean="0">
                  <a:solidFill>
                    <a:srgbClr val="0000FF"/>
                  </a:solidFill>
                  <a:latin typeface="Arial" pitchFamily="34" charset="0"/>
                  <a:cs typeface="Arial" pitchFamily="34" charset="0"/>
                </a:rPr>
                <a:t>Move</a:t>
              </a:r>
            </a:p>
            <a:p>
              <a:pPr algn="ctr"/>
              <a:r>
                <a:rPr lang="en-US" sz="1600" b="1" dirty="0" smtClean="0">
                  <a:solidFill>
                    <a:srgbClr val="0000FF"/>
                  </a:solidFill>
                  <a:latin typeface="Arial" pitchFamily="34" charset="0"/>
                  <a:cs typeface="Arial" pitchFamily="34" charset="0"/>
                </a:rPr>
                <a:t>to check</a:t>
              </a:r>
              <a:endParaRPr lang="en-US" sz="1600" b="1" dirty="0">
                <a:solidFill>
                  <a:srgbClr val="0000FF"/>
                </a:solidFill>
                <a:latin typeface="Arial" pitchFamily="34" charset="0"/>
                <a:cs typeface="Arial" pitchFamily="34" charset="0"/>
              </a:endParaRPr>
            </a:p>
          </p:txBody>
        </p:sp>
      </p:grpSp>
      <p:sp>
        <p:nvSpPr>
          <p:cNvPr id="81" name="Oval 80"/>
          <p:cNvSpPr/>
          <p:nvPr/>
        </p:nvSpPr>
        <p:spPr>
          <a:xfrm>
            <a:off x="5037723" y="6683048"/>
            <a:ext cx="302237" cy="326670"/>
          </a:xfrm>
          <a:prstGeom prst="ellipse">
            <a:avLst/>
          </a:prstGeom>
          <a:solidFill>
            <a:srgbClr val="FF0000"/>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Tree>
    <p:extLst>
      <p:ext uri="{BB962C8B-B14F-4D97-AF65-F5344CB8AC3E}">
        <p14:creationId xmlns:p14="http://schemas.microsoft.com/office/powerpoint/2010/main" val="152887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7"/>
                                        </p:tgtEl>
                                      </p:cBhvr>
                                    </p:animEffect>
                                    <p:set>
                                      <p:cBhvr>
                                        <p:cTn id="7" dur="1" fill="hold">
                                          <p:stCondLst>
                                            <p:cond delay="499"/>
                                          </p:stCondLst>
                                        </p:cTn>
                                        <p:tgtEl>
                                          <p:spTgt spid="7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4"/>
                                        </p:tgtEl>
                                      </p:cBhvr>
                                    </p:animEffect>
                                    <p:set>
                                      <p:cBhvr>
                                        <p:cTn id="12" dur="1" fill="hold">
                                          <p:stCondLst>
                                            <p:cond delay="499"/>
                                          </p:stCondLst>
                                        </p:cTn>
                                        <p:tgtEl>
                                          <p:spTgt spid="7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0"/>
                                        </p:tgtEl>
                                      </p:cBhvr>
                                    </p:animEffect>
                                    <p:set>
                                      <p:cBhvr>
                                        <p:cTn id="17" dur="1" fill="hold">
                                          <p:stCondLst>
                                            <p:cond delay="499"/>
                                          </p:stCondLst>
                                        </p:cTn>
                                        <p:tgtEl>
                                          <p:spTgt spid="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561587" y="1024782"/>
            <a:ext cx="980885"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|-7|</a:t>
            </a:r>
            <a:endParaRPr lang="en-US" sz="2800" b="1" dirty="0">
              <a:solidFill>
                <a:srgbClr val="000000"/>
              </a:solidFill>
              <a:latin typeface="Arial" pitchFamily="34" charset="0"/>
              <a:cs typeface="Arial" pitchFamily="34" charset="0"/>
            </a:endParaRPr>
          </a:p>
        </p:txBody>
      </p:sp>
      <p:sp>
        <p:nvSpPr>
          <p:cNvPr id="5" name="TextBox 4"/>
          <p:cNvSpPr txBox="1"/>
          <p:nvPr/>
        </p:nvSpPr>
        <p:spPr>
          <a:xfrm>
            <a:off x="477927" y="1035013"/>
            <a:ext cx="826008"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19</a:t>
            </a:r>
            <a:endParaRPr lang="en-US" sz="2800" b="1" dirty="0">
              <a:solidFill>
                <a:srgbClr val="000000"/>
              </a:solidFill>
              <a:latin typeface="Arial" pitchFamily="34" charset="0"/>
              <a:cs typeface="Arial" pitchFamily="34" charset="0"/>
            </a:endParaRPr>
          </a:p>
        </p:txBody>
      </p:sp>
      <p:sp>
        <p:nvSpPr>
          <p:cNvPr id="6" name="TextBox 5"/>
          <p:cNvSpPr txBox="1"/>
          <p:nvPr/>
        </p:nvSpPr>
        <p:spPr>
          <a:xfrm>
            <a:off x="1408805" y="1020064"/>
            <a:ext cx="105832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Find</a:t>
            </a:r>
            <a:endParaRPr lang="en-US" sz="2800" b="1" dirty="0">
              <a:solidFill>
                <a:srgbClr val="000000"/>
              </a:solidFill>
              <a:latin typeface="Arial" pitchFamily="34" charset="0"/>
              <a:cs typeface="Arial" pitchFamily="34" charset="0"/>
            </a:endParaRPr>
          </a:p>
        </p:txBody>
      </p:sp>
      <p:pic>
        <p:nvPicPr>
          <p:cNvPr id="14" name="Picture 1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03251" y="87478"/>
            <a:ext cx="4130040" cy="62485"/>
          </a:xfrm>
          <a:prstGeom prst="rect">
            <a:avLst/>
          </a:prstGeom>
          <a:solidFill>
            <a:scrgbClr r="0" g="0" b="0">
              <a:alpha val="0"/>
            </a:scrgbClr>
          </a:solidFill>
        </p:spPr>
      </p:pic>
    </p:spTree>
    <p:extLst>
      <p:ext uri="{BB962C8B-B14F-4D97-AF65-F5344CB8AC3E}">
        <p14:creationId xmlns:p14="http://schemas.microsoft.com/office/powerpoint/2010/main" val="11308228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p:cNvSpPr txBox="1"/>
          <p:nvPr/>
        </p:nvSpPr>
        <p:spPr>
          <a:xfrm>
            <a:off x="2495550" y="983488"/>
            <a:ext cx="1109948"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|-28|</a:t>
            </a:r>
            <a:endParaRPr lang="en-US" sz="2800" b="1" dirty="0">
              <a:solidFill>
                <a:srgbClr val="000000"/>
              </a:solidFill>
              <a:latin typeface="Arial" pitchFamily="34" charset="0"/>
              <a:cs typeface="Arial" pitchFamily="34" charset="0"/>
            </a:endParaRPr>
          </a:p>
        </p:txBody>
      </p:sp>
      <p:sp>
        <p:nvSpPr>
          <p:cNvPr id="6" name="TextBox 5"/>
          <p:cNvSpPr txBox="1"/>
          <p:nvPr/>
        </p:nvSpPr>
        <p:spPr>
          <a:xfrm>
            <a:off x="494472" y="1031701"/>
            <a:ext cx="878729"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20</a:t>
            </a:r>
            <a:endParaRPr lang="en-US" sz="2800" b="1" dirty="0">
              <a:solidFill>
                <a:srgbClr val="000000"/>
              </a:solidFill>
              <a:latin typeface="Arial" pitchFamily="34" charset="0"/>
              <a:cs typeface="Arial" pitchFamily="34" charset="0"/>
            </a:endParaRPr>
          </a:p>
        </p:txBody>
      </p:sp>
      <p:sp>
        <p:nvSpPr>
          <p:cNvPr id="7" name="TextBox 6"/>
          <p:cNvSpPr txBox="1"/>
          <p:nvPr/>
        </p:nvSpPr>
        <p:spPr>
          <a:xfrm>
            <a:off x="1388994" y="1031702"/>
            <a:ext cx="105832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Find</a:t>
            </a:r>
            <a:endParaRPr lang="en-US" sz="2800" b="1" dirty="0">
              <a:solidFill>
                <a:srgbClr val="000000"/>
              </a:solidFill>
              <a:latin typeface="Arial" pitchFamily="34" charset="0"/>
              <a:cs typeface="Arial" pitchFamily="34" charset="0"/>
            </a:endParaRPr>
          </a:p>
        </p:txBody>
      </p:sp>
      <p:pic>
        <p:nvPicPr>
          <p:cNvPr id="15" name="Picture 1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6157" y="87478"/>
            <a:ext cx="4130040" cy="62485"/>
          </a:xfrm>
          <a:prstGeom prst="rect">
            <a:avLst/>
          </a:prstGeom>
          <a:solidFill>
            <a:scrgbClr r="0" g="0" b="0">
              <a:alpha val="0"/>
            </a:scrgbClr>
          </a:solidFill>
        </p:spPr>
      </p:pic>
    </p:spTree>
    <p:extLst>
      <p:ext uri="{BB962C8B-B14F-4D97-AF65-F5344CB8AC3E}">
        <p14:creationId xmlns:p14="http://schemas.microsoft.com/office/powerpoint/2010/main" val="4372280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5770" y="1031928"/>
            <a:ext cx="865764" cy="523220"/>
          </a:xfrm>
          <a:prstGeom prst="rect">
            <a:avLst/>
          </a:prstGeom>
          <a:noFill/>
        </p:spPr>
        <p:txBody>
          <a:bodyPr vert="horz" wrap="square" rtlCol="0">
            <a:spAutoFit/>
          </a:bodyPr>
          <a:lstStyle/>
          <a:p>
            <a:r>
              <a:rPr lang="en-US" sz="2800" b="1" smtClean="0">
                <a:solidFill>
                  <a:srgbClr val="000000"/>
                </a:solidFill>
                <a:latin typeface="Arial" pitchFamily="34" charset="0"/>
                <a:cs typeface="Arial" pitchFamily="34" charset="0"/>
              </a:rPr>
              <a:t>21</a:t>
            </a:r>
            <a:endParaRPr lang="en-US" sz="2800" b="1">
              <a:solidFill>
                <a:srgbClr val="000000"/>
              </a:solidFill>
              <a:latin typeface="Arial" pitchFamily="34" charset="0"/>
              <a:cs typeface="Arial" pitchFamily="34" charset="0"/>
            </a:endParaRPr>
          </a:p>
        </p:txBody>
      </p:sp>
      <p:grpSp>
        <p:nvGrpSpPr>
          <p:cNvPr id="4" name="Group 3"/>
          <p:cNvGrpSpPr/>
          <p:nvPr/>
        </p:nvGrpSpPr>
        <p:grpSpPr>
          <a:xfrm>
            <a:off x="1371534" y="1023112"/>
            <a:ext cx="2887570" cy="532036"/>
            <a:chOff x="1371534" y="1023112"/>
            <a:chExt cx="2887570" cy="532036"/>
          </a:xfrm>
        </p:grpSpPr>
        <p:sp>
          <p:nvSpPr>
            <p:cNvPr id="3" name="TextBox 2"/>
            <p:cNvSpPr txBox="1"/>
            <p:nvPr/>
          </p:nvSpPr>
          <p:spPr>
            <a:xfrm>
              <a:off x="1371534" y="1031928"/>
              <a:ext cx="2887570"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What is        ?</a:t>
              </a:r>
              <a:endParaRPr lang="en-US" sz="2800" b="1" dirty="0">
                <a:solidFill>
                  <a:srgbClr val="000000"/>
                </a:solidFill>
                <a:latin typeface="Arial" pitchFamily="34" charset="0"/>
                <a:cs typeface="Arial" pitchFamily="34" charset="0"/>
              </a:endParaRPr>
            </a:p>
          </p:txBody>
        </p:sp>
        <p:sp>
          <p:nvSpPr>
            <p:cNvPr id="6" name="TextBox 5"/>
            <p:cNvSpPr txBox="1"/>
            <p:nvPr/>
          </p:nvSpPr>
          <p:spPr>
            <a:xfrm>
              <a:off x="2742438" y="1023112"/>
              <a:ext cx="1006697"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|56|</a:t>
              </a:r>
              <a:endParaRPr lang="en-US" sz="2800" b="1" dirty="0">
                <a:solidFill>
                  <a:srgbClr val="000000"/>
                </a:solidFill>
                <a:latin typeface="Arial" pitchFamily="34" charset="0"/>
                <a:cs typeface="Arial" pitchFamily="34" charset="0"/>
              </a:endParaRPr>
            </a:p>
          </p:txBody>
        </p:sp>
      </p:grpSp>
      <p:pic>
        <p:nvPicPr>
          <p:cNvPr id="16" name="Picture 1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9064" y="87478"/>
            <a:ext cx="4130040" cy="62485"/>
          </a:xfrm>
          <a:prstGeom prst="rect">
            <a:avLst/>
          </a:prstGeom>
          <a:solidFill>
            <a:scrgbClr r="0" g="0" b="0">
              <a:alpha val="0"/>
            </a:scrgbClr>
          </a:solidFill>
        </p:spPr>
      </p:pic>
    </p:spTree>
    <p:extLst>
      <p:ext uri="{BB962C8B-B14F-4D97-AF65-F5344CB8AC3E}">
        <p14:creationId xmlns:p14="http://schemas.microsoft.com/office/powerpoint/2010/main" val="29134526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p:cNvSpPr txBox="1"/>
          <p:nvPr/>
        </p:nvSpPr>
        <p:spPr>
          <a:xfrm>
            <a:off x="2328291" y="1001776"/>
            <a:ext cx="929259" cy="523219"/>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|-8|</a:t>
            </a:r>
            <a:endParaRPr lang="en-US" sz="2800" b="1" dirty="0">
              <a:solidFill>
                <a:srgbClr val="000000"/>
              </a:solidFill>
              <a:latin typeface="Arial" pitchFamily="34" charset="0"/>
              <a:cs typeface="Arial" pitchFamily="34" charset="0"/>
            </a:endParaRPr>
          </a:p>
        </p:txBody>
      </p:sp>
      <p:sp>
        <p:nvSpPr>
          <p:cNvPr id="6" name="TextBox 5"/>
          <p:cNvSpPr txBox="1"/>
          <p:nvPr/>
        </p:nvSpPr>
        <p:spPr>
          <a:xfrm>
            <a:off x="494472" y="1022743"/>
            <a:ext cx="826008"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22</a:t>
            </a:r>
            <a:endParaRPr lang="en-US" sz="2800" b="1" dirty="0">
              <a:solidFill>
                <a:srgbClr val="000000"/>
              </a:solidFill>
              <a:latin typeface="Arial" pitchFamily="34" charset="0"/>
              <a:cs typeface="Arial" pitchFamily="34" charset="0"/>
            </a:endParaRPr>
          </a:p>
        </p:txBody>
      </p:sp>
      <p:sp>
        <p:nvSpPr>
          <p:cNvPr id="7" name="TextBox 6"/>
          <p:cNvSpPr txBox="1"/>
          <p:nvPr/>
        </p:nvSpPr>
        <p:spPr>
          <a:xfrm>
            <a:off x="1405948" y="1022743"/>
            <a:ext cx="105832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Find</a:t>
            </a:r>
            <a:endParaRPr lang="en-US" sz="2800" b="1" dirty="0">
              <a:solidFill>
                <a:srgbClr val="000000"/>
              </a:solidFill>
              <a:latin typeface="Arial" pitchFamily="34" charset="0"/>
              <a:cs typeface="Arial" pitchFamily="34" charset="0"/>
            </a:endParaRPr>
          </a:p>
        </p:txBody>
      </p:sp>
      <p:pic>
        <p:nvPicPr>
          <p:cNvPr id="15" name="Picture 1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41970" y="87478"/>
            <a:ext cx="4130040" cy="62485"/>
          </a:xfrm>
          <a:prstGeom prst="rect">
            <a:avLst/>
          </a:prstGeom>
          <a:solidFill>
            <a:scrgbClr r="0" g="0" b="0">
              <a:alpha val="0"/>
            </a:scrgbClr>
          </a:solidFill>
        </p:spPr>
      </p:pic>
    </p:spTree>
    <p:extLst>
      <p:ext uri="{BB962C8B-B14F-4D97-AF65-F5344CB8AC3E}">
        <p14:creationId xmlns:p14="http://schemas.microsoft.com/office/powerpoint/2010/main" val="23221591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266950" y="962152"/>
            <a:ext cx="826008"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|3|</a:t>
            </a:r>
            <a:endParaRPr lang="en-US" sz="2800" b="1" dirty="0">
              <a:solidFill>
                <a:srgbClr val="000000"/>
              </a:solidFill>
              <a:latin typeface="Arial" pitchFamily="34" charset="0"/>
              <a:cs typeface="Arial" pitchFamily="34" charset="0"/>
            </a:endParaRPr>
          </a:p>
        </p:txBody>
      </p:sp>
      <p:sp>
        <p:nvSpPr>
          <p:cNvPr id="6" name="TextBox 5"/>
          <p:cNvSpPr txBox="1"/>
          <p:nvPr/>
        </p:nvSpPr>
        <p:spPr>
          <a:xfrm>
            <a:off x="506664" y="1017453"/>
            <a:ext cx="826008" cy="523220"/>
          </a:xfrm>
          <a:prstGeom prst="rect">
            <a:avLst/>
          </a:prstGeom>
          <a:noFill/>
        </p:spPr>
        <p:txBody>
          <a:bodyPr vert="horz" wrap="square" rtlCol="0">
            <a:spAutoFit/>
          </a:bodyPr>
          <a:lstStyle/>
          <a:p>
            <a:r>
              <a:rPr lang="en-US" sz="2800" b="1" smtClean="0">
                <a:solidFill>
                  <a:srgbClr val="000000"/>
                </a:solidFill>
                <a:latin typeface="Arial" pitchFamily="34" charset="0"/>
                <a:cs typeface="Arial" pitchFamily="34" charset="0"/>
              </a:rPr>
              <a:t>23</a:t>
            </a:r>
            <a:endParaRPr lang="en-US" sz="2800" b="1">
              <a:solidFill>
                <a:srgbClr val="000000"/>
              </a:solidFill>
              <a:latin typeface="Arial" pitchFamily="34" charset="0"/>
              <a:cs typeface="Arial" pitchFamily="34" charset="0"/>
            </a:endParaRPr>
          </a:p>
        </p:txBody>
      </p:sp>
      <p:sp>
        <p:nvSpPr>
          <p:cNvPr id="7" name="TextBox 6"/>
          <p:cNvSpPr txBox="1"/>
          <p:nvPr/>
        </p:nvSpPr>
        <p:spPr>
          <a:xfrm>
            <a:off x="1388994" y="1017453"/>
            <a:ext cx="105832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Find</a:t>
            </a:r>
            <a:endParaRPr lang="en-US" sz="2800" b="1" dirty="0">
              <a:solidFill>
                <a:srgbClr val="000000"/>
              </a:solidFill>
              <a:latin typeface="Arial" pitchFamily="34" charset="0"/>
              <a:cs typeface="Arial" pitchFamily="34" charset="0"/>
            </a:endParaRPr>
          </a:p>
        </p:txBody>
      </p:sp>
      <p:pic>
        <p:nvPicPr>
          <p:cNvPr id="15" name="Picture 1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6157" y="74981"/>
            <a:ext cx="4130040" cy="62485"/>
          </a:xfrm>
          <a:prstGeom prst="rect">
            <a:avLst/>
          </a:prstGeom>
          <a:solidFill>
            <a:scrgbClr r="0" g="0" b="0">
              <a:alpha val="0"/>
            </a:scrgbClr>
          </a:solidFill>
        </p:spPr>
      </p:pic>
    </p:spTree>
    <p:extLst>
      <p:ext uri="{BB962C8B-B14F-4D97-AF65-F5344CB8AC3E}">
        <p14:creationId xmlns:p14="http://schemas.microsoft.com/office/powerpoint/2010/main" val="17504875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06665" y="1022290"/>
            <a:ext cx="826007"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24</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16195" y="1028774"/>
            <a:ext cx="8318355" cy="1785104"/>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What is the absolute value of the number shown in the generator?</a:t>
            </a:r>
          </a:p>
          <a:p>
            <a:endParaRPr lang="en-US" sz="3600" b="1" dirty="0" smtClean="0">
              <a:solidFill>
                <a:srgbClr val="000000"/>
              </a:solidFill>
              <a:latin typeface="Arial" pitchFamily="34" charset="0"/>
              <a:cs typeface="Arial" pitchFamily="34" charset="0"/>
            </a:endParaRPr>
          </a:p>
          <a:p>
            <a:r>
              <a:rPr lang="en-US" b="1" dirty="0" smtClean="0">
                <a:solidFill>
                  <a:srgbClr val="000000"/>
                </a:solidFill>
                <a:latin typeface="Arial" pitchFamily="34" charset="0"/>
                <a:cs typeface="Arial" pitchFamily="34" charset="0"/>
              </a:rPr>
              <a:t>(Click for web site and set limits to -500 and 500)</a:t>
            </a:r>
            <a:endParaRPr lang="en-US" b="1" dirty="0">
              <a:solidFill>
                <a:srgbClr val="000000"/>
              </a:solidFill>
              <a:latin typeface="Arial" pitchFamily="34" charset="0"/>
              <a:cs typeface="Arial" pitchFamily="34" charset="0"/>
            </a:endParaRPr>
          </a:p>
        </p:txBody>
      </p:sp>
      <p:pic>
        <p:nvPicPr>
          <p:cNvPr id="4" name="Picture 3">
            <a:hlinkClick r:id="rId3"/>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343150" y="3163275"/>
            <a:ext cx="4114294" cy="2767444"/>
          </a:xfrm>
          <a:prstGeom prst="rect">
            <a:avLst/>
          </a:prstGeom>
          <a:solidFill>
            <a:scrgbClr r="0" g="0" b="0">
              <a:alpha val="0"/>
            </a:scrgbClr>
          </a:solidFill>
        </p:spPr>
      </p:pic>
      <p:pic>
        <p:nvPicPr>
          <p:cNvPr id="5" name="Picture 4"/>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29064" y="99975"/>
            <a:ext cx="4130040" cy="62485"/>
          </a:xfrm>
          <a:prstGeom prst="rect">
            <a:avLst/>
          </a:prstGeom>
          <a:solidFill>
            <a:scrgbClr r="0" g="0" b="0">
              <a:alpha val="0"/>
            </a:scrgbClr>
          </a:solidFill>
        </p:spPr>
      </p:pic>
    </p:spTree>
    <p:extLst>
      <p:ext uri="{BB962C8B-B14F-4D97-AF65-F5344CB8AC3E}">
        <p14:creationId xmlns:p14="http://schemas.microsoft.com/office/powerpoint/2010/main" val="9448592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13988" y="1021571"/>
            <a:ext cx="826007"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25</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08872" y="1021571"/>
            <a:ext cx="8394555"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Which numbers have 12 as their absolute value?</a:t>
            </a:r>
            <a:endParaRPr lang="en-US" sz="2800" b="1" dirty="0">
              <a:solidFill>
                <a:srgbClr val="000000"/>
              </a:solidFill>
              <a:latin typeface="Arial" pitchFamily="34" charset="0"/>
              <a:cs typeface="Arial" pitchFamily="34" charset="0"/>
            </a:endParaRPr>
          </a:p>
        </p:txBody>
      </p:sp>
      <p:pic>
        <p:nvPicPr>
          <p:cNvPr id="21" name="Picture 2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9064" y="99975"/>
            <a:ext cx="3510534" cy="62485"/>
          </a:xfrm>
          <a:prstGeom prst="rect">
            <a:avLst/>
          </a:prstGeom>
          <a:solidFill>
            <a:scrgbClr r="0" g="0" b="0">
              <a:alpha val="0"/>
            </a:scrgbClr>
          </a:solidFill>
        </p:spPr>
      </p:pic>
      <p:sp>
        <p:nvSpPr>
          <p:cNvPr id="22" name="Rectangle 21"/>
          <p:cNvSpPr/>
          <p:nvPr/>
        </p:nvSpPr>
        <p:spPr>
          <a:xfrm>
            <a:off x="2834617" y="2794000"/>
            <a:ext cx="804981" cy="476391"/>
          </a:xfrm>
          <a:prstGeom prst="rect">
            <a:avLst/>
          </a:prstGeom>
        </p:spPr>
        <p:txBody>
          <a:bodyPr wrap="square" lIns="106025" tIns="53012" rIns="106025" bIns="53012">
            <a:spAutoFit/>
          </a:bodyPr>
          <a:lstStyle/>
          <a:p>
            <a:r>
              <a:rPr lang="en-US" sz="2400" b="1" dirty="0">
                <a:solidFill>
                  <a:srgbClr val="000000"/>
                </a:solidFill>
                <a:latin typeface="Arial - 28"/>
              </a:rPr>
              <a:t>-24</a:t>
            </a:r>
          </a:p>
        </p:txBody>
      </p:sp>
      <p:sp>
        <p:nvSpPr>
          <p:cNvPr id="23" name="Rectangle 22"/>
          <p:cNvSpPr/>
          <p:nvPr/>
        </p:nvSpPr>
        <p:spPr>
          <a:xfrm>
            <a:off x="2834617" y="3343384"/>
            <a:ext cx="804981" cy="476391"/>
          </a:xfrm>
          <a:prstGeom prst="rect">
            <a:avLst/>
          </a:prstGeom>
        </p:spPr>
        <p:txBody>
          <a:bodyPr wrap="square" lIns="106025" tIns="53012" rIns="106025" bIns="53012">
            <a:spAutoFit/>
          </a:bodyPr>
          <a:lstStyle/>
          <a:p>
            <a:r>
              <a:rPr lang="en-US" sz="2400" b="1" dirty="0">
                <a:solidFill>
                  <a:srgbClr val="000000"/>
                </a:solidFill>
                <a:latin typeface="Arial - 28"/>
              </a:rPr>
              <a:t>-12</a:t>
            </a:r>
          </a:p>
        </p:txBody>
      </p:sp>
      <p:sp>
        <p:nvSpPr>
          <p:cNvPr id="24" name="Rectangle 23"/>
          <p:cNvSpPr/>
          <p:nvPr/>
        </p:nvSpPr>
        <p:spPr>
          <a:xfrm>
            <a:off x="2834617" y="3867414"/>
            <a:ext cx="651534" cy="476391"/>
          </a:xfrm>
          <a:prstGeom prst="rect">
            <a:avLst/>
          </a:prstGeom>
        </p:spPr>
        <p:txBody>
          <a:bodyPr wrap="square" lIns="106025" tIns="53012" rIns="106025" bIns="53012">
            <a:spAutoFit/>
          </a:bodyPr>
          <a:lstStyle/>
          <a:p>
            <a:r>
              <a:rPr lang="en-US" sz="2400" b="1" dirty="0">
                <a:solidFill>
                  <a:srgbClr val="000000"/>
                </a:solidFill>
                <a:latin typeface="Arial - 28"/>
              </a:rPr>
              <a:t>0</a:t>
            </a:r>
          </a:p>
        </p:txBody>
      </p:sp>
      <p:sp>
        <p:nvSpPr>
          <p:cNvPr id="25" name="TextBox 24"/>
          <p:cNvSpPr txBox="1"/>
          <p:nvPr/>
        </p:nvSpPr>
        <p:spPr>
          <a:xfrm>
            <a:off x="2289381" y="2799786"/>
            <a:ext cx="37821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A</a:t>
            </a:r>
            <a:endParaRPr lang="en-GB" sz="2400" b="1" dirty="0">
              <a:latin typeface="Arial" pitchFamily="34" charset="0"/>
              <a:cs typeface="Arial" pitchFamily="34" charset="0"/>
            </a:endParaRPr>
          </a:p>
        </p:txBody>
      </p:sp>
      <p:sp>
        <p:nvSpPr>
          <p:cNvPr id="26" name="TextBox 25"/>
          <p:cNvSpPr txBox="1"/>
          <p:nvPr/>
        </p:nvSpPr>
        <p:spPr>
          <a:xfrm>
            <a:off x="2294021" y="3352236"/>
            <a:ext cx="37357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B</a:t>
            </a:r>
            <a:endParaRPr lang="en-GB" sz="2400" b="1" dirty="0">
              <a:latin typeface="Arial" pitchFamily="34" charset="0"/>
              <a:cs typeface="Arial" pitchFamily="34" charset="0"/>
            </a:endParaRPr>
          </a:p>
        </p:txBody>
      </p:sp>
      <p:sp>
        <p:nvSpPr>
          <p:cNvPr id="27" name="TextBox 26"/>
          <p:cNvSpPr txBox="1"/>
          <p:nvPr/>
        </p:nvSpPr>
        <p:spPr>
          <a:xfrm>
            <a:off x="2303300" y="3886323"/>
            <a:ext cx="364299"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C</a:t>
            </a:r>
            <a:endParaRPr lang="en-GB" sz="2400" b="1" dirty="0">
              <a:latin typeface="Arial" pitchFamily="34" charset="0"/>
              <a:cs typeface="Arial" pitchFamily="34" charset="0"/>
            </a:endParaRPr>
          </a:p>
        </p:txBody>
      </p:sp>
      <p:sp>
        <p:nvSpPr>
          <p:cNvPr id="28" name="Oval 27"/>
          <p:cNvSpPr/>
          <p:nvPr/>
        </p:nvSpPr>
        <p:spPr>
          <a:xfrm>
            <a:off x="1513817" y="284578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9" name="Oval 28"/>
          <p:cNvSpPr/>
          <p:nvPr/>
        </p:nvSpPr>
        <p:spPr>
          <a:xfrm>
            <a:off x="1516462" y="337128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0" name="Oval 29"/>
          <p:cNvSpPr/>
          <p:nvPr/>
        </p:nvSpPr>
        <p:spPr>
          <a:xfrm>
            <a:off x="1519212" y="388944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1" name="Oval 30"/>
          <p:cNvSpPr/>
          <p:nvPr/>
        </p:nvSpPr>
        <p:spPr>
          <a:xfrm>
            <a:off x="1504950" y="439291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2" name="TextBox 31"/>
          <p:cNvSpPr txBox="1"/>
          <p:nvPr/>
        </p:nvSpPr>
        <p:spPr>
          <a:xfrm>
            <a:off x="2293076" y="4361745"/>
            <a:ext cx="364299" cy="476391"/>
          </a:xfrm>
          <a:prstGeom prst="rect">
            <a:avLst/>
          </a:prstGeom>
          <a:noFill/>
        </p:spPr>
        <p:txBody>
          <a:bodyPr wrap="square" lIns="106025" tIns="53012" rIns="106025" bIns="53012" rtlCol="0">
            <a:spAutoFit/>
          </a:bodyPr>
          <a:lstStyle/>
          <a:p>
            <a:r>
              <a:rPr lang="en-US" sz="2400" b="1" dirty="0" smtClean="0">
                <a:latin typeface="Arial" pitchFamily="34" charset="0"/>
                <a:cs typeface="Arial" pitchFamily="34" charset="0"/>
              </a:rPr>
              <a:t>D</a:t>
            </a:r>
            <a:endParaRPr lang="en-GB" sz="2400" b="1" dirty="0">
              <a:latin typeface="Arial" pitchFamily="34" charset="0"/>
              <a:cs typeface="Arial" pitchFamily="34" charset="0"/>
            </a:endParaRPr>
          </a:p>
        </p:txBody>
      </p:sp>
      <p:sp>
        <p:nvSpPr>
          <p:cNvPr id="33" name="Rectangle 32"/>
          <p:cNvSpPr/>
          <p:nvPr/>
        </p:nvSpPr>
        <p:spPr>
          <a:xfrm>
            <a:off x="2819805" y="4363923"/>
            <a:ext cx="666346" cy="476391"/>
          </a:xfrm>
          <a:prstGeom prst="rect">
            <a:avLst/>
          </a:prstGeom>
        </p:spPr>
        <p:txBody>
          <a:bodyPr wrap="square" lIns="106025" tIns="53012" rIns="106025" bIns="53012">
            <a:spAutoFit/>
          </a:bodyPr>
          <a:lstStyle/>
          <a:p>
            <a:r>
              <a:rPr lang="en-US" sz="2400" b="1" dirty="0" smtClean="0">
                <a:solidFill>
                  <a:srgbClr val="000000"/>
                </a:solidFill>
                <a:latin typeface="Arial - 28"/>
              </a:rPr>
              <a:t>12</a:t>
            </a:r>
            <a:endParaRPr lang="en-US" sz="2400" b="1" dirty="0">
              <a:solidFill>
                <a:srgbClr val="000000"/>
              </a:solidFill>
              <a:latin typeface="Arial - 28"/>
            </a:endParaRPr>
          </a:p>
        </p:txBody>
      </p:sp>
      <p:sp>
        <p:nvSpPr>
          <p:cNvPr id="34" name="Oval 33"/>
          <p:cNvSpPr/>
          <p:nvPr/>
        </p:nvSpPr>
        <p:spPr>
          <a:xfrm>
            <a:off x="1518570" y="487869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5" name="TextBox 34"/>
          <p:cNvSpPr txBox="1"/>
          <p:nvPr/>
        </p:nvSpPr>
        <p:spPr>
          <a:xfrm>
            <a:off x="2304240" y="4865336"/>
            <a:ext cx="364299" cy="476391"/>
          </a:xfrm>
          <a:prstGeom prst="rect">
            <a:avLst/>
          </a:prstGeom>
          <a:noFill/>
        </p:spPr>
        <p:txBody>
          <a:bodyPr wrap="square" lIns="106025" tIns="53012" rIns="106025" bIns="53012" rtlCol="0">
            <a:spAutoFit/>
          </a:bodyPr>
          <a:lstStyle/>
          <a:p>
            <a:r>
              <a:rPr lang="en-US" sz="2400" b="1" dirty="0" smtClean="0">
                <a:latin typeface="Arial" pitchFamily="34" charset="0"/>
                <a:cs typeface="Arial" pitchFamily="34" charset="0"/>
              </a:rPr>
              <a:t>E</a:t>
            </a:r>
            <a:endParaRPr lang="en-GB" sz="2400" b="1" dirty="0">
              <a:latin typeface="Arial" pitchFamily="34" charset="0"/>
              <a:cs typeface="Arial" pitchFamily="34" charset="0"/>
            </a:endParaRPr>
          </a:p>
        </p:txBody>
      </p:sp>
      <p:sp>
        <p:nvSpPr>
          <p:cNvPr id="36" name="Rectangle 35"/>
          <p:cNvSpPr/>
          <p:nvPr/>
        </p:nvSpPr>
        <p:spPr>
          <a:xfrm>
            <a:off x="2819805" y="4863716"/>
            <a:ext cx="819793" cy="476391"/>
          </a:xfrm>
          <a:prstGeom prst="rect">
            <a:avLst/>
          </a:prstGeom>
        </p:spPr>
        <p:txBody>
          <a:bodyPr wrap="square" lIns="106025" tIns="53012" rIns="106025" bIns="53012">
            <a:spAutoFit/>
          </a:bodyPr>
          <a:lstStyle/>
          <a:p>
            <a:r>
              <a:rPr lang="en-US" sz="2400" b="1" dirty="0">
                <a:solidFill>
                  <a:srgbClr val="000000"/>
                </a:solidFill>
                <a:latin typeface="Arial - 28"/>
              </a:rPr>
              <a:t>24</a:t>
            </a:r>
          </a:p>
        </p:txBody>
      </p:sp>
    </p:spTree>
    <p:extLst>
      <p:ext uri="{BB962C8B-B14F-4D97-AF65-F5344CB8AC3E}">
        <p14:creationId xmlns:p14="http://schemas.microsoft.com/office/powerpoint/2010/main" val="8681634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13989" y="1024834"/>
            <a:ext cx="908831"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26</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22820" y="1024834"/>
            <a:ext cx="8460818"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Which numbers have 50 as their absolute value?</a:t>
            </a:r>
            <a:endParaRPr lang="en-US" sz="2800" b="1" dirty="0">
              <a:solidFill>
                <a:srgbClr val="000000"/>
              </a:solidFill>
              <a:latin typeface="Arial" pitchFamily="34" charset="0"/>
              <a:cs typeface="Arial" pitchFamily="34" charset="0"/>
            </a:endParaRPr>
          </a:p>
        </p:txBody>
      </p:sp>
      <p:pic>
        <p:nvPicPr>
          <p:cNvPr id="21" name="Picture 2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9064" y="87478"/>
            <a:ext cx="3510534" cy="62485"/>
          </a:xfrm>
          <a:prstGeom prst="rect">
            <a:avLst/>
          </a:prstGeom>
          <a:solidFill>
            <a:scrgbClr r="0" g="0" b="0">
              <a:alpha val="0"/>
            </a:scrgbClr>
          </a:solidFill>
        </p:spPr>
      </p:pic>
      <p:sp>
        <p:nvSpPr>
          <p:cNvPr id="22" name="Rectangle 21"/>
          <p:cNvSpPr/>
          <p:nvPr/>
        </p:nvSpPr>
        <p:spPr>
          <a:xfrm>
            <a:off x="2834617" y="2254740"/>
            <a:ext cx="804981" cy="476391"/>
          </a:xfrm>
          <a:prstGeom prst="rect">
            <a:avLst/>
          </a:prstGeom>
        </p:spPr>
        <p:txBody>
          <a:bodyPr wrap="square" lIns="106025" tIns="53012" rIns="106025" bIns="53012">
            <a:spAutoFit/>
          </a:bodyPr>
          <a:lstStyle/>
          <a:p>
            <a:r>
              <a:rPr lang="en-US" sz="2400" b="1" dirty="0">
                <a:solidFill>
                  <a:srgbClr val="000000"/>
                </a:solidFill>
                <a:latin typeface="Arial - 28"/>
              </a:rPr>
              <a:t>-50</a:t>
            </a:r>
          </a:p>
        </p:txBody>
      </p:sp>
      <p:sp>
        <p:nvSpPr>
          <p:cNvPr id="23" name="Rectangle 22"/>
          <p:cNvSpPr/>
          <p:nvPr/>
        </p:nvSpPr>
        <p:spPr>
          <a:xfrm>
            <a:off x="2834618" y="2824002"/>
            <a:ext cx="1015140" cy="476391"/>
          </a:xfrm>
          <a:prstGeom prst="rect">
            <a:avLst/>
          </a:prstGeom>
        </p:spPr>
        <p:txBody>
          <a:bodyPr wrap="square" lIns="106025" tIns="53012" rIns="106025" bIns="53012">
            <a:spAutoFit/>
          </a:bodyPr>
          <a:lstStyle/>
          <a:p>
            <a:r>
              <a:rPr lang="en-US" sz="2400" b="1" dirty="0">
                <a:solidFill>
                  <a:srgbClr val="000000"/>
                </a:solidFill>
                <a:latin typeface="Arial - 28"/>
              </a:rPr>
              <a:t>-25</a:t>
            </a:r>
          </a:p>
        </p:txBody>
      </p:sp>
      <p:sp>
        <p:nvSpPr>
          <p:cNvPr id="24" name="Rectangle 23"/>
          <p:cNvSpPr/>
          <p:nvPr/>
        </p:nvSpPr>
        <p:spPr>
          <a:xfrm>
            <a:off x="2834617" y="3328154"/>
            <a:ext cx="507572" cy="476391"/>
          </a:xfrm>
          <a:prstGeom prst="rect">
            <a:avLst/>
          </a:prstGeom>
        </p:spPr>
        <p:txBody>
          <a:bodyPr wrap="square" lIns="106025" tIns="53012" rIns="106025" bIns="53012">
            <a:spAutoFit/>
          </a:bodyPr>
          <a:lstStyle/>
          <a:p>
            <a:r>
              <a:rPr lang="en-US" sz="2400" b="1" dirty="0">
                <a:solidFill>
                  <a:srgbClr val="000000"/>
                </a:solidFill>
                <a:latin typeface="Arial - 28"/>
              </a:rPr>
              <a:t>0</a:t>
            </a:r>
          </a:p>
        </p:txBody>
      </p:sp>
      <p:sp>
        <p:nvSpPr>
          <p:cNvPr id="25" name="TextBox 24"/>
          <p:cNvSpPr txBox="1"/>
          <p:nvPr/>
        </p:nvSpPr>
        <p:spPr>
          <a:xfrm>
            <a:off x="2289381" y="2260526"/>
            <a:ext cx="37821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A</a:t>
            </a:r>
            <a:endParaRPr lang="en-GB" sz="2400" b="1" dirty="0">
              <a:latin typeface="Arial" pitchFamily="34" charset="0"/>
              <a:cs typeface="Arial" pitchFamily="34" charset="0"/>
            </a:endParaRPr>
          </a:p>
        </p:txBody>
      </p:sp>
      <p:sp>
        <p:nvSpPr>
          <p:cNvPr id="26" name="TextBox 25"/>
          <p:cNvSpPr txBox="1"/>
          <p:nvPr/>
        </p:nvSpPr>
        <p:spPr>
          <a:xfrm>
            <a:off x="2294021" y="2832854"/>
            <a:ext cx="37357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B</a:t>
            </a:r>
            <a:endParaRPr lang="en-GB" sz="2400" b="1" dirty="0">
              <a:latin typeface="Arial" pitchFamily="34" charset="0"/>
              <a:cs typeface="Arial" pitchFamily="34" charset="0"/>
            </a:endParaRPr>
          </a:p>
        </p:txBody>
      </p:sp>
      <p:sp>
        <p:nvSpPr>
          <p:cNvPr id="27" name="TextBox 26"/>
          <p:cNvSpPr txBox="1"/>
          <p:nvPr/>
        </p:nvSpPr>
        <p:spPr>
          <a:xfrm>
            <a:off x="2303300" y="3347063"/>
            <a:ext cx="364299"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C</a:t>
            </a:r>
            <a:endParaRPr lang="en-GB" sz="2400" b="1" dirty="0">
              <a:latin typeface="Arial" pitchFamily="34" charset="0"/>
              <a:cs typeface="Arial" pitchFamily="34" charset="0"/>
            </a:endParaRPr>
          </a:p>
        </p:txBody>
      </p:sp>
      <p:sp>
        <p:nvSpPr>
          <p:cNvPr id="28" name="Oval 27"/>
          <p:cNvSpPr/>
          <p:nvPr/>
        </p:nvSpPr>
        <p:spPr>
          <a:xfrm>
            <a:off x="1513817" y="230652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9" name="Oval 28"/>
          <p:cNvSpPr/>
          <p:nvPr/>
        </p:nvSpPr>
        <p:spPr>
          <a:xfrm>
            <a:off x="1516462" y="283202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0" name="Oval 29"/>
          <p:cNvSpPr/>
          <p:nvPr/>
        </p:nvSpPr>
        <p:spPr>
          <a:xfrm>
            <a:off x="1519212" y="335018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1" name="Oval 30"/>
          <p:cNvSpPr/>
          <p:nvPr/>
        </p:nvSpPr>
        <p:spPr>
          <a:xfrm>
            <a:off x="1504950" y="385365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2" name="TextBox 31"/>
          <p:cNvSpPr txBox="1"/>
          <p:nvPr/>
        </p:nvSpPr>
        <p:spPr>
          <a:xfrm>
            <a:off x="2293076" y="3822485"/>
            <a:ext cx="364299" cy="476391"/>
          </a:xfrm>
          <a:prstGeom prst="rect">
            <a:avLst/>
          </a:prstGeom>
          <a:noFill/>
        </p:spPr>
        <p:txBody>
          <a:bodyPr wrap="square" lIns="106025" tIns="53012" rIns="106025" bIns="53012" rtlCol="0">
            <a:spAutoFit/>
          </a:bodyPr>
          <a:lstStyle/>
          <a:p>
            <a:r>
              <a:rPr lang="en-US" sz="2400" b="1" dirty="0" smtClean="0">
                <a:latin typeface="Arial" pitchFamily="34" charset="0"/>
                <a:cs typeface="Arial" pitchFamily="34" charset="0"/>
              </a:rPr>
              <a:t>D</a:t>
            </a:r>
            <a:endParaRPr lang="en-GB" sz="2400" b="1" dirty="0">
              <a:latin typeface="Arial" pitchFamily="34" charset="0"/>
              <a:cs typeface="Arial" pitchFamily="34" charset="0"/>
            </a:endParaRPr>
          </a:p>
        </p:txBody>
      </p:sp>
      <p:sp>
        <p:nvSpPr>
          <p:cNvPr id="33" name="Rectangle 32"/>
          <p:cNvSpPr/>
          <p:nvPr/>
        </p:nvSpPr>
        <p:spPr>
          <a:xfrm>
            <a:off x="2819805" y="3824663"/>
            <a:ext cx="819793" cy="476391"/>
          </a:xfrm>
          <a:prstGeom prst="rect">
            <a:avLst/>
          </a:prstGeom>
        </p:spPr>
        <p:txBody>
          <a:bodyPr wrap="square" lIns="106025" tIns="53012" rIns="106025" bIns="53012">
            <a:spAutoFit/>
          </a:bodyPr>
          <a:lstStyle/>
          <a:p>
            <a:r>
              <a:rPr lang="en-US" sz="2400" b="1" dirty="0" smtClean="0">
                <a:solidFill>
                  <a:srgbClr val="000000"/>
                </a:solidFill>
                <a:latin typeface="Arial - 28"/>
              </a:rPr>
              <a:t>25</a:t>
            </a:r>
            <a:endParaRPr lang="en-US" sz="2400" b="1" dirty="0">
              <a:solidFill>
                <a:srgbClr val="000000"/>
              </a:solidFill>
              <a:latin typeface="Arial - 28"/>
            </a:endParaRPr>
          </a:p>
        </p:txBody>
      </p:sp>
      <p:sp>
        <p:nvSpPr>
          <p:cNvPr id="34" name="Oval 33"/>
          <p:cNvSpPr/>
          <p:nvPr/>
        </p:nvSpPr>
        <p:spPr>
          <a:xfrm>
            <a:off x="1518570" y="433943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35" name="TextBox 34"/>
          <p:cNvSpPr txBox="1"/>
          <p:nvPr/>
        </p:nvSpPr>
        <p:spPr>
          <a:xfrm>
            <a:off x="2304240" y="4326076"/>
            <a:ext cx="364299" cy="476391"/>
          </a:xfrm>
          <a:prstGeom prst="rect">
            <a:avLst/>
          </a:prstGeom>
          <a:noFill/>
        </p:spPr>
        <p:txBody>
          <a:bodyPr wrap="square" lIns="106025" tIns="53012" rIns="106025" bIns="53012" rtlCol="0">
            <a:spAutoFit/>
          </a:bodyPr>
          <a:lstStyle/>
          <a:p>
            <a:r>
              <a:rPr lang="en-US" sz="2400" b="1" dirty="0" smtClean="0">
                <a:latin typeface="Arial" pitchFamily="34" charset="0"/>
                <a:cs typeface="Arial" pitchFamily="34" charset="0"/>
              </a:rPr>
              <a:t>E</a:t>
            </a:r>
            <a:endParaRPr lang="en-GB" sz="2400" b="1" dirty="0">
              <a:latin typeface="Arial" pitchFamily="34" charset="0"/>
              <a:cs typeface="Arial" pitchFamily="34" charset="0"/>
            </a:endParaRPr>
          </a:p>
        </p:txBody>
      </p:sp>
      <p:sp>
        <p:nvSpPr>
          <p:cNvPr id="36" name="Rectangle 35"/>
          <p:cNvSpPr/>
          <p:nvPr/>
        </p:nvSpPr>
        <p:spPr>
          <a:xfrm>
            <a:off x="2819805" y="4324456"/>
            <a:ext cx="819793" cy="476391"/>
          </a:xfrm>
          <a:prstGeom prst="rect">
            <a:avLst/>
          </a:prstGeom>
        </p:spPr>
        <p:txBody>
          <a:bodyPr wrap="square" lIns="106025" tIns="53012" rIns="106025" bIns="53012">
            <a:spAutoFit/>
          </a:bodyPr>
          <a:lstStyle/>
          <a:p>
            <a:r>
              <a:rPr lang="en-US" sz="2400" b="1" dirty="0" smtClean="0">
                <a:solidFill>
                  <a:srgbClr val="000000"/>
                </a:solidFill>
                <a:latin typeface="Arial - 28"/>
              </a:rPr>
              <a:t>50</a:t>
            </a:r>
            <a:endParaRPr lang="en-US" sz="2400" b="1" dirty="0">
              <a:solidFill>
                <a:srgbClr val="000000"/>
              </a:solidFill>
              <a:latin typeface="Arial - 28"/>
            </a:endParaRPr>
          </a:p>
        </p:txBody>
      </p:sp>
    </p:spTree>
    <p:extLst>
      <p:ext uri="{BB962C8B-B14F-4D97-AF65-F5344CB8AC3E}">
        <p14:creationId xmlns:p14="http://schemas.microsoft.com/office/powerpoint/2010/main" val="2663462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399846" y="775510"/>
            <a:ext cx="3525408" cy="830997"/>
          </a:xfrm>
          <a:prstGeom prst="rect">
            <a:avLst/>
          </a:prstGeom>
          <a:noFill/>
        </p:spPr>
        <p:txBody>
          <a:bodyPr vert="horz" wrap="square" rtlCol="0">
            <a:spAutoFit/>
          </a:bodyPr>
          <a:lstStyle/>
          <a:p>
            <a:pPr algn="ctr"/>
            <a:r>
              <a:rPr lang="en-US" sz="4800" b="1" dirty="0" smtClean="0">
                <a:solidFill>
                  <a:srgbClr val="0000FF"/>
                </a:solidFill>
                <a:latin typeface="Arial" pitchFamily="34" charset="0"/>
                <a:cs typeface="Arial" pitchFamily="34" charset="0"/>
              </a:rPr>
              <a:t>Opposites</a:t>
            </a:r>
            <a:endParaRPr lang="en-US" sz="4800" b="1" dirty="0">
              <a:solidFill>
                <a:srgbClr val="0000FF"/>
              </a:solidFill>
              <a:latin typeface="Arial" pitchFamily="34" charset="0"/>
              <a:cs typeface="Arial" pitchFamily="34" charset="0"/>
            </a:endParaRPr>
          </a:p>
        </p:txBody>
      </p:sp>
      <p:sp>
        <p:nvSpPr>
          <p:cNvPr id="3" name="TextBox 2">
            <a:hlinkClick r:id="rId2" action="ppaction://hlinksldjump"/>
          </p:cNvPr>
          <p:cNvSpPr txBox="1"/>
          <p:nvPr/>
        </p:nvSpPr>
        <p:spPr>
          <a:xfrm>
            <a:off x="7140510" y="3325192"/>
            <a:ext cx="1451040" cy="1015663"/>
          </a:xfrm>
          <a:prstGeom prst="rect">
            <a:avLst/>
          </a:prstGeom>
          <a:noFill/>
        </p:spPr>
        <p:txBody>
          <a:bodyPr vert="horz" wrap="square" rtlCol="0">
            <a:spAutoFit/>
          </a:bodyPr>
          <a:lstStyle/>
          <a:p>
            <a:r>
              <a:rPr lang="en-US" sz="2000" b="1" i="1" dirty="0" smtClean="0">
                <a:solidFill>
                  <a:srgbClr val="0000FF"/>
                </a:solidFill>
                <a:latin typeface="Arial" pitchFamily="34" charset="0"/>
                <a:cs typeface="Arial" pitchFamily="34" charset="0"/>
              </a:rPr>
              <a:t>Return to </a:t>
            </a:r>
          </a:p>
          <a:p>
            <a:r>
              <a:rPr lang="en-US" sz="2000" b="1" i="1" dirty="0" smtClean="0">
                <a:solidFill>
                  <a:srgbClr val="0000FF"/>
                </a:solidFill>
                <a:latin typeface="Arial" pitchFamily="34" charset="0"/>
                <a:cs typeface="Arial" pitchFamily="34" charset="0"/>
              </a:rPr>
              <a:t>Table of </a:t>
            </a:r>
          </a:p>
          <a:p>
            <a:r>
              <a:rPr lang="en-US" sz="2000" b="1" i="1" dirty="0" smtClean="0">
                <a:solidFill>
                  <a:srgbClr val="0000FF"/>
                </a:solidFill>
                <a:latin typeface="Arial" pitchFamily="34" charset="0"/>
                <a:cs typeface="Arial" pitchFamily="34" charset="0"/>
              </a:rPr>
              <a:t>Contents</a:t>
            </a:r>
            <a:endParaRPr lang="en-US" sz="2000" b="1" i="1" dirty="0">
              <a:solidFill>
                <a:srgbClr val="0000FF"/>
              </a:solidFill>
              <a:latin typeface="Arial" pitchFamily="34" charset="0"/>
              <a:cs typeface="Arial" pitchFamily="34" charset="0"/>
            </a:endParaRPr>
          </a:p>
        </p:txBody>
      </p:sp>
      <p:sp>
        <p:nvSpPr>
          <p:cNvPr id="4" name="Freeform 3">
            <a:hlinkClick r:id="rId2" action="ppaction://hlinksldjump"/>
          </p:cNvPr>
          <p:cNvSpPr/>
          <p:nvPr/>
        </p:nvSpPr>
        <p:spPr>
          <a:xfrm>
            <a:off x="6991350" y="3175000"/>
            <a:ext cx="1752600" cy="1219200"/>
          </a:xfrm>
          <a:custGeom>
            <a:avLst/>
            <a:gdLst/>
            <a:ahLst/>
            <a:cxnLst/>
            <a:rect l="0" t="0" r="0" b="0"/>
            <a:pathLst>
              <a:path w="2810511" h="1082295">
                <a:moveTo>
                  <a:pt x="0" y="0"/>
                </a:moveTo>
                <a:lnTo>
                  <a:pt x="2810510" y="0"/>
                </a:lnTo>
                <a:lnTo>
                  <a:pt x="2810510" y="1082294"/>
                </a:lnTo>
                <a:lnTo>
                  <a:pt x="0" y="1082294"/>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pitchFamily="34" charset="0"/>
                <a:cs typeface="Arial" pitchFamily="34" charset="0"/>
              </a:rPr>
              <a:t> </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0467104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90550" y="776356"/>
            <a:ext cx="9144000" cy="830997"/>
          </a:xfrm>
          <a:prstGeom prst="rect">
            <a:avLst/>
          </a:prstGeom>
          <a:noFill/>
        </p:spPr>
        <p:txBody>
          <a:bodyPr vert="horz" wrap="square" rtlCol="0">
            <a:spAutoFit/>
          </a:bodyPr>
          <a:lstStyle/>
          <a:p>
            <a:pPr algn="ctr"/>
            <a:r>
              <a:rPr lang="en-US" sz="4800" b="1" dirty="0" smtClean="0">
                <a:solidFill>
                  <a:srgbClr val="0000FF"/>
                </a:solidFill>
                <a:latin typeface="Arial" pitchFamily="34" charset="0"/>
                <a:cs typeface="Arial" pitchFamily="34" charset="0"/>
              </a:rPr>
              <a:t>Comparing Integers</a:t>
            </a:r>
            <a:endParaRPr lang="en-US" sz="4800" b="1" dirty="0">
              <a:solidFill>
                <a:srgbClr val="0000FF"/>
              </a:solidFill>
              <a:latin typeface="Arial" pitchFamily="34" charset="0"/>
              <a:cs typeface="Arial" pitchFamily="34" charset="0"/>
            </a:endParaRPr>
          </a:p>
        </p:txBody>
      </p:sp>
      <p:sp>
        <p:nvSpPr>
          <p:cNvPr id="3" name="TextBox 2">
            <a:hlinkClick r:id="rId2" action="ppaction://hlinksldjump"/>
          </p:cNvPr>
          <p:cNvSpPr txBox="1"/>
          <p:nvPr/>
        </p:nvSpPr>
        <p:spPr>
          <a:xfrm>
            <a:off x="7372350" y="3454737"/>
            <a:ext cx="1600200" cy="1015663"/>
          </a:xfrm>
          <a:prstGeom prst="rect">
            <a:avLst/>
          </a:prstGeom>
          <a:noFill/>
        </p:spPr>
        <p:txBody>
          <a:bodyPr vert="horz" wrap="square" rtlCol="0">
            <a:spAutoFit/>
          </a:bodyPr>
          <a:lstStyle/>
          <a:p>
            <a:r>
              <a:rPr lang="en-US" sz="2000" b="1" i="1" dirty="0" smtClean="0">
                <a:solidFill>
                  <a:srgbClr val="0000FF"/>
                </a:solidFill>
                <a:latin typeface="Arial" pitchFamily="34" charset="0"/>
                <a:cs typeface="Arial" pitchFamily="34" charset="0"/>
              </a:rPr>
              <a:t>Return to </a:t>
            </a:r>
          </a:p>
          <a:p>
            <a:r>
              <a:rPr lang="en-US" sz="2000" b="1" i="1" dirty="0" smtClean="0">
                <a:solidFill>
                  <a:srgbClr val="0000FF"/>
                </a:solidFill>
                <a:latin typeface="Arial" pitchFamily="34" charset="0"/>
                <a:cs typeface="Arial" pitchFamily="34" charset="0"/>
              </a:rPr>
              <a:t>Table of </a:t>
            </a:r>
          </a:p>
          <a:p>
            <a:r>
              <a:rPr lang="en-US" sz="2000" b="1" i="1" dirty="0" smtClean="0">
                <a:solidFill>
                  <a:srgbClr val="0000FF"/>
                </a:solidFill>
                <a:latin typeface="Arial" pitchFamily="34" charset="0"/>
                <a:cs typeface="Arial" pitchFamily="34" charset="0"/>
              </a:rPr>
              <a:t>Contents</a:t>
            </a:r>
            <a:endParaRPr lang="en-US" sz="2000" b="1" i="1" dirty="0">
              <a:solidFill>
                <a:srgbClr val="0000FF"/>
              </a:solidFill>
              <a:latin typeface="Arial" pitchFamily="34" charset="0"/>
              <a:cs typeface="Arial" pitchFamily="34" charset="0"/>
            </a:endParaRPr>
          </a:p>
        </p:txBody>
      </p:sp>
      <p:sp>
        <p:nvSpPr>
          <p:cNvPr id="4" name="Freeform 3">
            <a:hlinkClick r:id="rId2" action="ppaction://hlinksldjump"/>
          </p:cNvPr>
          <p:cNvSpPr/>
          <p:nvPr/>
        </p:nvSpPr>
        <p:spPr>
          <a:xfrm>
            <a:off x="7296150" y="3251200"/>
            <a:ext cx="1524000" cy="1345105"/>
          </a:xfrm>
          <a:custGeom>
            <a:avLst/>
            <a:gdLst/>
            <a:ahLst/>
            <a:cxnLst/>
            <a:rect l="0" t="0" r="0" b="0"/>
            <a:pathLst>
              <a:path w="2810511" h="1082295">
                <a:moveTo>
                  <a:pt x="0" y="0"/>
                </a:moveTo>
                <a:lnTo>
                  <a:pt x="2810510" y="0"/>
                </a:lnTo>
                <a:lnTo>
                  <a:pt x="2810510" y="1082294"/>
                </a:lnTo>
                <a:lnTo>
                  <a:pt x="0" y="1082294"/>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17510075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90550" y="928908"/>
            <a:ext cx="9143999" cy="646331"/>
          </a:xfrm>
          <a:prstGeom prst="rect">
            <a:avLst/>
          </a:prstGeom>
          <a:noFill/>
        </p:spPr>
        <p:txBody>
          <a:bodyPr vert="horz" wrap="square" rtlCol="0">
            <a:spAutoFit/>
          </a:bodyPr>
          <a:lstStyle/>
          <a:p>
            <a:pPr algn="ctr"/>
            <a:r>
              <a:rPr lang="en-US" sz="3600" b="1" dirty="0" smtClean="0">
                <a:solidFill>
                  <a:srgbClr val="0000FF"/>
                </a:solidFill>
                <a:latin typeface="Arial" pitchFamily="34" charset="0"/>
                <a:cs typeface="Arial" pitchFamily="34" charset="0"/>
              </a:rPr>
              <a:t>Comparing Positive Integers</a:t>
            </a:r>
            <a:endParaRPr lang="en-US" sz="3600" b="1" dirty="0">
              <a:solidFill>
                <a:srgbClr val="0000FF"/>
              </a:solidFill>
              <a:latin typeface="Arial" pitchFamily="34" charset="0"/>
              <a:cs typeface="Arial" pitchFamily="34" charset="0"/>
            </a:endParaRPr>
          </a:p>
        </p:txBody>
      </p:sp>
      <p:sp>
        <p:nvSpPr>
          <p:cNvPr id="3" name="TextBox 2"/>
          <p:cNvSpPr txBox="1"/>
          <p:nvPr/>
        </p:nvSpPr>
        <p:spPr>
          <a:xfrm>
            <a:off x="514350" y="1978709"/>
            <a:ext cx="9220199" cy="489364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An integer can be equal to; less than ; or greater than another integer.</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The symbols that we use are:</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Equals "="      Less than "&lt;"      Greater than "&gt;"</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For example:</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4 = 4         4 &lt; 6        4 &gt; 2 </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When using &lt; or &gt;, remember that the smaller side points at the smaller number.    </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40029899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96062" y="1027858"/>
            <a:ext cx="626166" cy="523220"/>
          </a:xfrm>
          <a:prstGeom prst="rect">
            <a:avLst/>
          </a:prstGeom>
          <a:noFill/>
        </p:spPr>
        <p:txBody>
          <a:bodyPr vert="horz" wrap="square" rtlCol="0">
            <a:spAutoFit/>
          </a:bodyPr>
          <a:lstStyle/>
          <a:p>
            <a:r>
              <a:rPr lang="en-US" sz="2800" b="1" smtClean="0">
                <a:solidFill>
                  <a:srgbClr val="000000"/>
                </a:solidFill>
                <a:latin typeface="Arial" pitchFamily="34" charset="0"/>
                <a:cs typeface="Arial" pitchFamily="34" charset="0"/>
              </a:rPr>
              <a:t>27</a:t>
            </a:r>
            <a:endParaRPr lang="en-US" sz="2800" b="1">
              <a:solidFill>
                <a:srgbClr val="000000"/>
              </a:solidFill>
              <a:latin typeface="Arial" pitchFamily="34" charset="0"/>
              <a:cs typeface="Arial" pitchFamily="34" charset="0"/>
            </a:endParaRPr>
          </a:p>
        </p:txBody>
      </p:sp>
      <p:sp>
        <p:nvSpPr>
          <p:cNvPr id="3" name="TextBox 2"/>
          <p:cNvSpPr txBox="1"/>
          <p:nvPr/>
        </p:nvSpPr>
        <p:spPr>
          <a:xfrm>
            <a:off x="1392306" y="1027859"/>
            <a:ext cx="5807869"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The integer 8 is ______ 9.</a:t>
            </a:r>
            <a:endParaRPr lang="en-US" sz="2800" b="1" dirty="0">
              <a:solidFill>
                <a:srgbClr val="000000"/>
              </a:solidFill>
              <a:latin typeface="Arial" pitchFamily="34" charset="0"/>
              <a:cs typeface="Arial" pitchFamily="34" charset="0"/>
            </a:endParaRPr>
          </a:p>
        </p:txBody>
      </p:sp>
      <p:pic>
        <p:nvPicPr>
          <p:cNvPr id="18" name="Picture 1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9064" y="112472"/>
            <a:ext cx="3510534" cy="62485"/>
          </a:xfrm>
          <a:prstGeom prst="rect">
            <a:avLst/>
          </a:prstGeom>
          <a:solidFill>
            <a:scrgbClr r="0" g="0" b="0">
              <a:alpha val="0"/>
            </a:scrgbClr>
          </a:solidFill>
        </p:spPr>
      </p:pic>
      <p:sp>
        <p:nvSpPr>
          <p:cNvPr id="19" name="Rectangle 18"/>
          <p:cNvSpPr/>
          <p:nvPr/>
        </p:nvSpPr>
        <p:spPr>
          <a:xfrm>
            <a:off x="2834617" y="2297044"/>
            <a:ext cx="499133" cy="476391"/>
          </a:xfrm>
          <a:prstGeom prst="rect">
            <a:avLst/>
          </a:prstGeom>
        </p:spPr>
        <p:txBody>
          <a:bodyPr wrap="square" lIns="106025" tIns="53012" rIns="106025" bIns="53012">
            <a:spAutoFit/>
          </a:bodyPr>
          <a:lstStyle/>
          <a:p>
            <a:r>
              <a:rPr lang="en-US" sz="2400" b="1" dirty="0">
                <a:solidFill>
                  <a:srgbClr val="000000"/>
                </a:solidFill>
                <a:latin typeface="Arial - 28"/>
              </a:rPr>
              <a:t>=</a:t>
            </a:r>
          </a:p>
        </p:txBody>
      </p:sp>
      <p:sp>
        <p:nvSpPr>
          <p:cNvPr id="20" name="Rectangle 19"/>
          <p:cNvSpPr/>
          <p:nvPr/>
        </p:nvSpPr>
        <p:spPr>
          <a:xfrm>
            <a:off x="2834617" y="2866306"/>
            <a:ext cx="499133" cy="476391"/>
          </a:xfrm>
          <a:prstGeom prst="rect">
            <a:avLst/>
          </a:prstGeom>
        </p:spPr>
        <p:txBody>
          <a:bodyPr wrap="square" lIns="106025" tIns="53012" rIns="106025" bIns="53012">
            <a:spAutoFit/>
          </a:bodyPr>
          <a:lstStyle/>
          <a:p>
            <a:r>
              <a:rPr lang="en-US" sz="2400" b="1" dirty="0">
                <a:solidFill>
                  <a:srgbClr val="000000"/>
                </a:solidFill>
                <a:latin typeface="Arial - 28"/>
              </a:rPr>
              <a:t>&lt;</a:t>
            </a:r>
          </a:p>
        </p:txBody>
      </p:sp>
      <p:sp>
        <p:nvSpPr>
          <p:cNvPr id="21" name="Rectangle 20"/>
          <p:cNvSpPr/>
          <p:nvPr/>
        </p:nvSpPr>
        <p:spPr>
          <a:xfrm>
            <a:off x="2834617" y="3370458"/>
            <a:ext cx="499134" cy="476391"/>
          </a:xfrm>
          <a:prstGeom prst="rect">
            <a:avLst/>
          </a:prstGeom>
        </p:spPr>
        <p:txBody>
          <a:bodyPr wrap="square" lIns="106025" tIns="53012" rIns="106025" bIns="53012">
            <a:spAutoFit/>
          </a:bodyPr>
          <a:lstStyle/>
          <a:p>
            <a:r>
              <a:rPr lang="en-US" sz="2400" b="1" dirty="0">
                <a:solidFill>
                  <a:srgbClr val="000000"/>
                </a:solidFill>
                <a:latin typeface="Arial - 28"/>
              </a:rPr>
              <a:t>&gt;</a:t>
            </a:r>
          </a:p>
        </p:txBody>
      </p:sp>
      <p:sp>
        <p:nvSpPr>
          <p:cNvPr id="22" name="TextBox 21"/>
          <p:cNvSpPr txBox="1"/>
          <p:nvPr/>
        </p:nvSpPr>
        <p:spPr>
          <a:xfrm>
            <a:off x="2289381" y="2302830"/>
            <a:ext cx="37821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A</a:t>
            </a:r>
            <a:endParaRPr lang="en-GB" sz="2400" b="1" dirty="0">
              <a:latin typeface="Arial" pitchFamily="34" charset="0"/>
              <a:cs typeface="Arial" pitchFamily="34" charset="0"/>
            </a:endParaRPr>
          </a:p>
        </p:txBody>
      </p:sp>
      <p:sp>
        <p:nvSpPr>
          <p:cNvPr id="23" name="TextBox 22"/>
          <p:cNvSpPr txBox="1"/>
          <p:nvPr/>
        </p:nvSpPr>
        <p:spPr>
          <a:xfrm>
            <a:off x="2294021" y="2875158"/>
            <a:ext cx="37357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B</a:t>
            </a:r>
            <a:endParaRPr lang="en-GB" sz="2400" b="1" dirty="0">
              <a:latin typeface="Arial" pitchFamily="34" charset="0"/>
              <a:cs typeface="Arial" pitchFamily="34" charset="0"/>
            </a:endParaRPr>
          </a:p>
        </p:txBody>
      </p:sp>
      <p:sp>
        <p:nvSpPr>
          <p:cNvPr id="24" name="TextBox 23"/>
          <p:cNvSpPr txBox="1"/>
          <p:nvPr/>
        </p:nvSpPr>
        <p:spPr>
          <a:xfrm>
            <a:off x="2303300" y="3389367"/>
            <a:ext cx="364299"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C</a:t>
            </a:r>
            <a:endParaRPr lang="en-GB" sz="2400" b="1" dirty="0">
              <a:latin typeface="Arial" pitchFamily="34" charset="0"/>
              <a:cs typeface="Arial" pitchFamily="34" charset="0"/>
            </a:endParaRPr>
          </a:p>
        </p:txBody>
      </p:sp>
      <p:sp>
        <p:nvSpPr>
          <p:cNvPr id="25" name="Oval 24"/>
          <p:cNvSpPr/>
          <p:nvPr/>
        </p:nvSpPr>
        <p:spPr>
          <a:xfrm>
            <a:off x="1513817" y="234883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6" name="Oval 25"/>
          <p:cNvSpPr/>
          <p:nvPr/>
        </p:nvSpPr>
        <p:spPr>
          <a:xfrm>
            <a:off x="1516462" y="287433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7" name="Oval 26"/>
          <p:cNvSpPr/>
          <p:nvPr/>
        </p:nvSpPr>
        <p:spPr>
          <a:xfrm>
            <a:off x="1519212" y="339249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31016491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82442" y="1027858"/>
            <a:ext cx="650418"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28</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88891" y="1027859"/>
            <a:ext cx="5807869"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The integer 7 is ______ 7.</a:t>
            </a:r>
            <a:endParaRPr lang="en-US" sz="2800" b="1" dirty="0">
              <a:solidFill>
                <a:srgbClr val="000000"/>
              </a:solidFill>
              <a:latin typeface="Arial" pitchFamily="34" charset="0"/>
              <a:cs typeface="Arial" pitchFamily="34" charset="0"/>
            </a:endParaRPr>
          </a:p>
        </p:txBody>
      </p:sp>
      <p:pic>
        <p:nvPicPr>
          <p:cNvPr id="18" name="Picture 1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03251" y="74981"/>
            <a:ext cx="3510534" cy="62485"/>
          </a:xfrm>
          <a:prstGeom prst="rect">
            <a:avLst/>
          </a:prstGeom>
          <a:solidFill>
            <a:scrgbClr r="0" g="0" b="0">
              <a:alpha val="0"/>
            </a:scrgbClr>
          </a:solidFill>
        </p:spPr>
      </p:pic>
      <p:sp>
        <p:nvSpPr>
          <p:cNvPr id="20" name="Rectangle 19"/>
          <p:cNvSpPr/>
          <p:nvPr/>
        </p:nvSpPr>
        <p:spPr>
          <a:xfrm>
            <a:off x="2834617" y="2297044"/>
            <a:ext cx="422933" cy="476391"/>
          </a:xfrm>
          <a:prstGeom prst="rect">
            <a:avLst/>
          </a:prstGeom>
        </p:spPr>
        <p:txBody>
          <a:bodyPr wrap="square" lIns="106025" tIns="53012" rIns="106025" bIns="53012">
            <a:spAutoFit/>
          </a:bodyPr>
          <a:lstStyle/>
          <a:p>
            <a:r>
              <a:rPr lang="en-US" sz="2400" b="1" dirty="0">
                <a:solidFill>
                  <a:srgbClr val="000000"/>
                </a:solidFill>
                <a:latin typeface="Arial - 28"/>
              </a:rPr>
              <a:t>=</a:t>
            </a:r>
          </a:p>
        </p:txBody>
      </p:sp>
      <p:sp>
        <p:nvSpPr>
          <p:cNvPr id="21" name="Rectangle 20"/>
          <p:cNvSpPr/>
          <p:nvPr/>
        </p:nvSpPr>
        <p:spPr>
          <a:xfrm>
            <a:off x="2834617" y="2866306"/>
            <a:ext cx="575333" cy="476391"/>
          </a:xfrm>
          <a:prstGeom prst="rect">
            <a:avLst/>
          </a:prstGeom>
        </p:spPr>
        <p:txBody>
          <a:bodyPr wrap="square" lIns="106025" tIns="53012" rIns="106025" bIns="53012">
            <a:spAutoFit/>
          </a:bodyPr>
          <a:lstStyle/>
          <a:p>
            <a:r>
              <a:rPr lang="en-US" sz="2400" b="1" dirty="0">
                <a:solidFill>
                  <a:srgbClr val="000000"/>
                </a:solidFill>
                <a:latin typeface="Arial - 28"/>
              </a:rPr>
              <a:t>&lt;</a:t>
            </a:r>
          </a:p>
        </p:txBody>
      </p:sp>
      <p:sp>
        <p:nvSpPr>
          <p:cNvPr id="22" name="Rectangle 21"/>
          <p:cNvSpPr/>
          <p:nvPr/>
        </p:nvSpPr>
        <p:spPr>
          <a:xfrm>
            <a:off x="2834617" y="3370458"/>
            <a:ext cx="422934" cy="476391"/>
          </a:xfrm>
          <a:prstGeom prst="rect">
            <a:avLst/>
          </a:prstGeom>
        </p:spPr>
        <p:txBody>
          <a:bodyPr wrap="square" lIns="106025" tIns="53012" rIns="106025" bIns="53012">
            <a:spAutoFit/>
          </a:bodyPr>
          <a:lstStyle/>
          <a:p>
            <a:r>
              <a:rPr lang="en-US" sz="2400" b="1" dirty="0">
                <a:solidFill>
                  <a:srgbClr val="000000"/>
                </a:solidFill>
                <a:latin typeface="Arial - 28"/>
              </a:rPr>
              <a:t>&gt;</a:t>
            </a:r>
          </a:p>
        </p:txBody>
      </p:sp>
      <p:sp>
        <p:nvSpPr>
          <p:cNvPr id="23" name="TextBox 22"/>
          <p:cNvSpPr txBox="1"/>
          <p:nvPr/>
        </p:nvSpPr>
        <p:spPr>
          <a:xfrm>
            <a:off x="2289381" y="2302830"/>
            <a:ext cx="37821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A</a:t>
            </a:r>
            <a:endParaRPr lang="en-GB" sz="2400" b="1" dirty="0">
              <a:latin typeface="Arial" pitchFamily="34" charset="0"/>
              <a:cs typeface="Arial" pitchFamily="34" charset="0"/>
            </a:endParaRPr>
          </a:p>
        </p:txBody>
      </p:sp>
      <p:sp>
        <p:nvSpPr>
          <p:cNvPr id="24" name="TextBox 23"/>
          <p:cNvSpPr txBox="1"/>
          <p:nvPr/>
        </p:nvSpPr>
        <p:spPr>
          <a:xfrm>
            <a:off x="2294021" y="2875158"/>
            <a:ext cx="37357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B</a:t>
            </a:r>
            <a:endParaRPr lang="en-GB" sz="2400" b="1" dirty="0">
              <a:latin typeface="Arial" pitchFamily="34" charset="0"/>
              <a:cs typeface="Arial" pitchFamily="34" charset="0"/>
            </a:endParaRPr>
          </a:p>
        </p:txBody>
      </p:sp>
      <p:sp>
        <p:nvSpPr>
          <p:cNvPr id="25" name="TextBox 24"/>
          <p:cNvSpPr txBox="1"/>
          <p:nvPr/>
        </p:nvSpPr>
        <p:spPr>
          <a:xfrm>
            <a:off x="2303300" y="3389367"/>
            <a:ext cx="364299"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C</a:t>
            </a:r>
            <a:endParaRPr lang="en-GB" sz="2400" b="1" dirty="0">
              <a:latin typeface="Arial" pitchFamily="34" charset="0"/>
              <a:cs typeface="Arial" pitchFamily="34" charset="0"/>
            </a:endParaRPr>
          </a:p>
        </p:txBody>
      </p:sp>
      <p:sp>
        <p:nvSpPr>
          <p:cNvPr id="26" name="Oval 25"/>
          <p:cNvSpPr/>
          <p:nvPr/>
        </p:nvSpPr>
        <p:spPr>
          <a:xfrm>
            <a:off x="1513817" y="234883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7" name="Oval 26"/>
          <p:cNvSpPr/>
          <p:nvPr/>
        </p:nvSpPr>
        <p:spPr>
          <a:xfrm>
            <a:off x="1516462" y="287433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8" name="Oval 27"/>
          <p:cNvSpPr/>
          <p:nvPr/>
        </p:nvSpPr>
        <p:spPr>
          <a:xfrm>
            <a:off x="1519212" y="339249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38121374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99374" y="1024834"/>
            <a:ext cx="682488"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29</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92203" y="1024834"/>
            <a:ext cx="5807869"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The integer 3 is ______ 5.</a:t>
            </a:r>
            <a:endParaRPr lang="en-US" sz="2800" b="1" dirty="0">
              <a:solidFill>
                <a:srgbClr val="000000"/>
              </a:solidFill>
              <a:latin typeface="Arial" pitchFamily="34" charset="0"/>
              <a:cs typeface="Arial" pitchFamily="34" charset="0"/>
            </a:endParaRPr>
          </a:p>
        </p:txBody>
      </p:sp>
      <p:pic>
        <p:nvPicPr>
          <p:cNvPr id="18" name="Picture 1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54876" y="74981"/>
            <a:ext cx="3510534" cy="62485"/>
          </a:xfrm>
          <a:prstGeom prst="rect">
            <a:avLst/>
          </a:prstGeom>
          <a:solidFill>
            <a:scrgbClr r="0" g="0" b="0">
              <a:alpha val="0"/>
            </a:scrgbClr>
          </a:solidFill>
        </p:spPr>
      </p:pic>
      <p:sp>
        <p:nvSpPr>
          <p:cNvPr id="20" name="Rectangle 19"/>
          <p:cNvSpPr/>
          <p:nvPr/>
        </p:nvSpPr>
        <p:spPr>
          <a:xfrm>
            <a:off x="2834617" y="2297044"/>
            <a:ext cx="651533" cy="476391"/>
          </a:xfrm>
          <a:prstGeom prst="rect">
            <a:avLst/>
          </a:prstGeom>
        </p:spPr>
        <p:txBody>
          <a:bodyPr wrap="square" lIns="106025" tIns="53012" rIns="106025" bIns="53012">
            <a:spAutoFit/>
          </a:bodyPr>
          <a:lstStyle/>
          <a:p>
            <a:r>
              <a:rPr lang="en-US" sz="2400" b="1" dirty="0">
                <a:solidFill>
                  <a:srgbClr val="000000"/>
                </a:solidFill>
                <a:latin typeface="Arial - 28"/>
              </a:rPr>
              <a:t>=</a:t>
            </a:r>
          </a:p>
        </p:txBody>
      </p:sp>
      <p:sp>
        <p:nvSpPr>
          <p:cNvPr id="21" name="Rectangle 20"/>
          <p:cNvSpPr/>
          <p:nvPr/>
        </p:nvSpPr>
        <p:spPr>
          <a:xfrm>
            <a:off x="2834617" y="2866306"/>
            <a:ext cx="499133" cy="476391"/>
          </a:xfrm>
          <a:prstGeom prst="rect">
            <a:avLst/>
          </a:prstGeom>
        </p:spPr>
        <p:txBody>
          <a:bodyPr wrap="square" lIns="106025" tIns="53012" rIns="106025" bIns="53012">
            <a:spAutoFit/>
          </a:bodyPr>
          <a:lstStyle/>
          <a:p>
            <a:r>
              <a:rPr lang="en-US" sz="2400" b="1" dirty="0">
                <a:solidFill>
                  <a:srgbClr val="000000"/>
                </a:solidFill>
                <a:latin typeface="Arial - 28"/>
              </a:rPr>
              <a:t>&lt;</a:t>
            </a:r>
          </a:p>
        </p:txBody>
      </p:sp>
      <p:sp>
        <p:nvSpPr>
          <p:cNvPr id="22" name="Rectangle 21"/>
          <p:cNvSpPr/>
          <p:nvPr/>
        </p:nvSpPr>
        <p:spPr>
          <a:xfrm>
            <a:off x="2834617" y="3370458"/>
            <a:ext cx="499134" cy="476391"/>
          </a:xfrm>
          <a:prstGeom prst="rect">
            <a:avLst/>
          </a:prstGeom>
        </p:spPr>
        <p:txBody>
          <a:bodyPr wrap="square" lIns="106025" tIns="53012" rIns="106025" bIns="53012">
            <a:spAutoFit/>
          </a:bodyPr>
          <a:lstStyle/>
          <a:p>
            <a:r>
              <a:rPr lang="en-US" sz="2400" b="1" dirty="0">
                <a:solidFill>
                  <a:srgbClr val="000000"/>
                </a:solidFill>
                <a:latin typeface="Arial - 28"/>
              </a:rPr>
              <a:t>&gt;</a:t>
            </a:r>
          </a:p>
        </p:txBody>
      </p:sp>
      <p:sp>
        <p:nvSpPr>
          <p:cNvPr id="23" name="TextBox 22"/>
          <p:cNvSpPr txBox="1"/>
          <p:nvPr/>
        </p:nvSpPr>
        <p:spPr>
          <a:xfrm>
            <a:off x="2289381" y="2302830"/>
            <a:ext cx="37821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A</a:t>
            </a:r>
            <a:endParaRPr lang="en-GB" sz="2400" b="1" dirty="0">
              <a:latin typeface="Arial" pitchFamily="34" charset="0"/>
              <a:cs typeface="Arial" pitchFamily="34" charset="0"/>
            </a:endParaRPr>
          </a:p>
        </p:txBody>
      </p:sp>
      <p:sp>
        <p:nvSpPr>
          <p:cNvPr id="24" name="TextBox 23"/>
          <p:cNvSpPr txBox="1"/>
          <p:nvPr/>
        </p:nvSpPr>
        <p:spPr>
          <a:xfrm>
            <a:off x="2294021" y="2875158"/>
            <a:ext cx="37357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B</a:t>
            </a:r>
            <a:endParaRPr lang="en-GB" sz="2400" b="1" dirty="0">
              <a:latin typeface="Arial" pitchFamily="34" charset="0"/>
              <a:cs typeface="Arial" pitchFamily="34" charset="0"/>
            </a:endParaRPr>
          </a:p>
        </p:txBody>
      </p:sp>
      <p:sp>
        <p:nvSpPr>
          <p:cNvPr id="25" name="TextBox 24"/>
          <p:cNvSpPr txBox="1"/>
          <p:nvPr/>
        </p:nvSpPr>
        <p:spPr>
          <a:xfrm>
            <a:off x="2303300" y="3389367"/>
            <a:ext cx="364299"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C</a:t>
            </a:r>
            <a:endParaRPr lang="en-GB" sz="2400" b="1" dirty="0">
              <a:latin typeface="Arial" pitchFamily="34" charset="0"/>
              <a:cs typeface="Arial" pitchFamily="34" charset="0"/>
            </a:endParaRPr>
          </a:p>
        </p:txBody>
      </p:sp>
      <p:sp>
        <p:nvSpPr>
          <p:cNvPr id="26" name="Oval 25"/>
          <p:cNvSpPr/>
          <p:nvPr/>
        </p:nvSpPr>
        <p:spPr>
          <a:xfrm>
            <a:off x="1513817" y="234883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7" name="Oval 26"/>
          <p:cNvSpPr/>
          <p:nvPr/>
        </p:nvSpPr>
        <p:spPr>
          <a:xfrm>
            <a:off x="1516462" y="287433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8" name="Oval 27"/>
          <p:cNvSpPr/>
          <p:nvPr/>
        </p:nvSpPr>
        <p:spPr>
          <a:xfrm>
            <a:off x="1519212" y="339249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32393330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404058" y="1953354"/>
            <a:ext cx="6958892" cy="2308324"/>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To compare integers, plot points on </a:t>
            </a:r>
          </a:p>
          <a:p>
            <a:r>
              <a:rPr lang="en-US" sz="2400" b="1" dirty="0" smtClean="0">
                <a:solidFill>
                  <a:srgbClr val="0000FF"/>
                </a:solidFill>
                <a:latin typeface="Arial" pitchFamily="34" charset="0"/>
                <a:cs typeface="Arial" pitchFamily="34" charset="0"/>
              </a:rPr>
              <a:t>the number line. </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The numbers farther to the right are greater.</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The numbers farther to the left are smaller.</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2337049" y="925444"/>
            <a:ext cx="5711146" cy="646331"/>
          </a:xfrm>
          <a:prstGeom prst="rect">
            <a:avLst/>
          </a:prstGeom>
          <a:noFill/>
        </p:spPr>
        <p:txBody>
          <a:bodyPr vert="horz" wrap="square" rtlCol="0">
            <a:spAutoFit/>
          </a:bodyPr>
          <a:lstStyle/>
          <a:p>
            <a:pPr algn="ctr"/>
            <a:r>
              <a:rPr lang="en-US" sz="3600" b="1" dirty="0" smtClean="0">
                <a:solidFill>
                  <a:srgbClr val="0000FF"/>
                </a:solidFill>
                <a:latin typeface="Arial" pitchFamily="34" charset="0"/>
                <a:cs typeface="Arial" pitchFamily="34" charset="0"/>
              </a:rPr>
              <a:t>Use the Number Line</a:t>
            </a:r>
            <a:endParaRPr lang="en-US" sz="3600" b="1" dirty="0">
              <a:solidFill>
                <a:srgbClr val="0000FF"/>
              </a:solidFill>
              <a:latin typeface="Arial" pitchFamily="34" charset="0"/>
              <a:cs typeface="Arial" pitchFamily="34" charset="0"/>
            </a:endParaRPr>
          </a:p>
        </p:txBody>
      </p:sp>
      <p:grpSp>
        <p:nvGrpSpPr>
          <p:cNvPr id="52" name="Group 51"/>
          <p:cNvGrpSpPr/>
          <p:nvPr/>
        </p:nvGrpSpPr>
        <p:grpSpPr>
          <a:xfrm>
            <a:off x="593692" y="4775200"/>
            <a:ext cx="9128905" cy="999032"/>
            <a:chOff x="219329" y="4394200"/>
            <a:chExt cx="9699372" cy="1015267"/>
          </a:xfrm>
        </p:grpSpPr>
        <p:sp>
          <p:nvSpPr>
            <p:cNvPr id="4" name="TextBox 3"/>
            <p:cNvSpPr txBox="1"/>
            <p:nvPr/>
          </p:nvSpPr>
          <p:spPr>
            <a:xfrm>
              <a:off x="5321300" y="4927600"/>
              <a:ext cx="444500" cy="48186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1</a:t>
              </a:r>
              <a:endParaRPr lang="en-US" sz="2400" b="1">
                <a:solidFill>
                  <a:srgbClr val="0000FF"/>
                </a:solidFill>
                <a:latin typeface="Arial" pitchFamily="34" charset="0"/>
                <a:cs typeface="Arial" pitchFamily="34" charset="0"/>
              </a:endParaRPr>
            </a:p>
          </p:txBody>
        </p:sp>
        <p:sp>
          <p:nvSpPr>
            <p:cNvPr id="5" name="TextBox 4"/>
            <p:cNvSpPr txBox="1"/>
            <p:nvPr/>
          </p:nvSpPr>
          <p:spPr>
            <a:xfrm>
              <a:off x="4902201" y="4940300"/>
              <a:ext cx="419099" cy="46916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0</a:t>
              </a:r>
              <a:endParaRPr lang="en-US" sz="2400" b="1">
                <a:solidFill>
                  <a:srgbClr val="0000FF"/>
                </a:solidFill>
                <a:latin typeface="Arial" pitchFamily="34" charset="0"/>
                <a:cs typeface="Arial" pitchFamily="34" charset="0"/>
              </a:endParaRPr>
            </a:p>
          </p:txBody>
        </p:sp>
        <p:sp>
          <p:nvSpPr>
            <p:cNvPr id="6" name="TextBox 5"/>
            <p:cNvSpPr txBox="1"/>
            <p:nvPr/>
          </p:nvSpPr>
          <p:spPr>
            <a:xfrm>
              <a:off x="5765801" y="4940300"/>
              <a:ext cx="342900" cy="46916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2</a:t>
              </a:r>
              <a:endParaRPr lang="en-US" sz="2400" b="1">
                <a:solidFill>
                  <a:srgbClr val="0000FF"/>
                </a:solidFill>
                <a:latin typeface="Arial" pitchFamily="34" charset="0"/>
                <a:cs typeface="Arial" pitchFamily="34" charset="0"/>
              </a:endParaRPr>
            </a:p>
          </p:txBody>
        </p:sp>
        <p:sp>
          <p:nvSpPr>
            <p:cNvPr id="7" name="TextBox 6"/>
            <p:cNvSpPr txBox="1"/>
            <p:nvPr/>
          </p:nvSpPr>
          <p:spPr>
            <a:xfrm>
              <a:off x="6172200" y="4927600"/>
              <a:ext cx="355600" cy="48186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3</a:t>
              </a:r>
              <a:endParaRPr lang="en-US" sz="2400" b="1">
                <a:solidFill>
                  <a:srgbClr val="0000FF"/>
                </a:solidFill>
                <a:latin typeface="Arial" pitchFamily="34" charset="0"/>
                <a:cs typeface="Arial" pitchFamily="34" charset="0"/>
              </a:endParaRPr>
            </a:p>
          </p:txBody>
        </p:sp>
        <p:sp>
          <p:nvSpPr>
            <p:cNvPr id="8" name="TextBox 7"/>
            <p:cNvSpPr txBox="1"/>
            <p:nvPr/>
          </p:nvSpPr>
          <p:spPr>
            <a:xfrm>
              <a:off x="6565900" y="4914900"/>
              <a:ext cx="444500" cy="46916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4</a:t>
              </a:r>
              <a:endParaRPr lang="en-US" sz="2400" b="1">
                <a:solidFill>
                  <a:srgbClr val="0000FF"/>
                </a:solidFill>
                <a:latin typeface="Arial" pitchFamily="34" charset="0"/>
                <a:cs typeface="Arial" pitchFamily="34" charset="0"/>
              </a:endParaRPr>
            </a:p>
          </p:txBody>
        </p:sp>
        <p:sp>
          <p:nvSpPr>
            <p:cNvPr id="9" name="TextBox 8"/>
            <p:cNvSpPr txBox="1"/>
            <p:nvPr/>
          </p:nvSpPr>
          <p:spPr>
            <a:xfrm>
              <a:off x="7010400" y="4914900"/>
              <a:ext cx="393700" cy="46916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5</a:t>
              </a:r>
              <a:endParaRPr lang="en-US" sz="2400" b="1">
                <a:solidFill>
                  <a:srgbClr val="0000FF"/>
                </a:solidFill>
                <a:latin typeface="Arial" pitchFamily="34" charset="0"/>
                <a:cs typeface="Arial" pitchFamily="34" charset="0"/>
              </a:endParaRPr>
            </a:p>
          </p:txBody>
        </p:sp>
        <p:sp>
          <p:nvSpPr>
            <p:cNvPr id="10" name="TextBox 9"/>
            <p:cNvSpPr txBox="1"/>
            <p:nvPr/>
          </p:nvSpPr>
          <p:spPr>
            <a:xfrm>
              <a:off x="7404100" y="4914900"/>
              <a:ext cx="355600" cy="46916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6</a:t>
              </a:r>
              <a:endParaRPr lang="en-US" sz="2400" b="1">
                <a:solidFill>
                  <a:srgbClr val="0000FF"/>
                </a:solidFill>
                <a:latin typeface="Arial" pitchFamily="34" charset="0"/>
                <a:cs typeface="Arial" pitchFamily="34" charset="0"/>
              </a:endParaRPr>
            </a:p>
          </p:txBody>
        </p:sp>
        <p:sp>
          <p:nvSpPr>
            <p:cNvPr id="11" name="TextBox 10"/>
            <p:cNvSpPr txBox="1"/>
            <p:nvPr/>
          </p:nvSpPr>
          <p:spPr>
            <a:xfrm>
              <a:off x="7810500" y="4914900"/>
              <a:ext cx="419100" cy="46916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7</a:t>
              </a:r>
              <a:endParaRPr lang="en-US" sz="2400" b="1" dirty="0">
                <a:solidFill>
                  <a:srgbClr val="0000FF"/>
                </a:solidFill>
                <a:latin typeface="Arial" pitchFamily="34" charset="0"/>
                <a:cs typeface="Arial" pitchFamily="34" charset="0"/>
              </a:endParaRPr>
            </a:p>
          </p:txBody>
        </p:sp>
        <p:sp>
          <p:nvSpPr>
            <p:cNvPr id="12" name="TextBox 11"/>
            <p:cNvSpPr txBox="1"/>
            <p:nvPr/>
          </p:nvSpPr>
          <p:spPr>
            <a:xfrm>
              <a:off x="8229600" y="4914900"/>
              <a:ext cx="355600" cy="46916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8</a:t>
              </a:r>
              <a:endParaRPr lang="en-US" sz="2400" b="1">
                <a:solidFill>
                  <a:srgbClr val="0000FF"/>
                </a:solidFill>
                <a:latin typeface="Arial" pitchFamily="34" charset="0"/>
                <a:cs typeface="Arial" pitchFamily="34" charset="0"/>
              </a:endParaRPr>
            </a:p>
          </p:txBody>
        </p:sp>
        <p:sp>
          <p:nvSpPr>
            <p:cNvPr id="13" name="TextBox 12"/>
            <p:cNvSpPr txBox="1"/>
            <p:nvPr/>
          </p:nvSpPr>
          <p:spPr>
            <a:xfrm>
              <a:off x="8648700" y="4914900"/>
              <a:ext cx="355600" cy="46916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9</a:t>
              </a:r>
              <a:endParaRPr lang="en-US" sz="2400" b="1">
                <a:solidFill>
                  <a:srgbClr val="0000FF"/>
                </a:solidFill>
                <a:latin typeface="Arial" pitchFamily="34" charset="0"/>
                <a:cs typeface="Arial" pitchFamily="34" charset="0"/>
              </a:endParaRPr>
            </a:p>
          </p:txBody>
        </p:sp>
        <p:sp>
          <p:nvSpPr>
            <p:cNvPr id="14" name="TextBox 13"/>
            <p:cNvSpPr txBox="1"/>
            <p:nvPr/>
          </p:nvSpPr>
          <p:spPr>
            <a:xfrm>
              <a:off x="9017000" y="4927600"/>
              <a:ext cx="617983" cy="48186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10</a:t>
              </a:r>
              <a:endParaRPr lang="en-US" sz="2400" b="1" dirty="0">
                <a:solidFill>
                  <a:srgbClr val="0000FF"/>
                </a:solidFill>
                <a:latin typeface="Arial" pitchFamily="34" charset="0"/>
                <a:cs typeface="Arial" pitchFamily="34" charset="0"/>
              </a:endParaRPr>
            </a:p>
          </p:txBody>
        </p:sp>
        <p:grpSp>
          <p:nvGrpSpPr>
            <p:cNvPr id="20" name="Group 19"/>
            <p:cNvGrpSpPr/>
            <p:nvPr/>
          </p:nvGrpSpPr>
          <p:grpSpPr>
            <a:xfrm>
              <a:off x="219329" y="4394200"/>
              <a:ext cx="9699372" cy="567818"/>
              <a:chOff x="219329" y="4394200"/>
              <a:chExt cx="9699372" cy="567818"/>
            </a:xfrm>
          </p:grpSpPr>
          <p:sp>
            <p:nvSpPr>
              <p:cNvPr id="15" name="Freeform 14"/>
              <p:cNvSpPr/>
              <p:nvPr/>
            </p:nvSpPr>
            <p:spPr>
              <a:xfrm>
                <a:off x="232791" y="4665345"/>
                <a:ext cx="9684005" cy="21464"/>
              </a:xfrm>
              <a:custGeom>
                <a:avLst/>
                <a:gdLst/>
                <a:ahLst/>
                <a:cxnLst/>
                <a:rect l="0" t="0" r="0" b="0"/>
                <a:pathLst>
                  <a:path w="9684005" h="21464">
                    <a:moveTo>
                      <a:pt x="0" y="21463"/>
                    </a:moveTo>
                    <a:lnTo>
                      <a:pt x="0" y="0"/>
                    </a:lnTo>
                    <a:lnTo>
                      <a:pt x="9684004" y="0"/>
                    </a:lnTo>
                    <a:lnTo>
                      <a:pt x="9684004" y="2146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6" name="Freeform 15"/>
              <p:cNvSpPr/>
              <p:nvPr/>
            </p:nvSpPr>
            <p:spPr>
              <a:xfrm>
                <a:off x="219329" y="4394200"/>
                <a:ext cx="279782" cy="296927"/>
              </a:xfrm>
              <a:custGeom>
                <a:avLst/>
                <a:gdLst/>
                <a:ahLst/>
                <a:cxnLst/>
                <a:rect l="0" t="0" r="0" b="0"/>
                <a:pathLst>
                  <a:path w="279782" h="296927">
                    <a:moveTo>
                      <a:pt x="13462" y="296926"/>
                    </a:moveTo>
                    <a:lnTo>
                      <a:pt x="0" y="281813"/>
                    </a:lnTo>
                    <a:lnTo>
                      <a:pt x="266065" y="0"/>
                    </a:lnTo>
                    <a:lnTo>
                      <a:pt x="279781" y="1485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7" name="Freeform 16"/>
              <p:cNvSpPr/>
              <p:nvPr/>
            </p:nvSpPr>
            <p:spPr>
              <a:xfrm>
                <a:off x="223139" y="4664202"/>
                <a:ext cx="279782" cy="296927"/>
              </a:xfrm>
              <a:custGeom>
                <a:avLst/>
                <a:gdLst/>
                <a:ahLst/>
                <a:cxnLst/>
                <a:rect l="0" t="0" r="0" b="0"/>
                <a:pathLst>
                  <a:path w="279782" h="296927">
                    <a:moveTo>
                      <a:pt x="0" y="14986"/>
                    </a:moveTo>
                    <a:lnTo>
                      <a:pt x="13716" y="0"/>
                    </a:lnTo>
                    <a:lnTo>
                      <a:pt x="279781" y="281813"/>
                    </a:lnTo>
                    <a:lnTo>
                      <a:pt x="266192" y="29692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8" name="Freeform 17"/>
              <p:cNvSpPr/>
              <p:nvPr/>
            </p:nvSpPr>
            <p:spPr>
              <a:xfrm>
                <a:off x="9639046" y="4395343"/>
                <a:ext cx="279655" cy="296800"/>
              </a:xfrm>
              <a:custGeom>
                <a:avLst/>
                <a:gdLst/>
                <a:ahLst/>
                <a:cxnLst/>
                <a:rect l="0" t="0" r="0" b="0"/>
                <a:pathLst>
                  <a:path w="279655" h="296800">
                    <a:moveTo>
                      <a:pt x="279654" y="281813"/>
                    </a:moveTo>
                    <a:lnTo>
                      <a:pt x="266192" y="296799"/>
                    </a:lnTo>
                    <a:lnTo>
                      <a:pt x="0" y="14986"/>
                    </a:lnTo>
                    <a:lnTo>
                      <a:pt x="13462"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9" name="Freeform 18"/>
              <p:cNvSpPr/>
              <p:nvPr/>
            </p:nvSpPr>
            <p:spPr>
              <a:xfrm>
                <a:off x="9634982" y="4665345"/>
                <a:ext cx="279909" cy="296673"/>
              </a:xfrm>
              <a:custGeom>
                <a:avLst/>
                <a:gdLst/>
                <a:ahLst/>
                <a:cxnLst/>
                <a:rect l="0" t="0" r="0" b="0"/>
                <a:pathLst>
                  <a:path w="279909" h="296673">
                    <a:moveTo>
                      <a:pt x="266319" y="0"/>
                    </a:moveTo>
                    <a:lnTo>
                      <a:pt x="279908" y="15113"/>
                    </a:lnTo>
                    <a:lnTo>
                      <a:pt x="13716" y="296672"/>
                    </a:lnTo>
                    <a:lnTo>
                      <a:pt x="0" y="28181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grpSp>
        <p:sp>
          <p:nvSpPr>
            <p:cNvPr id="21" name="Freeform 20"/>
            <p:cNvSpPr/>
            <p:nvPr/>
          </p:nvSpPr>
          <p:spPr>
            <a:xfrm>
              <a:off x="9215755" y="441261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2" name="Freeform 21"/>
            <p:cNvSpPr/>
            <p:nvPr/>
          </p:nvSpPr>
          <p:spPr>
            <a:xfrm>
              <a:off x="8399399" y="441261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3" name="Freeform 22"/>
            <p:cNvSpPr/>
            <p:nvPr/>
          </p:nvSpPr>
          <p:spPr>
            <a:xfrm>
              <a:off x="7533005" y="4412615"/>
              <a:ext cx="22226" cy="447422"/>
            </a:xfrm>
            <a:custGeom>
              <a:avLst/>
              <a:gdLst/>
              <a:ahLst/>
              <a:cxnLst/>
              <a:rect l="0" t="0" r="0" b="0"/>
              <a:pathLst>
                <a:path w="22226" h="447422">
                  <a:moveTo>
                    <a:pt x="0" y="0"/>
                  </a:moveTo>
                  <a:lnTo>
                    <a:pt x="22225" y="0"/>
                  </a:lnTo>
                  <a:lnTo>
                    <a:pt x="22225"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4" name="Freeform 23"/>
            <p:cNvSpPr/>
            <p:nvPr/>
          </p:nvSpPr>
          <p:spPr>
            <a:xfrm>
              <a:off x="6716776" y="441261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5" name="Freeform 24"/>
            <p:cNvSpPr/>
            <p:nvPr/>
          </p:nvSpPr>
          <p:spPr>
            <a:xfrm>
              <a:off x="5900420" y="441261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6" name="Freeform 25"/>
            <p:cNvSpPr/>
            <p:nvPr/>
          </p:nvSpPr>
          <p:spPr>
            <a:xfrm>
              <a:off x="4201033" y="443090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7" name="Freeform 26"/>
            <p:cNvSpPr/>
            <p:nvPr/>
          </p:nvSpPr>
          <p:spPr>
            <a:xfrm>
              <a:off x="3384677" y="443090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8" name="Freeform 27"/>
            <p:cNvSpPr/>
            <p:nvPr/>
          </p:nvSpPr>
          <p:spPr>
            <a:xfrm>
              <a:off x="2518410" y="443090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9" name="Freeform 28"/>
            <p:cNvSpPr/>
            <p:nvPr/>
          </p:nvSpPr>
          <p:spPr>
            <a:xfrm>
              <a:off x="1702054" y="443090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0" name="Freeform 29"/>
            <p:cNvSpPr/>
            <p:nvPr/>
          </p:nvSpPr>
          <p:spPr>
            <a:xfrm>
              <a:off x="885698" y="443090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1" name="Freeform 30"/>
            <p:cNvSpPr/>
            <p:nvPr/>
          </p:nvSpPr>
          <p:spPr>
            <a:xfrm>
              <a:off x="5050663" y="4412615"/>
              <a:ext cx="22226" cy="447422"/>
            </a:xfrm>
            <a:custGeom>
              <a:avLst/>
              <a:gdLst/>
              <a:ahLst/>
              <a:cxnLst/>
              <a:rect l="0" t="0" r="0" b="0"/>
              <a:pathLst>
                <a:path w="22226" h="447422">
                  <a:moveTo>
                    <a:pt x="0" y="0"/>
                  </a:moveTo>
                  <a:lnTo>
                    <a:pt x="22225" y="0"/>
                  </a:lnTo>
                  <a:lnTo>
                    <a:pt x="22225"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2" name="Freeform 31"/>
            <p:cNvSpPr/>
            <p:nvPr/>
          </p:nvSpPr>
          <p:spPr>
            <a:xfrm>
              <a:off x="2984881" y="443090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3" name="Freeform 32"/>
            <p:cNvSpPr/>
            <p:nvPr/>
          </p:nvSpPr>
          <p:spPr>
            <a:xfrm>
              <a:off x="2118614" y="443090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4" name="Freeform 33"/>
            <p:cNvSpPr/>
            <p:nvPr/>
          </p:nvSpPr>
          <p:spPr>
            <a:xfrm>
              <a:off x="1302258" y="443090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5" name="Freeform 34"/>
            <p:cNvSpPr/>
            <p:nvPr/>
          </p:nvSpPr>
          <p:spPr>
            <a:xfrm>
              <a:off x="6283579" y="441261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6" name="Freeform 35"/>
            <p:cNvSpPr/>
            <p:nvPr/>
          </p:nvSpPr>
          <p:spPr>
            <a:xfrm>
              <a:off x="5467223" y="441261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7" name="Freeform 36"/>
            <p:cNvSpPr/>
            <p:nvPr/>
          </p:nvSpPr>
          <p:spPr>
            <a:xfrm>
              <a:off x="4600956" y="441261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8" name="Freeform 37"/>
            <p:cNvSpPr/>
            <p:nvPr/>
          </p:nvSpPr>
          <p:spPr>
            <a:xfrm>
              <a:off x="3784600" y="441261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9" name="Freeform 38"/>
            <p:cNvSpPr/>
            <p:nvPr/>
          </p:nvSpPr>
          <p:spPr>
            <a:xfrm>
              <a:off x="8765921" y="443090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0" name="Freeform 39"/>
            <p:cNvSpPr/>
            <p:nvPr/>
          </p:nvSpPr>
          <p:spPr>
            <a:xfrm>
              <a:off x="7949565" y="443090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1" name="Freeform 40"/>
            <p:cNvSpPr/>
            <p:nvPr/>
          </p:nvSpPr>
          <p:spPr>
            <a:xfrm>
              <a:off x="7133209" y="443090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2" name="TextBox 41"/>
            <p:cNvSpPr txBox="1"/>
            <p:nvPr/>
          </p:nvSpPr>
          <p:spPr>
            <a:xfrm>
              <a:off x="4406901" y="4914900"/>
              <a:ext cx="643763" cy="46916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-1</a:t>
              </a:r>
              <a:endParaRPr lang="en-US" sz="2400" b="1">
                <a:solidFill>
                  <a:srgbClr val="0000FF"/>
                </a:solidFill>
                <a:latin typeface="Arial" pitchFamily="34" charset="0"/>
                <a:cs typeface="Arial" pitchFamily="34" charset="0"/>
              </a:endParaRPr>
            </a:p>
          </p:txBody>
        </p:sp>
        <p:sp>
          <p:nvSpPr>
            <p:cNvPr id="43" name="TextBox 42"/>
            <p:cNvSpPr txBox="1"/>
            <p:nvPr/>
          </p:nvSpPr>
          <p:spPr>
            <a:xfrm>
              <a:off x="3987800" y="4927600"/>
              <a:ext cx="613156" cy="46916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-2</a:t>
              </a:r>
              <a:endParaRPr lang="en-US" sz="2400" b="1">
                <a:solidFill>
                  <a:srgbClr val="0000FF"/>
                </a:solidFill>
                <a:latin typeface="Arial" pitchFamily="34" charset="0"/>
                <a:cs typeface="Arial" pitchFamily="34" charset="0"/>
              </a:endParaRPr>
            </a:p>
          </p:txBody>
        </p:sp>
        <p:sp>
          <p:nvSpPr>
            <p:cNvPr id="44" name="TextBox 43"/>
            <p:cNvSpPr txBox="1"/>
            <p:nvPr/>
          </p:nvSpPr>
          <p:spPr>
            <a:xfrm>
              <a:off x="3568700" y="4927600"/>
              <a:ext cx="632334" cy="48186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-3</a:t>
              </a:r>
              <a:endParaRPr lang="en-US" sz="2400" b="1">
                <a:solidFill>
                  <a:srgbClr val="0000FF"/>
                </a:solidFill>
                <a:latin typeface="Arial" pitchFamily="34" charset="0"/>
                <a:cs typeface="Arial" pitchFamily="34" charset="0"/>
              </a:endParaRPr>
            </a:p>
          </p:txBody>
        </p:sp>
        <p:sp>
          <p:nvSpPr>
            <p:cNvPr id="45" name="TextBox 44"/>
            <p:cNvSpPr txBox="1"/>
            <p:nvPr/>
          </p:nvSpPr>
          <p:spPr>
            <a:xfrm>
              <a:off x="3149602" y="4927600"/>
              <a:ext cx="634999" cy="48186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-4</a:t>
              </a:r>
              <a:endParaRPr lang="en-US" sz="2400" b="1">
                <a:solidFill>
                  <a:srgbClr val="0000FF"/>
                </a:solidFill>
                <a:latin typeface="Arial" pitchFamily="34" charset="0"/>
                <a:cs typeface="Arial" pitchFamily="34" charset="0"/>
              </a:endParaRPr>
            </a:p>
          </p:txBody>
        </p:sp>
        <p:sp>
          <p:nvSpPr>
            <p:cNvPr id="46" name="TextBox 45"/>
            <p:cNvSpPr txBox="1"/>
            <p:nvPr/>
          </p:nvSpPr>
          <p:spPr>
            <a:xfrm>
              <a:off x="2768600" y="4927600"/>
              <a:ext cx="616078" cy="48186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-5</a:t>
              </a:r>
              <a:endParaRPr lang="en-US" sz="2400" b="1">
                <a:solidFill>
                  <a:srgbClr val="0000FF"/>
                </a:solidFill>
                <a:latin typeface="Arial" pitchFamily="34" charset="0"/>
                <a:cs typeface="Arial" pitchFamily="34" charset="0"/>
              </a:endParaRPr>
            </a:p>
          </p:txBody>
        </p:sp>
        <p:sp>
          <p:nvSpPr>
            <p:cNvPr id="47" name="TextBox 46"/>
            <p:cNvSpPr txBox="1"/>
            <p:nvPr/>
          </p:nvSpPr>
          <p:spPr>
            <a:xfrm>
              <a:off x="2324100" y="4927600"/>
              <a:ext cx="660781" cy="48186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-6</a:t>
              </a:r>
              <a:endParaRPr lang="en-US" sz="2400" b="1">
                <a:solidFill>
                  <a:srgbClr val="0000FF"/>
                </a:solidFill>
                <a:latin typeface="Arial" pitchFamily="34" charset="0"/>
                <a:cs typeface="Arial" pitchFamily="34" charset="0"/>
              </a:endParaRPr>
            </a:p>
          </p:txBody>
        </p:sp>
        <p:sp>
          <p:nvSpPr>
            <p:cNvPr id="48" name="TextBox 47"/>
            <p:cNvSpPr txBox="1"/>
            <p:nvPr/>
          </p:nvSpPr>
          <p:spPr>
            <a:xfrm>
              <a:off x="1905002" y="4927600"/>
              <a:ext cx="635507" cy="46916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-7</a:t>
              </a:r>
              <a:endParaRPr lang="en-US" sz="2400" b="1">
                <a:solidFill>
                  <a:srgbClr val="0000FF"/>
                </a:solidFill>
                <a:latin typeface="Arial" pitchFamily="34" charset="0"/>
                <a:cs typeface="Arial" pitchFamily="34" charset="0"/>
              </a:endParaRPr>
            </a:p>
          </p:txBody>
        </p:sp>
        <p:sp>
          <p:nvSpPr>
            <p:cNvPr id="49" name="TextBox 48"/>
            <p:cNvSpPr txBox="1"/>
            <p:nvPr/>
          </p:nvSpPr>
          <p:spPr>
            <a:xfrm>
              <a:off x="1498600" y="4927600"/>
              <a:ext cx="620013" cy="46916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-8</a:t>
              </a:r>
              <a:endParaRPr lang="en-US" sz="2400" b="1">
                <a:solidFill>
                  <a:srgbClr val="0000FF"/>
                </a:solidFill>
                <a:latin typeface="Arial" pitchFamily="34" charset="0"/>
                <a:cs typeface="Arial" pitchFamily="34" charset="0"/>
              </a:endParaRPr>
            </a:p>
          </p:txBody>
        </p:sp>
        <p:sp>
          <p:nvSpPr>
            <p:cNvPr id="50" name="TextBox 49"/>
            <p:cNvSpPr txBox="1"/>
            <p:nvPr/>
          </p:nvSpPr>
          <p:spPr>
            <a:xfrm>
              <a:off x="1079501" y="4927600"/>
              <a:ext cx="644781" cy="48186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-9</a:t>
              </a:r>
              <a:endParaRPr lang="en-US" sz="2400" b="1">
                <a:solidFill>
                  <a:srgbClr val="0000FF"/>
                </a:solidFill>
                <a:latin typeface="Arial" pitchFamily="34" charset="0"/>
                <a:cs typeface="Arial" pitchFamily="34" charset="0"/>
              </a:endParaRPr>
            </a:p>
          </p:txBody>
        </p:sp>
        <p:sp>
          <p:nvSpPr>
            <p:cNvPr id="51" name="TextBox 50"/>
            <p:cNvSpPr txBox="1"/>
            <p:nvPr/>
          </p:nvSpPr>
          <p:spPr>
            <a:xfrm>
              <a:off x="584200" y="4927600"/>
              <a:ext cx="740157" cy="48186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-10</a:t>
              </a:r>
              <a:endParaRPr lang="en-US" sz="2400" b="1" dirty="0">
                <a:solidFill>
                  <a:srgbClr val="0000FF"/>
                </a:solidFill>
                <a:latin typeface="Arial" pitchFamily="34" charset="0"/>
                <a:cs typeface="Arial" pitchFamily="34" charset="0"/>
              </a:endParaRPr>
            </a:p>
          </p:txBody>
        </p:sp>
      </p:grpSp>
    </p:spTree>
    <p:extLst>
      <p:ext uri="{BB962C8B-B14F-4D97-AF65-F5344CB8AC3E}">
        <p14:creationId xmlns:p14="http://schemas.microsoft.com/office/powerpoint/2010/main" val="5590289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9" name="Group 18"/>
          <p:cNvGrpSpPr/>
          <p:nvPr/>
        </p:nvGrpSpPr>
        <p:grpSpPr>
          <a:xfrm>
            <a:off x="1239056" y="3039642"/>
            <a:ext cx="7793128" cy="400402"/>
            <a:chOff x="939800" y="3060700"/>
            <a:chExt cx="7668515" cy="406909"/>
          </a:xfrm>
        </p:grpSpPr>
        <p:grpSp>
          <p:nvGrpSpPr>
            <p:cNvPr id="7" name="Group 6"/>
            <p:cNvGrpSpPr/>
            <p:nvPr/>
          </p:nvGrpSpPr>
          <p:grpSpPr>
            <a:xfrm>
              <a:off x="939800" y="3060700"/>
              <a:ext cx="7668515" cy="406909"/>
              <a:chOff x="939800" y="3060700"/>
              <a:chExt cx="7668515" cy="406909"/>
            </a:xfrm>
          </p:grpSpPr>
          <p:sp>
            <p:nvSpPr>
              <p:cNvPr id="2" name="Freeform 1"/>
              <p:cNvSpPr/>
              <p:nvPr/>
            </p:nvSpPr>
            <p:spPr>
              <a:xfrm>
                <a:off x="950468" y="3255010"/>
                <a:ext cx="7656322" cy="15368"/>
              </a:xfrm>
              <a:custGeom>
                <a:avLst/>
                <a:gdLst/>
                <a:ahLst/>
                <a:cxnLst/>
                <a:rect l="0" t="0" r="0" b="0"/>
                <a:pathLst>
                  <a:path w="7656322" h="15368">
                    <a:moveTo>
                      <a:pt x="0" y="15367"/>
                    </a:moveTo>
                    <a:lnTo>
                      <a:pt x="0" y="0"/>
                    </a:lnTo>
                    <a:lnTo>
                      <a:pt x="7656321" y="0"/>
                    </a:lnTo>
                    <a:lnTo>
                      <a:pt x="7656321" y="1536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 name="Freeform 2"/>
              <p:cNvSpPr/>
              <p:nvPr/>
            </p:nvSpPr>
            <p:spPr>
              <a:xfrm>
                <a:off x="939800" y="3060700"/>
                <a:ext cx="221108" cy="212726"/>
              </a:xfrm>
              <a:custGeom>
                <a:avLst/>
                <a:gdLst/>
                <a:ahLst/>
                <a:cxnLst/>
                <a:rect l="0" t="0" r="0" b="0"/>
                <a:pathLst>
                  <a:path w="221108" h="212726">
                    <a:moveTo>
                      <a:pt x="10668" y="212725"/>
                    </a:moveTo>
                    <a:lnTo>
                      <a:pt x="0" y="201930"/>
                    </a:lnTo>
                    <a:lnTo>
                      <a:pt x="210312" y="0"/>
                    </a:lnTo>
                    <a:lnTo>
                      <a:pt x="221107" y="1066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 name="Freeform 3"/>
              <p:cNvSpPr/>
              <p:nvPr/>
            </p:nvSpPr>
            <p:spPr>
              <a:xfrm>
                <a:off x="942848" y="3254248"/>
                <a:ext cx="221108" cy="212726"/>
              </a:xfrm>
              <a:custGeom>
                <a:avLst/>
                <a:gdLst/>
                <a:ahLst/>
                <a:cxnLst/>
                <a:rect l="0" t="0" r="0" b="0"/>
                <a:pathLst>
                  <a:path w="221108" h="212726">
                    <a:moveTo>
                      <a:pt x="0" y="10668"/>
                    </a:moveTo>
                    <a:lnTo>
                      <a:pt x="10795" y="0"/>
                    </a:lnTo>
                    <a:lnTo>
                      <a:pt x="221107" y="201930"/>
                    </a:lnTo>
                    <a:lnTo>
                      <a:pt x="210439" y="21272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5" name="Freeform 4"/>
              <p:cNvSpPr/>
              <p:nvPr/>
            </p:nvSpPr>
            <p:spPr>
              <a:xfrm>
                <a:off x="8387207" y="3061462"/>
                <a:ext cx="221108" cy="212726"/>
              </a:xfrm>
              <a:custGeom>
                <a:avLst/>
                <a:gdLst/>
                <a:ahLst/>
                <a:cxnLst/>
                <a:rect l="0" t="0" r="0" b="0"/>
                <a:pathLst>
                  <a:path w="221108" h="212726">
                    <a:moveTo>
                      <a:pt x="221107" y="201930"/>
                    </a:moveTo>
                    <a:lnTo>
                      <a:pt x="210439" y="212725"/>
                    </a:lnTo>
                    <a:lnTo>
                      <a:pt x="0" y="10795"/>
                    </a:lnTo>
                    <a:lnTo>
                      <a:pt x="10668"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6" name="Freeform 5"/>
              <p:cNvSpPr/>
              <p:nvPr/>
            </p:nvSpPr>
            <p:spPr>
              <a:xfrm>
                <a:off x="8384032" y="3255010"/>
                <a:ext cx="221235" cy="212599"/>
              </a:xfrm>
              <a:custGeom>
                <a:avLst/>
                <a:gdLst/>
                <a:ahLst/>
                <a:cxnLst/>
                <a:rect l="0" t="0" r="0" b="0"/>
                <a:pathLst>
                  <a:path w="221235" h="212599">
                    <a:moveTo>
                      <a:pt x="210439" y="0"/>
                    </a:moveTo>
                    <a:lnTo>
                      <a:pt x="221234" y="10795"/>
                    </a:lnTo>
                    <a:lnTo>
                      <a:pt x="10795" y="212598"/>
                    </a:lnTo>
                    <a:lnTo>
                      <a:pt x="0" y="20193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grpSp>
        <p:sp>
          <p:nvSpPr>
            <p:cNvPr id="8" name="Freeform 7"/>
            <p:cNvSpPr/>
            <p:nvPr/>
          </p:nvSpPr>
          <p:spPr>
            <a:xfrm>
              <a:off x="7924800" y="30988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9" name="Freeform 8"/>
            <p:cNvSpPr/>
            <p:nvPr/>
          </p:nvSpPr>
          <p:spPr>
            <a:xfrm>
              <a:off x="7302500" y="30988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0" name="Freeform 9"/>
            <p:cNvSpPr/>
            <p:nvPr/>
          </p:nvSpPr>
          <p:spPr>
            <a:xfrm>
              <a:off x="6642100" y="30988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1" name="Freeform 10"/>
            <p:cNvSpPr/>
            <p:nvPr/>
          </p:nvSpPr>
          <p:spPr>
            <a:xfrm>
              <a:off x="6019800" y="30988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2" name="Freeform 11"/>
            <p:cNvSpPr/>
            <p:nvPr/>
          </p:nvSpPr>
          <p:spPr>
            <a:xfrm>
              <a:off x="5397500" y="30988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3" name="Freeform 12"/>
            <p:cNvSpPr/>
            <p:nvPr/>
          </p:nvSpPr>
          <p:spPr>
            <a:xfrm>
              <a:off x="4102100" y="31115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4" name="Freeform 13"/>
            <p:cNvSpPr/>
            <p:nvPr/>
          </p:nvSpPr>
          <p:spPr>
            <a:xfrm>
              <a:off x="3479800" y="31115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5" name="Freeform 14"/>
            <p:cNvSpPr/>
            <p:nvPr/>
          </p:nvSpPr>
          <p:spPr>
            <a:xfrm>
              <a:off x="2819400" y="31115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6" name="Freeform 15"/>
            <p:cNvSpPr/>
            <p:nvPr/>
          </p:nvSpPr>
          <p:spPr>
            <a:xfrm>
              <a:off x="2197100" y="31115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7" name="Freeform 16"/>
            <p:cNvSpPr/>
            <p:nvPr/>
          </p:nvSpPr>
          <p:spPr>
            <a:xfrm>
              <a:off x="1574800" y="31115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8" name="Freeform 17"/>
            <p:cNvSpPr/>
            <p:nvPr/>
          </p:nvSpPr>
          <p:spPr>
            <a:xfrm>
              <a:off x="4749800" y="30988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grpSp>
      <p:sp>
        <p:nvSpPr>
          <p:cNvPr id="20" name="TextBox 19"/>
          <p:cNvSpPr txBox="1"/>
          <p:nvPr/>
        </p:nvSpPr>
        <p:spPr>
          <a:xfrm>
            <a:off x="489404" y="1021571"/>
            <a:ext cx="9225267" cy="954107"/>
          </a:xfrm>
          <a:prstGeom prst="rect">
            <a:avLst/>
          </a:prstGeom>
          <a:noFill/>
        </p:spPr>
        <p:txBody>
          <a:bodyPr vert="horz" wrap="square" rtlCol="0">
            <a:spAutoFit/>
          </a:bodyPr>
          <a:lstStyle/>
          <a:p>
            <a:r>
              <a:rPr lang="en-US" sz="2800" b="1" dirty="0" smtClean="0">
                <a:solidFill>
                  <a:srgbClr val="0000FF"/>
                </a:solidFill>
                <a:latin typeface="Arial" pitchFamily="34" charset="0"/>
                <a:cs typeface="Arial" pitchFamily="34" charset="0"/>
              </a:rPr>
              <a:t>Place the number tiles in the correct places on the number line. </a:t>
            </a:r>
            <a:endParaRPr lang="en-US" sz="2800" b="1" dirty="0">
              <a:solidFill>
                <a:srgbClr val="0000FF"/>
              </a:solidFill>
              <a:latin typeface="Arial" pitchFamily="34" charset="0"/>
              <a:cs typeface="Arial" pitchFamily="34" charset="0"/>
            </a:endParaRPr>
          </a:p>
        </p:txBody>
      </p:sp>
      <p:pic>
        <p:nvPicPr>
          <p:cNvPr id="54" name="Picture 53"/>
          <p:cNvPicPr>
            <a:picLocks noChangeAspect="1"/>
          </p:cNvPicPr>
          <p:nvPr/>
        </p:nvPicPr>
        <p:blipFill rotWithShape="1">
          <a:blip r:embed="rId2" cstate="print">
            <a:extLst>
              <a:ext uri="{28A0092B-C50C-407E-A947-70E740481C1C}">
                <a14:useLocalDpi xmlns:a14="http://schemas.microsoft.com/office/drawing/2010/main" val="0"/>
              </a:ext>
            </a:extLst>
          </a:blip>
          <a:srcRect r="18572"/>
          <a:stretch/>
        </p:blipFill>
        <p:spPr>
          <a:xfrm>
            <a:off x="2326049" y="4205277"/>
            <a:ext cx="560862" cy="646123"/>
          </a:xfrm>
          <a:prstGeom prst="rect">
            <a:avLst/>
          </a:prstGeom>
        </p:spPr>
      </p:pic>
      <p:pic>
        <p:nvPicPr>
          <p:cNvPr id="55" name="Picture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0030" y="4267438"/>
            <a:ext cx="768033" cy="646123"/>
          </a:xfrm>
          <a:prstGeom prst="rect">
            <a:avLst/>
          </a:prstGeom>
        </p:spPr>
      </p:pic>
      <p:pic>
        <p:nvPicPr>
          <p:cNvPr id="56" name="Picture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5262" y="5003800"/>
            <a:ext cx="688791" cy="646123"/>
          </a:xfrm>
          <a:prstGeom prst="rect">
            <a:avLst/>
          </a:prstGeom>
        </p:spPr>
      </p:pic>
      <p:pic>
        <p:nvPicPr>
          <p:cNvPr id="57" name="Picture 5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698" y="5471359"/>
            <a:ext cx="688791" cy="646123"/>
          </a:xfrm>
          <a:prstGeom prst="rect">
            <a:avLst/>
          </a:prstGeom>
        </p:spPr>
      </p:pic>
      <p:pic>
        <p:nvPicPr>
          <p:cNvPr id="58" name="Picture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97227" y="5442765"/>
            <a:ext cx="646123" cy="646123"/>
          </a:xfrm>
          <a:prstGeom prst="rect">
            <a:avLst/>
          </a:prstGeom>
        </p:spPr>
      </p:pic>
      <p:pic>
        <p:nvPicPr>
          <p:cNvPr id="59" name="Picture 5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61326" y="4354915"/>
            <a:ext cx="688791" cy="646123"/>
          </a:xfrm>
          <a:prstGeom prst="rect">
            <a:avLst/>
          </a:prstGeom>
        </p:spPr>
      </p:pic>
      <p:pic>
        <p:nvPicPr>
          <p:cNvPr id="60" name="Picture 5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34004" y="5459629"/>
            <a:ext cx="768033" cy="646123"/>
          </a:xfrm>
          <a:prstGeom prst="rect">
            <a:avLst/>
          </a:prstGeom>
        </p:spPr>
      </p:pic>
      <p:pic>
        <p:nvPicPr>
          <p:cNvPr id="61" name="Picture 6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44599" y="4426452"/>
            <a:ext cx="761937" cy="646123"/>
          </a:xfrm>
          <a:prstGeom prst="rect">
            <a:avLst/>
          </a:prstGeom>
        </p:spPr>
      </p:pic>
      <p:pic>
        <p:nvPicPr>
          <p:cNvPr id="62" name="Picture 6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17745" y="5471358"/>
            <a:ext cx="688791" cy="646123"/>
          </a:xfrm>
          <a:prstGeom prst="rect">
            <a:avLst/>
          </a:prstGeom>
        </p:spPr>
      </p:pic>
      <p:pic>
        <p:nvPicPr>
          <p:cNvPr id="63" name="Picture 6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77920" y="4412151"/>
            <a:ext cx="688791" cy="646123"/>
          </a:xfrm>
          <a:prstGeom prst="rect">
            <a:avLst/>
          </a:prstGeom>
        </p:spPr>
      </p:pic>
      <p:pic>
        <p:nvPicPr>
          <p:cNvPr id="64" name="Picture 6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66711" y="5148297"/>
            <a:ext cx="768033" cy="646123"/>
          </a:xfrm>
          <a:prstGeom prst="rect">
            <a:avLst/>
          </a:prstGeom>
        </p:spPr>
      </p:pic>
    </p:spTree>
    <p:extLst>
      <p:ext uri="{BB962C8B-B14F-4D97-AF65-F5344CB8AC3E}">
        <p14:creationId xmlns:p14="http://schemas.microsoft.com/office/powerpoint/2010/main" val="25032629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93693" y="928756"/>
            <a:ext cx="9201987" cy="646331"/>
          </a:xfrm>
          <a:prstGeom prst="rect">
            <a:avLst/>
          </a:prstGeom>
          <a:noFill/>
        </p:spPr>
        <p:txBody>
          <a:bodyPr vert="horz" wrap="square" rtlCol="0">
            <a:spAutoFit/>
          </a:bodyPr>
          <a:lstStyle/>
          <a:p>
            <a:pPr algn="ctr"/>
            <a:r>
              <a:rPr lang="en-US" sz="3600" b="1" dirty="0" smtClean="0">
                <a:solidFill>
                  <a:srgbClr val="0000FF"/>
                </a:solidFill>
                <a:latin typeface="Arial" pitchFamily="34" charset="0"/>
                <a:cs typeface="Arial" pitchFamily="34" charset="0"/>
              </a:rPr>
              <a:t>Comparing Negative Integers</a:t>
            </a:r>
            <a:endParaRPr lang="en-US" sz="3600" b="1" dirty="0">
              <a:solidFill>
                <a:srgbClr val="0000FF"/>
              </a:solidFill>
              <a:latin typeface="Arial" pitchFamily="34" charset="0"/>
              <a:cs typeface="Arial" pitchFamily="34" charset="0"/>
            </a:endParaRPr>
          </a:p>
        </p:txBody>
      </p:sp>
      <p:sp>
        <p:nvSpPr>
          <p:cNvPr id="3" name="TextBox 2"/>
          <p:cNvSpPr txBox="1"/>
          <p:nvPr/>
        </p:nvSpPr>
        <p:spPr>
          <a:xfrm>
            <a:off x="1389859" y="1975678"/>
            <a:ext cx="8039891" cy="2677656"/>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The greater the absolute value of a negative integer, the smaller the integer. That's because it is farther from zero, but in the negative direction.</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For example:</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-4 = -4         -4 &gt; -6        -4 &lt; -2 </a:t>
            </a:r>
            <a:endParaRPr lang="en-US" sz="2400" b="1" dirty="0">
              <a:solidFill>
                <a:srgbClr val="0000FF"/>
              </a:solidFill>
              <a:latin typeface="Arial" pitchFamily="34" charset="0"/>
              <a:cs typeface="Arial" pitchFamily="34" charset="0"/>
            </a:endParaRPr>
          </a:p>
        </p:txBody>
      </p:sp>
      <p:grpSp>
        <p:nvGrpSpPr>
          <p:cNvPr id="52" name="Group 51"/>
          <p:cNvGrpSpPr/>
          <p:nvPr/>
        </p:nvGrpSpPr>
        <p:grpSpPr>
          <a:xfrm>
            <a:off x="593692" y="5687416"/>
            <a:ext cx="9197859" cy="992785"/>
            <a:chOff x="219329" y="4908550"/>
            <a:chExt cx="9699372" cy="1008918"/>
          </a:xfrm>
        </p:grpSpPr>
        <p:sp>
          <p:nvSpPr>
            <p:cNvPr id="4" name="TextBox 3"/>
            <p:cNvSpPr txBox="1"/>
            <p:nvPr/>
          </p:nvSpPr>
          <p:spPr>
            <a:xfrm>
              <a:off x="5321300" y="5448301"/>
              <a:ext cx="444500"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1</a:t>
              </a:r>
              <a:endParaRPr lang="en-US" sz="2400" b="1">
                <a:solidFill>
                  <a:srgbClr val="000000"/>
                </a:solidFill>
                <a:latin typeface="Arial" pitchFamily="34" charset="0"/>
                <a:cs typeface="Arial" pitchFamily="34" charset="0"/>
              </a:endParaRPr>
            </a:p>
          </p:txBody>
        </p:sp>
        <p:sp>
          <p:nvSpPr>
            <p:cNvPr id="5" name="TextBox 4"/>
            <p:cNvSpPr txBox="1"/>
            <p:nvPr/>
          </p:nvSpPr>
          <p:spPr>
            <a:xfrm>
              <a:off x="4902200" y="5448300"/>
              <a:ext cx="419100"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0</a:t>
              </a:r>
              <a:endParaRPr lang="en-US" sz="2400" b="1" dirty="0">
                <a:solidFill>
                  <a:srgbClr val="000000"/>
                </a:solidFill>
                <a:latin typeface="Arial" pitchFamily="34" charset="0"/>
                <a:cs typeface="Arial" pitchFamily="34" charset="0"/>
              </a:endParaRPr>
            </a:p>
          </p:txBody>
        </p:sp>
        <p:sp>
          <p:nvSpPr>
            <p:cNvPr id="6" name="TextBox 5"/>
            <p:cNvSpPr txBox="1"/>
            <p:nvPr/>
          </p:nvSpPr>
          <p:spPr>
            <a:xfrm>
              <a:off x="5765800" y="5448300"/>
              <a:ext cx="330200" cy="469168"/>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2</a:t>
              </a:r>
              <a:endParaRPr lang="en-US" sz="2400" b="1">
                <a:solidFill>
                  <a:srgbClr val="000000"/>
                </a:solidFill>
                <a:latin typeface="Arial" pitchFamily="34" charset="0"/>
                <a:cs typeface="Arial" pitchFamily="34" charset="0"/>
              </a:endParaRPr>
            </a:p>
          </p:txBody>
        </p:sp>
        <p:sp>
          <p:nvSpPr>
            <p:cNvPr id="7" name="TextBox 6"/>
            <p:cNvSpPr txBox="1"/>
            <p:nvPr/>
          </p:nvSpPr>
          <p:spPr>
            <a:xfrm>
              <a:off x="6172200" y="5448300"/>
              <a:ext cx="393700" cy="469168"/>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3</a:t>
              </a:r>
              <a:endParaRPr lang="en-US" sz="2400" b="1">
                <a:solidFill>
                  <a:srgbClr val="000000"/>
                </a:solidFill>
                <a:latin typeface="Arial" pitchFamily="34" charset="0"/>
                <a:cs typeface="Arial" pitchFamily="34" charset="0"/>
              </a:endParaRPr>
            </a:p>
          </p:txBody>
        </p:sp>
        <p:sp>
          <p:nvSpPr>
            <p:cNvPr id="8" name="TextBox 7"/>
            <p:cNvSpPr txBox="1"/>
            <p:nvPr/>
          </p:nvSpPr>
          <p:spPr>
            <a:xfrm>
              <a:off x="6565900" y="5448300"/>
              <a:ext cx="444500" cy="469168"/>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4</a:t>
              </a:r>
              <a:endParaRPr lang="en-US" sz="2400" b="1">
                <a:solidFill>
                  <a:srgbClr val="000000"/>
                </a:solidFill>
                <a:latin typeface="Arial" pitchFamily="34" charset="0"/>
                <a:cs typeface="Arial" pitchFamily="34" charset="0"/>
              </a:endParaRPr>
            </a:p>
          </p:txBody>
        </p:sp>
        <p:sp>
          <p:nvSpPr>
            <p:cNvPr id="9" name="TextBox 8"/>
            <p:cNvSpPr txBox="1"/>
            <p:nvPr/>
          </p:nvSpPr>
          <p:spPr>
            <a:xfrm>
              <a:off x="7010400" y="5448300"/>
              <a:ext cx="393700" cy="469168"/>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5</a:t>
              </a:r>
              <a:endParaRPr lang="en-US" sz="2400" b="1">
                <a:solidFill>
                  <a:srgbClr val="000000"/>
                </a:solidFill>
                <a:latin typeface="Arial" pitchFamily="34" charset="0"/>
                <a:cs typeface="Arial" pitchFamily="34" charset="0"/>
              </a:endParaRPr>
            </a:p>
          </p:txBody>
        </p:sp>
        <p:sp>
          <p:nvSpPr>
            <p:cNvPr id="10" name="TextBox 9"/>
            <p:cNvSpPr txBox="1"/>
            <p:nvPr/>
          </p:nvSpPr>
          <p:spPr>
            <a:xfrm>
              <a:off x="7404100" y="5448300"/>
              <a:ext cx="406400" cy="469168"/>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6</a:t>
              </a:r>
              <a:endParaRPr lang="en-US" sz="2400" b="1">
                <a:solidFill>
                  <a:srgbClr val="000000"/>
                </a:solidFill>
                <a:latin typeface="Arial" pitchFamily="34" charset="0"/>
                <a:cs typeface="Arial" pitchFamily="34" charset="0"/>
              </a:endParaRPr>
            </a:p>
          </p:txBody>
        </p:sp>
        <p:sp>
          <p:nvSpPr>
            <p:cNvPr id="11" name="TextBox 10"/>
            <p:cNvSpPr txBox="1"/>
            <p:nvPr/>
          </p:nvSpPr>
          <p:spPr>
            <a:xfrm>
              <a:off x="7810501" y="5448300"/>
              <a:ext cx="419100" cy="469168"/>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7</a:t>
              </a:r>
              <a:endParaRPr lang="en-US" sz="2400" b="1" dirty="0">
                <a:solidFill>
                  <a:srgbClr val="000000"/>
                </a:solidFill>
                <a:latin typeface="Arial" pitchFamily="34" charset="0"/>
                <a:cs typeface="Arial" pitchFamily="34" charset="0"/>
              </a:endParaRPr>
            </a:p>
          </p:txBody>
        </p:sp>
        <p:sp>
          <p:nvSpPr>
            <p:cNvPr id="12" name="TextBox 11"/>
            <p:cNvSpPr txBox="1"/>
            <p:nvPr/>
          </p:nvSpPr>
          <p:spPr>
            <a:xfrm>
              <a:off x="8229601" y="5435599"/>
              <a:ext cx="419100" cy="481869"/>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8</a:t>
              </a:r>
              <a:endParaRPr lang="en-US" sz="2400" b="1" dirty="0">
                <a:solidFill>
                  <a:srgbClr val="000000"/>
                </a:solidFill>
                <a:latin typeface="Arial" pitchFamily="34" charset="0"/>
                <a:cs typeface="Arial" pitchFamily="34" charset="0"/>
              </a:endParaRPr>
            </a:p>
          </p:txBody>
        </p:sp>
        <p:sp>
          <p:nvSpPr>
            <p:cNvPr id="13" name="TextBox 12"/>
            <p:cNvSpPr txBox="1"/>
            <p:nvPr/>
          </p:nvSpPr>
          <p:spPr>
            <a:xfrm>
              <a:off x="8648700" y="5435599"/>
              <a:ext cx="368300"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9</a:t>
              </a:r>
              <a:endParaRPr lang="en-US" sz="2400" b="1" dirty="0">
                <a:solidFill>
                  <a:srgbClr val="000000"/>
                </a:solidFill>
                <a:latin typeface="Arial" pitchFamily="34" charset="0"/>
                <a:cs typeface="Arial" pitchFamily="34" charset="0"/>
              </a:endParaRPr>
            </a:p>
          </p:txBody>
        </p:sp>
        <p:sp>
          <p:nvSpPr>
            <p:cNvPr id="14" name="TextBox 13"/>
            <p:cNvSpPr txBox="1"/>
            <p:nvPr/>
          </p:nvSpPr>
          <p:spPr>
            <a:xfrm>
              <a:off x="8974689" y="5410200"/>
              <a:ext cx="569449"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10</a:t>
              </a:r>
              <a:endParaRPr lang="en-US" sz="2400" b="1" dirty="0">
                <a:solidFill>
                  <a:srgbClr val="000000"/>
                </a:solidFill>
                <a:latin typeface="Arial" pitchFamily="34" charset="0"/>
                <a:cs typeface="Arial" pitchFamily="34" charset="0"/>
              </a:endParaRPr>
            </a:p>
          </p:txBody>
        </p:sp>
        <p:grpSp>
          <p:nvGrpSpPr>
            <p:cNvPr id="20" name="Group 19"/>
            <p:cNvGrpSpPr/>
            <p:nvPr/>
          </p:nvGrpSpPr>
          <p:grpSpPr>
            <a:xfrm>
              <a:off x="219329" y="4908550"/>
              <a:ext cx="9699372" cy="567818"/>
              <a:chOff x="219329" y="4908550"/>
              <a:chExt cx="9699372" cy="567818"/>
            </a:xfrm>
          </p:grpSpPr>
          <p:sp>
            <p:nvSpPr>
              <p:cNvPr id="15" name="Freeform 14"/>
              <p:cNvSpPr/>
              <p:nvPr/>
            </p:nvSpPr>
            <p:spPr>
              <a:xfrm>
                <a:off x="232791" y="5179695"/>
                <a:ext cx="9684005" cy="21464"/>
              </a:xfrm>
              <a:custGeom>
                <a:avLst/>
                <a:gdLst/>
                <a:ahLst/>
                <a:cxnLst/>
                <a:rect l="0" t="0" r="0" b="0"/>
                <a:pathLst>
                  <a:path w="9684005" h="21464">
                    <a:moveTo>
                      <a:pt x="0" y="21463"/>
                    </a:moveTo>
                    <a:lnTo>
                      <a:pt x="0" y="0"/>
                    </a:lnTo>
                    <a:lnTo>
                      <a:pt x="9684004" y="0"/>
                    </a:lnTo>
                    <a:lnTo>
                      <a:pt x="9684004" y="2146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6" name="Freeform 15"/>
              <p:cNvSpPr/>
              <p:nvPr/>
            </p:nvSpPr>
            <p:spPr>
              <a:xfrm>
                <a:off x="219329" y="4908550"/>
                <a:ext cx="279782" cy="296927"/>
              </a:xfrm>
              <a:custGeom>
                <a:avLst/>
                <a:gdLst/>
                <a:ahLst/>
                <a:cxnLst/>
                <a:rect l="0" t="0" r="0" b="0"/>
                <a:pathLst>
                  <a:path w="279782" h="296927">
                    <a:moveTo>
                      <a:pt x="13462" y="296926"/>
                    </a:moveTo>
                    <a:lnTo>
                      <a:pt x="0" y="281813"/>
                    </a:lnTo>
                    <a:lnTo>
                      <a:pt x="266065" y="0"/>
                    </a:lnTo>
                    <a:lnTo>
                      <a:pt x="279781" y="1485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7" name="Freeform 16"/>
              <p:cNvSpPr/>
              <p:nvPr/>
            </p:nvSpPr>
            <p:spPr>
              <a:xfrm>
                <a:off x="223139" y="5178552"/>
                <a:ext cx="279782" cy="296927"/>
              </a:xfrm>
              <a:custGeom>
                <a:avLst/>
                <a:gdLst/>
                <a:ahLst/>
                <a:cxnLst/>
                <a:rect l="0" t="0" r="0" b="0"/>
                <a:pathLst>
                  <a:path w="279782" h="296927">
                    <a:moveTo>
                      <a:pt x="0" y="14986"/>
                    </a:moveTo>
                    <a:lnTo>
                      <a:pt x="13716" y="0"/>
                    </a:lnTo>
                    <a:lnTo>
                      <a:pt x="279781" y="281813"/>
                    </a:lnTo>
                    <a:lnTo>
                      <a:pt x="266192" y="29692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8" name="Freeform 17"/>
              <p:cNvSpPr/>
              <p:nvPr/>
            </p:nvSpPr>
            <p:spPr>
              <a:xfrm>
                <a:off x="9639046" y="4909693"/>
                <a:ext cx="279655" cy="296800"/>
              </a:xfrm>
              <a:custGeom>
                <a:avLst/>
                <a:gdLst/>
                <a:ahLst/>
                <a:cxnLst/>
                <a:rect l="0" t="0" r="0" b="0"/>
                <a:pathLst>
                  <a:path w="279655" h="296800">
                    <a:moveTo>
                      <a:pt x="279654" y="281813"/>
                    </a:moveTo>
                    <a:lnTo>
                      <a:pt x="266192" y="296799"/>
                    </a:lnTo>
                    <a:lnTo>
                      <a:pt x="0" y="14986"/>
                    </a:lnTo>
                    <a:lnTo>
                      <a:pt x="13462"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9" name="Freeform 18"/>
              <p:cNvSpPr/>
              <p:nvPr/>
            </p:nvSpPr>
            <p:spPr>
              <a:xfrm>
                <a:off x="9634982" y="5179695"/>
                <a:ext cx="279909" cy="296673"/>
              </a:xfrm>
              <a:custGeom>
                <a:avLst/>
                <a:gdLst/>
                <a:ahLst/>
                <a:cxnLst/>
                <a:rect l="0" t="0" r="0" b="0"/>
                <a:pathLst>
                  <a:path w="279909" h="296673">
                    <a:moveTo>
                      <a:pt x="266319" y="0"/>
                    </a:moveTo>
                    <a:lnTo>
                      <a:pt x="279908" y="15113"/>
                    </a:lnTo>
                    <a:lnTo>
                      <a:pt x="13716" y="296672"/>
                    </a:lnTo>
                    <a:lnTo>
                      <a:pt x="0" y="28181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grpSp>
        <p:sp>
          <p:nvSpPr>
            <p:cNvPr id="21" name="Freeform 20"/>
            <p:cNvSpPr/>
            <p:nvPr/>
          </p:nvSpPr>
          <p:spPr>
            <a:xfrm>
              <a:off x="9215755" y="49269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2" name="Freeform 21"/>
            <p:cNvSpPr/>
            <p:nvPr/>
          </p:nvSpPr>
          <p:spPr>
            <a:xfrm>
              <a:off x="8399399" y="49269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3" name="Freeform 22"/>
            <p:cNvSpPr/>
            <p:nvPr/>
          </p:nvSpPr>
          <p:spPr>
            <a:xfrm>
              <a:off x="7533005" y="4926965"/>
              <a:ext cx="22226" cy="447422"/>
            </a:xfrm>
            <a:custGeom>
              <a:avLst/>
              <a:gdLst/>
              <a:ahLst/>
              <a:cxnLst/>
              <a:rect l="0" t="0" r="0" b="0"/>
              <a:pathLst>
                <a:path w="22226" h="447422">
                  <a:moveTo>
                    <a:pt x="0" y="0"/>
                  </a:moveTo>
                  <a:lnTo>
                    <a:pt x="22225" y="0"/>
                  </a:lnTo>
                  <a:lnTo>
                    <a:pt x="22225"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4" name="Freeform 23"/>
            <p:cNvSpPr/>
            <p:nvPr/>
          </p:nvSpPr>
          <p:spPr>
            <a:xfrm>
              <a:off x="6716776" y="49269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5" name="Freeform 24"/>
            <p:cNvSpPr/>
            <p:nvPr/>
          </p:nvSpPr>
          <p:spPr>
            <a:xfrm>
              <a:off x="5900420" y="49269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6" name="Freeform 25"/>
            <p:cNvSpPr/>
            <p:nvPr/>
          </p:nvSpPr>
          <p:spPr>
            <a:xfrm>
              <a:off x="4201033" y="49452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7" name="Freeform 26"/>
            <p:cNvSpPr/>
            <p:nvPr/>
          </p:nvSpPr>
          <p:spPr>
            <a:xfrm>
              <a:off x="3384677" y="49452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8" name="Freeform 27"/>
            <p:cNvSpPr/>
            <p:nvPr/>
          </p:nvSpPr>
          <p:spPr>
            <a:xfrm>
              <a:off x="2518410" y="49452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9" name="Freeform 28"/>
            <p:cNvSpPr/>
            <p:nvPr/>
          </p:nvSpPr>
          <p:spPr>
            <a:xfrm>
              <a:off x="1702054" y="49452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0" name="Freeform 29"/>
            <p:cNvSpPr/>
            <p:nvPr/>
          </p:nvSpPr>
          <p:spPr>
            <a:xfrm>
              <a:off x="885698" y="49452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1" name="Freeform 30"/>
            <p:cNvSpPr/>
            <p:nvPr/>
          </p:nvSpPr>
          <p:spPr>
            <a:xfrm>
              <a:off x="5050663" y="4926965"/>
              <a:ext cx="22226" cy="447422"/>
            </a:xfrm>
            <a:custGeom>
              <a:avLst/>
              <a:gdLst/>
              <a:ahLst/>
              <a:cxnLst/>
              <a:rect l="0" t="0" r="0" b="0"/>
              <a:pathLst>
                <a:path w="22226" h="447422">
                  <a:moveTo>
                    <a:pt x="0" y="0"/>
                  </a:moveTo>
                  <a:lnTo>
                    <a:pt x="22225" y="0"/>
                  </a:lnTo>
                  <a:lnTo>
                    <a:pt x="22225"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2" name="Freeform 31"/>
            <p:cNvSpPr/>
            <p:nvPr/>
          </p:nvSpPr>
          <p:spPr>
            <a:xfrm>
              <a:off x="2984881" y="49452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3" name="Freeform 32"/>
            <p:cNvSpPr/>
            <p:nvPr/>
          </p:nvSpPr>
          <p:spPr>
            <a:xfrm>
              <a:off x="2118614" y="49452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4" name="Freeform 33"/>
            <p:cNvSpPr/>
            <p:nvPr/>
          </p:nvSpPr>
          <p:spPr>
            <a:xfrm>
              <a:off x="1302258" y="49452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5" name="Freeform 34"/>
            <p:cNvSpPr/>
            <p:nvPr/>
          </p:nvSpPr>
          <p:spPr>
            <a:xfrm>
              <a:off x="6283579" y="49269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6" name="Freeform 35"/>
            <p:cNvSpPr/>
            <p:nvPr/>
          </p:nvSpPr>
          <p:spPr>
            <a:xfrm>
              <a:off x="5467223" y="49269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7" name="Freeform 36"/>
            <p:cNvSpPr/>
            <p:nvPr/>
          </p:nvSpPr>
          <p:spPr>
            <a:xfrm>
              <a:off x="4600956" y="49269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8" name="Freeform 37"/>
            <p:cNvSpPr/>
            <p:nvPr/>
          </p:nvSpPr>
          <p:spPr>
            <a:xfrm>
              <a:off x="3784600" y="49269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9" name="Freeform 38"/>
            <p:cNvSpPr/>
            <p:nvPr/>
          </p:nvSpPr>
          <p:spPr>
            <a:xfrm>
              <a:off x="8765921" y="49452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0" name="Freeform 39"/>
            <p:cNvSpPr/>
            <p:nvPr/>
          </p:nvSpPr>
          <p:spPr>
            <a:xfrm>
              <a:off x="7949565" y="49452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1" name="Freeform 40"/>
            <p:cNvSpPr/>
            <p:nvPr/>
          </p:nvSpPr>
          <p:spPr>
            <a:xfrm>
              <a:off x="7133209" y="49452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2" name="TextBox 41"/>
            <p:cNvSpPr txBox="1"/>
            <p:nvPr/>
          </p:nvSpPr>
          <p:spPr>
            <a:xfrm>
              <a:off x="4406900" y="5448300"/>
              <a:ext cx="495300"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-1</a:t>
              </a:r>
              <a:endParaRPr lang="en-US" sz="2400" b="1">
                <a:solidFill>
                  <a:srgbClr val="000000"/>
                </a:solidFill>
                <a:latin typeface="Arial" pitchFamily="34" charset="0"/>
                <a:cs typeface="Arial" pitchFamily="34" charset="0"/>
              </a:endParaRPr>
            </a:p>
          </p:txBody>
        </p:sp>
        <p:sp>
          <p:nvSpPr>
            <p:cNvPr id="43" name="TextBox 42"/>
            <p:cNvSpPr txBox="1"/>
            <p:nvPr/>
          </p:nvSpPr>
          <p:spPr>
            <a:xfrm>
              <a:off x="3987799" y="5448300"/>
              <a:ext cx="613157"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-2</a:t>
              </a:r>
              <a:endParaRPr lang="en-US" sz="2400" b="1" dirty="0">
                <a:solidFill>
                  <a:srgbClr val="000000"/>
                </a:solidFill>
                <a:latin typeface="Arial" pitchFamily="34" charset="0"/>
                <a:cs typeface="Arial" pitchFamily="34" charset="0"/>
              </a:endParaRPr>
            </a:p>
          </p:txBody>
        </p:sp>
        <p:sp>
          <p:nvSpPr>
            <p:cNvPr id="44" name="TextBox 43"/>
            <p:cNvSpPr txBox="1"/>
            <p:nvPr/>
          </p:nvSpPr>
          <p:spPr>
            <a:xfrm>
              <a:off x="3568700" y="5448300"/>
              <a:ext cx="632333"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-3</a:t>
              </a:r>
              <a:endParaRPr lang="en-US" sz="2400" b="1">
                <a:solidFill>
                  <a:srgbClr val="000000"/>
                </a:solidFill>
                <a:latin typeface="Arial" pitchFamily="34" charset="0"/>
                <a:cs typeface="Arial" pitchFamily="34" charset="0"/>
              </a:endParaRPr>
            </a:p>
          </p:txBody>
        </p:sp>
        <p:sp>
          <p:nvSpPr>
            <p:cNvPr id="45" name="TextBox 44"/>
            <p:cNvSpPr txBox="1"/>
            <p:nvPr/>
          </p:nvSpPr>
          <p:spPr>
            <a:xfrm>
              <a:off x="3149600" y="5448300"/>
              <a:ext cx="635000"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-4</a:t>
              </a:r>
              <a:endParaRPr lang="en-US" sz="2400" b="1">
                <a:solidFill>
                  <a:srgbClr val="000000"/>
                </a:solidFill>
                <a:latin typeface="Arial" pitchFamily="34" charset="0"/>
                <a:cs typeface="Arial" pitchFamily="34" charset="0"/>
              </a:endParaRPr>
            </a:p>
          </p:txBody>
        </p:sp>
        <p:sp>
          <p:nvSpPr>
            <p:cNvPr id="46" name="TextBox 45"/>
            <p:cNvSpPr txBox="1"/>
            <p:nvPr/>
          </p:nvSpPr>
          <p:spPr>
            <a:xfrm>
              <a:off x="2768600" y="5448300"/>
              <a:ext cx="638303"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-5</a:t>
              </a:r>
              <a:endParaRPr lang="en-US" sz="2400" b="1">
                <a:solidFill>
                  <a:srgbClr val="000000"/>
                </a:solidFill>
                <a:latin typeface="Arial" pitchFamily="34" charset="0"/>
                <a:cs typeface="Arial" pitchFamily="34" charset="0"/>
              </a:endParaRPr>
            </a:p>
          </p:txBody>
        </p:sp>
        <p:sp>
          <p:nvSpPr>
            <p:cNvPr id="47" name="TextBox 46"/>
            <p:cNvSpPr txBox="1"/>
            <p:nvPr/>
          </p:nvSpPr>
          <p:spPr>
            <a:xfrm>
              <a:off x="2324100" y="5448300"/>
              <a:ext cx="682880"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-6</a:t>
              </a:r>
              <a:endParaRPr lang="en-US" sz="2400" b="1">
                <a:solidFill>
                  <a:srgbClr val="000000"/>
                </a:solidFill>
                <a:latin typeface="Arial" pitchFamily="34" charset="0"/>
                <a:cs typeface="Arial" pitchFamily="34" charset="0"/>
              </a:endParaRPr>
            </a:p>
          </p:txBody>
        </p:sp>
        <p:sp>
          <p:nvSpPr>
            <p:cNvPr id="48" name="TextBox 47"/>
            <p:cNvSpPr txBox="1"/>
            <p:nvPr/>
          </p:nvSpPr>
          <p:spPr>
            <a:xfrm>
              <a:off x="1905000" y="5448300"/>
              <a:ext cx="635508"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-7</a:t>
              </a:r>
              <a:endParaRPr lang="en-US" sz="2400" b="1">
                <a:solidFill>
                  <a:srgbClr val="000000"/>
                </a:solidFill>
                <a:latin typeface="Arial" pitchFamily="34" charset="0"/>
                <a:cs typeface="Arial" pitchFamily="34" charset="0"/>
              </a:endParaRPr>
            </a:p>
          </p:txBody>
        </p:sp>
        <p:sp>
          <p:nvSpPr>
            <p:cNvPr id="49" name="TextBox 48"/>
            <p:cNvSpPr txBox="1"/>
            <p:nvPr/>
          </p:nvSpPr>
          <p:spPr>
            <a:xfrm>
              <a:off x="1498600" y="5448300"/>
              <a:ext cx="620014"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-8</a:t>
              </a:r>
              <a:endParaRPr lang="en-US" sz="2400" b="1">
                <a:solidFill>
                  <a:srgbClr val="000000"/>
                </a:solidFill>
                <a:latin typeface="Arial" pitchFamily="34" charset="0"/>
                <a:cs typeface="Arial" pitchFamily="34" charset="0"/>
              </a:endParaRPr>
            </a:p>
          </p:txBody>
        </p:sp>
        <p:sp>
          <p:nvSpPr>
            <p:cNvPr id="50" name="TextBox 49"/>
            <p:cNvSpPr txBox="1"/>
            <p:nvPr/>
          </p:nvSpPr>
          <p:spPr>
            <a:xfrm>
              <a:off x="1079499" y="5448300"/>
              <a:ext cx="622555"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-9</a:t>
              </a:r>
              <a:endParaRPr lang="en-US" sz="2400" b="1" dirty="0">
                <a:solidFill>
                  <a:srgbClr val="000000"/>
                </a:solidFill>
                <a:latin typeface="Arial" pitchFamily="34" charset="0"/>
                <a:cs typeface="Arial" pitchFamily="34" charset="0"/>
              </a:endParaRPr>
            </a:p>
          </p:txBody>
        </p:sp>
        <p:sp>
          <p:nvSpPr>
            <p:cNvPr id="51" name="TextBox 50"/>
            <p:cNvSpPr txBox="1"/>
            <p:nvPr/>
          </p:nvSpPr>
          <p:spPr>
            <a:xfrm>
              <a:off x="584200" y="5448300"/>
              <a:ext cx="718058"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-10</a:t>
              </a:r>
              <a:endParaRPr lang="en-US" sz="2400" b="1" dirty="0">
                <a:solidFill>
                  <a:srgbClr val="000000"/>
                </a:solidFill>
                <a:latin typeface="Arial" pitchFamily="34" charset="0"/>
                <a:cs typeface="Arial" pitchFamily="34" charset="0"/>
              </a:endParaRPr>
            </a:p>
          </p:txBody>
        </p:sp>
      </p:grpSp>
    </p:spTree>
    <p:extLst>
      <p:ext uri="{BB962C8B-B14F-4D97-AF65-F5344CB8AC3E}">
        <p14:creationId xmlns:p14="http://schemas.microsoft.com/office/powerpoint/2010/main" val="6800001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727539" y="928756"/>
            <a:ext cx="6870023" cy="646331"/>
          </a:xfrm>
          <a:prstGeom prst="rect">
            <a:avLst/>
          </a:prstGeom>
          <a:noFill/>
        </p:spPr>
        <p:txBody>
          <a:bodyPr vert="horz" wrap="square" rtlCol="0">
            <a:spAutoFit/>
          </a:bodyPr>
          <a:lstStyle/>
          <a:p>
            <a:pPr algn="ctr"/>
            <a:r>
              <a:rPr lang="en-US" sz="3600" b="1" dirty="0" smtClean="0">
                <a:solidFill>
                  <a:srgbClr val="0000FF"/>
                </a:solidFill>
                <a:latin typeface="Arial" pitchFamily="34" charset="0"/>
                <a:cs typeface="Arial" pitchFamily="34" charset="0"/>
              </a:rPr>
              <a:t>Comparing Negative Integers</a:t>
            </a:r>
            <a:endParaRPr lang="en-US" sz="3600" b="1" dirty="0">
              <a:solidFill>
                <a:srgbClr val="0000FF"/>
              </a:solidFill>
              <a:latin typeface="Arial" pitchFamily="34" charset="0"/>
              <a:cs typeface="Arial" pitchFamily="34" charset="0"/>
            </a:endParaRPr>
          </a:p>
        </p:txBody>
      </p:sp>
      <p:sp>
        <p:nvSpPr>
          <p:cNvPr id="3" name="TextBox 2"/>
          <p:cNvSpPr txBox="1"/>
          <p:nvPr/>
        </p:nvSpPr>
        <p:spPr>
          <a:xfrm>
            <a:off x="1428750" y="1975678"/>
            <a:ext cx="6801678" cy="3046988"/>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One way to think of this is in terms of money. You'd rather have $20 than $10.</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But you'd rather owe someone $10 than $20.</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Owing money can be thought of as having a negative amount of money, since you need to get that much money back just to get to zero.</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17715621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94472" y="1031458"/>
            <a:ext cx="9886283" cy="954107"/>
          </a:xfrm>
          <a:prstGeom prst="rect">
            <a:avLst/>
          </a:prstGeom>
          <a:noFill/>
        </p:spPr>
        <p:txBody>
          <a:bodyPr vert="horz" rtlCol="0">
            <a:spAutoFit/>
          </a:bodyPr>
          <a:lstStyle/>
          <a:p>
            <a:r>
              <a:rPr lang="en-US" sz="2800" b="1" smtClean="0">
                <a:solidFill>
                  <a:srgbClr val="0000FF"/>
                </a:solidFill>
                <a:latin typeface="Arial" pitchFamily="34" charset="0"/>
                <a:cs typeface="Arial" pitchFamily="34" charset="0"/>
              </a:rPr>
              <a:t>Drag the appropriate inequality symbol between the following pairs of integers:</a:t>
            </a:r>
            <a:endParaRPr lang="en-US" sz="2800" b="1">
              <a:solidFill>
                <a:srgbClr val="0000FF"/>
              </a:solidFill>
              <a:latin typeface="Arial" pitchFamily="34" charset="0"/>
              <a:cs typeface="Arial" pitchFamily="34" charset="0"/>
            </a:endParaRPr>
          </a:p>
        </p:txBody>
      </p:sp>
      <p:sp>
        <p:nvSpPr>
          <p:cNvPr id="3" name="TextBox 2"/>
          <p:cNvSpPr txBox="1"/>
          <p:nvPr/>
        </p:nvSpPr>
        <p:spPr>
          <a:xfrm>
            <a:off x="514350" y="3155122"/>
            <a:ext cx="3149156" cy="489364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1)	-3              5</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3)	63             36</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5)	-6             -3</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7)	-24           -17</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9)	8              -8</a:t>
            </a:r>
            <a:endParaRPr lang="en-US" sz="2400" b="1" dirty="0">
              <a:solidFill>
                <a:srgbClr val="0000FF"/>
              </a:solidFill>
              <a:latin typeface="Arial" pitchFamily="34" charset="0"/>
              <a:cs typeface="Arial" pitchFamily="34" charset="0"/>
            </a:endParaRPr>
          </a:p>
        </p:txBody>
      </p:sp>
      <p:sp>
        <p:nvSpPr>
          <p:cNvPr id="4" name="TextBox 3"/>
          <p:cNvSpPr txBox="1"/>
          <p:nvPr/>
        </p:nvSpPr>
        <p:spPr>
          <a:xfrm>
            <a:off x="6534150" y="3135244"/>
            <a:ext cx="3381470" cy="489364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2)	-237          -259</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4)	-10            -15</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6)	127            172</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8)	-2               -8</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10)	  -10           -7</a:t>
            </a:r>
            <a:endParaRPr lang="en-US" sz="2400" b="1" dirty="0">
              <a:solidFill>
                <a:srgbClr val="0000FF"/>
              </a:solidFill>
              <a:latin typeface="Arial" pitchFamily="34" charset="0"/>
              <a:cs typeface="Arial" pitchFamily="34" charset="0"/>
            </a:endParaRPr>
          </a:p>
        </p:txBody>
      </p:sp>
      <p:sp>
        <p:nvSpPr>
          <p:cNvPr id="5" name="TextBox 4"/>
          <p:cNvSpPr txBox="1"/>
          <p:nvPr/>
        </p:nvSpPr>
        <p:spPr>
          <a:xfrm>
            <a:off x="3840480" y="2377440"/>
            <a:ext cx="767715" cy="1215717"/>
          </a:xfrm>
          <a:prstGeom prst="rect">
            <a:avLst/>
          </a:prstGeom>
          <a:noFill/>
        </p:spPr>
        <p:txBody>
          <a:bodyPr vert="horz" wrap="square" rtlCol="0">
            <a:spAutoFit/>
          </a:bodyPr>
          <a:lstStyle/>
          <a:p>
            <a:r>
              <a:rPr lang="en-US" sz="7300" b="1" dirty="0" smtClean="0">
                <a:solidFill>
                  <a:srgbClr val="0000FF"/>
                </a:solidFill>
                <a:latin typeface="Arial" pitchFamily="34" charset="0"/>
                <a:cs typeface="Arial" pitchFamily="34" charset="0"/>
              </a:rPr>
              <a:t>&lt;  </a:t>
            </a:r>
            <a:endParaRPr lang="en-US" sz="7300" b="1" dirty="0">
              <a:solidFill>
                <a:srgbClr val="0000FF"/>
              </a:solidFill>
              <a:latin typeface="Arial" pitchFamily="34" charset="0"/>
              <a:cs typeface="Arial" pitchFamily="34" charset="0"/>
            </a:endParaRPr>
          </a:p>
        </p:txBody>
      </p:sp>
      <p:sp>
        <p:nvSpPr>
          <p:cNvPr id="6" name="TextBox 5"/>
          <p:cNvSpPr txBox="1"/>
          <p:nvPr/>
        </p:nvSpPr>
        <p:spPr>
          <a:xfrm>
            <a:off x="5120640" y="2377440"/>
            <a:ext cx="826008" cy="1215717"/>
          </a:xfrm>
          <a:prstGeom prst="rect">
            <a:avLst/>
          </a:prstGeom>
          <a:noFill/>
        </p:spPr>
        <p:txBody>
          <a:bodyPr vert="horz" wrap="square" rtlCol="0">
            <a:spAutoFit/>
          </a:bodyPr>
          <a:lstStyle/>
          <a:p>
            <a:r>
              <a:rPr lang="en-US" sz="7300" b="1" dirty="0" smtClean="0">
                <a:solidFill>
                  <a:srgbClr val="0000FF"/>
                </a:solidFill>
                <a:latin typeface="Arial" pitchFamily="34" charset="0"/>
                <a:cs typeface="Arial" pitchFamily="34" charset="0"/>
              </a:rPr>
              <a:t>&gt;</a:t>
            </a:r>
            <a:endParaRPr lang="en-US" sz="7300" b="1" dirty="0">
              <a:solidFill>
                <a:srgbClr val="0000FF"/>
              </a:solidFill>
              <a:latin typeface="Arial" pitchFamily="34" charset="0"/>
              <a:cs typeface="Arial" pitchFamily="34" charset="0"/>
            </a:endParaRPr>
          </a:p>
        </p:txBody>
      </p:sp>
      <p:sp>
        <p:nvSpPr>
          <p:cNvPr id="7" name="TextBox 6"/>
          <p:cNvSpPr txBox="1"/>
          <p:nvPr/>
        </p:nvSpPr>
        <p:spPr>
          <a:xfrm>
            <a:off x="3840480" y="2377440"/>
            <a:ext cx="767715" cy="1215717"/>
          </a:xfrm>
          <a:prstGeom prst="rect">
            <a:avLst/>
          </a:prstGeom>
          <a:noFill/>
        </p:spPr>
        <p:txBody>
          <a:bodyPr vert="horz" wrap="square" rtlCol="0">
            <a:spAutoFit/>
          </a:bodyPr>
          <a:lstStyle/>
          <a:p>
            <a:r>
              <a:rPr lang="en-US" sz="7300" b="1" dirty="0" smtClean="0">
                <a:solidFill>
                  <a:srgbClr val="0000FF"/>
                </a:solidFill>
                <a:latin typeface="Arial" pitchFamily="34" charset="0"/>
                <a:cs typeface="Arial" pitchFamily="34" charset="0"/>
              </a:rPr>
              <a:t>&lt;  </a:t>
            </a:r>
            <a:endParaRPr lang="en-US" sz="7300" b="1" dirty="0">
              <a:solidFill>
                <a:srgbClr val="0000FF"/>
              </a:solidFill>
              <a:latin typeface="Arial" pitchFamily="34" charset="0"/>
              <a:cs typeface="Arial" pitchFamily="34" charset="0"/>
            </a:endParaRPr>
          </a:p>
        </p:txBody>
      </p:sp>
      <p:sp>
        <p:nvSpPr>
          <p:cNvPr id="8" name="TextBox 7"/>
          <p:cNvSpPr txBox="1"/>
          <p:nvPr/>
        </p:nvSpPr>
        <p:spPr>
          <a:xfrm>
            <a:off x="3840480" y="2377440"/>
            <a:ext cx="767715" cy="1215717"/>
          </a:xfrm>
          <a:prstGeom prst="rect">
            <a:avLst/>
          </a:prstGeom>
          <a:noFill/>
        </p:spPr>
        <p:txBody>
          <a:bodyPr vert="horz" wrap="square" rtlCol="0">
            <a:spAutoFit/>
          </a:bodyPr>
          <a:lstStyle/>
          <a:p>
            <a:r>
              <a:rPr lang="en-US" sz="7300" b="1" dirty="0" smtClean="0">
                <a:solidFill>
                  <a:srgbClr val="0000FF"/>
                </a:solidFill>
                <a:latin typeface="Arial" pitchFamily="34" charset="0"/>
                <a:cs typeface="Arial" pitchFamily="34" charset="0"/>
              </a:rPr>
              <a:t>&lt;  </a:t>
            </a:r>
            <a:endParaRPr lang="en-US" sz="7300" b="1" dirty="0">
              <a:solidFill>
                <a:srgbClr val="0000FF"/>
              </a:solidFill>
              <a:latin typeface="Arial" pitchFamily="34" charset="0"/>
              <a:cs typeface="Arial" pitchFamily="34" charset="0"/>
            </a:endParaRPr>
          </a:p>
        </p:txBody>
      </p:sp>
      <p:sp>
        <p:nvSpPr>
          <p:cNvPr id="9" name="TextBox 8"/>
          <p:cNvSpPr txBox="1"/>
          <p:nvPr/>
        </p:nvSpPr>
        <p:spPr>
          <a:xfrm>
            <a:off x="3840480" y="2377440"/>
            <a:ext cx="767715" cy="1215717"/>
          </a:xfrm>
          <a:prstGeom prst="rect">
            <a:avLst/>
          </a:prstGeom>
          <a:noFill/>
        </p:spPr>
        <p:txBody>
          <a:bodyPr vert="horz" wrap="square" rtlCol="0">
            <a:spAutoFit/>
          </a:bodyPr>
          <a:lstStyle/>
          <a:p>
            <a:r>
              <a:rPr lang="en-US" sz="7300" b="1" dirty="0" smtClean="0">
                <a:solidFill>
                  <a:srgbClr val="0000FF"/>
                </a:solidFill>
                <a:latin typeface="Arial" pitchFamily="34" charset="0"/>
                <a:cs typeface="Arial" pitchFamily="34" charset="0"/>
              </a:rPr>
              <a:t>&lt;  </a:t>
            </a:r>
            <a:endParaRPr lang="en-US" sz="7300" b="1" dirty="0">
              <a:solidFill>
                <a:srgbClr val="0000FF"/>
              </a:solidFill>
              <a:latin typeface="Arial" pitchFamily="34" charset="0"/>
              <a:cs typeface="Arial" pitchFamily="34" charset="0"/>
            </a:endParaRPr>
          </a:p>
        </p:txBody>
      </p:sp>
      <p:sp>
        <p:nvSpPr>
          <p:cNvPr id="10" name="TextBox 9"/>
          <p:cNvSpPr txBox="1"/>
          <p:nvPr/>
        </p:nvSpPr>
        <p:spPr>
          <a:xfrm>
            <a:off x="3840480" y="2377440"/>
            <a:ext cx="767715" cy="1215717"/>
          </a:xfrm>
          <a:prstGeom prst="rect">
            <a:avLst/>
          </a:prstGeom>
          <a:noFill/>
        </p:spPr>
        <p:txBody>
          <a:bodyPr vert="horz" wrap="square" rtlCol="0">
            <a:spAutoFit/>
          </a:bodyPr>
          <a:lstStyle/>
          <a:p>
            <a:r>
              <a:rPr lang="en-US" sz="7300" b="1" dirty="0" smtClean="0">
                <a:solidFill>
                  <a:srgbClr val="0000FF"/>
                </a:solidFill>
                <a:latin typeface="Arial" pitchFamily="34" charset="0"/>
                <a:cs typeface="Arial" pitchFamily="34" charset="0"/>
              </a:rPr>
              <a:t>&lt;  </a:t>
            </a:r>
            <a:endParaRPr lang="en-US" sz="7300" b="1" dirty="0">
              <a:solidFill>
                <a:srgbClr val="0000FF"/>
              </a:solidFill>
              <a:latin typeface="Arial" pitchFamily="34" charset="0"/>
              <a:cs typeface="Arial" pitchFamily="34" charset="0"/>
            </a:endParaRPr>
          </a:p>
        </p:txBody>
      </p:sp>
      <p:sp>
        <p:nvSpPr>
          <p:cNvPr id="11" name="TextBox 10"/>
          <p:cNvSpPr txBox="1"/>
          <p:nvPr/>
        </p:nvSpPr>
        <p:spPr>
          <a:xfrm>
            <a:off x="3840480" y="2377440"/>
            <a:ext cx="767715" cy="1215717"/>
          </a:xfrm>
          <a:prstGeom prst="rect">
            <a:avLst/>
          </a:prstGeom>
          <a:noFill/>
        </p:spPr>
        <p:txBody>
          <a:bodyPr vert="horz" wrap="square" rtlCol="0">
            <a:spAutoFit/>
          </a:bodyPr>
          <a:lstStyle/>
          <a:p>
            <a:r>
              <a:rPr lang="en-US" sz="7300" b="1" dirty="0" smtClean="0">
                <a:solidFill>
                  <a:srgbClr val="0000FF"/>
                </a:solidFill>
                <a:latin typeface="Arial" pitchFamily="34" charset="0"/>
                <a:cs typeface="Arial" pitchFamily="34" charset="0"/>
              </a:rPr>
              <a:t>&lt;  </a:t>
            </a:r>
            <a:endParaRPr lang="en-US" sz="7300" b="1" dirty="0">
              <a:solidFill>
                <a:srgbClr val="0000FF"/>
              </a:solidFill>
              <a:latin typeface="Arial" pitchFamily="34" charset="0"/>
              <a:cs typeface="Arial" pitchFamily="34" charset="0"/>
            </a:endParaRPr>
          </a:p>
        </p:txBody>
      </p:sp>
      <p:sp>
        <p:nvSpPr>
          <p:cNvPr id="12" name="TextBox 11"/>
          <p:cNvSpPr txBox="1"/>
          <p:nvPr/>
        </p:nvSpPr>
        <p:spPr>
          <a:xfrm>
            <a:off x="3840480" y="2377440"/>
            <a:ext cx="767715" cy="1215717"/>
          </a:xfrm>
          <a:prstGeom prst="rect">
            <a:avLst/>
          </a:prstGeom>
          <a:noFill/>
        </p:spPr>
        <p:txBody>
          <a:bodyPr vert="horz" wrap="square" rtlCol="0">
            <a:spAutoFit/>
          </a:bodyPr>
          <a:lstStyle/>
          <a:p>
            <a:r>
              <a:rPr lang="en-US" sz="7300" b="1" dirty="0" smtClean="0">
                <a:solidFill>
                  <a:srgbClr val="0000FF"/>
                </a:solidFill>
                <a:latin typeface="Arial" pitchFamily="34" charset="0"/>
                <a:cs typeface="Arial" pitchFamily="34" charset="0"/>
              </a:rPr>
              <a:t>&lt;  </a:t>
            </a:r>
            <a:endParaRPr lang="en-US" sz="7300" b="1" dirty="0">
              <a:solidFill>
                <a:srgbClr val="0000FF"/>
              </a:solidFill>
              <a:latin typeface="Arial" pitchFamily="34" charset="0"/>
              <a:cs typeface="Arial" pitchFamily="34" charset="0"/>
            </a:endParaRPr>
          </a:p>
        </p:txBody>
      </p:sp>
      <p:sp>
        <p:nvSpPr>
          <p:cNvPr id="13" name="TextBox 12"/>
          <p:cNvSpPr txBox="1"/>
          <p:nvPr/>
        </p:nvSpPr>
        <p:spPr>
          <a:xfrm>
            <a:off x="3840480" y="2377440"/>
            <a:ext cx="767715" cy="1215717"/>
          </a:xfrm>
          <a:prstGeom prst="rect">
            <a:avLst/>
          </a:prstGeom>
          <a:noFill/>
        </p:spPr>
        <p:txBody>
          <a:bodyPr vert="horz" wrap="square" rtlCol="0">
            <a:spAutoFit/>
          </a:bodyPr>
          <a:lstStyle/>
          <a:p>
            <a:r>
              <a:rPr lang="en-US" sz="7300" b="1" dirty="0" smtClean="0">
                <a:solidFill>
                  <a:srgbClr val="0000FF"/>
                </a:solidFill>
                <a:latin typeface="Arial" pitchFamily="34" charset="0"/>
                <a:cs typeface="Arial" pitchFamily="34" charset="0"/>
              </a:rPr>
              <a:t>&lt;  </a:t>
            </a:r>
            <a:endParaRPr lang="en-US" sz="7300" b="1" dirty="0">
              <a:solidFill>
                <a:srgbClr val="0000FF"/>
              </a:solidFill>
              <a:latin typeface="Arial" pitchFamily="34" charset="0"/>
              <a:cs typeface="Arial" pitchFamily="34" charset="0"/>
            </a:endParaRPr>
          </a:p>
        </p:txBody>
      </p:sp>
      <p:sp>
        <p:nvSpPr>
          <p:cNvPr id="14" name="TextBox 13"/>
          <p:cNvSpPr txBox="1"/>
          <p:nvPr/>
        </p:nvSpPr>
        <p:spPr>
          <a:xfrm>
            <a:off x="3840480" y="2377440"/>
            <a:ext cx="767715" cy="1215717"/>
          </a:xfrm>
          <a:prstGeom prst="rect">
            <a:avLst/>
          </a:prstGeom>
          <a:noFill/>
        </p:spPr>
        <p:txBody>
          <a:bodyPr vert="horz" wrap="square" rtlCol="0">
            <a:spAutoFit/>
          </a:bodyPr>
          <a:lstStyle/>
          <a:p>
            <a:r>
              <a:rPr lang="en-US" sz="7300" b="1" dirty="0" smtClean="0">
                <a:solidFill>
                  <a:srgbClr val="0000FF"/>
                </a:solidFill>
                <a:latin typeface="Arial" pitchFamily="34" charset="0"/>
                <a:cs typeface="Arial" pitchFamily="34" charset="0"/>
              </a:rPr>
              <a:t>&lt;  </a:t>
            </a:r>
            <a:endParaRPr lang="en-US" sz="7300" b="1" dirty="0">
              <a:solidFill>
                <a:srgbClr val="0000FF"/>
              </a:solidFill>
              <a:latin typeface="Arial" pitchFamily="34" charset="0"/>
              <a:cs typeface="Arial" pitchFamily="34" charset="0"/>
            </a:endParaRPr>
          </a:p>
        </p:txBody>
      </p:sp>
      <p:sp>
        <p:nvSpPr>
          <p:cNvPr id="15" name="TextBox 14"/>
          <p:cNvSpPr txBox="1"/>
          <p:nvPr/>
        </p:nvSpPr>
        <p:spPr>
          <a:xfrm>
            <a:off x="3840480" y="2377440"/>
            <a:ext cx="767715" cy="1215717"/>
          </a:xfrm>
          <a:prstGeom prst="rect">
            <a:avLst/>
          </a:prstGeom>
          <a:noFill/>
        </p:spPr>
        <p:txBody>
          <a:bodyPr vert="horz" wrap="square" rtlCol="0">
            <a:spAutoFit/>
          </a:bodyPr>
          <a:lstStyle/>
          <a:p>
            <a:r>
              <a:rPr lang="en-US" sz="7300" b="1" dirty="0" smtClean="0">
                <a:solidFill>
                  <a:srgbClr val="0000FF"/>
                </a:solidFill>
                <a:latin typeface="Arial" pitchFamily="34" charset="0"/>
                <a:cs typeface="Arial" pitchFamily="34" charset="0"/>
              </a:rPr>
              <a:t>&lt;  </a:t>
            </a:r>
            <a:endParaRPr lang="en-US" sz="7300" b="1" dirty="0">
              <a:solidFill>
                <a:srgbClr val="0000FF"/>
              </a:solidFill>
              <a:latin typeface="Arial" pitchFamily="34" charset="0"/>
              <a:cs typeface="Arial" pitchFamily="34" charset="0"/>
            </a:endParaRPr>
          </a:p>
        </p:txBody>
      </p:sp>
      <p:sp>
        <p:nvSpPr>
          <p:cNvPr id="16" name="TextBox 15"/>
          <p:cNvSpPr txBox="1"/>
          <p:nvPr/>
        </p:nvSpPr>
        <p:spPr>
          <a:xfrm>
            <a:off x="3840480" y="2377440"/>
            <a:ext cx="767715" cy="1215717"/>
          </a:xfrm>
          <a:prstGeom prst="rect">
            <a:avLst/>
          </a:prstGeom>
          <a:noFill/>
        </p:spPr>
        <p:txBody>
          <a:bodyPr vert="horz" wrap="square" rtlCol="0">
            <a:spAutoFit/>
          </a:bodyPr>
          <a:lstStyle/>
          <a:p>
            <a:r>
              <a:rPr lang="en-US" sz="7300" b="1" dirty="0" smtClean="0">
                <a:solidFill>
                  <a:srgbClr val="0000FF"/>
                </a:solidFill>
                <a:latin typeface="Arial" pitchFamily="34" charset="0"/>
                <a:cs typeface="Arial" pitchFamily="34" charset="0"/>
              </a:rPr>
              <a:t>&lt;  </a:t>
            </a:r>
            <a:endParaRPr lang="en-US" sz="7300" b="1" dirty="0">
              <a:solidFill>
                <a:srgbClr val="0000FF"/>
              </a:solidFill>
              <a:latin typeface="Arial" pitchFamily="34" charset="0"/>
              <a:cs typeface="Arial" pitchFamily="34" charset="0"/>
            </a:endParaRPr>
          </a:p>
        </p:txBody>
      </p:sp>
      <p:sp>
        <p:nvSpPr>
          <p:cNvPr id="17" name="TextBox 16"/>
          <p:cNvSpPr txBox="1"/>
          <p:nvPr/>
        </p:nvSpPr>
        <p:spPr>
          <a:xfrm>
            <a:off x="3840480" y="2377440"/>
            <a:ext cx="767715" cy="1215717"/>
          </a:xfrm>
          <a:prstGeom prst="rect">
            <a:avLst/>
          </a:prstGeom>
          <a:noFill/>
        </p:spPr>
        <p:txBody>
          <a:bodyPr vert="horz" wrap="square" rtlCol="0">
            <a:spAutoFit/>
          </a:bodyPr>
          <a:lstStyle/>
          <a:p>
            <a:r>
              <a:rPr lang="en-US" sz="7300" b="1" dirty="0" smtClean="0">
                <a:solidFill>
                  <a:srgbClr val="0000FF"/>
                </a:solidFill>
                <a:latin typeface="Arial" pitchFamily="34" charset="0"/>
                <a:cs typeface="Arial" pitchFamily="34" charset="0"/>
              </a:rPr>
              <a:t>&lt;  </a:t>
            </a:r>
            <a:endParaRPr lang="en-US" sz="7300" b="1" dirty="0">
              <a:solidFill>
                <a:srgbClr val="0000FF"/>
              </a:solidFill>
              <a:latin typeface="Arial" pitchFamily="34" charset="0"/>
              <a:cs typeface="Arial" pitchFamily="34" charset="0"/>
            </a:endParaRPr>
          </a:p>
        </p:txBody>
      </p:sp>
      <p:sp>
        <p:nvSpPr>
          <p:cNvPr id="18" name="TextBox 17"/>
          <p:cNvSpPr txBox="1"/>
          <p:nvPr/>
        </p:nvSpPr>
        <p:spPr>
          <a:xfrm>
            <a:off x="3840480" y="2377440"/>
            <a:ext cx="767715" cy="1215717"/>
          </a:xfrm>
          <a:prstGeom prst="rect">
            <a:avLst/>
          </a:prstGeom>
          <a:noFill/>
        </p:spPr>
        <p:txBody>
          <a:bodyPr vert="horz" wrap="square" rtlCol="0">
            <a:spAutoFit/>
          </a:bodyPr>
          <a:lstStyle/>
          <a:p>
            <a:r>
              <a:rPr lang="en-US" sz="7300" b="1" dirty="0" smtClean="0">
                <a:solidFill>
                  <a:srgbClr val="0000FF"/>
                </a:solidFill>
                <a:latin typeface="Arial" pitchFamily="34" charset="0"/>
                <a:cs typeface="Arial" pitchFamily="34" charset="0"/>
              </a:rPr>
              <a:t>&lt;  </a:t>
            </a:r>
            <a:endParaRPr lang="en-US" sz="7300" b="1" dirty="0">
              <a:solidFill>
                <a:srgbClr val="0000FF"/>
              </a:solidFill>
              <a:latin typeface="Arial" pitchFamily="34" charset="0"/>
              <a:cs typeface="Arial" pitchFamily="34" charset="0"/>
            </a:endParaRPr>
          </a:p>
        </p:txBody>
      </p:sp>
      <p:sp>
        <p:nvSpPr>
          <p:cNvPr id="19" name="TextBox 18"/>
          <p:cNvSpPr txBox="1"/>
          <p:nvPr/>
        </p:nvSpPr>
        <p:spPr>
          <a:xfrm>
            <a:off x="3840480" y="2377440"/>
            <a:ext cx="767715" cy="1215717"/>
          </a:xfrm>
          <a:prstGeom prst="rect">
            <a:avLst/>
          </a:prstGeom>
          <a:noFill/>
        </p:spPr>
        <p:txBody>
          <a:bodyPr vert="horz" wrap="square" rtlCol="0">
            <a:spAutoFit/>
          </a:bodyPr>
          <a:lstStyle/>
          <a:p>
            <a:r>
              <a:rPr lang="en-US" sz="7300" b="1" dirty="0" smtClean="0">
                <a:solidFill>
                  <a:srgbClr val="0000FF"/>
                </a:solidFill>
                <a:latin typeface="Arial" pitchFamily="34" charset="0"/>
                <a:cs typeface="Arial" pitchFamily="34" charset="0"/>
              </a:rPr>
              <a:t>&lt;  </a:t>
            </a:r>
            <a:endParaRPr lang="en-US" sz="7300" b="1" dirty="0">
              <a:solidFill>
                <a:srgbClr val="0000FF"/>
              </a:solidFill>
              <a:latin typeface="Arial" pitchFamily="34" charset="0"/>
              <a:cs typeface="Arial" pitchFamily="34" charset="0"/>
            </a:endParaRPr>
          </a:p>
        </p:txBody>
      </p:sp>
      <p:sp>
        <p:nvSpPr>
          <p:cNvPr id="20" name="TextBox 19"/>
          <p:cNvSpPr txBox="1"/>
          <p:nvPr/>
        </p:nvSpPr>
        <p:spPr>
          <a:xfrm>
            <a:off x="3840480" y="2377440"/>
            <a:ext cx="767715" cy="1215717"/>
          </a:xfrm>
          <a:prstGeom prst="rect">
            <a:avLst/>
          </a:prstGeom>
          <a:noFill/>
        </p:spPr>
        <p:txBody>
          <a:bodyPr vert="horz" wrap="square" rtlCol="0">
            <a:spAutoFit/>
          </a:bodyPr>
          <a:lstStyle/>
          <a:p>
            <a:r>
              <a:rPr lang="en-US" sz="7300" b="1" dirty="0" smtClean="0">
                <a:solidFill>
                  <a:srgbClr val="0000FF"/>
                </a:solidFill>
                <a:latin typeface="Arial" pitchFamily="34" charset="0"/>
                <a:cs typeface="Arial" pitchFamily="34" charset="0"/>
              </a:rPr>
              <a:t>&lt;  </a:t>
            </a:r>
            <a:endParaRPr lang="en-US" sz="7300" b="1" dirty="0">
              <a:solidFill>
                <a:srgbClr val="0000FF"/>
              </a:solidFill>
              <a:latin typeface="Arial" pitchFamily="34" charset="0"/>
              <a:cs typeface="Arial" pitchFamily="34" charset="0"/>
            </a:endParaRPr>
          </a:p>
        </p:txBody>
      </p:sp>
      <p:sp>
        <p:nvSpPr>
          <p:cNvPr id="21" name="TextBox 20"/>
          <p:cNvSpPr txBox="1"/>
          <p:nvPr/>
        </p:nvSpPr>
        <p:spPr>
          <a:xfrm>
            <a:off x="3840480" y="2377440"/>
            <a:ext cx="767715" cy="1215717"/>
          </a:xfrm>
          <a:prstGeom prst="rect">
            <a:avLst/>
          </a:prstGeom>
          <a:noFill/>
        </p:spPr>
        <p:txBody>
          <a:bodyPr vert="horz" wrap="square" rtlCol="0">
            <a:spAutoFit/>
          </a:bodyPr>
          <a:lstStyle/>
          <a:p>
            <a:r>
              <a:rPr lang="en-US" sz="7300" b="1" dirty="0" smtClean="0">
                <a:solidFill>
                  <a:srgbClr val="0000FF"/>
                </a:solidFill>
                <a:latin typeface="Arial" pitchFamily="34" charset="0"/>
                <a:cs typeface="Arial" pitchFamily="34" charset="0"/>
              </a:rPr>
              <a:t>&lt;  </a:t>
            </a:r>
            <a:endParaRPr lang="en-US" sz="7300" b="1" dirty="0">
              <a:solidFill>
                <a:srgbClr val="0000FF"/>
              </a:solidFill>
              <a:latin typeface="Arial" pitchFamily="34" charset="0"/>
              <a:cs typeface="Arial" pitchFamily="34" charset="0"/>
            </a:endParaRPr>
          </a:p>
        </p:txBody>
      </p:sp>
      <p:sp>
        <p:nvSpPr>
          <p:cNvPr id="22" name="TextBox 21"/>
          <p:cNvSpPr txBox="1"/>
          <p:nvPr/>
        </p:nvSpPr>
        <p:spPr>
          <a:xfrm>
            <a:off x="3840480" y="2377440"/>
            <a:ext cx="767715" cy="1215717"/>
          </a:xfrm>
          <a:prstGeom prst="rect">
            <a:avLst/>
          </a:prstGeom>
          <a:noFill/>
        </p:spPr>
        <p:txBody>
          <a:bodyPr vert="horz" wrap="square" rtlCol="0">
            <a:spAutoFit/>
          </a:bodyPr>
          <a:lstStyle/>
          <a:p>
            <a:r>
              <a:rPr lang="en-US" sz="7300" b="1" dirty="0" smtClean="0">
                <a:solidFill>
                  <a:srgbClr val="0000FF"/>
                </a:solidFill>
                <a:latin typeface="Arial" pitchFamily="34" charset="0"/>
                <a:cs typeface="Arial" pitchFamily="34" charset="0"/>
              </a:rPr>
              <a:t>&lt;  </a:t>
            </a:r>
            <a:endParaRPr lang="en-US" sz="7300" b="1" dirty="0">
              <a:solidFill>
                <a:srgbClr val="0000FF"/>
              </a:solidFill>
              <a:latin typeface="Arial" pitchFamily="34" charset="0"/>
              <a:cs typeface="Arial" pitchFamily="34" charset="0"/>
            </a:endParaRPr>
          </a:p>
        </p:txBody>
      </p:sp>
      <p:sp>
        <p:nvSpPr>
          <p:cNvPr id="23" name="TextBox 22"/>
          <p:cNvSpPr txBox="1"/>
          <p:nvPr/>
        </p:nvSpPr>
        <p:spPr>
          <a:xfrm>
            <a:off x="3840480" y="2377440"/>
            <a:ext cx="767715" cy="1215717"/>
          </a:xfrm>
          <a:prstGeom prst="rect">
            <a:avLst/>
          </a:prstGeom>
          <a:noFill/>
        </p:spPr>
        <p:txBody>
          <a:bodyPr vert="horz" wrap="square" rtlCol="0">
            <a:spAutoFit/>
          </a:bodyPr>
          <a:lstStyle/>
          <a:p>
            <a:r>
              <a:rPr lang="en-US" sz="7300" b="1" dirty="0" smtClean="0">
                <a:solidFill>
                  <a:srgbClr val="0000FF"/>
                </a:solidFill>
                <a:latin typeface="Arial" pitchFamily="34" charset="0"/>
                <a:cs typeface="Arial" pitchFamily="34" charset="0"/>
              </a:rPr>
              <a:t>&lt;  </a:t>
            </a:r>
            <a:endParaRPr lang="en-US" sz="7300" b="1" dirty="0">
              <a:solidFill>
                <a:srgbClr val="0000FF"/>
              </a:solidFill>
              <a:latin typeface="Arial" pitchFamily="34" charset="0"/>
              <a:cs typeface="Arial" pitchFamily="34" charset="0"/>
            </a:endParaRPr>
          </a:p>
        </p:txBody>
      </p:sp>
      <p:sp>
        <p:nvSpPr>
          <p:cNvPr id="24" name="TextBox 23"/>
          <p:cNvSpPr txBox="1"/>
          <p:nvPr/>
        </p:nvSpPr>
        <p:spPr>
          <a:xfrm>
            <a:off x="3840480" y="2377440"/>
            <a:ext cx="767715" cy="1215717"/>
          </a:xfrm>
          <a:prstGeom prst="rect">
            <a:avLst/>
          </a:prstGeom>
          <a:noFill/>
        </p:spPr>
        <p:txBody>
          <a:bodyPr vert="horz" wrap="square" rtlCol="0">
            <a:spAutoFit/>
          </a:bodyPr>
          <a:lstStyle/>
          <a:p>
            <a:r>
              <a:rPr lang="en-US" sz="7300" b="1" dirty="0" smtClean="0">
                <a:solidFill>
                  <a:srgbClr val="0000FF"/>
                </a:solidFill>
                <a:latin typeface="Arial" pitchFamily="34" charset="0"/>
                <a:cs typeface="Arial" pitchFamily="34" charset="0"/>
              </a:rPr>
              <a:t>&lt;  </a:t>
            </a:r>
            <a:endParaRPr lang="en-US" sz="7300" b="1" dirty="0">
              <a:solidFill>
                <a:srgbClr val="0000FF"/>
              </a:solidFill>
              <a:latin typeface="Arial" pitchFamily="34" charset="0"/>
              <a:cs typeface="Arial" pitchFamily="34" charset="0"/>
            </a:endParaRPr>
          </a:p>
        </p:txBody>
      </p:sp>
      <p:sp>
        <p:nvSpPr>
          <p:cNvPr id="25" name="TextBox 24"/>
          <p:cNvSpPr txBox="1"/>
          <p:nvPr/>
        </p:nvSpPr>
        <p:spPr>
          <a:xfrm>
            <a:off x="3840480" y="2377440"/>
            <a:ext cx="767715" cy="1215717"/>
          </a:xfrm>
          <a:prstGeom prst="rect">
            <a:avLst/>
          </a:prstGeom>
          <a:noFill/>
        </p:spPr>
        <p:txBody>
          <a:bodyPr vert="horz" wrap="square" rtlCol="0">
            <a:spAutoFit/>
          </a:bodyPr>
          <a:lstStyle/>
          <a:p>
            <a:r>
              <a:rPr lang="en-US" sz="7300" b="1" dirty="0" smtClean="0">
                <a:solidFill>
                  <a:srgbClr val="0000FF"/>
                </a:solidFill>
                <a:latin typeface="Arial" pitchFamily="34" charset="0"/>
                <a:cs typeface="Arial" pitchFamily="34" charset="0"/>
              </a:rPr>
              <a:t>&lt;  </a:t>
            </a:r>
            <a:endParaRPr lang="en-US" sz="7300" b="1" dirty="0">
              <a:solidFill>
                <a:srgbClr val="0000FF"/>
              </a:solidFill>
              <a:latin typeface="Arial" pitchFamily="34" charset="0"/>
              <a:cs typeface="Arial" pitchFamily="34" charset="0"/>
            </a:endParaRPr>
          </a:p>
        </p:txBody>
      </p:sp>
      <p:sp>
        <p:nvSpPr>
          <p:cNvPr id="26" name="TextBox 25"/>
          <p:cNvSpPr txBox="1"/>
          <p:nvPr/>
        </p:nvSpPr>
        <p:spPr>
          <a:xfrm>
            <a:off x="3840480" y="2377440"/>
            <a:ext cx="767715" cy="1215717"/>
          </a:xfrm>
          <a:prstGeom prst="rect">
            <a:avLst/>
          </a:prstGeom>
          <a:noFill/>
        </p:spPr>
        <p:txBody>
          <a:bodyPr vert="horz" wrap="square" rtlCol="0">
            <a:spAutoFit/>
          </a:bodyPr>
          <a:lstStyle/>
          <a:p>
            <a:r>
              <a:rPr lang="en-US" sz="7300" b="1" dirty="0" smtClean="0">
                <a:solidFill>
                  <a:srgbClr val="0000FF"/>
                </a:solidFill>
                <a:latin typeface="Arial" pitchFamily="34" charset="0"/>
                <a:cs typeface="Arial" pitchFamily="34" charset="0"/>
              </a:rPr>
              <a:t>&lt;  </a:t>
            </a:r>
            <a:endParaRPr lang="en-US" sz="7300" b="1" dirty="0">
              <a:solidFill>
                <a:srgbClr val="0000FF"/>
              </a:solidFill>
              <a:latin typeface="Arial" pitchFamily="34" charset="0"/>
              <a:cs typeface="Arial" pitchFamily="34" charset="0"/>
            </a:endParaRPr>
          </a:p>
        </p:txBody>
      </p:sp>
      <p:sp>
        <p:nvSpPr>
          <p:cNvPr id="27" name="TextBox 26"/>
          <p:cNvSpPr txBox="1"/>
          <p:nvPr/>
        </p:nvSpPr>
        <p:spPr>
          <a:xfrm>
            <a:off x="5120640" y="2377440"/>
            <a:ext cx="826008" cy="1215717"/>
          </a:xfrm>
          <a:prstGeom prst="rect">
            <a:avLst/>
          </a:prstGeom>
          <a:noFill/>
        </p:spPr>
        <p:txBody>
          <a:bodyPr vert="horz" wrap="square" rtlCol="0">
            <a:spAutoFit/>
          </a:bodyPr>
          <a:lstStyle/>
          <a:p>
            <a:r>
              <a:rPr lang="en-US" sz="7300" b="1" dirty="0" smtClean="0">
                <a:solidFill>
                  <a:srgbClr val="0000FF"/>
                </a:solidFill>
                <a:latin typeface="Arial" pitchFamily="34" charset="0"/>
                <a:cs typeface="Arial" pitchFamily="34" charset="0"/>
              </a:rPr>
              <a:t>&gt;</a:t>
            </a:r>
            <a:endParaRPr lang="en-US" sz="7300" b="1" dirty="0">
              <a:solidFill>
                <a:srgbClr val="0000FF"/>
              </a:solidFill>
              <a:latin typeface="Arial" pitchFamily="34" charset="0"/>
              <a:cs typeface="Arial" pitchFamily="34" charset="0"/>
            </a:endParaRPr>
          </a:p>
        </p:txBody>
      </p:sp>
      <p:sp>
        <p:nvSpPr>
          <p:cNvPr id="28" name="TextBox 27"/>
          <p:cNvSpPr txBox="1"/>
          <p:nvPr/>
        </p:nvSpPr>
        <p:spPr>
          <a:xfrm>
            <a:off x="5120640" y="2377440"/>
            <a:ext cx="826008" cy="1215717"/>
          </a:xfrm>
          <a:prstGeom prst="rect">
            <a:avLst/>
          </a:prstGeom>
          <a:noFill/>
        </p:spPr>
        <p:txBody>
          <a:bodyPr vert="horz" wrap="square" rtlCol="0">
            <a:spAutoFit/>
          </a:bodyPr>
          <a:lstStyle/>
          <a:p>
            <a:r>
              <a:rPr lang="en-US" sz="7300" b="1" dirty="0" smtClean="0">
                <a:solidFill>
                  <a:srgbClr val="0000FF"/>
                </a:solidFill>
                <a:latin typeface="Arial" pitchFamily="34" charset="0"/>
                <a:cs typeface="Arial" pitchFamily="34" charset="0"/>
              </a:rPr>
              <a:t>&gt;</a:t>
            </a:r>
            <a:endParaRPr lang="en-US" sz="7300" b="1" dirty="0">
              <a:solidFill>
                <a:srgbClr val="0000FF"/>
              </a:solidFill>
              <a:latin typeface="Arial" pitchFamily="34" charset="0"/>
              <a:cs typeface="Arial" pitchFamily="34" charset="0"/>
            </a:endParaRPr>
          </a:p>
        </p:txBody>
      </p:sp>
      <p:sp>
        <p:nvSpPr>
          <p:cNvPr id="29" name="TextBox 28"/>
          <p:cNvSpPr txBox="1"/>
          <p:nvPr/>
        </p:nvSpPr>
        <p:spPr>
          <a:xfrm>
            <a:off x="5120640" y="2377440"/>
            <a:ext cx="826008" cy="1215717"/>
          </a:xfrm>
          <a:prstGeom prst="rect">
            <a:avLst/>
          </a:prstGeom>
          <a:noFill/>
        </p:spPr>
        <p:txBody>
          <a:bodyPr vert="horz" wrap="square" rtlCol="0">
            <a:spAutoFit/>
          </a:bodyPr>
          <a:lstStyle/>
          <a:p>
            <a:r>
              <a:rPr lang="en-US" sz="7300" b="1" dirty="0" smtClean="0">
                <a:solidFill>
                  <a:srgbClr val="0000FF"/>
                </a:solidFill>
                <a:latin typeface="Arial" pitchFamily="34" charset="0"/>
                <a:cs typeface="Arial" pitchFamily="34" charset="0"/>
              </a:rPr>
              <a:t>&gt;</a:t>
            </a:r>
            <a:endParaRPr lang="en-US" sz="7300" b="1" dirty="0">
              <a:solidFill>
                <a:srgbClr val="0000FF"/>
              </a:solidFill>
              <a:latin typeface="Arial" pitchFamily="34" charset="0"/>
              <a:cs typeface="Arial" pitchFamily="34" charset="0"/>
            </a:endParaRPr>
          </a:p>
        </p:txBody>
      </p:sp>
      <p:sp>
        <p:nvSpPr>
          <p:cNvPr id="30" name="TextBox 29"/>
          <p:cNvSpPr txBox="1"/>
          <p:nvPr/>
        </p:nvSpPr>
        <p:spPr>
          <a:xfrm>
            <a:off x="5120640" y="2377440"/>
            <a:ext cx="826008" cy="1215717"/>
          </a:xfrm>
          <a:prstGeom prst="rect">
            <a:avLst/>
          </a:prstGeom>
          <a:noFill/>
        </p:spPr>
        <p:txBody>
          <a:bodyPr vert="horz" wrap="square" rtlCol="0">
            <a:spAutoFit/>
          </a:bodyPr>
          <a:lstStyle/>
          <a:p>
            <a:r>
              <a:rPr lang="en-US" sz="7300" b="1" dirty="0" smtClean="0">
                <a:solidFill>
                  <a:srgbClr val="0000FF"/>
                </a:solidFill>
                <a:latin typeface="Arial" pitchFamily="34" charset="0"/>
                <a:cs typeface="Arial" pitchFamily="34" charset="0"/>
              </a:rPr>
              <a:t>&gt;</a:t>
            </a:r>
            <a:endParaRPr lang="en-US" sz="7300" b="1" dirty="0">
              <a:solidFill>
                <a:srgbClr val="0000FF"/>
              </a:solidFill>
              <a:latin typeface="Arial" pitchFamily="34" charset="0"/>
              <a:cs typeface="Arial" pitchFamily="34" charset="0"/>
            </a:endParaRPr>
          </a:p>
        </p:txBody>
      </p:sp>
      <p:sp>
        <p:nvSpPr>
          <p:cNvPr id="31" name="TextBox 30"/>
          <p:cNvSpPr txBox="1"/>
          <p:nvPr/>
        </p:nvSpPr>
        <p:spPr>
          <a:xfrm>
            <a:off x="5120640" y="2377440"/>
            <a:ext cx="826008" cy="1215717"/>
          </a:xfrm>
          <a:prstGeom prst="rect">
            <a:avLst/>
          </a:prstGeom>
          <a:noFill/>
        </p:spPr>
        <p:txBody>
          <a:bodyPr vert="horz" wrap="square" rtlCol="0">
            <a:spAutoFit/>
          </a:bodyPr>
          <a:lstStyle/>
          <a:p>
            <a:r>
              <a:rPr lang="en-US" sz="7300" b="1" dirty="0" smtClean="0">
                <a:solidFill>
                  <a:srgbClr val="0000FF"/>
                </a:solidFill>
                <a:latin typeface="Arial" pitchFamily="34" charset="0"/>
                <a:cs typeface="Arial" pitchFamily="34" charset="0"/>
              </a:rPr>
              <a:t>&gt;</a:t>
            </a:r>
            <a:endParaRPr lang="en-US" sz="7300" b="1" dirty="0">
              <a:solidFill>
                <a:srgbClr val="0000FF"/>
              </a:solidFill>
              <a:latin typeface="Arial" pitchFamily="34" charset="0"/>
              <a:cs typeface="Arial" pitchFamily="34" charset="0"/>
            </a:endParaRPr>
          </a:p>
        </p:txBody>
      </p:sp>
      <p:sp>
        <p:nvSpPr>
          <p:cNvPr id="32" name="TextBox 31"/>
          <p:cNvSpPr txBox="1"/>
          <p:nvPr/>
        </p:nvSpPr>
        <p:spPr>
          <a:xfrm>
            <a:off x="5120640" y="2377440"/>
            <a:ext cx="826008" cy="1215717"/>
          </a:xfrm>
          <a:prstGeom prst="rect">
            <a:avLst/>
          </a:prstGeom>
          <a:noFill/>
        </p:spPr>
        <p:txBody>
          <a:bodyPr vert="horz" wrap="square" rtlCol="0">
            <a:spAutoFit/>
          </a:bodyPr>
          <a:lstStyle/>
          <a:p>
            <a:r>
              <a:rPr lang="en-US" sz="7300" b="1" dirty="0" smtClean="0">
                <a:solidFill>
                  <a:srgbClr val="0000FF"/>
                </a:solidFill>
                <a:latin typeface="Arial" pitchFamily="34" charset="0"/>
                <a:cs typeface="Arial" pitchFamily="34" charset="0"/>
              </a:rPr>
              <a:t>&gt;</a:t>
            </a:r>
            <a:endParaRPr lang="en-US" sz="7300" b="1" dirty="0">
              <a:solidFill>
                <a:srgbClr val="0000FF"/>
              </a:solidFill>
              <a:latin typeface="Arial" pitchFamily="34" charset="0"/>
              <a:cs typeface="Arial" pitchFamily="34" charset="0"/>
            </a:endParaRPr>
          </a:p>
        </p:txBody>
      </p:sp>
      <p:sp>
        <p:nvSpPr>
          <p:cNvPr id="33" name="TextBox 32"/>
          <p:cNvSpPr txBox="1"/>
          <p:nvPr/>
        </p:nvSpPr>
        <p:spPr>
          <a:xfrm>
            <a:off x="5120640" y="2377440"/>
            <a:ext cx="826008" cy="1215717"/>
          </a:xfrm>
          <a:prstGeom prst="rect">
            <a:avLst/>
          </a:prstGeom>
          <a:noFill/>
        </p:spPr>
        <p:txBody>
          <a:bodyPr vert="horz" wrap="square" rtlCol="0">
            <a:spAutoFit/>
          </a:bodyPr>
          <a:lstStyle/>
          <a:p>
            <a:r>
              <a:rPr lang="en-US" sz="7300" b="1" dirty="0" smtClean="0">
                <a:solidFill>
                  <a:srgbClr val="0000FF"/>
                </a:solidFill>
                <a:latin typeface="Arial" pitchFamily="34" charset="0"/>
                <a:cs typeface="Arial" pitchFamily="34" charset="0"/>
              </a:rPr>
              <a:t>&gt;</a:t>
            </a:r>
            <a:endParaRPr lang="en-US" sz="7300" b="1" dirty="0">
              <a:solidFill>
                <a:srgbClr val="0000FF"/>
              </a:solidFill>
              <a:latin typeface="Arial" pitchFamily="34" charset="0"/>
              <a:cs typeface="Arial" pitchFamily="34" charset="0"/>
            </a:endParaRPr>
          </a:p>
        </p:txBody>
      </p:sp>
      <p:sp>
        <p:nvSpPr>
          <p:cNvPr id="34" name="TextBox 33"/>
          <p:cNvSpPr txBox="1"/>
          <p:nvPr/>
        </p:nvSpPr>
        <p:spPr>
          <a:xfrm>
            <a:off x="5120640" y="2377440"/>
            <a:ext cx="826008" cy="1215717"/>
          </a:xfrm>
          <a:prstGeom prst="rect">
            <a:avLst/>
          </a:prstGeom>
          <a:noFill/>
        </p:spPr>
        <p:txBody>
          <a:bodyPr vert="horz" wrap="square" rtlCol="0">
            <a:spAutoFit/>
          </a:bodyPr>
          <a:lstStyle/>
          <a:p>
            <a:r>
              <a:rPr lang="en-US" sz="7300" b="1" dirty="0" smtClean="0">
                <a:solidFill>
                  <a:srgbClr val="0000FF"/>
                </a:solidFill>
                <a:latin typeface="Arial" pitchFamily="34" charset="0"/>
                <a:cs typeface="Arial" pitchFamily="34" charset="0"/>
              </a:rPr>
              <a:t>&gt;</a:t>
            </a:r>
            <a:endParaRPr lang="en-US" sz="7300" b="1" dirty="0">
              <a:solidFill>
                <a:srgbClr val="0000FF"/>
              </a:solidFill>
              <a:latin typeface="Arial" pitchFamily="34" charset="0"/>
              <a:cs typeface="Arial" pitchFamily="34" charset="0"/>
            </a:endParaRPr>
          </a:p>
        </p:txBody>
      </p:sp>
      <p:sp>
        <p:nvSpPr>
          <p:cNvPr id="35" name="TextBox 34"/>
          <p:cNvSpPr txBox="1"/>
          <p:nvPr/>
        </p:nvSpPr>
        <p:spPr>
          <a:xfrm>
            <a:off x="5120640" y="2377440"/>
            <a:ext cx="826008" cy="1215717"/>
          </a:xfrm>
          <a:prstGeom prst="rect">
            <a:avLst/>
          </a:prstGeom>
          <a:noFill/>
        </p:spPr>
        <p:txBody>
          <a:bodyPr vert="horz" wrap="square" rtlCol="0">
            <a:spAutoFit/>
          </a:bodyPr>
          <a:lstStyle/>
          <a:p>
            <a:r>
              <a:rPr lang="en-US" sz="7300" b="1" dirty="0" smtClean="0">
                <a:solidFill>
                  <a:srgbClr val="0000FF"/>
                </a:solidFill>
                <a:latin typeface="Arial" pitchFamily="34" charset="0"/>
                <a:cs typeface="Arial" pitchFamily="34" charset="0"/>
              </a:rPr>
              <a:t>&gt;</a:t>
            </a:r>
            <a:endParaRPr lang="en-US" sz="7300" b="1" dirty="0">
              <a:solidFill>
                <a:srgbClr val="0000FF"/>
              </a:solidFill>
              <a:latin typeface="Arial" pitchFamily="34" charset="0"/>
              <a:cs typeface="Arial" pitchFamily="34" charset="0"/>
            </a:endParaRPr>
          </a:p>
        </p:txBody>
      </p:sp>
      <p:sp>
        <p:nvSpPr>
          <p:cNvPr id="36" name="TextBox 35"/>
          <p:cNvSpPr txBox="1"/>
          <p:nvPr/>
        </p:nvSpPr>
        <p:spPr>
          <a:xfrm>
            <a:off x="5120640" y="2377440"/>
            <a:ext cx="826008" cy="1215717"/>
          </a:xfrm>
          <a:prstGeom prst="rect">
            <a:avLst/>
          </a:prstGeom>
          <a:noFill/>
        </p:spPr>
        <p:txBody>
          <a:bodyPr vert="horz" wrap="square" rtlCol="0">
            <a:spAutoFit/>
          </a:bodyPr>
          <a:lstStyle/>
          <a:p>
            <a:r>
              <a:rPr lang="en-US" sz="7300" b="1" dirty="0" smtClean="0">
                <a:solidFill>
                  <a:srgbClr val="0000FF"/>
                </a:solidFill>
                <a:latin typeface="Arial" pitchFamily="34" charset="0"/>
                <a:cs typeface="Arial" pitchFamily="34" charset="0"/>
              </a:rPr>
              <a:t>&gt;</a:t>
            </a:r>
            <a:endParaRPr lang="en-US" sz="7300" b="1" dirty="0">
              <a:solidFill>
                <a:srgbClr val="0000FF"/>
              </a:solidFill>
              <a:latin typeface="Arial" pitchFamily="34" charset="0"/>
              <a:cs typeface="Arial" pitchFamily="34" charset="0"/>
            </a:endParaRPr>
          </a:p>
        </p:txBody>
      </p:sp>
      <p:sp>
        <p:nvSpPr>
          <p:cNvPr id="37" name="TextBox 36"/>
          <p:cNvSpPr txBox="1"/>
          <p:nvPr/>
        </p:nvSpPr>
        <p:spPr>
          <a:xfrm>
            <a:off x="5120640" y="2377440"/>
            <a:ext cx="826008" cy="1215717"/>
          </a:xfrm>
          <a:prstGeom prst="rect">
            <a:avLst/>
          </a:prstGeom>
          <a:noFill/>
        </p:spPr>
        <p:txBody>
          <a:bodyPr vert="horz" wrap="square" rtlCol="0">
            <a:spAutoFit/>
          </a:bodyPr>
          <a:lstStyle/>
          <a:p>
            <a:r>
              <a:rPr lang="en-US" sz="7300" b="1" dirty="0" smtClean="0">
                <a:solidFill>
                  <a:srgbClr val="0000FF"/>
                </a:solidFill>
                <a:latin typeface="Arial" pitchFamily="34" charset="0"/>
                <a:cs typeface="Arial" pitchFamily="34" charset="0"/>
              </a:rPr>
              <a:t>&gt;</a:t>
            </a:r>
            <a:endParaRPr lang="en-US" sz="7300" b="1" dirty="0">
              <a:solidFill>
                <a:srgbClr val="0000FF"/>
              </a:solidFill>
              <a:latin typeface="Arial" pitchFamily="34" charset="0"/>
              <a:cs typeface="Arial" pitchFamily="34" charset="0"/>
            </a:endParaRPr>
          </a:p>
        </p:txBody>
      </p:sp>
      <p:sp>
        <p:nvSpPr>
          <p:cNvPr id="38" name="TextBox 37"/>
          <p:cNvSpPr txBox="1"/>
          <p:nvPr/>
        </p:nvSpPr>
        <p:spPr>
          <a:xfrm>
            <a:off x="5120640" y="2377440"/>
            <a:ext cx="826008" cy="1215717"/>
          </a:xfrm>
          <a:prstGeom prst="rect">
            <a:avLst/>
          </a:prstGeom>
          <a:noFill/>
        </p:spPr>
        <p:txBody>
          <a:bodyPr vert="horz" wrap="square" rtlCol="0">
            <a:spAutoFit/>
          </a:bodyPr>
          <a:lstStyle/>
          <a:p>
            <a:r>
              <a:rPr lang="en-US" sz="7300" b="1" dirty="0" smtClean="0">
                <a:solidFill>
                  <a:srgbClr val="0000FF"/>
                </a:solidFill>
                <a:latin typeface="Arial" pitchFamily="34" charset="0"/>
                <a:cs typeface="Arial" pitchFamily="34" charset="0"/>
              </a:rPr>
              <a:t>&gt;</a:t>
            </a:r>
            <a:endParaRPr lang="en-US" sz="7300" b="1" dirty="0">
              <a:solidFill>
                <a:srgbClr val="0000FF"/>
              </a:solidFill>
              <a:latin typeface="Arial" pitchFamily="34" charset="0"/>
              <a:cs typeface="Arial" pitchFamily="34" charset="0"/>
            </a:endParaRPr>
          </a:p>
        </p:txBody>
      </p:sp>
      <p:sp>
        <p:nvSpPr>
          <p:cNvPr id="39" name="TextBox 38"/>
          <p:cNvSpPr txBox="1"/>
          <p:nvPr/>
        </p:nvSpPr>
        <p:spPr>
          <a:xfrm>
            <a:off x="5120640" y="2377440"/>
            <a:ext cx="826008" cy="1215717"/>
          </a:xfrm>
          <a:prstGeom prst="rect">
            <a:avLst/>
          </a:prstGeom>
          <a:noFill/>
        </p:spPr>
        <p:txBody>
          <a:bodyPr vert="horz" wrap="square" rtlCol="0">
            <a:spAutoFit/>
          </a:bodyPr>
          <a:lstStyle/>
          <a:p>
            <a:r>
              <a:rPr lang="en-US" sz="7300" b="1" dirty="0" smtClean="0">
                <a:solidFill>
                  <a:srgbClr val="0000FF"/>
                </a:solidFill>
                <a:latin typeface="Arial" pitchFamily="34" charset="0"/>
                <a:cs typeface="Arial" pitchFamily="34" charset="0"/>
              </a:rPr>
              <a:t>&gt;</a:t>
            </a:r>
            <a:endParaRPr lang="en-US" sz="7300" b="1" dirty="0">
              <a:solidFill>
                <a:srgbClr val="0000FF"/>
              </a:solidFill>
              <a:latin typeface="Arial" pitchFamily="34" charset="0"/>
              <a:cs typeface="Arial" pitchFamily="34" charset="0"/>
            </a:endParaRPr>
          </a:p>
        </p:txBody>
      </p:sp>
      <p:sp>
        <p:nvSpPr>
          <p:cNvPr id="40" name="TextBox 39"/>
          <p:cNvSpPr txBox="1"/>
          <p:nvPr/>
        </p:nvSpPr>
        <p:spPr>
          <a:xfrm>
            <a:off x="5120640" y="2377440"/>
            <a:ext cx="826008" cy="1215717"/>
          </a:xfrm>
          <a:prstGeom prst="rect">
            <a:avLst/>
          </a:prstGeom>
          <a:noFill/>
        </p:spPr>
        <p:txBody>
          <a:bodyPr vert="horz" wrap="square" rtlCol="0">
            <a:spAutoFit/>
          </a:bodyPr>
          <a:lstStyle/>
          <a:p>
            <a:r>
              <a:rPr lang="en-US" sz="7300" b="1" dirty="0" smtClean="0">
                <a:solidFill>
                  <a:srgbClr val="0000FF"/>
                </a:solidFill>
                <a:latin typeface="Arial" pitchFamily="34" charset="0"/>
                <a:cs typeface="Arial" pitchFamily="34" charset="0"/>
              </a:rPr>
              <a:t>&gt;</a:t>
            </a:r>
            <a:endParaRPr lang="en-US" sz="7300" b="1" dirty="0">
              <a:solidFill>
                <a:srgbClr val="0000FF"/>
              </a:solidFill>
              <a:latin typeface="Arial" pitchFamily="34" charset="0"/>
              <a:cs typeface="Arial" pitchFamily="34" charset="0"/>
            </a:endParaRPr>
          </a:p>
        </p:txBody>
      </p:sp>
      <p:sp>
        <p:nvSpPr>
          <p:cNvPr id="41" name="TextBox 40"/>
          <p:cNvSpPr txBox="1"/>
          <p:nvPr/>
        </p:nvSpPr>
        <p:spPr>
          <a:xfrm>
            <a:off x="5120640" y="2377440"/>
            <a:ext cx="826008" cy="1215717"/>
          </a:xfrm>
          <a:prstGeom prst="rect">
            <a:avLst/>
          </a:prstGeom>
          <a:noFill/>
        </p:spPr>
        <p:txBody>
          <a:bodyPr vert="horz" wrap="square" rtlCol="0">
            <a:spAutoFit/>
          </a:bodyPr>
          <a:lstStyle/>
          <a:p>
            <a:r>
              <a:rPr lang="en-US" sz="7300" b="1" dirty="0" smtClean="0">
                <a:solidFill>
                  <a:srgbClr val="0000FF"/>
                </a:solidFill>
                <a:latin typeface="Arial" pitchFamily="34" charset="0"/>
                <a:cs typeface="Arial" pitchFamily="34" charset="0"/>
              </a:rPr>
              <a:t>&gt;</a:t>
            </a:r>
            <a:endParaRPr lang="en-US" sz="7300" b="1" dirty="0">
              <a:solidFill>
                <a:srgbClr val="0000FF"/>
              </a:solidFill>
              <a:latin typeface="Arial" pitchFamily="34" charset="0"/>
              <a:cs typeface="Arial" pitchFamily="34" charset="0"/>
            </a:endParaRPr>
          </a:p>
        </p:txBody>
      </p:sp>
      <p:sp>
        <p:nvSpPr>
          <p:cNvPr id="42" name="TextBox 41"/>
          <p:cNvSpPr txBox="1"/>
          <p:nvPr/>
        </p:nvSpPr>
        <p:spPr>
          <a:xfrm>
            <a:off x="5120640" y="2377440"/>
            <a:ext cx="826008" cy="1215717"/>
          </a:xfrm>
          <a:prstGeom prst="rect">
            <a:avLst/>
          </a:prstGeom>
          <a:noFill/>
        </p:spPr>
        <p:txBody>
          <a:bodyPr vert="horz" wrap="square" rtlCol="0">
            <a:spAutoFit/>
          </a:bodyPr>
          <a:lstStyle/>
          <a:p>
            <a:r>
              <a:rPr lang="en-US" sz="7300" b="1" dirty="0" smtClean="0">
                <a:solidFill>
                  <a:srgbClr val="0000FF"/>
                </a:solidFill>
                <a:latin typeface="Arial" pitchFamily="34" charset="0"/>
                <a:cs typeface="Arial" pitchFamily="34" charset="0"/>
              </a:rPr>
              <a:t>&gt;</a:t>
            </a:r>
            <a:endParaRPr lang="en-US" sz="7300" b="1" dirty="0">
              <a:solidFill>
                <a:srgbClr val="0000FF"/>
              </a:solidFill>
              <a:latin typeface="Arial" pitchFamily="34" charset="0"/>
              <a:cs typeface="Arial" pitchFamily="34" charset="0"/>
            </a:endParaRPr>
          </a:p>
        </p:txBody>
      </p:sp>
      <p:sp>
        <p:nvSpPr>
          <p:cNvPr id="43" name="TextBox 42"/>
          <p:cNvSpPr txBox="1"/>
          <p:nvPr/>
        </p:nvSpPr>
        <p:spPr>
          <a:xfrm>
            <a:off x="5120640" y="2377440"/>
            <a:ext cx="826008" cy="1215717"/>
          </a:xfrm>
          <a:prstGeom prst="rect">
            <a:avLst/>
          </a:prstGeom>
          <a:noFill/>
        </p:spPr>
        <p:txBody>
          <a:bodyPr vert="horz" wrap="square" rtlCol="0">
            <a:spAutoFit/>
          </a:bodyPr>
          <a:lstStyle/>
          <a:p>
            <a:r>
              <a:rPr lang="en-US" sz="7300" b="1" dirty="0" smtClean="0">
                <a:solidFill>
                  <a:srgbClr val="0000FF"/>
                </a:solidFill>
                <a:latin typeface="Arial" pitchFamily="34" charset="0"/>
                <a:cs typeface="Arial" pitchFamily="34" charset="0"/>
              </a:rPr>
              <a:t>&gt;</a:t>
            </a:r>
            <a:endParaRPr lang="en-US" sz="7300" b="1" dirty="0">
              <a:solidFill>
                <a:srgbClr val="0000FF"/>
              </a:solidFill>
              <a:latin typeface="Arial" pitchFamily="34" charset="0"/>
              <a:cs typeface="Arial" pitchFamily="34" charset="0"/>
            </a:endParaRPr>
          </a:p>
        </p:txBody>
      </p:sp>
      <p:sp>
        <p:nvSpPr>
          <p:cNvPr id="44" name="TextBox 43"/>
          <p:cNvSpPr txBox="1"/>
          <p:nvPr/>
        </p:nvSpPr>
        <p:spPr>
          <a:xfrm>
            <a:off x="5120640" y="2377440"/>
            <a:ext cx="826008" cy="1215717"/>
          </a:xfrm>
          <a:prstGeom prst="rect">
            <a:avLst/>
          </a:prstGeom>
          <a:noFill/>
        </p:spPr>
        <p:txBody>
          <a:bodyPr vert="horz" wrap="square" rtlCol="0">
            <a:spAutoFit/>
          </a:bodyPr>
          <a:lstStyle/>
          <a:p>
            <a:r>
              <a:rPr lang="en-US" sz="7300" b="1" dirty="0" smtClean="0">
                <a:solidFill>
                  <a:srgbClr val="0000FF"/>
                </a:solidFill>
                <a:latin typeface="Arial" pitchFamily="34" charset="0"/>
                <a:cs typeface="Arial" pitchFamily="34" charset="0"/>
              </a:rPr>
              <a:t>&gt;</a:t>
            </a:r>
            <a:endParaRPr lang="en-US" sz="7300" b="1" dirty="0">
              <a:solidFill>
                <a:srgbClr val="0000FF"/>
              </a:solidFill>
              <a:latin typeface="Arial" pitchFamily="34" charset="0"/>
              <a:cs typeface="Arial" pitchFamily="34" charset="0"/>
            </a:endParaRPr>
          </a:p>
        </p:txBody>
      </p:sp>
      <p:sp>
        <p:nvSpPr>
          <p:cNvPr id="45" name="TextBox 44"/>
          <p:cNvSpPr txBox="1"/>
          <p:nvPr/>
        </p:nvSpPr>
        <p:spPr>
          <a:xfrm>
            <a:off x="5120640" y="2377440"/>
            <a:ext cx="826008" cy="1215717"/>
          </a:xfrm>
          <a:prstGeom prst="rect">
            <a:avLst/>
          </a:prstGeom>
          <a:noFill/>
        </p:spPr>
        <p:txBody>
          <a:bodyPr vert="horz" wrap="square" rtlCol="0">
            <a:spAutoFit/>
          </a:bodyPr>
          <a:lstStyle/>
          <a:p>
            <a:r>
              <a:rPr lang="en-US" sz="7300" b="1" dirty="0" smtClean="0">
                <a:solidFill>
                  <a:srgbClr val="0000FF"/>
                </a:solidFill>
                <a:latin typeface="Arial" pitchFamily="34" charset="0"/>
                <a:cs typeface="Arial" pitchFamily="34" charset="0"/>
              </a:rPr>
              <a:t>&gt;</a:t>
            </a:r>
            <a:endParaRPr lang="en-US" sz="7300" b="1" dirty="0">
              <a:solidFill>
                <a:srgbClr val="0000FF"/>
              </a:solidFill>
              <a:latin typeface="Arial" pitchFamily="34" charset="0"/>
              <a:cs typeface="Arial" pitchFamily="34" charset="0"/>
            </a:endParaRPr>
          </a:p>
        </p:txBody>
      </p:sp>
      <p:sp>
        <p:nvSpPr>
          <p:cNvPr id="46" name="TextBox 45"/>
          <p:cNvSpPr txBox="1"/>
          <p:nvPr/>
        </p:nvSpPr>
        <p:spPr>
          <a:xfrm>
            <a:off x="5120640" y="2377440"/>
            <a:ext cx="727710" cy="1215717"/>
          </a:xfrm>
          <a:prstGeom prst="rect">
            <a:avLst/>
          </a:prstGeom>
          <a:noFill/>
        </p:spPr>
        <p:txBody>
          <a:bodyPr vert="horz" wrap="square" rtlCol="0">
            <a:spAutoFit/>
          </a:bodyPr>
          <a:lstStyle/>
          <a:p>
            <a:r>
              <a:rPr lang="en-US" sz="7300" b="1" dirty="0" smtClean="0">
                <a:solidFill>
                  <a:srgbClr val="0000FF"/>
                </a:solidFill>
                <a:latin typeface="Arial" pitchFamily="34" charset="0"/>
                <a:cs typeface="Arial" pitchFamily="34" charset="0"/>
              </a:rPr>
              <a:t>&gt;</a:t>
            </a:r>
            <a:endParaRPr lang="en-US" sz="73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1168181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75440" y="1035014"/>
            <a:ext cx="685800"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1</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77648" y="1035014"/>
            <a:ext cx="6147102"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Do you know what an integer is?</a:t>
            </a:r>
            <a:endParaRPr lang="en-US" sz="2800" b="1" dirty="0">
              <a:solidFill>
                <a:srgbClr val="000000"/>
              </a:solidFill>
              <a:latin typeface="Arial" pitchFamily="34" charset="0"/>
              <a:cs typeface="Arial" pitchFamily="34" charset="0"/>
            </a:endParaRPr>
          </a:p>
        </p:txBody>
      </p:sp>
      <p:pic>
        <p:nvPicPr>
          <p:cNvPr id="6" name="Picture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41970" y="99975"/>
            <a:ext cx="3304032" cy="62485"/>
          </a:xfrm>
          <a:prstGeom prst="rect">
            <a:avLst/>
          </a:prstGeom>
          <a:solidFill>
            <a:scrgbClr r="0" g="0" b="0">
              <a:alpha val="0"/>
            </a:scrgbClr>
          </a:solidFill>
        </p:spPr>
      </p:pic>
      <p:sp>
        <p:nvSpPr>
          <p:cNvPr id="7" name="TextBox 6"/>
          <p:cNvSpPr txBox="1"/>
          <p:nvPr/>
        </p:nvSpPr>
        <p:spPr>
          <a:xfrm>
            <a:off x="2268112" y="2290135"/>
            <a:ext cx="990019"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Yes</a:t>
            </a:r>
          </a:p>
        </p:txBody>
      </p:sp>
      <p:sp>
        <p:nvSpPr>
          <p:cNvPr id="8" name="TextBox 7"/>
          <p:cNvSpPr txBox="1"/>
          <p:nvPr/>
        </p:nvSpPr>
        <p:spPr>
          <a:xfrm>
            <a:off x="2272752" y="2842585"/>
            <a:ext cx="756198" cy="476391"/>
          </a:xfrm>
          <a:prstGeom prst="rect">
            <a:avLst/>
          </a:prstGeom>
          <a:noFill/>
        </p:spPr>
        <p:txBody>
          <a:bodyPr wrap="square" lIns="106025" tIns="53012" rIns="106025" bIns="53012" rtlCol="0">
            <a:spAutoFit/>
          </a:bodyPr>
          <a:lstStyle/>
          <a:p>
            <a:r>
              <a:rPr lang="en-US" sz="2400" b="1" dirty="0">
                <a:solidFill>
                  <a:srgbClr val="000000"/>
                </a:solidFill>
                <a:latin typeface="Arial" pitchFamily="34" charset="0"/>
                <a:cs typeface="Arial" pitchFamily="34" charset="0"/>
              </a:rPr>
              <a:t>No</a:t>
            </a:r>
          </a:p>
        </p:txBody>
      </p:sp>
      <p:sp>
        <p:nvSpPr>
          <p:cNvPr id="9" name="Oval 8"/>
          <p:cNvSpPr/>
          <p:nvPr/>
        </p:nvSpPr>
        <p:spPr>
          <a:xfrm>
            <a:off x="1492548" y="2336137"/>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10" name="Oval 9"/>
          <p:cNvSpPr/>
          <p:nvPr/>
        </p:nvSpPr>
        <p:spPr>
          <a:xfrm>
            <a:off x="1495193" y="2861635"/>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23484863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82089" y="1035014"/>
            <a:ext cx="77438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30</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07128" y="1035014"/>
            <a:ext cx="7756398"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The integer  -4 is ______ -3.</a:t>
            </a:r>
            <a:endParaRPr lang="en-US" sz="2800" b="1" dirty="0">
              <a:solidFill>
                <a:srgbClr val="000000"/>
              </a:solidFill>
              <a:latin typeface="Arial" pitchFamily="34" charset="0"/>
              <a:cs typeface="Arial" pitchFamily="34" charset="0"/>
            </a:endParaRPr>
          </a:p>
        </p:txBody>
      </p:sp>
      <p:grpSp>
        <p:nvGrpSpPr>
          <p:cNvPr id="58" name="Group 57"/>
          <p:cNvGrpSpPr/>
          <p:nvPr/>
        </p:nvGrpSpPr>
        <p:grpSpPr>
          <a:xfrm>
            <a:off x="507222" y="4809460"/>
            <a:ext cx="9290990" cy="992785"/>
            <a:chOff x="219329" y="4311650"/>
            <a:chExt cx="9699372" cy="1008918"/>
          </a:xfrm>
        </p:grpSpPr>
        <p:sp>
          <p:nvSpPr>
            <p:cNvPr id="10" name="TextBox 9"/>
            <p:cNvSpPr txBox="1"/>
            <p:nvPr/>
          </p:nvSpPr>
          <p:spPr>
            <a:xfrm>
              <a:off x="5321300" y="4851400"/>
              <a:ext cx="444500" cy="469168"/>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1</a:t>
              </a:r>
              <a:endParaRPr lang="en-US" sz="2400" b="1" dirty="0">
                <a:solidFill>
                  <a:srgbClr val="000000"/>
                </a:solidFill>
                <a:latin typeface="Arial" pitchFamily="34" charset="0"/>
                <a:cs typeface="Arial" pitchFamily="34" charset="0"/>
              </a:endParaRPr>
            </a:p>
          </p:txBody>
        </p:sp>
        <p:sp>
          <p:nvSpPr>
            <p:cNvPr id="11" name="TextBox 10"/>
            <p:cNvSpPr txBox="1"/>
            <p:nvPr/>
          </p:nvSpPr>
          <p:spPr>
            <a:xfrm>
              <a:off x="4902201" y="4851401"/>
              <a:ext cx="419100"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0</a:t>
              </a:r>
              <a:endParaRPr lang="en-US" sz="2400" b="1" dirty="0">
                <a:solidFill>
                  <a:srgbClr val="000000"/>
                </a:solidFill>
                <a:latin typeface="Arial" pitchFamily="34" charset="0"/>
                <a:cs typeface="Arial" pitchFamily="34" charset="0"/>
              </a:endParaRPr>
            </a:p>
          </p:txBody>
        </p:sp>
        <p:sp>
          <p:nvSpPr>
            <p:cNvPr id="12" name="TextBox 11"/>
            <p:cNvSpPr txBox="1"/>
            <p:nvPr/>
          </p:nvSpPr>
          <p:spPr>
            <a:xfrm>
              <a:off x="5765800" y="4851400"/>
              <a:ext cx="330200" cy="469168"/>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2</a:t>
              </a:r>
              <a:endParaRPr lang="en-US" sz="2400" b="1">
                <a:solidFill>
                  <a:srgbClr val="000000"/>
                </a:solidFill>
                <a:latin typeface="Arial" pitchFamily="34" charset="0"/>
                <a:cs typeface="Arial" pitchFamily="34" charset="0"/>
              </a:endParaRPr>
            </a:p>
          </p:txBody>
        </p:sp>
        <p:sp>
          <p:nvSpPr>
            <p:cNvPr id="13" name="TextBox 12"/>
            <p:cNvSpPr txBox="1"/>
            <p:nvPr/>
          </p:nvSpPr>
          <p:spPr>
            <a:xfrm>
              <a:off x="6172200" y="4851400"/>
              <a:ext cx="393699" cy="469168"/>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3</a:t>
              </a:r>
              <a:endParaRPr lang="en-US" sz="2400" b="1" dirty="0">
                <a:solidFill>
                  <a:srgbClr val="000000"/>
                </a:solidFill>
                <a:latin typeface="Arial" pitchFamily="34" charset="0"/>
                <a:cs typeface="Arial" pitchFamily="34" charset="0"/>
              </a:endParaRPr>
            </a:p>
          </p:txBody>
        </p:sp>
        <p:sp>
          <p:nvSpPr>
            <p:cNvPr id="14" name="TextBox 13"/>
            <p:cNvSpPr txBox="1"/>
            <p:nvPr/>
          </p:nvSpPr>
          <p:spPr>
            <a:xfrm>
              <a:off x="6565900" y="4851400"/>
              <a:ext cx="355600" cy="469168"/>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4</a:t>
              </a:r>
              <a:endParaRPr lang="en-US" sz="2400" b="1">
                <a:solidFill>
                  <a:srgbClr val="000000"/>
                </a:solidFill>
                <a:latin typeface="Arial" pitchFamily="34" charset="0"/>
                <a:cs typeface="Arial" pitchFamily="34" charset="0"/>
              </a:endParaRPr>
            </a:p>
          </p:txBody>
        </p:sp>
        <p:sp>
          <p:nvSpPr>
            <p:cNvPr id="15" name="TextBox 14"/>
            <p:cNvSpPr txBox="1"/>
            <p:nvPr/>
          </p:nvSpPr>
          <p:spPr>
            <a:xfrm>
              <a:off x="7010400" y="4851400"/>
              <a:ext cx="355600" cy="469168"/>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5</a:t>
              </a:r>
              <a:endParaRPr lang="en-US" sz="2400" b="1">
                <a:solidFill>
                  <a:srgbClr val="000000"/>
                </a:solidFill>
                <a:latin typeface="Arial" pitchFamily="34" charset="0"/>
                <a:cs typeface="Arial" pitchFamily="34" charset="0"/>
              </a:endParaRPr>
            </a:p>
          </p:txBody>
        </p:sp>
        <p:sp>
          <p:nvSpPr>
            <p:cNvPr id="16" name="TextBox 15"/>
            <p:cNvSpPr txBox="1"/>
            <p:nvPr/>
          </p:nvSpPr>
          <p:spPr>
            <a:xfrm>
              <a:off x="7404100" y="4851401"/>
              <a:ext cx="355600"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6</a:t>
              </a:r>
              <a:endParaRPr lang="en-US" sz="2400" b="1">
                <a:solidFill>
                  <a:srgbClr val="000000"/>
                </a:solidFill>
                <a:latin typeface="Arial" pitchFamily="34" charset="0"/>
                <a:cs typeface="Arial" pitchFamily="34" charset="0"/>
              </a:endParaRPr>
            </a:p>
          </p:txBody>
        </p:sp>
        <p:sp>
          <p:nvSpPr>
            <p:cNvPr id="17" name="TextBox 16"/>
            <p:cNvSpPr txBox="1"/>
            <p:nvPr/>
          </p:nvSpPr>
          <p:spPr>
            <a:xfrm>
              <a:off x="7810500" y="4851401"/>
              <a:ext cx="355600"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7</a:t>
              </a:r>
              <a:endParaRPr lang="en-US" sz="2400" b="1">
                <a:solidFill>
                  <a:srgbClr val="000000"/>
                </a:solidFill>
                <a:latin typeface="Arial" pitchFamily="34" charset="0"/>
                <a:cs typeface="Arial" pitchFamily="34" charset="0"/>
              </a:endParaRPr>
            </a:p>
          </p:txBody>
        </p:sp>
        <p:sp>
          <p:nvSpPr>
            <p:cNvPr id="18" name="TextBox 17"/>
            <p:cNvSpPr txBox="1"/>
            <p:nvPr/>
          </p:nvSpPr>
          <p:spPr>
            <a:xfrm>
              <a:off x="8229600" y="4838699"/>
              <a:ext cx="355600" cy="481869"/>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8</a:t>
              </a:r>
              <a:endParaRPr lang="en-US" sz="2400" b="1">
                <a:solidFill>
                  <a:srgbClr val="000000"/>
                </a:solidFill>
                <a:latin typeface="Arial" pitchFamily="34" charset="0"/>
                <a:cs typeface="Arial" pitchFamily="34" charset="0"/>
              </a:endParaRPr>
            </a:p>
          </p:txBody>
        </p:sp>
        <p:sp>
          <p:nvSpPr>
            <p:cNvPr id="19" name="TextBox 18"/>
            <p:cNvSpPr txBox="1"/>
            <p:nvPr/>
          </p:nvSpPr>
          <p:spPr>
            <a:xfrm>
              <a:off x="8648700" y="4838699"/>
              <a:ext cx="368300"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9</a:t>
              </a:r>
              <a:endParaRPr lang="en-US" sz="2400" b="1">
                <a:solidFill>
                  <a:srgbClr val="000000"/>
                </a:solidFill>
                <a:latin typeface="Arial" pitchFamily="34" charset="0"/>
                <a:cs typeface="Arial" pitchFamily="34" charset="0"/>
              </a:endParaRPr>
            </a:p>
          </p:txBody>
        </p:sp>
        <p:sp>
          <p:nvSpPr>
            <p:cNvPr id="20" name="TextBox 19"/>
            <p:cNvSpPr txBox="1"/>
            <p:nvPr/>
          </p:nvSpPr>
          <p:spPr>
            <a:xfrm>
              <a:off x="9017000" y="4813300"/>
              <a:ext cx="757937"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10</a:t>
              </a:r>
              <a:endParaRPr lang="en-US" sz="2400" b="1">
                <a:solidFill>
                  <a:srgbClr val="000000"/>
                </a:solidFill>
                <a:latin typeface="Arial" pitchFamily="34" charset="0"/>
                <a:cs typeface="Arial" pitchFamily="34" charset="0"/>
              </a:endParaRPr>
            </a:p>
          </p:txBody>
        </p:sp>
        <p:grpSp>
          <p:nvGrpSpPr>
            <p:cNvPr id="26" name="Group 25"/>
            <p:cNvGrpSpPr/>
            <p:nvPr/>
          </p:nvGrpSpPr>
          <p:grpSpPr>
            <a:xfrm>
              <a:off x="219329" y="4311650"/>
              <a:ext cx="9699372" cy="567818"/>
              <a:chOff x="219329" y="4311650"/>
              <a:chExt cx="9699372" cy="567818"/>
            </a:xfrm>
          </p:grpSpPr>
          <p:sp>
            <p:nvSpPr>
              <p:cNvPr id="21" name="Freeform 20"/>
              <p:cNvSpPr/>
              <p:nvPr/>
            </p:nvSpPr>
            <p:spPr>
              <a:xfrm>
                <a:off x="232791" y="4582795"/>
                <a:ext cx="9684005" cy="21464"/>
              </a:xfrm>
              <a:custGeom>
                <a:avLst/>
                <a:gdLst/>
                <a:ahLst/>
                <a:cxnLst/>
                <a:rect l="0" t="0" r="0" b="0"/>
                <a:pathLst>
                  <a:path w="9684005" h="21464">
                    <a:moveTo>
                      <a:pt x="0" y="21463"/>
                    </a:moveTo>
                    <a:lnTo>
                      <a:pt x="0" y="0"/>
                    </a:lnTo>
                    <a:lnTo>
                      <a:pt x="9684004" y="0"/>
                    </a:lnTo>
                    <a:lnTo>
                      <a:pt x="9684004" y="2146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2" name="Freeform 21"/>
              <p:cNvSpPr/>
              <p:nvPr/>
            </p:nvSpPr>
            <p:spPr>
              <a:xfrm>
                <a:off x="219329" y="4311650"/>
                <a:ext cx="279782" cy="296927"/>
              </a:xfrm>
              <a:custGeom>
                <a:avLst/>
                <a:gdLst/>
                <a:ahLst/>
                <a:cxnLst/>
                <a:rect l="0" t="0" r="0" b="0"/>
                <a:pathLst>
                  <a:path w="279782" h="296927">
                    <a:moveTo>
                      <a:pt x="13462" y="296926"/>
                    </a:moveTo>
                    <a:lnTo>
                      <a:pt x="0" y="281813"/>
                    </a:lnTo>
                    <a:lnTo>
                      <a:pt x="266065" y="0"/>
                    </a:lnTo>
                    <a:lnTo>
                      <a:pt x="279781" y="1485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3" name="Freeform 22"/>
              <p:cNvSpPr/>
              <p:nvPr/>
            </p:nvSpPr>
            <p:spPr>
              <a:xfrm>
                <a:off x="223139" y="4581652"/>
                <a:ext cx="279782" cy="296927"/>
              </a:xfrm>
              <a:custGeom>
                <a:avLst/>
                <a:gdLst/>
                <a:ahLst/>
                <a:cxnLst/>
                <a:rect l="0" t="0" r="0" b="0"/>
                <a:pathLst>
                  <a:path w="279782" h="296927">
                    <a:moveTo>
                      <a:pt x="0" y="14986"/>
                    </a:moveTo>
                    <a:lnTo>
                      <a:pt x="13716" y="0"/>
                    </a:lnTo>
                    <a:lnTo>
                      <a:pt x="279781" y="281813"/>
                    </a:lnTo>
                    <a:lnTo>
                      <a:pt x="266192" y="29692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4" name="Freeform 23"/>
              <p:cNvSpPr/>
              <p:nvPr/>
            </p:nvSpPr>
            <p:spPr>
              <a:xfrm>
                <a:off x="9639046" y="4312793"/>
                <a:ext cx="279655" cy="296800"/>
              </a:xfrm>
              <a:custGeom>
                <a:avLst/>
                <a:gdLst/>
                <a:ahLst/>
                <a:cxnLst/>
                <a:rect l="0" t="0" r="0" b="0"/>
                <a:pathLst>
                  <a:path w="279655" h="296800">
                    <a:moveTo>
                      <a:pt x="279654" y="281813"/>
                    </a:moveTo>
                    <a:lnTo>
                      <a:pt x="266192" y="296799"/>
                    </a:lnTo>
                    <a:lnTo>
                      <a:pt x="0" y="14986"/>
                    </a:lnTo>
                    <a:lnTo>
                      <a:pt x="13462"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5" name="Freeform 24"/>
              <p:cNvSpPr/>
              <p:nvPr/>
            </p:nvSpPr>
            <p:spPr>
              <a:xfrm>
                <a:off x="9634982" y="4582795"/>
                <a:ext cx="279909" cy="296673"/>
              </a:xfrm>
              <a:custGeom>
                <a:avLst/>
                <a:gdLst/>
                <a:ahLst/>
                <a:cxnLst/>
                <a:rect l="0" t="0" r="0" b="0"/>
                <a:pathLst>
                  <a:path w="279909" h="296673">
                    <a:moveTo>
                      <a:pt x="266319" y="0"/>
                    </a:moveTo>
                    <a:lnTo>
                      <a:pt x="279908" y="15113"/>
                    </a:lnTo>
                    <a:lnTo>
                      <a:pt x="13716" y="296672"/>
                    </a:lnTo>
                    <a:lnTo>
                      <a:pt x="0" y="28181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sp>
          <p:nvSpPr>
            <p:cNvPr id="27" name="Freeform 26"/>
            <p:cNvSpPr/>
            <p:nvPr/>
          </p:nvSpPr>
          <p:spPr>
            <a:xfrm>
              <a:off x="9215755"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8" name="Freeform 27"/>
            <p:cNvSpPr/>
            <p:nvPr/>
          </p:nvSpPr>
          <p:spPr>
            <a:xfrm>
              <a:off x="8399399"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9" name="Freeform 28"/>
            <p:cNvSpPr/>
            <p:nvPr/>
          </p:nvSpPr>
          <p:spPr>
            <a:xfrm>
              <a:off x="7533005" y="4330065"/>
              <a:ext cx="22226" cy="447422"/>
            </a:xfrm>
            <a:custGeom>
              <a:avLst/>
              <a:gdLst/>
              <a:ahLst/>
              <a:cxnLst/>
              <a:rect l="0" t="0" r="0" b="0"/>
              <a:pathLst>
                <a:path w="22226" h="447422">
                  <a:moveTo>
                    <a:pt x="0" y="0"/>
                  </a:moveTo>
                  <a:lnTo>
                    <a:pt x="22225" y="0"/>
                  </a:lnTo>
                  <a:lnTo>
                    <a:pt x="22225"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0" name="Freeform 29"/>
            <p:cNvSpPr/>
            <p:nvPr/>
          </p:nvSpPr>
          <p:spPr>
            <a:xfrm>
              <a:off x="6716776"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1" name="Freeform 30"/>
            <p:cNvSpPr/>
            <p:nvPr/>
          </p:nvSpPr>
          <p:spPr>
            <a:xfrm>
              <a:off x="5900420"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2" name="Freeform 31"/>
            <p:cNvSpPr/>
            <p:nvPr/>
          </p:nvSpPr>
          <p:spPr>
            <a:xfrm>
              <a:off x="4201033"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3" name="Freeform 32"/>
            <p:cNvSpPr/>
            <p:nvPr/>
          </p:nvSpPr>
          <p:spPr>
            <a:xfrm>
              <a:off x="3384677"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4" name="Freeform 33"/>
            <p:cNvSpPr/>
            <p:nvPr/>
          </p:nvSpPr>
          <p:spPr>
            <a:xfrm>
              <a:off x="2518410"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5" name="Freeform 34"/>
            <p:cNvSpPr/>
            <p:nvPr/>
          </p:nvSpPr>
          <p:spPr>
            <a:xfrm>
              <a:off x="1702054"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6" name="Freeform 35"/>
            <p:cNvSpPr/>
            <p:nvPr/>
          </p:nvSpPr>
          <p:spPr>
            <a:xfrm>
              <a:off x="885698"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7" name="Freeform 36"/>
            <p:cNvSpPr/>
            <p:nvPr/>
          </p:nvSpPr>
          <p:spPr>
            <a:xfrm>
              <a:off x="5050663" y="4330065"/>
              <a:ext cx="22226" cy="447422"/>
            </a:xfrm>
            <a:custGeom>
              <a:avLst/>
              <a:gdLst/>
              <a:ahLst/>
              <a:cxnLst/>
              <a:rect l="0" t="0" r="0" b="0"/>
              <a:pathLst>
                <a:path w="22226" h="447422">
                  <a:moveTo>
                    <a:pt x="0" y="0"/>
                  </a:moveTo>
                  <a:lnTo>
                    <a:pt x="22225" y="0"/>
                  </a:lnTo>
                  <a:lnTo>
                    <a:pt x="22225"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8" name="Freeform 37"/>
            <p:cNvSpPr/>
            <p:nvPr/>
          </p:nvSpPr>
          <p:spPr>
            <a:xfrm>
              <a:off x="2984881"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9" name="Freeform 38"/>
            <p:cNvSpPr/>
            <p:nvPr/>
          </p:nvSpPr>
          <p:spPr>
            <a:xfrm>
              <a:off x="2118614"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0" name="Freeform 39"/>
            <p:cNvSpPr/>
            <p:nvPr/>
          </p:nvSpPr>
          <p:spPr>
            <a:xfrm>
              <a:off x="1302258"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1" name="Freeform 40"/>
            <p:cNvSpPr/>
            <p:nvPr/>
          </p:nvSpPr>
          <p:spPr>
            <a:xfrm>
              <a:off x="6283579"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2" name="Freeform 41"/>
            <p:cNvSpPr/>
            <p:nvPr/>
          </p:nvSpPr>
          <p:spPr>
            <a:xfrm>
              <a:off x="5467223"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3" name="Freeform 42"/>
            <p:cNvSpPr/>
            <p:nvPr/>
          </p:nvSpPr>
          <p:spPr>
            <a:xfrm>
              <a:off x="4600956"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4" name="Freeform 43"/>
            <p:cNvSpPr/>
            <p:nvPr/>
          </p:nvSpPr>
          <p:spPr>
            <a:xfrm>
              <a:off x="3784600"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5" name="Freeform 44"/>
            <p:cNvSpPr/>
            <p:nvPr/>
          </p:nvSpPr>
          <p:spPr>
            <a:xfrm>
              <a:off x="8765921"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6" name="Freeform 45"/>
            <p:cNvSpPr/>
            <p:nvPr/>
          </p:nvSpPr>
          <p:spPr>
            <a:xfrm>
              <a:off x="7949565"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7" name="Freeform 46"/>
            <p:cNvSpPr/>
            <p:nvPr/>
          </p:nvSpPr>
          <p:spPr>
            <a:xfrm>
              <a:off x="7133209"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8" name="TextBox 47"/>
            <p:cNvSpPr txBox="1"/>
            <p:nvPr/>
          </p:nvSpPr>
          <p:spPr>
            <a:xfrm>
              <a:off x="4406900" y="4851400"/>
              <a:ext cx="643763"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-1</a:t>
              </a:r>
              <a:endParaRPr lang="en-US" sz="2400" b="1">
                <a:solidFill>
                  <a:srgbClr val="000000"/>
                </a:solidFill>
                <a:latin typeface="Arial" pitchFamily="34" charset="0"/>
                <a:cs typeface="Arial" pitchFamily="34" charset="0"/>
              </a:endParaRPr>
            </a:p>
          </p:txBody>
        </p:sp>
        <p:sp>
          <p:nvSpPr>
            <p:cNvPr id="49" name="TextBox 48"/>
            <p:cNvSpPr txBox="1"/>
            <p:nvPr/>
          </p:nvSpPr>
          <p:spPr>
            <a:xfrm>
              <a:off x="3987800" y="4851400"/>
              <a:ext cx="613156"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-2</a:t>
              </a:r>
              <a:endParaRPr lang="en-US" sz="2400" b="1">
                <a:solidFill>
                  <a:srgbClr val="000000"/>
                </a:solidFill>
                <a:latin typeface="Arial" pitchFamily="34" charset="0"/>
                <a:cs typeface="Arial" pitchFamily="34" charset="0"/>
              </a:endParaRPr>
            </a:p>
          </p:txBody>
        </p:sp>
        <p:sp>
          <p:nvSpPr>
            <p:cNvPr id="50" name="TextBox 49"/>
            <p:cNvSpPr txBox="1"/>
            <p:nvPr/>
          </p:nvSpPr>
          <p:spPr>
            <a:xfrm>
              <a:off x="3568699" y="4851400"/>
              <a:ext cx="632333"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-3</a:t>
              </a:r>
              <a:endParaRPr lang="en-US" sz="2400" b="1" dirty="0">
                <a:solidFill>
                  <a:srgbClr val="000000"/>
                </a:solidFill>
                <a:latin typeface="Arial" pitchFamily="34" charset="0"/>
                <a:cs typeface="Arial" pitchFamily="34" charset="0"/>
              </a:endParaRPr>
            </a:p>
          </p:txBody>
        </p:sp>
        <p:sp>
          <p:nvSpPr>
            <p:cNvPr id="51" name="TextBox 50"/>
            <p:cNvSpPr txBox="1"/>
            <p:nvPr/>
          </p:nvSpPr>
          <p:spPr>
            <a:xfrm>
              <a:off x="3149599" y="4851400"/>
              <a:ext cx="657099"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-4</a:t>
              </a:r>
              <a:endParaRPr lang="en-US" sz="2400" b="1">
                <a:solidFill>
                  <a:srgbClr val="000000"/>
                </a:solidFill>
                <a:latin typeface="Arial" pitchFamily="34" charset="0"/>
                <a:cs typeface="Arial" pitchFamily="34" charset="0"/>
              </a:endParaRPr>
            </a:p>
          </p:txBody>
        </p:sp>
        <p:sp>
          <p:nvSpPr>
            <p:cNvPr id="52" name="TextBox 51"/>
            <p:cNvSpPr txBox="1"/>
            <p:nvPr/>
          </p:nvSpPr>
          <p:spPr>
            <a:xfrm>
              <a:off x="2768600" y="4851400"/>
              <a:ext cx="560594"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-5</a:t>
              </a:r>
              <a:endParaRPr lang="en-US" sz="2400" b="1" dirty="0">
                <a:solidFill>
                  <a:srgbClr val="000000"/>
                </a:solidFill>
                <a:latin typeface="Arial" pitchFamily="34" charset="0"/>
                <a:cs typeface="Arial" pitchFamily="34" charset="0"/>
              </a:endParaRPr>
            </a:p>
          </p:txBody>
        </p:sp>
        <p:sp>
          <p:nvSpPr>
            <p:cNvPr id="53" name="TextBox 52"/>
            <p:cNvSpPr txBox="1"/>
            <p:nvPr/>
          </p:nvSpPr>
          <p:spPr>
            <a:xfrm>
              <a:off x="2324100" y="4851400"/>
              <a:ext cx="660780"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-6</a:t>
              </a:r>
              <a:endParaRPr lang="en-US" sz="2400" b="1">
                <a:solidFill>
                  <a:srgbClr val="000000"/>
                </a:solidFill>
                <a:latin typeface="Arial" pitchFamily="34" charset="0"/>
                <a:cs typeface="Arial" pitchFamily="34" charset="0"/>
              </a:endParaRPr>
            </a:p>
          </p:txBody>
        </p:sp>
        <p:sp>
          <p:nvSpPr>
            <p:cNvPr id="54" name="TextBox 53"/>
            <p:cNvSpPr txBox="1"/>
            <p:nvPr/>
          </p:nvSpPr>
          <p:spPr>
            <a:xfrm>
              <a:off x="1905000" y="4851400"/>
              <a:ext cx="569664"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-7</a:t>
              </a:r>
              <a:endParaRPr lang="en-US" sz="2400" b="1" dirty="0">
                <a:solidFill>
                  <a:srgbClr val="000000"/>
                </a:solidFill>
                <a:latin typeface="Arial" pitchFamily="34" charset="0"/>
                <a:cs typeface="Arial" pitchFamily="34" charset="0"/>
              </a:endParaRPr>
            </a:p>
          </p:txBody>
        </p:sp>
        <p:sp>
          <p:nvSpPr>
            <p:cNvPr id="55" name="TextBox 54"/>
            <p:cNvSpPr txBox="1"/>
            <p:nvPr/>
          </p:nvSpPr>
          <p:spPr>
            <a:xfrm>
              <a:off x="1498600" y="4851400"/>
              <a:ext cx="620014"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-8</a:t>
              </a:r>
              <a:endParaRPr lang="en-US" sz="2400" b="1">
                <a:solidFill>
                  <a:srgbClr val="000000"/>
                </a:solidFill>
                <a:latin typeface="Arial" pitchFamily="34" charset="0"/>
                <a:cs typeface="Arial" pitchFamily="34" charset="0"/>
              </a:endParaRPr>
            </a:p>
          </p:txBody>
        </p:sp>
        <p:sp>
          <p:nvSpPr>
            <p:cNvPr id="56" name="TextBox 55"/>
            <p:cNvSpPr txBox="1"/>
            <p:nvPr/>
          </p:nvSpPr>
          <p:spPr>
            <a:xfrm>
              <a:off x="1079500" y="4851400"/>
              <a:ext cx="644780"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-9</a:t>
              </a:r>
              <a:endParaRPr lang="en-US" sz="2400" b="1" dirty="0">
                <a:solidFill>
                  <a:srgbClr val="000000"/>
                </a:solidFill>
                <a:latin typeface="Arial" pitchFamily="34" charset="0"/>
                <a:cs typeface="Arial" pitchFamily="34" charset="0"/>
              </a:endParaRPr>
            </a:p>
          </p:txBody>
        </p:sp>
        <p:sp>
          <p:nvSpPr>
            <p:cNvPr id="57" name="TextBox 56"/>
            <p:cNvSpPr txBox="1"/>
            <p:nvPr/>
          </p:nvSpPr>
          <p:spPr>
            <a:xfrm>
              <a:off x="584199" y="4851400"/>
              <a:ext cx="740158"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-10</a:t>
              </a:r>
              <a:endParaRPr lang="en-US" sz="2400" b="1" dirty="0">
                <a:solidFill>
                  <a:srgbClr val="000000"/>
                </a:solidFill>
                <a:latin typeface="Arial" pitchFamily="34" charset="0"/>
                <a:cs typeface="Arial" pitchFamily="34" charset="0"/>
              </a:endParaRPr>
            </a:p>
          </p:txBody>
        </p:sp>
      </p:grpSp>
      <p:pic>
        <p:nvPicPr>
          <p:cNvPr id="66" name="Picture 6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41970" y="87478"/>
            <a:ext cx="3510534" cy="62485"/>
          </a:xfrm>
          <a:prstGeom prst="rect">
            <a:avLst/>
          </a:prstGeom>
          <a:solidFill>
            <a:scrgbClr r="0" g="0" b="0">
              <a:alpha val="0"/>
            </a:scrgbClr>
          </a:solidFill>
        </p:spPr>
      </p:pic>
      <p:sp>
        <p:nvSpPr>
          <p:cNvPr id="67" name="Rectangle 66"/>
          <p:cNvSpPr/>
          <p:nvPr/>
        </p:nvSpPr>
        <p:spPr>
          <a:xfrm>
            <a:off x="2834617" y="2297044"/>
            <a:ext cx="727733"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a:t>
            </a:r>
          </a:p>
        </p:txBody>
      </p:sp>
      <p:sp>
        <p:nvSpPr>
          <p:cNvPr id="68" name="Rectangle 67"/>
          <p:cNvSpPr/>
          <p:nvPr/>
        </p:nvSpPr>
        <p:spPr>
          <a:xfrm>
            <a:off x="2834617" y="2866307"/>
            <a:ext cx="651533"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&lt;</a:t>
            </a:r>
          </a:p>
        </p:txBody>
      </p:sp>
      <p:sp>
        <p:nvSpPr>
          <p:cNvPr id="69" name="Rectangle 68"/>
          <p:cNvSpPr/>
          <p:nvPr/>
        </p:nvSpPr>
        <p:spPr>
          <a:xfrm>
            <a:off x="2834617" y="3390337"/>
            <a:ext cx="803934"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&gt;</a:t>
            </a:r>
          </a:p>
        </p:txBody>
      </p:sp>
      <p:sp>
        <p:nvSpPr>
          <p:cNvPr id="70" name="TextBox 69"/>
          <p:cNvSpPr txBox="1"/>
          <p:nvPr/>
        </p:nvSpPr>
        <p:spPr>
          <a:xfrm>
            <a:off x="2289381" y="2302830"/>
            <a:ext cx="37821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A</a:t>
            </a:r>
            <a:endParaRPr lang="en-GB" sz="2400" b="1" dirty="0">
              <a:latin typeface="Arial" pitchFamily="34" charset="0"/>
              <a:cs typeface="Arial" pitchFamily="34" charset="0"/>
            </a:endParaRPr>
          </a:p>
        </p:txBody>
      </p:sp>
      <p:sp>
        <p:nvSpPr>
          <p:cNvPr id="71" name="TextBox 70"/>
          <p:cNvSpPr txBox="1"/>
          <p:nvPr/>
        </p:nvSpPr>
        <p:spPr>
          <a:xfrm>
            <a:off x="2294021" y="2875158"/>
            <a:ext cx="37357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B</a:t>
            </a:r>
            <a:endParaRPr lang="en-GB" sz="2400" b="1" dirty="0">
              <a:latin typeface="Arial" pitchFamily="34" charset="0"/>
              <a:cs typeface="Arial" pitchFamily="34" charset="0"/>
            </a:endParaRPr>
          </a:p>
        </p:txBody>
      </p:sp>
      <p:sp>
        <p:nvSpPr>
          <p:cNvPr id="72" name="TextBox 71"/>
          <p:cNvSpPr txBox="1"/>
          <p:nvPr/>
        </p:nvSpPr>
        <p:spPr>
          <a:xfrm>
            <a:off x="2303300" y="3389367"/>
            <a:ext cx="364299"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C</a:t>
            </a:r>
            <a:endParaRPr lang="en-GB" sz="2400" b="1" dirty="0">
              <a:latin typeface="Arial" pitchFamily="34" charset="0"/>
              <a:cs typeface="Arial" pitchFamily="34" charset="0"/>
            </a:endParaRPr>
          </a:p>
        </p:txBody>
      </p:sp>
      <p:sp>
        <p:nvSpPr>
          <p:cNvPr id="73" name="Oval 72"/>
          <p:cNvSpPr/>
          <p:nvPr/>
        </p:nvSpPr>
        <p:spPr>
          <a:xfrm>
            <a:off x="1513817" y="234883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74" name="Oval 73"/>
          <p:cNvSpPr/>
          <p:nvPr/>
        </p:nvSpPr>
        <p:spPr>
          <a:xfrm>
            <a:off x="1516462" y="287433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75" name="Oval 74"/>
          <p:cNvSpPr/>
          <p:nvPr/>
        </p:nvSpPr>
        <p:spPr>
          <a:xfrm>
            <a:off x="1519212" y="339249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9261502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75117" y="1024834"/>
            <a:ext cx="761477"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31</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03815" y="1024834"/>
            <a:ext cx="7293007"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The integer  -4 is ______ -5.</a:t>
            </a:r>
            <a:endParaRPr lang="en-US" sz="2800" b="1" dirty="0">
              <a:solidFill>
                <a:srgbClr val="000000"/>
              </a:solidFill>
              <a:latin typeface="Arial" pitchFamily="34" charset="0"/>
              <a:cs typeface="Arial" pitchFamily="34" charset="0"/>
            </a:endParaRPr>
          </a:p>
        </p:txBody>
      </p:sp>
      <p:pic>
        <p:nvPicPr>
          <p:cNvPr id="66" name="Picture 6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54876" y="87478"/>
            <a:ext cx="3510534" cy="62485"/>
          </a:xfrm>
          <a:prstGeom prst="rect">
            <a:avLst/>
          </a:prstGeom>
          <a:solidFill>
            <a:scrgbClr r="0" g="0" b="0">
              <a:alpha val="0"/>
            </a:scrgbClr>
          </a:solidFill>
        </p:spPr>
      </p:pic>
      <p:sp>
        <p:nvSpPr>
          <p:cNvPr id="68" name="Rectangle 67"/>
          <p:cNvSpPr/>
          <p:nvPr/>
        </p:nvSpPr>
        <p:spPr>
          <a:xfrm>
            <a:off x="2834617" y="2297044"/>
            <a:ext cx="383037" cy="476391"/>
          </a:xfrm>
          <a:prstGeom prst="rect">
            <a:avLst/>
          </a:prstGeom>
        </p:spPr>
        <p:txBody>
          <a:bodyPr wrap="square" lIns="106025" tIns="53012" rIns="106025" bIns="53012">
            <a:spAutoFit/>
          </a:bodyPr>
          <a:lstStyle/>
          <a:p>
            <a:r>
              <a:rPr lang="en-US" sz="2400" b="1" dirty="0">
                <a:solidFill>
                  <a:srgbClr val="000000"/>
                </a:solidFill>
                <a:latin typeface="Arial - 28"/>
              </a:rPr>
              <a:t>=</a:t>
            </a:r>
          </a:p>
        </p:txBody>
      </p:sp>
      <p:sp>
        <p:nvSpPr>
          <p:cNvPr id="69" name="Rectangle 68"/>
          <p:cNvSpPr/>
          <p:nvPr/>
        </p:nvSpPr>
        <p:spPr>
          <a:xfrm>
            <a:off x="2834617" y="2866306"/>
            <a:ext cx="794215" cy="476391"/>
          </a:xfrm>
          <a:prstGeom prst="rect">
            <a:avLst/>
          </a:prstGeom>
        </p:spPr>
        <p:txBody>
          <a:bodyPr wrap="square" lIns="106025" tIns="53012" rIns="106025" bIns="53012">
            <a:spAutoFit/>
          </a:bodyPr>
          <a:lstStyle/>
          <a:p>
            <a:r>
              <a:rPr lang="en-US" sz="2400" b="1" dirty="0">
                <a:solidFill>
                  <a:srgbClr val="000000"/>
                </a:solidFill>
                <a:latin typeface="Arial - 28"/>
              </a:rPr>
              <a:t>&lt;</a:t>
            </a:r>
          </a:p>
        </p:txBody>
      </p:sp>
      <p:sp>
        <p:nvSpPr>
          <p:cNvPr id="70" name="Rectangle 69"/>
          <p:cNvSpPr/>
          <p:nvPr/>
        </p:nvSpPr>
        <p:spPr>
          <a:xfrm>
            <a:off x="2834617" y="3370458"/>
            <a:ext cx="479500" cy="476391"/>
          </a:xfrm>
          <a:prstGeom prst="rect">
            <a:avLst/>
          </a:prstGeom>
        </p:spPr>
        <p:txBody>
          <a:bodyPr wrap="square" lIns="106025" tIns="53012" rIns="106025" bIns="53012">
            <a:spAutoFit/>
          </a:bodyPr>
          <a:lstStyle/>
          <a:p>
            <a:r>
              <a:rPr lang="en-US" sz="2400" b="1" dirty="0">
                <a:solidFill>
                  <a:srgbClr val="000000"/>
                </a:solidFill>
                <a:latin typeface="Arial - 28"/>
              </a:rPr>
              <a:t>&gt;</a:t>
            </a:r>
          </a:p>
        </p:txBody>
      </p:sp>
      <p:sp>
        <p:nvSpPr>
          <p:cNvPr id="71" name="TextBox 70"/>
          <p:cNvSpPr txBox="1"/>
          <p:nvPr/>
        </p:nvSpPr>
        <p:spPr>
          <a:xfrm>
            <a:off x="2289381" y="2302830"/>
            <a:ext cx="37821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A</a:t>
            </a:r>
            <a:endParaRPr lang="en-GB" sz="2400" b="1" dirty="0">
              <a:latin typeface="Arial" pitchFamily="34" charset="0"/>
              <a:cs typeface="Arial" pitchFamily="34" charset="0"/>
            </a:endParaRPr>
          </a:p>
        </p:txBody>
      </p:sp>
      <p:sp>
        <p:nvSpPr>
          <p:cNvPr id="72" name="TextBox 71"/>
          <p:cNvSpPr txBox="1"/>
          <p:nvPr/>
        </p:nvSpPr>
        <p:spPr>
          <a:xfrm>
            <a:off x="2294021" y="2875158"/>
            <a:ext cx="37357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B</a:t>
            </a:r>
            <a:endParaRPr lang="en-GB" sz="2400" b="1" dirty="0">
              <a:latin typeface="Arial" pitchFamily="34" charset="0"/>
              <a:cs typeface="Arial" pitchFamily="34" charset="0"/>
            </a:endParaRPr>
          </a:p>
        </p:txBody>
      </p:sp>
      <p:sp>
        <p:nvSpPr>
          <p:cNvPr id="73" name="TextBox 72"/>
          <p:cNvSpPr txBox="1"/>
          <p:nvPr/>
        </p:nvSpPr>
        <p:spPr>
          <a:xfrm>
            <a:off x="2303300" y="3389367"/>
            <a:ext cx="364299"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C</a:t>
            </a:r>
            <a:endParaRPr lang="en-GB" sz="2400" b="1" dirty="0">
              <a:latin typeface="Arial" pitchFamily="34" charset="0"/>
              <a:cs typeface="Arial" pitchFamily="34" charset="0"/>
            </a:endParaRPr>
          </a:p>
        </p:txBody>
      </p:sp>
      <p:sp>
        <p:nvSpPr>
          <p:cNvPr id="74" name="Oval 73"/>
          <p:cNvSpPr/>
          <p:nvPr/>
        </p:nvSpPr>
        <p:spPr>
          <a:xfrm>
            <a:off x="1513817" y="234883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75" name="Oval 74"/>
          <p:cNvSpPr/>
          <p:nvPr/>
        </p:nvSpPr>
        <p:spPr>
          <a:xfrm>
            <a:off x="1516462" y="287433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76" name="Oval 75"/>
          <p:cNvSpPr/>
          <p:nvPr/>
        </p:nvSpPr>
        <p:spPr>
          <a:xfrm>
            <a:off x="1519212" y="339249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grpSp>
        <p:nvGrpSpPr>
          <p:cNvPr id="63" name="Group 62"/>
          <p:cNvGrpSpPr/>
          <p:nvPr/>
        </p:nvGrpSpPr>
        <p:grpSpPr>
          <a:xfrm>
            <a:off x="507222" y="4809455"/>
            <a:ext cx="9290990" cy="992784"/>
            <a:chOff x="219329" y="4311650"/>
            <a:chExt cx="9699372" cy="1008918"/>
          </a:xfrm>
        </p:grpSpPr>
        <p:sp>
          <p:nvSpPr>
            <p:cNvPr id="64" name="TextBox 63"/>
            <p:cNvSpPr txBox="1"/>
            <p:nvPr/>
          </p:nvSpPr>
          <p:spPr>
            <a:xfrm>
              <a:off x="5321300" y="4851400"/>
              <a:ext cx="444500" cy="469168"/>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1</a:t>
              </a:r>
              <a:endParaRPr lang="en-US" sz="2400" b="1" dirty="0">
                <a:solidFill>
                  <a:srgbClr val="000000"/>
                </a:solidFill>
                <a:latin typeface="Arial" pitchFamily="34" charset="0"/>
                <a:cs typeface="Arial" pitchFamily="34" charset="0"/>
              </a:endParaRPr>
            </a:p>
          </p:txBody>
        </p:sp>
        <p:sp>
          <p:nvSpPr>
            <p:cNvPr id="65" name="TextBox 64"/>
            <p:cNvSpPr txBox="1"/>
            <p:nvPr/>
          </p:nvSpPr>
          <p:spPr>
            <a:xfrm>
              <a:off x="4921252" y="4851401"/>
              <a:ext cx="381000"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0</a:t>
              </a:r>
              <a:endParaRPr lang="en-US" sz="2400" b="1" dirty="0">
                <a:solidFill>
                  <a:srgbClr val="000000"/>
                </a:solidFill>
                <a:latin typeface="Arial" pitchFamily="34" charset="0"/>
                <a:cs typeface="Arial" pitchFamily="34" charset="0"/>
              </a:endParaRPr>
            </a:p>
          </p:txBody>
        </p:sp>
        <p:sp>
          <p:nvSpPr>
            <p:cNvPr id="67" name="TextBox 66"/>
            <p:cNvSpPr txBox="1"/>
            <p:nvPr/>
          </p:nvSpPr>
          <p:spPr>
            <a:xfrm>
              <a:off x="5765800" y="4851400"/>
              <a:ext cx="330200" cy="469168"/>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2</a:t>
              </a:r>
              <a:endParaRPr lang="en-US" sz="2400" b="1">
                <a:solidFill>
                  <a:srgbClr val="000000"/>
                </a:solidFill>
                <a:latin typeface="Arial" pitchFamily="34" charset="0"/>
                <a:cs typeface="Arial" pitchFamily="34" charset="0"/>
              </a:endParaRPr>
            </a:p>
          </p:txBody>
        </p:sp>
        <p:sp>
          <p:nvSpPr>
            <p:cNvPr id="77" name="TextBox 76"/>
            <p:cNvSpPr txBox="1"/>
            <p:nvPr/>
          </p:nvSpPr>
          <p:spPr>
            <a:xfrm>
              <a:off x="6172200" y="4851400"/>
              <a:ext cx="393699" cy="469168"/>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3</a:t>
              </a:r>
              <a:endParaRPr lang="en-US" sz="2400" b="1" dirty="0">
                <a:solidFill>
                  <a:srgbClr val="000000"/>
                </a:solidFill>
                <a:latin typeface="Arial" pitchFamily="34" charset="0"/>
                <a:cs typeface="Arial" pitchFamily="34" charset="0"/>
              </a:endParaRPr>
            </a:p>
          </p:txBody>
        </p:sp>
        <p:sp>
          <p:nvSpPr>
            <p:cNvPr id="78" name="TextBox 77"/>
            <p:cNvSpPr txBox="1"/>
            <p:nvPr/>
          </p:nvSpPr>
          <p:spPr>
            <a:xfrm>
              <a:off x="6565900" y="4851400"/>
              <a:ext cx="355600" cy="469168"/>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4</a:t>
              </a:r>
              <a:endParaRPr lang="en-US" sz="2400" b="1">
                <a:solidFill>
                  <a:srgbClr val="000000"/>
                </a:solidFill>
                <a:latin typeface="Arial" pitchFamily="34" charset="0"/>
                <a:cs typeface="Arial" pitchFamily="34" charset="0"/>
              </a:endParaRPr>
            </a:p>
          </p:txBody>
        </p:sp>
        <p:sp>
          <p:nvSpPr>
            <p:cNvPr id="79" name="TextBox 78"/>
            <p:cNvSpPr txBox="1"/>
            <p:nvPr/>
          </p:nvSpPr>
          <p:spPr>
            <a:xfrm>
              <a:off x="7010400" y="4851400"/>
              <a:ext cx="355600" cy="469168"/>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5</a:t>
              </a:r>
              <a:endParaRPr lang="en-US" sz="2400" b="1">
                <a:solidFill>
                  <a:srgbClr val="000000"/>
                </a:solidFill>
                <a:latin typeface="Arial" pitchFamily="34" charset="0"/>
                <a:cs typeface="Arial" pitchFamily="34" charset="0"/>
              </a:endParaRPr>
            </a:p>
          </p:txBody>
        </p:sp>
        <p:sp>
          <p:nvSpPr>
            <p:cNvPr id="80" name="TextBox 79"/>
            <p:cNvSpPr txBox="1"/>
            <p:nvPr/>
          </p:nvSpPr>
          <p:spPr>
            <a:xfrm>
              <a:off x="7404100" y="4851401"/>
              <a:ext cx="355600"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6</a:t>
              </a:r>
              <a:endParaRPr lang="en-US" sz="2400" b="1">
                <a:solidFill>
                  <a:srgbClr val="000000"/>
                </a:solidFill>
                <a:latin typeface="Arial" pitchFamily="34" charset="0"/>
                <a:cs typeface="Arial" pitchFamily="34" charset="0"/>
              </a:endParaRPr>
            </a:p>
          </p:txBody>
        </p:sp>
        <p:sp>
          <p:nvSpPr>
            <p:cNvPr id="81" name="TextBox 80"/>
            <p:cNvSpPr txBox="1"/>
            <p:nvPr/>
          </p:nvSpPr>
          <p:spPr>
            <a:xfrm>
              <a:off x="7810500" y="4851401"/>
              <a:ext cx="355600"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7</a:t>
              </a:r>
              <a:endParaRPr lang="en-US" sz="2400" b="1">
                <a:solidFill>
                  <a:srgbClr val="000000"/>
                </a:solidFill>
                <a:latin typeface="Arial" pitchFamily="34" charset="0"/>
                <a:cs typeface="Arial" pitchFamily="34" charset="0"/>
              </a:endParaRPr>
            </a:p>
          </p:txBody>
        </p:sp>
        <p:sp>
          <p:nvSpPr>
            <p:cNvPr id="82" name="TextBox 81"/>
            <p:cNvSpPr txBox="1"/>
            <p:nvPr/>
          </p:nvSpPr>
          <p:spPr>
            <a:xfrm>
              <a:off x="8229600" y="4838699"/>
              <a:ext cx="355600" cy="481869"/>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8</a:t>
              </a:r>
              <a:endParaRPr lang="en-US" sz="2400" b="1">
                <a:solidFill>
                  <a:srgbClr val="000000"/>
                </a:solidFill>
                <a:latin typeface="Arial" pitchFamily="34" charset="0"/>
                <a:cs typeface="Arial" pitchFamily="34" charset="0"/>
              </a:endParaRPr>
            </a:p>
          </p:txBody>
        </p:sp>
        <p:sp>
          <p:nvSpPr>
            <p:cNvPr id="83" name="TextBox 82"/>
            <p:cNvSpPr txBox="1"/>
            <p:nvPr/>
          </p:nvSpPr>
          <p:spPr>
            <a:xfrm>
              <a:off x="8648700" y="4838699"/>
              <a:ext cx="368300"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9</a:t>
              </a:r>
              <a:endParaRPr lang="en-US" sz="2400" b="1">
                <a:solidFill>
                  <a:srgbClr val="000000"/>
                </a:solidFill>
                <a:latin typeface="Arial" pitchFamily="34" charset="0"/>
                <a:cs typeface="Arial" pitchFamily="34" charset="0"/>
              </a:endParaRPr>
            </a:p>
          </p:txBody>
        </p:sp>
        <p:sp>
          <p:nvSpPr>
            <p:cNvPr id="84" name="TextBox 83"/>
            <p:cNvSpPr txBox="1"/>
            <p:nvPr/>
          </p:nvSpPr>
          <p:spPr>
            <a:xfrm>
              <a:off x="9017000" y="4813300"/>
              <a:ext cx="757937"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10</a:t>
              </a:r>
              <a:endParaRPr lang="en-US" sz="2400" b="1">
                <a:solidFill>
                  <a:srgbClr val="000000"/>
                </a:solidFill>
                <a:latin typeface="Arial" pitchFamily="34" charset="0"/>
                <a:cs typeface="Arial" pitchFamily="34" charset="0"/>
              </a:endParaRPr>
            </a:p>
          </p:txBody>
        </p:sp>
        <p:grpSp>
          <p:nvGrpSpPr>
            <p:cNvPr id="85" name="Group 84"/>
            <p:cNvGrpSpPr/>
            <p:nvPr/>
          </p:nvGrpSpPr>
          <p:grpSpPr>
            <a:xfrm>
              <a:off x="219329" y="4311650"/>
              <a:ext cx="9699372" cy="567818"/>
              <a:chOff x="219329" y="4311650"/>
              <a:chExt cx="9699372" cy="567818"/>
            </a:xfrm>
          </p:grpSpPr>
          <p:sp>
            <p:nvSpPr>
              <p:cNvPr id="117" name="Freeform 116"/>
              <p:cNvSpPr/>
              <p:nvPr/>
            </p:nvSpPr>
            <p:spPr>
              <a:xfrm>
                <a:off x="232791" y="4582795"/>
                <a:ext cx="9684005" cy="21464"/>
              </a:xfrm>
              <a:custGeom>
                <a:avLst/>
                <a:gdLst/>
                <a:ahLst/>
                <a:cxnLst/>
                <a:rect l="0" t="0" r="0" b="0"/>
                <a:pathLst>
                  <a:path w="9684005" h="21464">
                    <a:moveTo>
                      <a:pt x="0" y="21463"/>
                    </a:moveTo>
                    <a:lnTo>
                      <a:pt x="0" y="0"/>
                    </a:lnTo>
                    <a:lnTo>
                      <a:pt x="9684004" y="0"/>
                    </a:lnTo>
                    <a:lnTo>
                      <a:pt x="9684004" y="2146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18" name="Freeform 117"/>
              <p:cNvSpPr/>
              <p:nvPr/>
            </p:nvSpPr>
            <p:spPr>
              <a:xfrm>
                <a:off x="219329" y="4311650"/>
                <a:ext cx="279782" cy="296927"/>
              </a:xfrm>
              <a:custGeom>
                <a:avLst/>
                <a:gdLst/>
                <a:ahLst/>
                <a:cxnLst/>
                <a:rect l="0" t="0" r="0" b="0"/>
                <a:pathLst>
                  <a:path w="279782" h="296927">
                    <a:moveTo>
                      <a:pt x="13462" y="296926"/>
                    </a:moveTo>
                    <a:lnTo>
                      <a:pt x="0" y="281813"/>
                    </a:lnTo>
                    <a:lnTo>
                      <a:pt x="266065" y="0"/>
                    </a:lnTo>
                    <a:lnTo>
                      <a:pt x="279781" y="1485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19" name="Freeform 118"/>
              <p:cNvSpPr/>
              <p:nvPr/>
            </p:nvSpPr>
            <p:spPr>
              <a:xfrm>
                <a:off x="223139" y="4581652"/>
                <a:ext cx="279782" cy="296927"/>
              </a:xfrm>
              <a:custGeom>
                <a:avLst/>
                <a:gdLst/>
                <a:ahLst/>
                <a:cxnLst/>
                <a:rect l="0" t="0" r="0" b="0"/>
                <a:pathLst>
                  <a:path w="279782" h="296927">
                    <a:moveTo>
                      <a:pt x="0" y="14986"/>
                    </a:moveTo>
                    <a:lnTo>
                      <a:pt x="13716" y="0"/>
                    </a:lnTo>
                    <a:lnTo>
                      <a:pt x="279781" y="281813"/>
                    </a:lnTo>
                    <a:lnTo>
                      <a:pt x="266192" y="29692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20" name="Freeform 119"/>
              <p:cNvSpPr/>
              <p:nvPr/>
            </p:nvSpPr>
            <p:spPr>
              <a:xfrm>
                <a:off x="9639046" y="4312793"/>
                <a:ext cx="279655" cy="296800"/>
              </a:xfrm>
              <a:custGeom>
                <a:avLst/>
                <a:gdLst/>
                <a:ahLst/>
                <a:cxnLst/>
                <a:rect l="0" t="0" r="0" b="0"/>
                <a:pathLst>
                  <a:path w="279655" h="296800">
                    <a:moveTo>
                      <a:pt x="279654" y="281813"/>
                    </a:moveTo>
                    <a:lnTo>
                      <a:pt x="266192" y="296799"/>
                    </a:lnTo>
                    <a:lnTo>
                      <a:pt x="0" y="14986"/>
                    </a:lnTo>
                    <a:lnTo>
                      <a:pt x="13462"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21" name="Freeform 120"/>
              <p:cNvSpPr/>
              <p:nvPr/>
            </p:nvSpPr>
            <p:spPr>
              <a:xfrm>
                <a:off x="9634982" y="4582795"/>
                <a:ext cx="279909" cy="296673"/>
              </a:xfrm>
              <a:custGeom>
                <a:avLst/>
                <a:gdLst/>
                <a:ahLst/>
                <a:cxnLst/>
                <a:rect l="0" t="0" r="0" b="0"/>
                <a:pathLst>
                  <a:path w="279909" h="296673">
                    <a:moveTo>
                      <a:pt x="266319" y="0"/>
                    </a:moveTo>
                    <a:lnTo>
                      <a:pt x="279908" y="15113"/>
                    </a:lnTo>
                    <a:lnTo>
                      <a:pt x="13716" y="296672"/>
                    </a:lnTo>
                    <a:lnTo>
                      <a:pt x="0" y="28181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sp>
          <p:nvSpPr>
            <p:cNvPr id="86" name="Freeform 85"/>
            <p:cNvSpPr/>
            <p:nvPr/>
          </p:nvSpPr>
          <p:spPr>
            <a:xfrm>
              <a:off x="9215755"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7" name="Freeform 86"/>
            <p:cNvSpPr/>
            <p:nvPr/>
          </p:nvSpPr>
          <p:spPr>
            <a:xfrm>
              <a:off x="8399399"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8" name="Freeform 87"/>
            <p:cNvSpPr/>
            <p:nvPr/>
          </p:nvSpPr>
          <p:spPr>
            <a:xfrm>
              <a:off x="7533005" y="4330065"/>
              <a:ext cx="22226" cy="447422"/>
            </a:xfrm>
            <a:custGeom>
              <a:avLst/>
              <a:gdLst/>
              <a:ahLst/>
              <a:cxnLst/>
              <a:rect l="0" t="0" r="0" b="0"/>
              <a:pathLst>
                <a:path w="22226" h="447422">
                  <a:moveTo>
                    <a:pt x="0" y="0"/>
                  </a:moveTo>
                  <a:lnTo>
                    <a:pt x="22225" y="0"/>
                  </a:lnTo>
                  <a:lnTo>
                    <a:pt x="22225"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9" name="Freeform 88"/>
            <p:cNvSpPr/>
            <p:nvPr/>
          </p:nvSpPr>
          <p:spPr>
            <a:xfrm>
              <a:off x="6716776"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90" name="Freeform 89"/>
            <p:cNvSpPr/>
            <p:nvPr/>
          </p:nvSpPr>
          <p:spPr>
            <a:xfrm>
              <a:off x="5900420"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91" name="Freeform 90"/>
            <p:cNvSpPr/>
            <p:nvPr/>
          </p:nvSpPr>
          <p:spPr>
            <a:xfrm>
              <a:off x="4201033"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92" name="Freeform 91"/>
            <p:cNvSpPr/>
            <p:nvPr/>
          </p:nvSpPr>
          <p:spPr>
            <a:xfrm>
              <a:off x="3384677"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93" name="Freeform 92"/>
            <p:cNvSpPr/>
            <p:nvPr/>
          </p:nvSpPr>
          <p:spPr>
            <a:xfrm>
              <a:off x="2518410"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94" name="Freeform 93"/>
            <p:cNvSpPr/>
            <p:nvPr/>
          </p:nvSpPr>
          <p:spPr>
            <a:xfrm>
              <a:off x="1702054"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95" name="Freeform 94"/>
            <p:cNvSpPr/>
            <p:nvPr/>
          </p:nvSpPr>
          <p:spPr>
            <a:xfrm>
              <a:off x="885698"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96" name="Freeform 95"/>
            <p:cNvSpPr/>
            <p:nvPr/>
          </p:nvSpPr>
          <p:spPr>
            <a:xfrm>
              <a:off x="5050663" y="4330065"/>
              <a:ext cx="22226" cy="447422"/>
            </a:xfrm>
            <a:custGeom>
              <a:avLst/>
              <a:gdLst/>
              <a:ahLst/>
              <a:cxnLst/>
              <a:rect l="0" t="0" r="0" b="0"/>
              <a:pathLst>
                <a:path w="22226" h="447422">
                  <a:moveTo>
                    <a:pt x="0" y="0"/>
                  </a:moveTo>
                  <a:lnTo>
                    <a:pt x="22225" y="0"/>
                  </a:lnTo>
                  <a:lnTo>
                    <a:pt x="22225"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97" name="Freeform 96"/>
            <p:cNvSpPr/>
            <p:nvPr/>
          </p:nvSpPr>
          <p:spPr>
            <a:xfrm>
              <a:off x="2984881"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98" name="Freeform 97"/>
            <p:cNvSpPr/>
            <p:nvPr/>
          </p:nvSpPr>
          <p:spPr>
            <a:xfrm>
              <a:off x="2118614"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99" name="Freeform 98"/>
            <p:cNvSpPr/>
            <p:nvPr/>
          </p:nvSpPr>
          <p:spPr>
            <a:xfrm>
              <a:off x="1302258"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00" name="Freeform 99"/>
            <p:cNvSpPr/>
            <p:nvPr/>
          </p:nvSpPr>
          <p:spPr>
            <a:xfrm>
              <a:off x="6283579"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01" name="Freeform 100"/>
            <p:cNvSpPr/>
            <p:nvPr/>
          </p:nvSpPr>
          <p:spPr>
            <a:xfrm>
              <a:off x="5467223"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02" name="Freeform 101"/>
            <p:cNvSpPr/>
            <p:nvPr/>
          </p:nvSpPr>
          <p:spPr>
            <a:xfrm>
              <a:off x="4600956"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03" name="Freeform 102"/>
            <p:cNvSpPr/>
            <p:nvPr/>
          </p:nvSpPr>
          <p:spPr>
            <a:xfrm>
              <a:off x="3784600"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04" name="Freeform 103"/>
            <p:cNvSpPr/>
            <p:nvPr/>
          </p:nvSpPr>
          <p:spPr>
            <a:xfrm>
              <a:off x="8765921"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05" name="Freeform 104"/>
            <p:cNvSpPr/>
            <p:nvPr/>
          </p:nvSpPr>
          <p:spPr>
            <a:xfrm>
              <a:off x="7949565"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06" name="Freeform 105"/>
            <p:cNvSpPr/>
            <p:nvPr/>
          </p:nvSpPr>
          <p:spPr>
            <a:xfrm>
              <a:off x="7133209"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07" name="TextBox 106"/>
            <p:cNvSpPr txBox="1"/>
            <p:nvPr/>
          </p:nvSpPr>
          <p:spPr>
            <a:xfrm>
              <a:off x="4343449" y="4832041"/>
              <a:ext cx="483669"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-1</a:t>
              </a:r>
              <a:endParaRPr lang="en-US" sz="2400" b="1" dirty="0">
                <a:solidFill>
                  <a:srgbClr val="000000"/>
                </a:solidFill>
                <a:latin typeface="Arial" pitchFamily="34" charset="0"/>
                <a:cs typeface="Arial" pitchFamily="34" charset="0"/>
              </a:endParaRPr>
            </a:p>
          </p:txBody>
        </p:sp>
        <p:sp>
          <p:nvSpPr>
            <p:cNvPr id="108" name="TextBox 107"/>
            <p:cNvSpPr txBox="1"/>
            <p:nvPr/>
          </p:nvSpPr>
          <p:spPr>
            <a:xfrm>
              <a:off x="3961458" y="4851400"/>
              <a:ext cx="506741"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-2</a:t>
              </a:r>
              <a:endParaRPr lang="en-US" sz="2400" b="1" dirty="0">
                <a:solidFill>
                  <a:srgbClr val="000000"/>
                </a:solidFill>
                <a:latin typeface="Arial" pitchFamily="34" charset="0"/>
                <a:cs typeface="Arial" pitchFamily="34" charset="0"/>
              </a:endParaRPr>
            </a:p>
          </p:txBody>
        </p:sp>
        <p:sp>
          <p:nvSpPr>
            <p:cNvPr id="109" name="TextBox 108"/>
            <p:cNvSpPr txBox="1"/>
            <p:nvPr/>
          </p:nvSpPr>
          <p:spPr>
            <a:xfrm>
              <a:off x="3547955" y="4851400"/>
              <a:ext cx="475081"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-3</a:t>
              </a:r>
              <a:endParaRPr lang="en-US" sz="2400" b="1" dirty="0">
                <a:solidFill>
                  <a:srgbClr val="000000"/>
                </a:solidFill>
                <a:latin typeface="Arial" pitchFamily="34" charset="0"/>
                <a:cs typeface="Arial" pitchFamily="34" charset="0"/>
              </a:endParaRPr>
            </a:p>
          </p:txBody>
        </p:sp>
        <p:sp>
          <p:nvSpPr>
            <p:cNvPr id="110" name="TextBox 109"/>
            <p:cNvSpPr txBox="1"/>
            <p:nvPr/>
          </p:nvSpPr>
          <p:spPr>
            <a:xfrm>
              <a:off x="3131867" y="4851400"/>
              <a:ext cx="493689"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-4</a:t>
              </a:r>
              <a:endParaRPr lang="en-US" sz="2400" b="1" dirty="0">
                <a:solidFill>
                  <a:srgbClr val="000000"/>
                </a:solidFill>
                <a:latin typeface="Arial" pitchFamily="34" charset="0"/>
                <a:cs typeface="Arial" pitchFamily="34" charset="0"/>
              </a:endParaRPr>
            </a:p>
          </p:txBody>
        </p:sp>
        <p:sp>
          <p:nvSpPr>
            <p:cNvPr id="111" name="TextBox 110"/>
            <p:cNvSpPr txBox="1"/>
            <p:nvPr/>
          </p:nvSpPr>
          <p:spPr>
            <a:xfrm>
              <a:off x="2732575" y="4838265"/>
              <a:ext cx="509632"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-5</a:t>
              </a:r>
              <a:endParaRPr lang="en-US" sz="2400" b="1" dirty="0">
                <a:solidFill>
                  <a:srgbClr val="000000"/>
                </a:solidFill>
                <a:latin typeface="Arial" pitchFamily="34" charset="0"/>
                <a:cs typeface="Arial" pitchFamily="34" charset="0"/>
              </a:endParaRPr>
            </a:p>
          </p:txBody>
        </p:sp>
        <p:sp>
          <p:nvSpPr>
            <p:cNvPr id="112" name="TextBox 111"/>
            <p:cNvSpPr txBox="1"/>
            <p:nvPr/>
          </p:nvSpPr>
          <p:spPr>
            <a:xfrm>
              <a:off x="2275166" y="4851400"/>
              <a:ext cx="546099"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-6</a:t>
              </a:r>
              <a:endParaRPr lang="en-US" sz="2400" b="1" dirty="0">
                <a:solidFill>
                  <a:srgbClr val="000000"/>
                </a:solidFill>
                <a:latin typeface="Arial" pitchFamily="34" charset="0"/>
                <a:cs typeface="Arial" pitchFamily="34" charset="0"/>
              </a:endParaRPr>
            </a:p>
          </p:txBody>
        </p:sp>
        <p:sp>
          <p:nvSpPr>
            <p:cNvPr id="113" name="TextBox 112"/>
            <p:cNvSpPr txBox="1"/>
            <p:nvPr/>
          </p:nvSpPr>
          <p:spPr>
            <a:xfrm>
              <a:off x="1891119" y="4851400"/>
              <a:ext cx="517877"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-7</a:t>
              </a:r>
              <a:endParaRPr lang="en-US" sz="2400" b="1" dirty="0">
                <a:solidFill>
                  <a:srgbClr val="000000"/>
                </a:solidFill>
                <a:latin typeface="Arial" pitchFamily="34" charset="0"/>
                <a:cs typeface="Arial" pitchFamily="34" charset="0"/>
              </a:endParaRPr>
            </a:p>
          </p:txBody>
        </p:sp>
        <p:sp>
          <p:nvSpPr>
            <p:cNvPr id="114" name="TextBox 113"/>
            <p:cNvSpPr txBox="1"/>
            <p:nvPr/>
          </p:nvSpPr>
          <p:spPr>
            <a:xfrm>
              <a:off x="1526783" y="4851400"/>
              <a:ext cx="563649"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-8</a:t>
              </a:r>
              <a:endParaRPr lang="en-US" sz="2400" b="1" dirty="0">
                <a:solidFill>
                  <a:srgbClr val="000000"/>
                </a:solidFill>
                <a:latin typeface="Arial" pitchFamily="34" charset="0"/>
                <a:cs typeface="Arial" pitchFamily="34" charset="0"/>
              </a:endParaRPr>
            </a:p>
          </p:txBody>
        </p:sp>
        <p:sp>
          <p:nvSpPr>
            <p:cNvPr id="115" name="TextBox 114"/>
            <p:cNvSpPr txBox="1"/>
            <p:nvPr/>
          </p:nvSpPr>
          <p:spPr>
            <a:xfrm>
              <a:off x="1088920" y="4851400"/>
              <a:ext cx="586164"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-9</a:t>
              </a:r>
              <a:endParaRPr lang="en-US" sz="2400" b="1" dirty="0">
                <a:solidFill>
                  <a:srgbClr val="000000"/>
                </a:solidFill>
                <a:latin typeface="Arial" pitchFamily="34" charset="0"/>
                <a:cs typeface="Arial" pitchFamily="34" charset="0"/>
              </a:endParaRPr>
            </a:p>
          </p:txBody>
        </p:sp>
        <p:sp>
          <p:nvSpPr>
            <p:cNvPr id="116" name="TextBox 115"/>
            <p:cNvSpPr txBox="1"/>
            <p:nvPr/>
          </p:nvSpPr>
          <p:spPr>
            <a:xfrm>
              <a:off x="578068" y="4851400"/>
              <a:ext cx="672871"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-10</a:t>
              </a:r>
              <a:endParaRPr lang="en-US" sz="2400" b="1" dirty="0">
                <a:solidFill>
                  <a:srgbClr val="000000"/>
                </a:solidFill>
                <a:latin typeface="Arial" pitchFamily="34" charset="0"/>
                <a:cs typeface="Arial" pitchFamily="34" charset="0"/>
              </a:endParaRPr>
            </a:p>
          </p:txBody>
        </p:sp>
      </p:grpSp>
    </p:spTree>
    <p:extLst>
      <p:ext uri="{BB962C8B-B14F-4D97-AF65-F5344CB8AC3E}">
        <p14:creationId xmlns:p14="http://schemas.microsoft.com/office/powerpoint/2010/main" val="36511437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83548" y="1024834"/>
            <a:ext cx="826008"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32</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88994" y="1024834"/>
            <a:ext cx="8328917"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The integer  -20 is ______ -14.</a:t>
            </a:r>
            <a:endParaRPr lang="en-US" sz="2800" b="1" dirty="0">
              <a:solidFill>
                <a:srgbClr val="000000"/>
              </a:solidFill>
              <a:latin typeface="Arial" pitchFamily="34" charset="0"/>
              <a:cs typeface="Arial" pitchFamily="34" charset="0"/>
            </a:endParaRPr>
          </a:p>
        </p:txBody>
      </p:sp>
      <p:pic>
        <p:nvPicPr>
          <p:cNvPr id="17" name="Picture 1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54876" y="87478"/>
            <a:ext cx="3510534" cy="62485"/>
          </a:xfrm>
          <a:prstGeom prst="rect">
            <a:avLst/>
          </a:prstGeom>
          <a:solidFill>
            <a:scrgbClr r="0" g="0" b="0">
              <a:alpha val="0"/>
            </a:scrgbClr>
          </a:solidFill>
        </p:spPr>
      </p:pic>
      <p:sp>
        <p:nvSpPr>
          <p:cNvPr id="19" name="Rectangle 18"/>
          <p:cNvSpPr/>
          <p:nvPr/>
        </p:nvSpPr>
        <p:spPr>
          <a:xfrm>
            <a:off x="2834617" y="2297045"/>
            <a:ext cx="422933" cy="476391"/>
          </a:xfrm>
          <a:prstGeom prst="rect">
            <a:avLst/>
          </a:prstGeom>
        </p:spPr>
        <p:txBody>
          <a:bodyPr wrap="square" lIns="106025" tIns="53012" rIns="106025" bIns="53012">
            <a:spAutoFit/>
          </a:bodyPr>
          <a:lstStyle/>
          <a:p>
            <a:r>
              <a:rPr lang="en-US" sz="2400" b="1" dirty="0">
                <a:solidFill>
                  <a:srgbClr val="000000"/>
                </a:solidFill>
                <a:latin typeface="Arial - 28"/>
              </a:rPr>
              <a:t>=</a:t>
            </a:r>
          </a:p>
        </p:txBody>
      </p:sp>
      <p:sp>
        <p:nvSpPr>
          <p:cNvPr id="20" name="Rectangle 19"/>
          <p:cNvSpPr/>
          <p:nvPr/>
        </p:nvSpPr>
        <p:spPr>
          <a:xfrm>
            <a:off x="2834617" y="2866307"/>
            <a:ext cx="499133" cy="476391"/>
          </a:xfrm>
          <a:prstGeom prst="rect">
            <a:avLst/>
          </a:prstGeom>
        </p:spPr>
        <p:txBody>
          <a:bodyPr wrap="square" lIns="106025" tIns="53012" rIns="106025" bIns="53012">
            <a:spAutoFit/>
          </a:bodyPr>
          <a:lstStyle/>
          <a:p>
            <a:r>
              <a:rPr lang="en-US" sz="2400" b="1" dirty="0">
                <a:solidFill>
                  <a:srgbClr val="000000"/>
                </a:solidFill>
                <a:latin typeface="Arial - 28"/>
              </a:rPr>
              <a:t>&lt;</a:t>
            </a:r>
          </a:p>
        </p:txBody>
      </p:sp>
      <p:sp>
        <p:nvSpPr>
          <p:cNvPr id="21" name="Rectangle 20"/>
          <p:cNvSpPr/>
          <p:nvPr/>
        </p:nvSpPr>
        <p:spPr>
          <a:xfrm>
            <a:off x="2834617" y="3390337"/>
            <a:ext cx="499134" cy="476391"/>
          </a:xfrm>
          <a:prstGeom prst="rect">
            <a:avLst/>
          </a:prstGeom>
        </p:spPr>
        <p:txBody>
          <a:bodyPr wrap="square" lIns="106025" tIns="53012" rIns="106025" bIns="53012">
            <a:spAutoFit/>
          </a:bodyPr>
          <a:lstStyle/>
          <a:p>
            <a:r>
              <a:rPr lang="en-US" sz="2400" b="1" dirty="0">
                <a:solidFill>
                  <a:srgbClr val="000000"/>
                </a:solidFill>
                <a:latin typeface="Arial - 28"/>
              </a:rPr>
              <a:t>&gt;</a:t>
            </a:r>
          </a:p>
        </p:txBody>
      </p:sp>
      <p:sp>
        <p:nvSpPr>
          <p:cNvPr id="22" name="TextBox 21"/>
          <p:cNvSpPr txBox="1"/>
          <p:nvPr/>
        </p:nvSpPr>
        <p:spPr>
          <a:xfrm>
            <a:off x="2289381" y="2302830"/>
            <a:ext cx="37821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A</a:t>
            </a:r>
            <a:endParaRPr lang="en-GB" sz="2400" b="1" dirty="0">
              <a:latin typeface="Arial" pitchFamily="34" charset="0"/>
              <a:cs typeface="Arial" pitchFamily="34" charset="0"/>
            </a:endParaRPr>
          </a:p>
        </p:txBody>
      </p:sp>
      <p:sp>
        <p:nvSpPr>
          <p:cNvPr id="23" name="TextBox 22"/>
          <p:cNvSpPr txBox="1"/>
          <p:nvPr/>
        </p:nvSpPr>
        <p:spPr>
          <a:xfrm>
            <a:off x="2294021" y="2875158"/>
            <a:ext cx="37357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B</a:t>
            </a:r>
            <a:endParaRPr lang="en-GB" sz="2400" b="1" dirty="0">
              <a:latin typeface="Arial" pitchFamily="34" charset="0"/>
              <a:cs typeface="Arial" pitchFamily="34" charset="0"/>
            </a:endParaRPr>
          </a:p>
        </p:txBody>
      </p:sp>
      <p:sp>
        <p:nvSpPr>
          <p:cNvPr id="24" name="TextBox 23"/>
          <p:cNvSpPr txBox="1"/>
          <p:nvPr/>
        </p:nvSpPr>
        <p:spPr>
          <a:xfrm>
            <a:off x="2303300" y="3389367"/>
            <a:ext cx="364299"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C</a:t>
            </a:r>
            <a:endParaRPr lang="en-GB" sz="2400" b="1" dirty="0">
              <a:latin typeface="Arial" pitchFamily="34" charset="0"/>
              <a:cs typeface="Arial" pitchFamily="34" charset="0"/>
            </a:endParaRPr>
          </a:p>
        </p:txBody>
      </p:sp>
      <p:sp>
        <p:nvSpPr>
          <p:cNvPr id="25" name="Oval 24"/>
          <p:cNvSpPr/>
          <p:nvPr/>
        </p:nvSpPr>
        <p:spPr>
          <a:xfrm>
            <a:off x="1513817" y="234883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6" name="Oval 25"/>
          <p:cNvSpPr/>
          <p:nvPr/>
        </p:nvSpPr>
        <p:spPr>
          <a:xfrm>
            <a:off x="1516462" y="287433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7" name="Oval 26"/>
          <p:cNvSpPr/>
          <p:nvPr/>
        </p:nvSpPr>
        <p:spPr>
          <a:xfrm>
            <a:off x="1519212" y="339249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31436450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90720" y="1024834"/>
            <a:ext cx="826008"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33</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88994" y="1024834"/>
            <a:ext cx="7503422"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The integer  -14 is ______ -6 .</a:t>
            </a:r>
            <a:endParaRPr lang="en-US" sz="2800" b="1" dirty="0">
              <a:solidFill>
                <a:srgbClr val="000000"/>
              </a:solidFill>
              <a:latin typeface="Arial" pitchFamily="34" charset="0"/>
              <a:cs typeface="Arial" pitchFamily="34" charset="0"/>
            </a:endParaRPr>
          </a:p>
        </p:txBody>
      </p:sp>
      <p:pic>
        <p:nvPicPr>
          <p:cNvPr id="17" name="Picture 1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54876" y="87478"/>
            <a:ext cx="3510534" cy="62485"/>
          </a:xfrm>
          <a:prstGeom prst="rect">
            <a:avLst/>
          </a:prstGeom>
          <a:solidFill>
            <a:scrgbClr r="0" g="0" b="0">
              <a:alpha val="0"/>
            </a:scrgbClr>
          </a:solidFill>
        </p:spPr>
      </p:pic>
      <p:sp>
        <p:nvSpPr>
          <p:cNvPr id="19" name="Rectangle 18"/>
          <p:cNvSpPr/>
          <p:nvPr/>
        </p:nvSpPr>
        <p:spPr>
          <a:xfrm>
            <a:off x="2834617" y="2297044"/>
            <a:ext cx="499133" cy="476391"/>
          </a:xfrm>
          <a:prstGeom prst="rect">
            <a:avLst/>
          </a:prstGeom>
        </p:spPr>
        <p:txBody>
          <a:bodyPr wrap="square" lIns="106025" tIns="53012" rIns="106025" bIns="53012">
            <a:spAutoFit/>
          </a:bodyPr>
          <a:lstStyle/>
          <a:p>
            <a:r>
              <a:rPr lang="en-US" sz="2400" b="1" dirty="0">
                <a:solidFill>
                  <a:srgbClr val="000000"/>
                </a:solidFill>
                <a:latin typeface="Arial - 28"/>
              </a:rPr>
              <a:t>=</a:t>
            </a:r>
          </a:p>
        </p:txBody>
      </p:sp>
      <p:sp>
        <p:nvSpPr>
          <p:cNvPr id="20" name="Rectangle 19"/>
          <p:cNvSpPr/>
          <p:nvPr/>
        </p:nvSpPr>
        <p:spPr>
          <a:xfrm>
            <a:off x="2834617" y="2866306"/>
            <a:ext cx="499133" cy="476391"/>
          </a:xfrm>
          <a:prstGeom prst="rect">
            <a:avLst/>
          </a:prstGeom>
        </p:spPr>
        <p:txBody>
          <a:bodyPr wrap="square" lIns="106025" tIns="53012" rIns="106025" bIns="53012">
            <a:spAutoFit/>
          </a:bodyPr>
          <a:lstStyle/>
          <a:p>
            <a:r>
              <a:rPr lang="en-US" sz="2400" b="1" dirty="0">
                <a:solidFill>
                  <a:srgbClr val="000000"/>
                </a:solidFill>
                <a:latin typeface="Arial - 28"/>
              </a:rPr>
              <a:t>&lt;</a:t>
            </a:r>
          </a:p>
        </p:txBody>
      </p:sp>
      <p:sp>
        <p:nvSpPr>
          <p:cNvPr id="21" name="Rectangle 20"/>
          <p:cNvSpPr/>
          <p:nvPr/>
        </p:nvSpPr>
        <p:spPr>
          <a:xfrm>
            <a:off x="2834616" y="3390336"/>
            <a:ext cx="499134" cy="476391"/>
          </a:xfrm>
          <a:prstGeom prst="rect">
            <a:avLst/>
          </a:prstGeom>
        </p:spPr>
        <p:txBody>
          <a:bodyPr wrap="square" lIns="106025" tIns="53012" rIns="106025" bIns="53012">
            <a:spAutoFit/>
          </a:bodyPr>
          <a:lstStyle/>
          <a:p>
            <a:r>
              <a:rPr lang="en-US" sz="2400" b="1" dirty="0">
                <a:solidFill>
                  <a:srgbClr val="000000"/>
                </a:solidFill>
                <a:latin typeface="Arial - 28"/>
              </a:rPr>
              <a:t>&gt;</a:t>
            </a:r>
          </a:p>
        </p:txBody>
      </p:sp>
      <p:sp>
        <p:nvSpPr>
          <p:cNvPr id="22" name="TextBox 21"/>
          <p:cNvSpPr txBox="1"/>
          <p:nvPr/>
        </p:nvSpPr>
        <p:spPr>
          <a:xfrm>
            <a:off x="2289381" y="2302830"/>
            <a:ext cx="37821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A</a:t>
            </a:r>
            <a:endParaRPr lang="en-GB" sz="2400" b="1" dirty="0">
              <a:latin typeface="Arial" pitchFamily="34" charset="0"/>
              <a:cs typeface="Arial" pitchFamily="34" charset="0"/>
            </a:endParaRPr>
          </a:p>
        </p:txBody>
      </p:sp>
      <p:sp>
        <p:nvSpPr>
          <p:cNvPr id="23" name="TextBox 22"/>
          <p:cNvSpPr txBox="1"/>
          <p:nvPr/>
        </p:nvSpPr>
        <p:spPr>
          <a:xfrm>
            <a:off x="2294021" y="2875158"/>
            <a:ext cx="37357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B</a:t>
            </a:r>
            <a:endParaRPr lang="en-GB" sz="2400" b="1" dirty="0">
              <a:latin typeface="Arial" pitchFamily="34" charset="0"/>
              <a:cs typeface="Arial" pitchFamily="34" charset="0"/>
            </a:endParaRPr>
          </a:p>
        </p:txBody>
      </p:sp>
      <p:sp>
        <p:nvSpPr>
          <p:cNvPr id="24" name="TextBox 23"/>
          <p:cNvSpPr txBox="1"/>
          <p:nvPr/>
        </p:nvSpPr>
        <p:spPr>
          <a:xfrm>
            <a:off x="2303300" y="3389367"/>
            <a:ext cx="364299"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C</a:t>
            </a:r>
            <a:endParaRPr lang="en-GB" sz="2400" b="1" dirty="0">
              <a:latin typeface="Arial" pitchFamily="34" charset="0"/>
              <a:cs typeface="Arial" pitchFamily="34" charset="0"/>
            </a:endParaRPr>
          </a:p>
        </p:txBody>
      </p:sp>
      <p:sp>
        <p:nvSpPr>
          <p:cNvPr id="25" name="Oval 24"/>
          <p:cNvSpPr/>
          <p:nvPr/>
        </p:nvSpPr>
        <p:spPr>
          <a:xfrm>
            <a:off x="1513817" y="234883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6" name="Oval 25"/>
          <p:cNvSpPr/>
          <p:nvPr/>
        </p:nvSpPr>
        <p:spPr>
          <a:xfrm>
            <a:off x="1516462" y="287433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7" name="Oval 26"/>
          <p:cNvSpPr/>
          <p:nvPr/>
        </p:nvSpPr>
        <p:spPr>
          <a:xfrm>
            <a:off x="1519212" y="339249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34135824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338140" y="928756"/>
            <a:ext cx="5725018" cy="646331"/>
          </a:xfrm>
          <a:prstGeom prst="rect">
            <a:avLst/>
          </a:prstGeom>
          <a:noFill/>
        </p:spPr>
        <p:txBody>
          <a:bodyPr vert="horz" wrap="square" rtlCol="0">
            <a:spAutoFit/>
          </a:bodyPr>
          <a:lstStyle/>
          <a:p>
            <a:pPr algn="ctr"/>
            <a:r>
              <a:rPr lang="en-US" sz="3600" b="1" dirty="0" smtClean="0">
                <a:solidFill>
                  <a:srgbClr val="0000FF"/>
                </a:solidFill>
                <a:latin typeface="Arial" pitchFamily="34" charset="0"/>
                <a:cs typeface="Arial" pitchFamily="34" charset="0"/>
              </a:rPr>
              <a:t>Comparing All Integers</a:t>
            </a:r>
            <a:endParaRPr lang="en-US" sz="3600" b="1" dirty="0">
              <a:solidFill>
                <a:srgbClr val="0000FF"/>
              </a:solidFill>
              <a:latin typeface="Arial" pitchFamily="34" charset="0"/>
              <a:cs typeface="Arial" pitchFamily="34" charset="0"/>
            </a:endParaRPr>
          </a:p>
        </p:txBody>
      </p:sp>
      <p:sp>
        <p:nvSpPr>
          <p:cNvPr id="3" name="TextBox 2"/>
          <p:cNvSpPr txBox="1"/>
          <p:nvPr/>
        </p:nvSpPr>
        <p:spPr>
          <a:xfrm>
            <a:off x="494471" y="1975678"/>
            <a:ext cx="9316277" cy="1938992"/>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Any positive number is greater than zero and any negative number.</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Any negative number is less than zero and any positive number.</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38323610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88559" y="1024834"/>
            <a:ext cx="635391"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34</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92306" y="1024834"/>
            <a:ext cx="6040184"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The integer  -4 is ______ 6.</a:t>
            </a:r>
            <a:endParaRPr lang="en-US" sz="2800" b="1" dirty="0">
              <a:solidFill>
                <a:srgbClr val="000000"/>
              </a:solidFill>
              <a:latin typeface="Arial" pitchFamily="34" charset="0"/>
              <a:cs typeface="Arial" pitchFamily="34" charset="0"/>
            </a:endParaRPr>
          </a:p>
        </p:txBody>
      </p:sp>
      <p:pic>
        <p:nvPicPr>
          <p:cNvPr id="17" name="Picture 1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41970" y="99975"/>
            <a:ext cx="3510534" cy="62485"/>
          </a:xfrm>
          <a:prstGeom prst="rect">
            <a:avLst/>
          </a:prstGeom>
          <a:solidFill>
            <a:scrgbClr r="0" g="0" b="0">
              <a:alpha val="0"/>
            </a:scrgbClr>
          </a:solidFill>
        </p:spPr>
      </p:pic>
      <p:sp>
        <p:nvSpPr>
          <p:cNvPr id="18" name="Rectangle 17"/>
          <p:cNvSpPr/>
          <p:nvPr/>
        </p:nvSpPr>
        <p:spPr>
          <a:xfrm>
            <a:off x="2834617" y="2297044"/>
            <a:ext cx="575333" cy="476391"/>
          </a:xfrm>
          <a:prstGeom prst="rect">
            <a:avLst/>
          </a:prstGeom>
        </p:spPr>
        <p:txBody>
          <a:bodyPr wrap="square" lIns="106025" tIns="53012" rIns="106025" bIns="53012">
            <a:spAutoFit/>
          </a:bodyPr>
          <a:lstStyle/>
          <a:p>
            <a:r>
              <a:rPr lang="en-US" sz="2400" b="1" dirty="0">
                <a:solidFill>
                  <a:srgbClr val="000000"/>
                </a:solidFill>
                <a:latin typeface="Arial - 28"/>
              </a:rPr>
              <a:t>=</a:t>
            </a:r>
          </a:p>
        </p:txBody>
      </p:sp>
      <p:sp>
        <p:nvSpPr>
          <p:cNvPr id="19" name="Rectangle 18"/>
          <p:cNvSpPr/>
          <p:nvPr/>
        </p:nvSpPr>
        <p:spPr>
          <a:xfrm>
            <a:off x="2834617" y="2866306"/>
            <a:ext cx="575333" cy="476391"/>
          </a:xfrm>
          <a:prstGeom prst="rect">
            <a:avLst/>
          </a:prstGeom>
        </p:spPr>
        <p:txBody>
          <a:bodyPr wrap="square" lIns="106025" tIns="53012" rIns="106025" bIns="53012">
            <a:spAutoFit/>
          </a:bodyPr>
          <a:lstStyle/>
          <a:p>
            <a:r>
              <a:rPr lang="en-US" sz="2400" b="1" dirty="0">
                <a:solidFill>
                  <a:srgbClr val="000000"/>
                </a:solidFill>
                <a:latin typeface="Arial - 28"/>
              </a:rPr>
              <a:t>&lt;</a:t>
            </a:r>
          </a:p>
        </p:txBody>
      </p:sp>
      <p:sp>
        <p:nvSpPr>
          <p:cNvPr id="20" name="Rectangle 19"/>
          <p:cNvSpPr/>
          <p:nvPr/>
        </p:nvSpPr>
        <p:spPr>
          <a:xfrm>
            <a:off x="2834617" y="3370458"/>
            <a:ext cx="422934" cy="476391"/>
          </a:xfrm>
          <a:prstGeom prst="rect">
            <a:avLst/>
          </a:prstGeom>
        </p:spPr>
        <p:txBody>
          <a:bodyPr wrap="square" lIns="106025" tIns="53012" rIns="106025" bIns="53012">
            <a:spAutoFit/>
          </a:bodyPr>
          <a:lstStyle/>
          <a:p>
            <a:r>
              <a:rPr lang="en-US" sz="2400" b="1" dirty="0">
                <a:solidFill>
                  <a:srgbClr val="000000"/>
                </a:solidFill>
                <a:latin typeface="Arial - 28"/>
              </a:rPr>
              <a:t>&gt;</a:t>
            </a:r>
          </a:p>
        </p:txBody>
      </p:sp>
      <p:sp>
        <p:nvSpPr>
          <p:cNvPr id="21" name="TextBox 20"/>
          <p:cNvSpPr txBox="1"/>
          <p:nvPr/>
        </p:nvSpPr>
        <p:spPr>
          <a:xfrm>
            <a:off x="2289381" y="2302830"/>
            <a:ext cx="37821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A</a:t>
            </a:r>
            <a:endParaRPr lang="en-GB" sz="2400" b="1" dirty="0">
              <a:latin typeface="Arial" pitchFamily="34" charset="0"/>
              <a:cs typeface="Arial" pitchFamily="34" charset="0"/>
            </a:endParaRPr>
          </a:p>
        </p:txBody>
      </p:sp>
      <p:sp>
        <p:nvSpPr>
          <p:cNvPr id="22" name="TextBox 21"/>
          <p:cNvSpPr txBox="1"/>
          <p:nvPr/>
        </p:nvSpPr>
        <p:spPr>
          <a:xfrm>
            <a:off x="2294021" y="2875158"/>
            <a:ext cx="37357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B</a:t>
            </a:r>
            <a:endParaRPr lang="en-GB" sz="2400" b="1" dirty="0">
              <a:latin typeface="Arial" pitchFamily="34" charset="0"/>
              <a:cs typeface="Arial" pitchFamily="34" charset="0"/>
            </a:endParaRPr>
          </a:p>
        </p:txBody>
      </p:sp>
      <p:sp>
        <p:nvSpPr>
          <p:cNvPr id="23" name="TextBox 22"/>
          <p:cNvSpPr txBox="1"/>
          <p:nvPr/>
        </p:nvSpPr>
        <p:spPr>
          <a:xfrm>
            <a:off x="2303300" y="3389367"/>
            <a:ext cx="364299"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C</a:t>
            </a:r>
            <a:endParaRPr lang="en-GB" sz="2400" b="1" dirty="0">
              <a:latin typeface="Arial" pitchFamily="34" charset="0"/>
              <a:cs typeface="Arial" pitchFamily="34" charset="0"/>
            </a:endParaRPr>
          </a:p>
        </p:txBody>
      </p:sp>
      <p:sp>
        <p:nvSpPr>
          <p:cNvPr id="24" name="Oval 23"/>
          <p:cNvSpPr/>
          <p:nvPr/>
        </p:nvSpPr>
        <p:spPr>
          <a:xfrm>
            <a:off x="1513817" y="234883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5" name="Oval 24"/>
          <p:cNvSpPr/>
          <p:nvPr/>
        </p:nvSpPr>
        <p:spPr>
          <a:xfrm>
            <a:off x="1516462" y="287433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6" name="Oval 25"/>
          <p:cNvSpPr/>
          <p:nvPr/>
        </p:nvSpPr>
        <p:spPr>
          <a:xfrm>
            <a:off x="1519212" y="339249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40237135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77906" y="1024834"/>
            <a:ext cx="826008"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35</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08366" y="1024834"/>
            <a:ext cx="6040184"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The integer  -3 is ______ 0.</a:t>
            </a:r>
            <a:endParaRPr lang="en-US" sz="2800" b="1" dirty="0">
              <a:solidFill>
                <a:srgbClr val="000000"/>
              </a:solidFill>
              <a:latin typeface="Arial" pitchFamily="34" charset="0"/>
              <a:cs typeface="Arial" pitchFamily="34" charset="0"/>
            </a:endParaRPr>
          </a:p>
        </p:txBody>
      </p:sp>
      <p:pic>
        <p:nvPicPr>
          <p:cNvPr id="17" name="Picture 1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41970" y="99975"/>
            <a:ext cx="3510534" cy="62485"/>
          </a:xfrm>
          <a:prstGeom prst="rect">
            <a:avLst/>
          </a:prstGeom>
          <a:solidFill>
            <a:scrgbClr r="0" g="0" b="0">
              <a:alpha val="0"/>
            </a:scrgbClr>
          </a:solidFill>
        </p:spPr>
      </p:pic>
      <p:sp>
        <p:nvSpPr>
          <p:cNvPr id="18" name="Rectangle 17"/>
          <p:cNvSpPr/>
          <p:nvPr/>
        </p:nvSpPr>
        <p:spPr>
          <a:xfrm>
            <a:off x="2834617" y="2297044"/>
            <a:ext cx="575333" cy="476391"/>
          </a:xfrm>
          <a:prstGeom prst="rect">
            <a:avLst/>
          </a:prstGeom>
        </p:spPr>
        <p:txBody>
          <a:bodyPr wrap="square" lIns="106025" tIns="53012" rIns="106025" bIns="53012">
            <a:spAutoFit/>
          </a:bodyPr>
          <a:lstStyle/>
          <a:p>
            <a:r>
              <a:rPr lang="en-US" sz="2400" b="1" dirty="0">
                <a:solidFill>
                  <a:srgbClr val="000000"/>
                </a:solidFill>
                <a:latin typeface="Arial - 28"/>
              </a:rPr>
              <a:t>=</a:t>
            </a:r>
          </a:p>
        </p:txBody>
      </p:sp>
      <p:sp>
        <p:nvSpPr>
          <p:cNvPr id="19" name="Rectangle 18"/>
          <p:cNvSpPr/>
          <p:nvPr/>
        </p:nvSpPr>
        <p:spPr>
          <a:xfrm>
            <a:off x="2834617" y="2866306"/>
            <a:ext cx="422933" cy="476391"/>
          </a:xfrm>
          <a:prstGeom prst="rect">
            <a:avLst/>
          </a:prstGeom>
        </p:spPr>
        <p:txBody>
          <a:bodyPr wrap="square" lIns="106025" tIns="53012" rIns="106025" bIns="53012">
            <a:spAutoFit/>
          </a:bodyPr>
          <a:lstStyle/>
          <a:p>
            <a:r>
              <a:rPr lang="en-US" sz="2400" b="1" dirty="0">
                <a:solidFill>
                  <a:srgbClr val="000000"/>
                </a:solidFill>
                <a:latin typeface="Arial - 28"/>
              </a:rPr>
              <a:t>&lt;</a:t>
            </a:r>
          </a:p>
        </p:txBody>
      </p:sp>
      <p:sp>
        <p:nvSpPr>
          <p:cNvPr id="20" name="Rectangle 19"/>
          <p:cNvSpPr/>
          <p:nvPr/>
        </p:nvSpPr>
        <p:spPr>
          <a:xfrm>
            <a:off x="2834617" y="3370458"/>
            <a:ext cx="422934" cy="476391"/>
          </a:xfrm>
          <a:prstGeom prst="rect">
            <a:avLst/>
          </a:prstGeom>
        </p:spPr>
        <p:txBody>
          <a:bodyPr wrap="square" lIns="106025" tIns="53012" rIns="106025" bIns="53012">
            <a:spAutoFit/>
          </a:bodyPr>
          <a:lstStyle/>
          <a:p>
            <a:r>
              <a:rPr lang="en-US" sz="2400" b="1" dirty="0">
                <a:solidFill>
                  <a:srgbClr val="000000"/>
                </a:solidFill>
                <a:latin typeface="Arial - 28"/>
              </a:rPr>
              <a:t>&gt;</a:t>
            </a:r>
          </a:p>
        </p:txBody>
      </p:sp>
      <p:sp>
        <p:nvSpPr>
          <p:cNvPr id="21" name="TextBox 20"/>
          <p:cNvSpPr txBox="1"/>
          <p:nvPr/>
        </p:nvSpPr>
        <p:spPr>
          <a:xfrm>
            <a:off x="2289381" y="2302830"/>
            <a:ext cx="37821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A</a:t>
            </a:r>
            <a:endParaRPr lang="en-GB" sz="2400" b="1" dirty="0">
              <a:latin typeface="Arial" pitchFamily="34" charset="0"/>
              <a:cs typeface="Arial" pitchFamily="34" charset="0"/>
            </a:endParaRPr>
          </a:p>
        </p:txBody>
      </p:sp>
      <p:sp>
        <p:nvSpPr>
          <p:cNvPr id="22" name="TextBox 21"/>
          <p:cNvSpPr txBox="1"/>
          <p:nvPr/>
        </p:nvSpPr>
        <p:spPr>
          <a:xfrm>
            <a:off x="2294021" y="2875158"/>
            <a:ext cx="37357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B</a:t>
            </a:r>
            <a:endParaRPr lang="en-GB" sz="2400" b="1" dirty="0">
              <a:latin typeface="Arial" pitchFamily="34" charset="0"/>
              <a:cs typeface="Arial" pitchFamily="34" charset="0"/>
            </a:endParaRPr>
          </a:p>
        </p:txBody>
      </p:sp>
      <p:sp>
        <p:nvSpPr>
          <p:cNvPr id="23" name="TextBox 22"/>
          <p:cNvSpPr txBox="1"/>
          <p:nvPr/>
        </p:nvSpPr>
        <p:spPr>
          <a:xfrm>
            <a:off x="2303300" y="3389367"/>
            <a:ext cx="364299"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C</a:t>
            </a:r>
            <a:endParaRPr lang="en-GB" sz="2400" b="1" dirty="0">
              <a:latin typeface="Arial" pitchFamily="34" charset="0"/>
              <a:cs typeface="Arial" pitchFamily="34" charset="0"/>
            </a:endParaRPr>
          </a:p>
        </p:txBody>
      </p:sp>
      <p:sp>
        <p:nvSpPr>
          <p:cNvPr id="24" name="Oval 23"/>
          <p:cNvSpPr/>
          <p:nvPr/>
        </p:nvSpPr>
        <p:spPr>
          <a:xfrm>
            <a:off x="1513817" y="234883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5" name="Oval 24"/>
          <p:cNvSpPr/>
          <p:nvPr/>
        </p:nvSpPr>
        <p:spPr>
          <a:xfrm>
            <a:off x="1516462" y="287433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6" name="Oval 25"/>
          <p:cNvSpPr/>
          <p:nvPr/>
        </p:nvSpPr>
        <p:spPr>
          <a:xfrm>
            <a:off x="1519212" y="339249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63546356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79510" y="1024834"/>
            <a:ext cx="826008"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36</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04908" y="1024834"/>
            <a:ext cx="5911120"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The integer  5 is ______ 0.</a:t>
            </a:r>
            <a:endParaRPr lang="en-US" sz="2800" b="1" dirty="0">
              <a:solidFill>
                <a:srgbClr val="000000"/>
              </a:solidFill>
              <a:latin typeface="Arial" pitchFamily="34" charset="0"/>
              <a:cs typeface="Arial" pitchFamily="34" charset="0"/>
            </a:endParaRPr>
          </a:p>
        </p:txBody>
      </p:sp>
      <p:pic>
        <p:nvPicPr>
          <p:cNvPr id="17" name="Picture 1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6157" y="87478"/>
            <a:ext cx="3510534" cy="62485"/>
          </a:xfrm>
          <a:prstGeom prst="rect">
            <a:avLst/>
          </a:prstGeom>
          <a:solidFill>
            <a:scrgbClr r="0" g="0" b="0">
              <a:alpha val="0"/>
            </a:scrgbClr>
          </a:solidFill>
        </p:spPr>
      </p:pic>
      <p:sp>
        <p:nvSpPr>
          <p:cNvPr id="18" name="Rectangle 17"/>
          <p:cNvSpPr/>
          <p:nvPr/>
        </p:nvSpPr>
        <p:spPr>
          <a:xfrm>
            <a:off x="2834617" y="2297044"/>
            <a:ext cx="575333" cy="476391"/>
          </a:xfrm>
          <a:prstGeom prst="rect">
            <a:avLst/>
          </a:prstGeom>
        </p:spPr>
        <p:txBody>
          <a:bodyPr wrap="square" lIns="106025" tIns="53012" rIns="106025" bIns="53012">
            <a:spAutoFit/>
          </a:bodyPr>
          <a:lstStyle/>
          <a:p>
            <a:r>
              <a:rPr lang="en-US" sz="2400" b="1" dirty="0">
                <a:solidFill>
                  <a:srgbClr val="000000"/>
                </a:solidFill>
                <a:latin typeface="Arial - 28"/>
              </a:rPr>
              <a:t>=</a:t>
            </a:r>
          </a:p>
        </p:txBody>
      </p:sp>
      <p:sp>
        <p:nvSpPr>
          <p:cNvPr id="19" name="Rectangle 18"/>
          <p:cNvSpPr/>
          <p:nvPr/>
        </p:nvSpPr>
        <p:spPr>
          <a:xfrm>
            <a:off x="2834617" y="2866306"/>
            <a:ext cx="575333" cy="476391"/>
          </a:xfrm>
          <a:prstGeom prst="rect">
            <a:avLst/>
          </a:prstGeom>
        </p:spPr>
        <p:txBody>
          <a:bodyPr wrap="square" lIns="106025" tIns="53012" rIns="106025" bIns="53012">
            <a:spAutoFit/>
          </a:bodyPr>
          <a:lstStyle/>
          <a:p>
            <a:r>
              <a:rPr lang="en-US" sz="2400" b="1" dirty="0">
                <a:solidFill>
                  <a:srgbClr val="000000"/>
                </a:solidFill>
                <a:latin typeface="Arial - 28"/>
              </a:rPr>
              <a:t>&lt;</a:t>
            </a:r>
          </a:p>
        </p:txBody>
      </p:sp>
      <p:sp>
        <p:nvSpPr>
          <p:cNvPr id="20" name="Rectangle 19"/>
          <p:cNvSpPr/>
          <p:nvPr/>
        </p:nvSpPr>
        <p:spPr>
          <a:xfrm>
            <a:off x="2834617" y="3370458"/>
            <a:ext cx="575334" cy="476391"/>
          </a:xfrm>
          <a:prstGeom prst="rect">
            <a:avLst/>
          </a:prstGeom>
        </p:spPr>
        <p:txBody>
          <a:bodyPr wrap="square" lIns="106025" tIns="53012" rIns="106025" bIns="53012">
            <a:spAutoFit/>
          </a:bodyPr>
          <a:lstStyle/>
          <a:p>
            <a:r>
              <a:rPr lang="en-US" sz="2400" b="1" dirty="0">
                <a:solidFill>
                  <a:srgbClr val="000000"/>
                </a:solidFill>
                <a:latin typeface="Arial - 28"/>
              </a:rPr>
              <a:t>&gt;</a:t>
            </a:r>
          </a:p>
        </p:txBody>
      </p:sp>
      <p:sp>
        <p:nvSpPr>
          <p:cNvPr id="21" name="TextBox 20"/>
          <p:cNvSpPr txBox="1"/>
          <p:nvPr/>
        </p:nvSpPr>
        <p:spPr>
          <a:xfrm>
            <a:off x="2289381" y="2302830"/>
            <a:ext cx="37821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A</a:t>
            </a:r>
            <a:endParaRPr lang="en-GB" sz="2400" b="1" dirty="0">
              <a:latin typeface="Arial" pitchFamily="34" charset="0"/>
              <a:cs typeface="Arial" pitchFamily="34" charset="0"/>
            </a:endParaRPr>
          </a:p>
        </p:txBody>
      </p:sp>
      <p:sp>
        <p:nvSpPr>
          <p:cNvPr id="22" name="TextBox 21"/>
          <p:cNvSpPr txBox="1"/>
          <p:nvPr/>
        </p:nvSpPr>
        <p:spPr>
          <a:xfrm>
            <a:off x="2294021" y="2875158"/>
            <a:ext cx="37357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B</a:t>
            </a:r>
            <a:endParaRPr lang="en-GB" sz="2400" b="1" dirty="0">
              <a:latin typeface="Arial" pitchFamily="34" charset="0"/>
              <a:cs typeface="Arial" pitchFamily="34" charset="0"/>
            </a:endParaRPr>
          </a:p>
        </p:txBody>
      </p:sp>
      <p:sp>
        <p:nvSpPr>
          <p:cNvPr id="23" name="TextBox 22"/>
          <p:cNvSpPr txBox="1"/>
          <p:nvPr/>
        </p:nvSpPr>
        <p:spPr>
          <a:xfrm>
            <a:off x="2303300" y="3389367"/>
            <a:ext cx="364299"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C</a:t>
            </a:r>
            <a:endParaRPr lang="en-GB" sz="2400" b="1" dirty="0">
              <a:latin typeface="Arial" pitchFamily="34" charset="0"/>
              <a:cs typeface="Arial" pitchFamily="34" charset="0"/>
            </a:endParaRPr>
          </a:p>
        </p:txBody>
      </p:sp>
      <p:sp>
        <p:nvSpPr>
          <p:cNvPr id="24" name="Oval 23"/>
          <p:cNvSpPr/>
          <p:nvPr/>
        </p:nvSpPr>
        <p:spPr>
          <a:xfrm>
            <a:off x="1513817" y="234883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5" name="Oval 24"/>
          <p:cNvSpPr/>
          <p:nvPr/>
        </p:nvSpPr>
        <p:spPr>
          <a:xfrm>
            <a:off x="1516462" y="287433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6" name="Oval 25"/>
          <p:cNvSpPr/>
          <p:nvPr/>
        </p:nvSpPr>
        <p:spPr>
          <a:xfrm>
            <a:off x="1519212" y="339249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42454542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74594" y="1035014"/>
            <a:ext cx="91735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37</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91947" y="1035014"/>
            <a:ext cx="6169247"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The integer  -4 is ______ -9.</a:t>
            </a:r>
            <a:endParaRPr lang="en-US" sz="2800" b="1" dirty="0">
              <a:solidFill>
                <a:srgbClr val="000000"/>
              </a:solidFill>
              <a:latin typeface="Arial" pitchFamily="34" charset="0"/>
              <a:cs typeface="Arial" pitchFamily="34" charset="0"/>
            </a:endParaRPr>
          </a:p>
        </p:txBody>
      </p:sp>
      <p:pic>
        <p:nvPicPr>
          <p:cNvPr id="17" name="Picture 1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41970" y="112472"/>
            <a:ext cx="3510534" cy="62485"/>
          </a:xfrm>
          <a:prstGeom prst="rect">
            <a:avLst/>
          </a:prstGeom>
          <a:solidFill>
            <a:scrgbClr r="0" g="0" b="0">
              <a:alpha val="0"/>
            </a:scrgbClr>
          </a:solidFill>
        </p:spPr>
      </p:pic>
      <p:sp>
        <p:nvSpPr>
          <p:cNvPr id="18" name="Rectangle 17"/>
          <p:cNvSpPr/>
          <p:nvPr/>
        </p:nvSpPr>
        <p:spPr>
          <a:xfrm>
            <a:off x="2834617" y="2297044"/>
            <a:ext cx="575333" cy="476391"/>
          </a:xfrm>
          <a:prstGeom prst="rect">
            <a:avLst/>
          </a:prstGeom>
        </p:spPr>
        <p:txBody>
          <a:bodyPr wrap="square" lIns="106025" tIns="53012" rIns="106025" bIns="53012">
            <a:spAutoFit/>
          </a:bodyPr>
          <a:lstStyle/>
          <a:p>
            <a:r>
              <a:rPr lang="en-US" sz="2400" b="1" dirty="0">
                <a:solidFill>
                  <a:srgbClr val="000000"/>
                </a:solidFill>
                <a:latin typeface="Arial - 28"/>
              </a:rPr>
              <a:t>=</a:t>
            </a:r>
          </a:p>
        </p:txBody>
      </p:sp>
      <p:sp>
        <p:nvSpPr>
          <p:cNvPr id="19" name="Rectangle 18"/>
          <p:cNvSpPr/>
          <p:nvPr/>
        </p:nvSpPr>
        <p:spPr>
          <a:xfrm>
            <a:off x="2834617" y="2866306"/>
            <a:ext cx="575333" cy="476391"/>
          </a:xfrm>
          <a:prstGeom prst="rect">
            <a:avLst/>
          </a:prstGeom>
        </p:spPr>
        <p:txBody>
          <a:bodyPr wrap="square" lIns="106025" tIns="53012" rIns="106025" bIns="53012">
            <a:spAutoFit/>
          </a:bodyPr>
          <a:lstStyle/>
          <a:p>
            <a:r>
              <a:rPr lang="en-US" sz="2400" b="1" dirty="0">
                <a:solidFill>
                  <a:srgbClr val="000000"/>
                </a:solidFill>
                <a:latin typeface="Arial - 28"/>
              </a:rPr>
              <a:t>&lt;</a:t>
            </a:r>
          </a:p>
        </p:txBody>
      </p:sp>
      <p:sp>
        <p:nvSpPr>
          <p:cNvPr id="20" name="Rectangle 19"/>
          <p:cNvSpPr/>
          <p:nvPr/>
        </p:nvSpPr>
        <p:spPr>
          <a:xfrm>
            <a:off x="2834617" y="3370458"/>
            <a:ext cx="575334" cy="476391"/>
          </a:xfrm>
          <a:prstGeom prst="rect">
            <a:avLst/>
          </a:prstGeom>
        </p:spPr>
        <p:txBody>
          <a:bodyPr wrap="square" lIns="106025" tIns="53012" rIns="106025" bIns="53012">
            <a:spAutoFit/>
          </a:bodyPr>
          <a:lstStyle/>
          <a:p>
            <a:r>
              <a:rPr lang="en-US" sz="2400" b="1" dirty="0">
                <a:solidFill>
                  <a:srgbClr val="000000"/>
                </a:solidFill>
                <a:latin typeface="Arial - 28"/>
              </a:rPr>
              <a:t>&gt;</a:t>
            </a:r>
          </a:p>
        </p:txBody>
      </p:sp>
      <p:sp>
        <p:nvSpPr>
          <p:cNvPr id="21" name="TextBox 20"/>
          <p:cNvSpPr txBox="1"/>
          <p:nvPr/>
        </p:nvSpPr>
        <p:spPr>
          <a:xfrm>
            <a:off x="2289381" y="2302830"/>
            <a:ext cx="37821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A</a:t>
            </a:r>
            <a:endParaRPr lang="en-GB" sz="2400" b="1" dirty="0">
              <a:latin typeface="Arial" pitchFamily="34" charset="0"/>
              <a:cs typeface="Arial" pitchFamily="34" charset="0"/>
            </a:endParaRPr>
          </a:p>
        </p:txBody>
      </p:sp>
      <p:sp>
        <p:nvSpPr>
          <p:cNvPr id="22" name="TextBox 21"/>
          <p:cNvSpPr txBox="1"/>
          <p:nvPr/>
        </p:nvSpPr>
        <p:spPr>
          <a:xfrm>
            <a:off x="2294021" y="2875158"/>
            <a:ext cx="37357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B</a:t>
            </a:r>
            <a:endParaRPr lang="en-GB" sz="2400" b="1" dirty="0">
              <a:latin typeface="Arial" pitchFamily="34" charset="0"/>
              <a:cs typeface="Arial" pitchFamily="34" charset="0"/>
            </a:endParaRPr>
          </a:p>
        </p:txBody>
      </p:sp>
      <p:sp>
        <p:nvSpPr>
          <p:cNvPr id="23" name="TextBox 22"/>
          <p:cNvSpPr txBox="1"/>
          <p:nvPr/>
        </p:nvSpPr>
        <p:spPr>
          <a:xfrm>
            <a:off x="2303300" y="3389367"/>
            <a:ext cx="364299"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C</a:t>
            </a:r>
            <a:endParaRPr lang="en-GB" sz="2400" b="1" dirty="0">
              <a:latin typeface="Arial" pitchFamily="34" charset="0"/>
              <a:cs typeface="Arial" pitchFamily="34" charset="0"/>
            </a:endParaRPr>
          </a:p>
        </p:txBody>
      </p:sp>
      <p:sp>
        <p:nvSpPr>
          <p:cNvPr id="24" name="Oval 23"/>
          <p:cNvSpPr/>
          <p:nvPr/>
        </p:nvSpPr>
        <p:spPr>
          <a:xfrm>
            <a:off x="1513817" y="234883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5" name="Oval 24"/>
          <p:cNvSpPr/>
          <p:nvPr/>
        </p:nvSpPr>
        <p:spPr>
          <a:xfrm>
            <a:off x="1516462" y="287433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6" name="Oval 25"/>
          <p:cNvSpPr/>
          <p:nvPr/>
        </p:nvSpPr>
        <p:spPr>
          <a:xfrm>
            <a:off x="1519212" y="339249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30680258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88500" y="1031702"/>
            <a:ext cx="635450"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38</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94020" y="1031702"/>
            <a:ext cx="6246686" cy="523220"/>
          </a:xfrm>
          <a:prstGeom prst="rect">
            <a:avLst/>
          </a:prstGeom>
          <a:noFill/>
        </p:spPr>
        <p:txBody>
          <a:bodyPr vert="horz" rtlCol="0">
            <a:spAutoFit/>
          </a:bodyPr>
          <a:lstStyle/>
          <a:p>
            <a:r>
              <a:rPr lang="en-US" sz="2800" b="1" dirty="0" smtClean="0">
                <a:solidFill>
                  <a:srgbClr val="000000"/>
                </a:solidFill>
                <a:latin typeface="Arial" pitchFamily="34" charset="0"/>
                <a:cs typeface="Arial" pitchFamily="34" charset="0"/>
              </a:rPr>
              <a:t>The integer  1 is ______ -54.</a:t>
            </a:r>
            <a:endParaRPr lang="en-US" sz="2800" b="1" dirty="0">
              <a:solidFill>
                <a:srgbClr val="000000"/>
              </a:solidFill>
              <a:latin typeface="Arial" pitchFamily="34" charset="0"/>
              <a:cs typeface="Arial" pitchFamily="34" charset="0"/>
            </a:endParaRPr>
          </a:p>
        </p:txBody>
      </p:sp>
      <p:pic>
        <p:nvPicPr>
          <p:cNvPr id="17" name="Picture 1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41970" y="112472"/>
            <a:ext cx="3510534" cy="62485"/>
          </a:xfrm>
          <a:prstGeom prst="rect">
            <a:avLst/>
          </a:prstGeom>
          <a:solidFill>
            <a:scrgbClr r="0" g="0" b="0">
              <a:alpha val="0"/>
            </a:scrgbClr>
          </a:solidFill>
        </p:spPr>
      </p:pic>
      <p:sp>
        <p:nvSpPr>
          <p:cNvPr id="18" name="Rectangle 17"/>
          <p:cNvSpPr/>
          <p:nvPr/>
        </p:nvSpPr>
        <p:spPr>
          <a:xfrm>
            <a:off x="2834617" y="2297044"/>
            <a:ext cx="422933" cy="476391"/>
          </a:xfrm>
          <a:prstGeom prst="rect">
            <a:avLst/>
          </a:prstGeom>
        </p:spPr>
        <p:txBody>
          <a:bodyPr wrap="square" lIns="106025" tIns="53012" rIns="106025" bIns="53012">
            <a:spAutoFit/>
          </a:bodyPr>
          <a:lstStyle/>
          <a:p>
            <a:r>
              <a:rPr lang="en-US" sz="2400" b="1" dirty="0">
                <a:solidFill>
                  <a:srgbClr val="000000"/>
                </a:solidFill>
                <a:latin typeface="Arial - 28"/>
              </a:rPr>
              <a:t>=</a:t>
            </a:r>
          </a:p>
        </p:txBody>
      </p:sp>
      <p:sp>
        <p:nvSpPr>
          <p:cNvPr id="19" name="Rectangle 18"/>
          <p:cNvSpPr/>
          <p:nvPr/>
        </p:nvSpPr>
        <p:spPr>
          <a:xfrm>
            <a:off x="2834617" y="2866306"/>
            <a:ext cx="422933" cy="476391"/>
          </a:xfrm>
          <a:prstGeom prst="rect">
            <a:avLst/>
          </a:prstGeom>
        </p:spPr>
        <p:txBody>
          <a:bodyPr wrap="square" lIns="106025" tIns="53012" rIns="106025" bIns="53012">
            <a:spAutoFit/>
          </a:bodyPr>
          <a:lstStyle/>
          <a:p>
            <a:r>
              <a:rPr lang="en-US" sz="2400" b="1" dirty="0">
                <a:solidFill>
                  <a:srgbClr val="000000"/>
                </a:solidFill>
                <a:latin typeface="Arial - 28"/>
              </a:rPr>
              <a:t>&lt;</a:t>
            </a:r>
          </a:p>
        </p:txBody>
      </p:sp>
      <p:sp>
        <p:nvSpPr>
          <p:cNvPr id="20" name="Rectangle 19"/>
          <p:cNvSpPr/>
          <p:nvPr/>
        </p:nvSpPr>
        <p:spPr>
          <a:xfrm>
            <a:off x="2834617" y="3390336"/>
            <a:ext cx="422934" cy="476391"/>
          </a:xfrm>
          <a:prstGeom prst="rect">
            <a:avLst/>
          </a:prstGeom>
        </p:spPr>
        <p:txBody>
          <a:bodyPr wrap="square" lIns="106025" tIns="53012" rIns="106025" bIns="53012">
            <a:spAutoFit/>
          </a:bodyPr>
          <a:lstStyle/>
          <a:p>
            <a:r>
              <a:rPr lang="en-US" sz="2400" b="1" dirty="0">
                <a:solidFill>
                  <a:srgbClr val="000000"/>
                </a:solidFill>
                <a:latin typeface="Arial - 28"/>
              </a:rPr>
              <a:t>&gt;</a:t>
            </a:r>
          </a:p>
        </p:txBody>
      </p:sp>
      <p:sp>
        <p:nvSpPr>
          <p:cNvPr id="21" name="TextBox 20"/>
          <p:cNvSpPr txBox="1"/>
          <p:nvPr/>
        </p:nvSpPr>
        <p:spPr>
          <a:xfrm>
            <a:off x="2289381" y="2302830"/>
            <a:ext cx="37821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A</a:t>
            </a:r>
            <a:endParaRPr lang="en-GB" sz="2400" b="1" dirty="0">
              <a:latin typeface="Arial" pitchFamily="34" charset="0"/>
              <a:cs typeface="Arial" pitchFamily="34" charset="0"/>
            </a:endParaRPr>
          </a:p>
        </p:txBody>
      </p:sp>
      <p:sp>
        <p:nvSpPr>
          <p:cNvPr id="22" name="TextBox 21"/>
          <p:cNvSpPr txBox="1"/>
          <p:nvPr/>
        </p:nvSpPr>
        <p:spPr>
          <a:xfrm>
            <a:off x="2294021" y="2875158"/>
            <a:ext cx="37357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B</a:t>
            </a:r>
            <a:endParaRPr lang="en-GB" sz="2400" b="1" dirty="0">
              <a:latin typeface="Arial" pitchFamily="34" charset="0"/>
              <a:cs typeface="Arial" pitchFamily="34" charset="0"/>
            </a:endParaRPr>
          </a:p>
        </p:txBody>
      </p:sp>
      <p:sp>
        <p:nvSpPr>
          <p:cNvPr id="23" name="TextBox 22"/>
          <p:cNvSpPr txBox="1"/>
          <p:nvPr/>
        </p:nvSpPr>
        <p:spPr>
          <a:xfrm>
            <a:off x="2303300" y="3389367"/>
            <a:ext cx="364299"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C</a:t>
            </a:r>
            <a:endParaRPr lang="en-GB" sz="2400" b="1" dirty="0">
              <a:latin typeface="Arial" pitchFamily="34" charset="0"/>
              <a:cs typeface="Arial" pitchFamily="34" charset="0"/>
            </a:endParaRPr>
          </a:p>
        </p:txBody>
      </p:sp>
      <p:sp>
        <p:nvSpPr>
          <p:cNvPr id="24" name="Oval 23"/>
          <p:cNvSpPr/>
          <p:nvPr/>
        </p:nvSpPr>
        <p:spPr>
          <a:xfrm>
            <a:off x="1513817" y="234883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5" name="Oval 24"/>
          <p:cNvSpPr/>
          <p:nvPr/>
        </p:nvSpPr>
        <p:spPr>
          <a:xfrm>
            <a:off x="1516462" y="287433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6" name="Oval 25"/>
          <p:cNvSpPr/>
          <p:nvPr/>
        </p:nvSpPr>
        <p:spPr>
          <a:xfrm>
            <a:off x="1519212" y="339249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1496958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13231" y="4720075"/>
            <a:ext cx="7640574"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{...-6, -5, -4, -3, -2, -1, 0, 1, 2, 3, 4, 5, 6, 7...}</a:t>
            </a:r>
            <a:endParaRPr lang="en-US" sz="2400" b="1">
              <a:solidFill>
                <a:srgbClr val="0000FF"/>
              </a:solidFill>
              <a:latin typeface="Arial" pitchFamily="34" charset="0"/>
              <a:cs typeface="Arial" pitchFamily="34" charset="0"/>
            </a:endParaRPr>
          </a:p>
        </p:txBody>
      </p:sp>
      <p:sp>
        <p:nvSpPr>
          <p:cNvPr id="3" name="TextBox 2"/>
          <p:cNvSpPr txBox="1"/>
          <p:nvPr/>
        </p:nvSpPr>
        <p:spPr>
          <a:xfrm>
            <a:off x="494895" y="1232710"/>
            <a:ext cx="9473279" cy="1938992"/>
          </a:xfrm>
          <a:prstGeom prst="rect">
            <a:avLst/>
          </a:prstGeom>
          <a:noFill/>
        </p:spPr>
        <p:txBody>
          <a:bodyPr vert="horz" rtlCol="0">
            <a:spAutoFit/>
          </a:bodyPr>
          <a:lstStyle/>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Definition of Integer: </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The set of natural numbers, their opposites, and zero.</a:t>
            </a:r>
            <a:endParaRPr lang="en-US" sz="2400" b="1" dirty="0">
              <a:solidFill>
                <a:srgbClr val="0000FF"/>
              </a:solidFill>
              <a:latin typeface="Arial" pitchFamily="34" charset="0"/>
              <a:cs typeface="Arial" pitchFamily="34" charset="0"/>
            </a:endParaRPr>
          </a:p>
        </p:txBody>
      </p:sp>
      <p:sp>
        <p:nvSpPr>
          <p:cNvPr id="4" name="TextBox 3"/>
          <p:cNvSpPr txBox="1"/>
          <p:nvPr/>
        </p:nvSpPr>
        <p:spPr>
          <a:xfrm>
            <a:off x="3216624" y="928333"/>
            <a:ext cx="3882089" cy="646331"/>
          </a:xfrm>
          <a:prstGeom prst="rect">
            <a:avLst/>
          </a:prstGeom>
          <a:noFill/>
        </p:spPr>
        <p:txBody>
          <a:bodyPr vert="horz" wrap="square" rtlCol="0">
            <a:spAutoFit/>
          </a:bodyPr>
          <a:lstStyle/>
          <a:p>
            <a:pPr algn="ctr"/>
            <a:r>
              <a:rPr lang="en-US" sz="3600" b="1" dirty="0" smtClean="0">
                <a:solidFill>
                  <a:srgbClr val="0000FF"/>
                </a:solidFill>
                <a:latin typeface="Arial" pitchFamily="34" charset="0"/>
                <a:cs typeface="Arial" pitchFamily="34" charset="0"/>
              </a:rPr>
              <a:t>Define Integer</a:t>
            </a:r>
            <a:endParaRPr lang="en-US" sz="3600" b="1" dirty="0">
              <a:solidFill>
                <a:srgbClr val="0000FF"/>
              </a:solidFill>
              <a:latin typeface="Arial" pitchFamily="34" charset="0"/>
              <a:cs typeface="Arial" pitchFamily="34" charset="0"/>
            </a:endParaRPr>
          </a:p>
        </p:txBody>
      </p:sp>
      <p:sp>
        <p:nvSpPr>
          <p:cNvPr id="5" name="TextBox 4"/>
          <p:cNvSpPr txBox="1"/>
          <p:nvPr/>
        </p:nvSpPr>
        <p:spPr>
          <a:xfrm>
            <a:off x="494895" y="3805675"/>
            <a:ext cx="4259104"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Examples of Integers: </a:t>
            </a:r>
            <a:endParaRPr lang="en-US" sz="2400" b="1">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1476991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74594" y="1024834"/>
            <a:ext cx="826008"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39</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388994" y="1024834"/>
            <a:ext cx="7519988"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The integer  -480 is ______ 0.</a:t>
            </a:r>
            <a:endParaRPr lang="en-US" sz="2800" b="1" dirty="0">
              <a:solidFill>
                <a:srgbClr val="000000"/>
              </a:solidFill>
              <a:latin typeface="Arial" pitchFamily="34" charset="0"/>
              <a:cs typeface="Arial" pitchFamily="34" charset="0"/>
            </a:endParaRPr>
          </a:p>
        </p:txBody>
      </p:sp>
      <p:sp>
        <p:nvSpPr>
          <p:cNvPr id="12" name="Rectangle 11"/>
          <p:cNvSpPr/>
          <p:nvPr/>
        </p:nvSpPr>
        <p:spPr>
          <a:xfrm>
            <a:off x="2834617" y="2316922"/>
            <a:ext cx="422933" cy="476391"/>
          </a:xfrm>
          <a:prstGeom prst="rect">
            <a:avLst/>
          </a:prstGeom>
        </p:spPr>
        <p:txBody>
          <a:bodyPr wrap="square" lIns="106025" tIns="53012" rIns="106025" bIns="53012">
            <a:spAutoFit/>
          </a:bodyPr>
          <a:lstStyle/>
          <a:p>
            <a:r>
              <a:rPr lang="en-US" sz="2400" b="1" dirty="0">
                <a:solidFill>
                  <a:srgbClr val="000000"/>
                </a:solidFill>
                <a:latin typeface="Arial - 28"/>
              </a:rPr>
              <a:t>=</a:t>
            </a:r>
          </a:p>
        </p:txBody>
      </p:sp>
      <p:sp>
        <p:nvSpPr>
          <p:cNvPr id="13" name="Rectangle 12"/>
          <p:cNvSpPr/>
          <p:nvPr/>
        </p:nvSpPr>
        <p:spPr>
          <a:xfrm>
            <a:off x="2834617" y="2866307"/>
            <a:ext cx="651533" cy="476391"/>
          </a:xfrm>
          <a:prstGeom prst="rect">
            <a:avLst/>
          </a:prstGeom>
        </p:spPr>
        <p:txBody>
          <a:bodyPr wrap="square" lIns="106025" tIns="53012" rIns="106025" bIns="53012">
            <a:spAutoFit/>
          </a:bodyPr>
          <a:lstStyle/>
          <a:p>
            <a:r>
              <a:rPr lang="en-US" sz="2400" b="1" dirty="0">
                <a:solidFill>
                  <a:srgbClr val="000000"/>
                </a:solidFill>
                <a:latin typeface="Arial - 28"/>
              </a:rPr>
              <a:t>&lt;</a:t>
            </a:r>
          </a:p>
        </p:txBody>
      </p:sp>
      <p:sp>
        <p:nvSpPr>
          <p:cNvPr id="14" name="Rectangle 13"/>
          <p:cNvSpPr/>
          <p:nvPr/>
        </p:nvSpPr>
        <p:spPr>
          <a:xfrm>
            <a:off x="2834617" y="3390336"/>
            <a:ext cx="499134" cy="476391"/>
          </a:xfrm>
          <a:prstGeom prst="rect">
            <a:avLst/>
          </a:prstGeom>
        </p:spPr>
        <p:txBody>
          <a:bodyPr wrap="square" lIns="106025" tIns="53012" rIns="106025" bIns="53012">
            <a:spAutoFit/>
          </a:bodyPr>
          <a:lstStyle/>
          <a:p>
            <a:r>
              <a:rPr lang="en-US" sz="2400" b="1" dirty="0">
                <a:solidFill>
                  <a:srgbClr val="000000"/>
                </a:solidFill>
                <a:latin typeface="Arial - 28"/>
              </a:rPr>
              <a:t>&gt;</a:t>
            </a:r>
          </a:p>
        </p:txBody>
      </p:sp>
      <p:sp>
        <p:nvSpPr>
          <p:cNvPr id="15" name="TextBox 14"/>
          <p:cNvSpPr txBox="1"/>
          <p:nvPr/>
        </p:nvSpPr>
        <p:spPr>
          <a:xfrm>
            <a:off x="2289381" y="2302830"/>
            <a:ext cx="37821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A</a:t>
            </a:r>
            <a:endParaRPr lang="en-GB" sz="2400" b="1" dirty="0">
              <a:latin typeface="Arial" pitchFamily="34" charset="0"/>
              <a:cs typeface="Arial" pitchFamily="34" charset="0"/>
            </a:endParaRPr>
          </a:p>
        </p:txBody>
      </p:sp>
      <p:sp>
        <p:nvSpPr>
          <p:cNvPr id="16" name="TextBox 15"/>
          <p:cNvSpPr txBox="1"/>
          <p:nvPr/>
        </p:nvSpPr>
        <p:spPr>
          <a:xfrm>
            <a:off x="2294021" y="2875158"/>
            <a:ext cx="37357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B</a:t>
            </a:r>
            <a:endParaRPr lang="en-GB" sz="2400" b="1" dirty="0">
              <a:latin typeface="Arial" pitchFamily="34" charset="0"/>
              <a:cs typeface="Arial" pitchFamily="34" charset="0"/>
            </a:endParaRPr>
          </a:p>
        </p:txBody>
      </p:sp>
      <p:sp>
        <p:nvSpPr>
          <p:cNvPr id="17" name="TextBox 16"/>
          <p:cNvSpPr txBox="1"/>
          <p:nvPr/>
        </p:nvSpPr>
        <p:spPr>
          <a:xfrm>
            <a:off x="2303300" y="3389367"/>
            <a:ext cx="364299"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C</a:t>
            </a:r>
            <a:endParaRPr lang="en-GB" sz="2400" b="1" dirty="0">
              <a:latin typeface="Arial" pitchFamily="34" charset="0"/>
              <a:cs typeface="Arial" pitchFamily="34" charset="0"/>
            </a:endParaRPr>
          </a:p>
        </p:txBody>
      </p:sp>
      <p:sp>
        <p:nvSpPr>
          <p:cNvPr id="18" name="Oval 17"/>
          <p:cNvSpPr/>
          <p:nvPr/>
        </p:nvSpPr>
        <p:spPr>
          <a:xfrm>
            <a:off x="1513817" y="234883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19" name="Oval 18"/>
          <p:cNvSpPr/>
          <p:nvPr/>
        </p:nvSpPr>
        <p:spPr>
          <a:xfrm>
            <a:off x="1516462" y="287433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20" name="Oval 19"/>
          <p:cNvSpPr/>
          <p:nvPr/>
        </p:nvSpPr>
        <p:spPr>
          <a:xfrm>
            <a:off x="1519212" y="339249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1" y="-6350"/>
            <a:ext cx="3179433"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92261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2437" y="792922"/>
            <a:ext cx="4022113" cy="6039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96523" y="1063730"/>
            <a:ext cx="4775359" cy="193899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A thermometer can be thought of as a vertical number line. Positive numbers are above zero and negative numbers are below zero.</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151386848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1039" y="1021667"/>
            <a:ext cx="689112"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40</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08873" y="1021668"/>
            <a:ext cx="8325678" cy="2246769"/>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If the temperature reading on a thermometer is 10℃, what will the new reading be if the temperature: </a:t>
            </a:r>
          </a:p>
          <a:p>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falls 3 degrees?</a:t>
            </a:r>
            <a:endParaRPr lang="en-US" sz="2800" b="1" dirty="0">
              <a:solidFill>
                <a:srgbClr val="000000"/>
              </a:solidFill>
              <a:latin typeface="Arial" pitchFamily="34" charset="0"/>
              <a:cs typeface="Arial" pitchFamily="34" charset="0"/>
            </a:endParaRPr>
          </a:p>
        </p:txBody>
      </p:sp>
      <p:grpSp>
        <p:nvGrpSpPr>
          <p:cNvPr id="38" name="Group 37"/>
          <p:cNvGrpSpPr/>
          <p:nvPr/>
        </p:nvGrpSpPr>
        <p:grpSpPr>
          <a:xfrm rot="5400000">
            <a:off x="4958739" y="6095389"/>
            <a:ext cx="5876806" cy="322015"/>
            <a:chOff x="4657594" y="4470401"/>
            <a:chExt cx="5972304" cy="316866"/>
          </a:xfrm>
        </p:grpSpPr>
        <p:grpSp>
          <p:nvGrpSpPr>
            <p:cNvPr id="16" name="Group 15"/>
            <p:cNvGrpSpPr/>
            <p:nvPr/>
          </p:nvGrpSpPr>
          <p:grpSpPr>
            <a:xfrm>
              <a:off x="4657594" y="4470401"/>
              <a:ext cx="5972304" cy="316866"/>
              <a:chOff x="4657594" y="4470401"/>
              <a:chExt cx="5972304" cy="316866"/>
            </a:xfrm>
          </p:grpSpPr>
          <p:sp>
            <p:nvSpPr>
              <p:cNvPr id="11" name="Freeform 10"/>
              <p:cNvSpPr/>
              <p:nvPr/>
            </p:nvSpPr>
            <p:spPr>
              <a:xfrm>
                <a:off x="4665976" y="4621785"/>
                <a:ext cx="5962652" cy="11939"/>
              </a:xfrm>
              <a:custGeom>
                <a:avLst/>
                <a:gdLst/>
                <a:ahLst/>
                <a:cxnLst/>
                <a:rect l="0" t="0" r="0" b="0"/>
                <a:pathLst>
                  <a:path w="5962652" h="11939">
                    <a:moveTo>
                      <a:pt x="0" y="11938"/>
                    </a:moveTo>
                    <a:lnTo>
                      <a:pt x="0" y="0"/>
                    </a:lnTo>
                    <a:lnTo>
                      <a:pt x="5962651" y="0"/>
                    </a:lnTo>
                    <a:lnTo>
                      <a:pt x="5962651" y="1193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2" name="Freeform 11"/>
              <p:cNvSpPr/>
              <p:nvPr/>
            </p:nvSpPr>
            <p:spPr>
              <a:xfrm>
                <a:off x="4657594" y="4470401"/>
                <a:ext cx="172340" cy="165736"/>
              </a:xfrm>
              <a:custGeom>
                <a:avLst/>
                <a:gdLst/>
                <a:ahLst/>
                <a:cxnLst/>
                <a:rect l="0" t="0" r="0" b="0"/>
                <a:pathLst>
                  <a:path w="172340" h="165736">
                    <a:moveTo>
                      <a:pt x="8382" y="165735"/>
                    </a:moveTo>
                    <a:lnTo>
                      <a:pt x="0" y="157353"/>
                    </a:lnTo>
                    <a:lnTo>
                      <a:pt x="163831" y="0"/>
                    </a:lnTo>
                    <a:lnTo>
                      <a:pt x="172339" y="838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3" name="Freeform 12"/>
              <p:cNvSpPr/>
              <p:nvPr/>
            </p:nvSpPr>
            <p:spPr>
              <a:xfrm>
                <a:off x="4660007" y="4621150"/>
                <a:ext cx="172213" cy="165609"/>
              </a:xfrm>
              <a:custGeom>
                <a:avLst/>
                <a:gdLst/>
                <a:ahLst/>
                <a:cxnLst/>
                <a:rect l="0" t="0" r="0" b="0"/>
                <a:pathLst>
                  <a:path w="172213" h="165609">
                    <a:moveTo>
                      <a:pt x="0" y="8255"/>
                    </a:moveTo>
                    <a:lnTo>
                      <a:pt x="8382" y="0"/>
                    </a:lnTo>
                    <a:lnTo>
                      <a:pt x="172212" y="157226"/>
                    </a:lnTo>
                    <a:lnTo>
                      <a:pt x="163957" y="16560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4" name="Freeform 13"/>
              <p:cNvSpPr/>
              <p:nvPr/>
            </p:nvSpPr>
            <p:spPr>
              <a:xfrm>
                <a:off x="10457558" y="4471036"/>
                <a:ext cx="172340" cy="165736"/>
              </a:xfrm>
              <a:custGeom>
                <a:avLst/>
                <a:gdLst/>
                <a:ahLst/>
                <a:cxnLst/>
                <a:rect l="0" t="0" r="0" b="0"/>
                <a:pathLst>
                  <a:path w="172340" h="165736">
                    <a:moveTo>
                      <a:pt x="172339" y="157353"/>
                    </a:moveTo>
                    <a:lnTo>
                      <a:pt x="163957" y="165735"/>
                    </a:lnTo>
                    <a:lnTo>
                      <a:pt x="0" y="8509"/>
                    </a:lnTo>
                    <a:lnTo>
                      <a:pt x="8382"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5" name="Freeform 14"/>
              <p:cNvSpPr/>
              <p:nvPr/>
            </p:nvSpPr>
            <p:spPr>
              <a:xfrm>
                <a:off x="10455144" y="4621785"/>
                <a:ext cx="172340" cy="165482"/>
              </a:xfrm>
              <a:custGeom>
                <a:avLst/>
                <a:gdLst/>
                <a:ahLst/>
                <a:cxnLst/>
                <a:rect l="0" t="0" r="0" b="0"/>
                <a:pathLst>
                  <a:path w="172340" h="165482">
                    <a:moveTo>
                      <a:pt x="163957" y="0"/>
                    </a:moveTo>
                    <a:lnTo>
                      <a:pt x="172339" y="8382"/>
                    </a:lnTo>
                    <a:lnTo>
                      <a:pt x="8382" y="165481"/>
                    </a:lnTo>
                    <a:lnTo>
                      <a:pt x="0" y="15722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grpSp>
        <p:sp>
          <p:nvSpPr>
            <p:cNvPr id="17" name="Freeform 16"/>
            <p:cNvSpPr/>
            <p:nvPr/>
          </p:nvSpPr>
          <p:spPr>
            <a:xfrm>
              <a:off x="10197082" y="4480690"/>
              <a:ext cx="13590" cy="249683"/>
            </a:xfrm>
            <a:custGeom>
              <a:avLst/>
              <a:gdLst/>
              <a:ahLst/>
              <a:cxnLst/>
              <a:rect l="0" t="0" r="0" b="0"/>
              <a:pathLst>
                <a:path w="13590" h="249683">
                  <a:moveTo>
                    <a:pt x="0" y="0"/>
                  </a:moveTo>
                  <a:lnTo>
                    <a:pt x="13589" y="0"/>
                  </a:lnTo>
                  <a:lnTo>
                    <a:pt x="13589" y="249682"/>
                  </a:lnTo>
                  <a:lnTo>
                    <a:pt x="0" y="24968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8" name="Freeform 17"/>
            <p:cNvSpPr/>
            <p:nvPr/>
          </p:nvSpPr>
          <p:spPr>
            <a:xfrm>
              <a:off x="9694415" y="4480690"/>
              <a:ext cx="13590" cy="249683"/>
            </a:xfrm>
            <a:custGeom>
              <a:avLst/>
              <a:gdLst/>
              <a:ahLst/>
              <a:cxnLst/>
              <a:rect l="0" t="0" r="0" b="0"/>
              <a:pathLst>
                <a:path w="13590" h="249683">
                  <a:moveTo>
                    <a:pt x="0" y="0"/>
                  </a:moveTo>
                  <a:lnTo>
                    <a:pt x="13589" y="0"/>
                  </a:lnTo>
                  <a:lnTo>
                    <a:pt x="13589" y="249682"/>
                  </a:lnTo>
                  <a:lnTo>
                    <a:pt x="0" y="24968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9" name="Freeform 18"/>
            <p:cNvSpPr/>
            <p:nvPr/>
          </p:nvSpPr>
          <p:spPr>
            <a:xfrm>
              <a:off x="9161014" y="4480687"/>
              <a:ext cx="13591" cy="249683"/>
            </a:xfrm>
            <a:custGeom>
              <a:avLst/>
              <a:gdLst/>
              <a:ahLst/>
              <a:cxnLst/>
              <a:rect l="0" t="0" r="0" b="0"/>
              <a:pathLst>
                <a:path w="13591" h="249683">
                  <a:moveTo>
                    <a:pt x="0" y="0"/>
                  </a:moveTo>
                  <a:lnTo>
                    <a:pt x="13590" y="0"/>
                  </a:lnTo>
                  <a:lnTo>
                    <a:pt x="13590" y="249682"/>
                  </a:lnTo>
                  <a:lnTo>
                    <a:pt x="0" y="24968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0" name="Freeform 19"/>
            <p:cNvSpPr/>
            <p:nvPr/>
          </p:nvSpPr>
          <p:spPr>
            <a:xfrm>
              <a:off x="8658350" y="4480689"/>
              <a:ext cx="13590" cy="249683"/>
            </a:xfrm>
            <a:custGeom>
              <a:avLst/>
              <a:gdLst/>
              <a:ahLst/>
              <a:cxnLst/>
              <a:rect l="0" t="0" r="0" b="0"/>
              <a:pathLst>
                <a:path w="13590" h="249683">
                  <a:moveTo>
                    <a:pt x="0" y="0"/>
                  </a:moveTo>
                  <a:lnTo>
                    <a:pt x="13589" y="0"/>
                  </a:lnTo>
                  <a:lnTo>
                    <a:pt x="13589" y="249682"/>
                  </a:lnTo>
                  <a:lnTo>
                    <a:pt x="0" y="24968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1" name="Freeform 20"/>
            <p:cNvSpPr/>
            <p:nvPr/>
          </p:nvSpPr>
          <p:spPr>
            <a:xfrm>
              <a:off x="8155684" y="4480689"/>
              <a:ext cx="13590" cy="249683"/>
            </a:xfrm>
            <a:custGeom>
              <a:avLst/>
              <a:gdLst/>
              <a:ahLst/>
              <a:cxnLst/>
              <a:rect l="0" t="0" r="0" b="0"/>
              <a:pathLst>
                <a:path w="13590" h="249683">
                  <a:moveTo>
                    <a:pt x="0" y="0"/>
                  </a:moveTo>
                  <a:lnTo>
                    <a:pt x="13589" y="0"/>
                  </a:lnTo>
                  <a:lnTo>
                    <a:pt x="13589" y="249682"/>
                  </a:lnTo>
                  <a:lnTo>
                    <a:pt x="0" y="24968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2" name="Freeform 21"/>
            <p:cNvSpPr/>
            <p:nvPr/>
          </p:nvSpPr>
          <p:spPr>
            <a:xfrm>
              <a:off x="7109265" y="4490910"/>
              <a:ext cx="13718" cy="249683"/>
            </a:xfrm>
            <a:custGeom>
              <a:avLst/>
              <a:gdLst/>
              <a:ahLst/>
              <a:cxnLst/>
              <a:rect l="0" t="0" r="0" b="0"/>
              <a:pathLst>
                <a:path w="13718" h="249683">
                  <a:moveTo>
                    <a:pt x="0" y="0"/>
                  </a:moveTo>
                  <a:lnTo>
                    <a:pt x="13717" y="0"/>
                  </a:lnTo>
                  <a:lnTo>
                    <a:pt x="13717" y="249682"/>
                  </a:lnTo>
                  <a:lnTo>
                    <a:pt x="0" y="24968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3" name="Freeform 22"/>
            <p:cNvSpPr/>
            <p:nvPr/>
          </p:nvSpPr>
          <p:spPr>
            <a:xfrm>
              <a:off x="6606728" y="4490914"/>
              <a:ext cx="13717" cy="249683"/>
            </a:xfrm>
            <a:custGeom>
              <a:avLst/>
              <a:gdLst/>
              <a:ahLst/>
              <a:cxnLst/>
              <a:rect l="0" t="0" r="0" b="0"/>
              <a:pathLst>
                <a:path w="13717" h="249683">
                  <a:moveTo>
                    <a:pt x="0" y="0"/>
                  </a:moveTo>
                  <a:lnTo>
                    <a:pt x="13716" y="0"/>
                  </a:lnTo>
                  <a:lnTo>
                    <a:pt x="13716" y="249682"/>
                  </a:lnTo>
                  <a:lnTo>
                    <a:pt x="0" y="24968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4" name="Freeform 23"/>
            <p:cNvSpPr/>
            <p:nvPr/>
          </p:nvSpPr>
          <p:spPr>
            <a:xfrm>
              <a:off x="6073326" y="4490913"/>
              <a:ext cx="13717" cy="249683"/>
            </a:xfrm>
            <a:custGeom>
              <a:avLst/>
              <a:gdLst/>
              <a:ahLst/>
              <a:cxnLst/>
              <a:rect l="0" t="0" r="0" b="0"/>
              <a:pathLst>
                <a:path w="13717" h="249683">
                  <a:moveTo>
                    <a:pt x="0" y="0"/>
                  </a:moveTo>
                  <a:lnTo>
                    <a:pt x="13716" y="0"/>
                  </a:lnTo>
                  <a:lnTo>
                    <a:pt x="13716" y="249682"/>
                  </a:lnTo>
                  <a:lnTo>
                    <a:pt x="0" y="24968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5" name="Freeform 24"/>
            <p:cNvSpPr/>
            <p:nvPr/>
          </p:nvSpPr>
          <p:spPr>
            <a:xfrm>
              <a:off x="5570661" y="4490913"/>
              <a:ext cx="13717" cy="249683"/>
            </a:xfrm>
            <a:custGeom>
              <a:avLst/>
              <a:gdLst/>
              <a:ahLst/>
              <a:cxnLst/>
              <a:rect l="0" t="0" r="0" b="0"/>
              <a:pathLst>
                <a:path w="13717" h="249683">
                  <a:moveTo>
                    <a:pt x="0" y="0"/>
                  </a:moveTo>
                  <a:lnTo>
                    <a:pt x="13716" y="0"/>
                  </a:lnTo>
                  <a:lnTo>
                    <a:pt x="13716" y="249682"/>
                  </a:lnTo>
                  <a:lnTo>
                    <a:pt x="0" y="24968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6" name="Freeform 25"/>
            <p:cNvSpPr/>
            <p:nvPr/>
          </p:nvSpPr>
          <p:spPr>
            <a:xfrm>
              <a:off x="5067995" y="4490913"/>
              <a:ext cx="13717" cy="249683"/>
            </a:xfrm>
            <a:custGeom>
              <a:avLst/>
              <a:gdLst/>
              <a:ahLst/>
              <a:cxnLst/>
              <a:rect l="0" t="0" r="0" b="0"/>
              <a:pathLst>
                <a:path w="13717" h="249683">
                  <a:moveTo>
                    <a:pt x="0" y="0"/>
                  </a:moveTo>
                  <a:lnTo>
                    <a:pt x="13716" y="0"/>
                  </a:lnTo>
                  <a:lnTo>
                    <a:pt x="13716" y="249682"/>
                  </a:lnTo>
                  <a:lnTo>
                    <a:pt x="0" y="24968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7" name="Freeform 26"/>
            <p:cNvSpPr/>
            <p:nvPr/>
          </p:nvSpPr>
          <p:spPr>
            <a:xfrm>
              <a:off x="7632570" y="4480687"/>
              <a:ext cx="13590" cy="249683"/>
            </a:xfrm>
            <a:custGeom>
              <a:avLst/>
              <a:gdLst/>
              <a:ahLst/>
              <a:cxnLst/>
              <a:rect l="0" t="0" r="0" b="0"/>
              <a:pathLst>
                <a:path w="13590" h="249683">
                  <a:moveTo>
                    <a:pt x="0" y="0"/>
                  </a:moveTo>
                  <a:lnTo>
                    <a:pt x="13589" y="0"/>
                  </a:lnTo>
                  <a:lnTo>
                    <a:pt x="13589" y="249682"/>
                  </a:lnTo>
                  <a:lnTo>
                    <a:pt x="0" y="24968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8" name="Freeform 27"/>
            <p:cNvSpPr/>
            <p:nvPr/>
          </p:nvSpPr>
          <p:spPr>
            <a:xfrm>
              <a:off x="6360473" y="4490911"/>
              <a:ext cx="13717" cy="249683"/>
            </a:xfrm>
            <a:custGeom>
              <a:avLst/>
              <a:gdLst/>
              <a:ahLst/>
              <a:cxnLst/>
              <a:rect l="0" t="0" r="0" b="0"/>
              <a:pathLst>
                <a:path w="13717" h="249683">
                  <a:moveTo>
                    <a:pt x="0" y="0"/>
                  </a:moveTo>
                  <a:lnTo>
                    <a:pt x="13716" y="0"/>
                  </a:lnTo>
                  <a:lnTo>
                    <a:pt x="13716" y="249682"/>
                  </a:lnTo>
                  <a:lnTo>
                    <a:pt x="0" y="24968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9" name="Freeform 28"/>
            <p:cNvSpPr/>
            <p:nvPr/>
          </p:nvSpPr>
          <p:spPr>
            <a:xfrm>
              <a:off x="5827074" y="4490913"/>
              <a:ext cx="13717" cy="249683"/>
            </a:xfrm>
            <a:custGeom>
              <a:avLst/>
              <a:gdLst/>
              <a:ahLst/>
              <a:cxnLst/>
              <a:rect l="0" t="0" r="0" b="0"/>
              <a:pathLst>
                <a:path w="13717" h="249683">
                  <a:moveTo>
                    <a:pt x="0" y="0"/>
                  </a:moveTo>
                  <a:lnTo>
                    <a:pt x="13716" y="0"/>
                  </a:lnTo>
                  <a:lnTo>
                    <a:pt x="13716" y="249682"/>
                  </a:lnTo>
                  <a:lnTo>
                    <a:pt x="0" y="24968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0" name="Freeform 29"/>
            <p:cNvSpPr/>
            <p:nvPr/>
          </p:nvSpPr>
          <p:spPr>
            <a:xfrm>
              <a:off x="5324408" y="4490913"/>
              <a:ext cx="13717" cy="249683"/>
            </a:xfrm>
            <a:custGeom>
              <a:avLst/>
              <a:gdLst/>
              <a:ahLst/>
              <a:cxnLst/>
              <a:rect l="0" t="0" r="0" b="0"/>
              <a:pathLst>
                <a:path w="13717" h="249683">
                  <a:moveTo>
                    <a:pt x="0" y="0"/>
                  </a:moveTo>
                  <a:lnTo>
                    <a:pt x="13716" y="0"/>
                  </a:lnTo>
                  <a:lnTo>
                    <a:pt x="13716" y="249682"/>
                  </a:lnTo>
                  <a:lnTo>
                    <a:pt x="0" y="24968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1" name="Freeform 30"/>
            <p:cNvSpPr/>
            <p:nvPr/>
          </p:nvSpPr>
          <p:spPr>
            <a:xfrm>
              <a:off x="8391650" y="4480689"/>
              <a:ext cx="13590" cy="249683"/>
            </a:xfrm>
            <a:custGeom>
              <a:avLst/>
              <a:gdLst/>
              <a:ahLst/>
              <a:cxnLst/>
              <a:rect l="0" t="0" r="0" b="0"/>
              <a:pathLst>
                <a:path w="13590" h="249683">
                  <a:moveTo>
                    <a:pt x="0" y="0"/>
                  </a:moveTo>
                  <a:lnTo>
                    <a:pt x="13589" y="0"/>
                  </a:lnTo>
                  <a:lnTo>
                    <a:pt x="13589" y="249682"/>
                  </a:lnTo>
                  <a:lnTo>
                    <a:pt x="0" y="24968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2" name="Freeform 31"/>
            <p:cNvSpPr/>
            <p:nvPr/>
          </p:nvSpPr>
          <p:spPr>
            <a:xfrm>
              <a:off x="7888984" y="4480689"/>
              <a:ext cx="13590" cy="249683"/>
            </a:xfrm>
            <a:custGeom>
              <a:avLst/>
              <a:gdLst/>
              <a:ahLst/>
              <a:cxnLst/>
              <a:rect l="0" t="0" r="0" b="0"/>
              <a:pathLst>
                <a:path w="13590" h="249683">
                  <a:moveTo>
                    <a:pt x="0" y="0"/>
                  </a:moveTo>
                  <a:lnTo>
                    <a:pt x="13589" y="0"/>
                  </a:lnTo>
                  <a:lnTo>
                    <a:pt x="13589" y="249682"/>
                  </a:lnTo>
                  <a:lnTo>
                    <a:pt x="0" y="24968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3" name="Freeform 32"/>
            <p:cNvSpPr/>
            <p:nvPr/>
          </p:nvSpPr>
          <p:spPr>
            <a:xfrm>
              <a:off x="7355584" y="4480689"/>
              <a:ext cx="13590" cy="249683"/>
            </a:xfrm>
            <a:custGeom>
              <a:avLst/>
              <a:gdLst/>
              <a:ahLst/>
              <a:cxnLst/>
              <a:rect l="0" t="0" r="0" b="0"/>
              <a:pathLst>
                <a:path w="13590" h="249683">
                  <a:moveTo>
                    <a:pt x="0" y="0"/>
                  </a:moveTo>
                  <a:lnTo>
                    <a:pt x="13589" y="0"/>
                  </a:lnTo>
                  <a:lnTo>
                    <a:pt x="13589" y="249682"/>
                  </a:lnTo>
                  <a:lnTo>
                    <a:pt x="0" y="24968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4" name="Freeform 33"/>
            <p:cNvSpPr/>
            <p:nvPr/>
          </p:nvSpPr>
          <p:spPr>
            <a:xfrm>
              <a:off x="6852917" y="4480687"/>
              <a:ext cx="13590" cy="249683"/>
            </a:xfrm>
            <a:custGeom>
              <a:avLst/>
              <a:gdLst/>
              <a:ahLst/>
              <a:cxnLst/>
              <a:rect l="0" t="0" r="0" b="0"/>
              <a:pathLst>
                <a:path w="13590" h="249683">
                  <a:moveTo>
                    <a:pt x="0" y="0"/>
                  </a:moveTo>
                  <a:lnTo>
                    <a:pt x="13589" y="0"/>
                  </a:lnTo>
                  <a:lnTo>
                    <a:pt x="13589" y="249682"/>
                  </a:lnTo>
                  <a:lnTo>
                    <a:pt x="0" y="24968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5" name="Freeform 34"/>
            <p:cNvSpPr/>
            <p:nvPr/>
          </p:nvSpPr>
          <p:spPr>
            <a:xfrm>
              <a:off x="9920030" y="4490911"/>
              <a:ext cx="13717" cy="249683"/>
            </a:xfrm>
            <a:custGeom>
              <a:avLst/>
              <a:gdLst/>
              <a:ahLst/>
              <a:cxnLst/>
              <a:rect l="0" t="0" r="0" b="0"/>
              <a:pathLst>
                <a:path w="13717" h="249683">
                  <a:moveTo>
                    <a:pt x="0" y="0"/>
                  </a:moveTo>
                  <a:lnTo>
                    <a:pt x="13716" y="0"/>
                  </a:lnTo>
                  <a:lnTo>
                    <a:pt x="13716" y="249682"/>
                  </a:lnTo>
                  <a:lnTo>
                    <a:pt x="0" y="24968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6" name="Freeform 35"/>
            <p:cNvSpPr/>
            <p:nvPr/>
          </p:nvSpPr>
          <p:spPr>
            <a:xfrm>
              <a:off x="9417360" y="4490911"/>
              <a:ext cx="13717" cy="249683"/>
            </a:xfrm>
            <a:custGeom>
              <a:avLst/>
              <a:gdLst/>
              <a:ahLst/>
              <a:cxnLst/>
              <a:rect l="0" t="0" r="0" b="0"/>
              <a:pathLst>
                <a:path w="13717" h="249683">
                  <a:moveTo>
                    <a:pt x="0" y="0"/>
                  </a:moveTo>
                  <a:lnTo>
                    <a:pt x="13716" y="0"/>
                  </a:lnTo>
                  <a:lnTo>
                    <a:pt x="13716" y="249682"/>
                  </a:lnTo>
                  <a:lnTo>
                    <a:pt x="0" y="24968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7" name="Freeform 36"/>
            <p:cNvSpPr/>
            <p:nvPr/>
          </p:nvSpPr>
          <p:spPr>
            <a:xfrm>
              <a:off x="8914698" y="4490910"/>
              <a:ext cx="13717" cy="249683"/>
            </a:xfrm>
            <a:custGeom>
              <a:avLst/>
              <a:gdLst/>
              <a:ahLst/>
              <a:cxnLst/>
              <a:rect l="0" t="0" r="0" b="0"/>
              <a:pathLst>
                <a:path w="13717" h="249683">
                  <a:moveTo>
                    <a:pt x="0" y="0"/>
                  </a:moveTo>
                  <a:lnTo>
                    <a:pt x="13716" y="0"/>
                  </a:lnTo>
                  <a:lnTo>
                    <a:pt x="13716" y="249682"/>
                  </a:lnTo>
                  <a:lnTo>
                    <a:pt x="0" y="24968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grpSp>
      <p:pic>
        <p:nvPicPr>
          <p:cNvPr id="39" name="Picture 3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6157" y="99975"/>
            <a:ext cx="4130040" cy="62485"/>
          </a:xfrm>
          <a:prstGeom prst="rect">
            <a:avLst/>
          </a:prstGeom>
          <a:solidFill>
            <a:scrgbClr r="0" g="0" b="0">
              <a:alpha val="0"/>
            </a:scrgbClr>
          </a:solidFill>
        </p:spPr>
      </p:pic>
    </p:spTree>
    <p:extLst>
      <p:ext uri="{BB962C8B-B14F-4D97-AF65-F5344CB8AC3E}">
        <p14:creationId xmlns:p14="http://schemas.microsoft.com/office/powerpoint/2010/main" val="28346306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3989" y="1024308"/>
            <a:ext cx="59114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41</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12883" y="1024309"/>
            <a:ext cx="8414433" cy="2246769"/>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If the temperature reading on a thermometer is 10℃, what will the new reading be if the temperature: </a:t>
            </a:r>
          </a:p>
          <a:p>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rises 5 degrees?</a:t>
            </a:r>
            <a:endParaRPr lang="en-US" sz="2800" b="1" dirty="0">
              <a:solidFill>
                <a:srgbClr val="000000"/>
              </a:solidFill>
              <a:latin typeface="Arial" pitchFamily="34" charset="0"/>
              <a:cs typeface="Arial" pitchFamily="34" charset="0"/>
            </a:endParaRPr>
          </a:p>
        </p:txBody>
      </p:sp>
      <p:pic>
        <p:nvPicPr>
          <p:cNvPr id="11" name="Picture 1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9064" y="99975"/>
            <a:ext cx="4130040" cy="62485"/>
          </a:xfrm>
          <a:prstGeom prst="rect">
            <a:avLst/>
          </a:prstGeom>
          <a:solidFill>
            <a:scrgbClr r="0" g="0" b="0">
              <a:alpha val="0"/>
            </a:scrgbClr>
          </a:solidFill>
        </p:spPr>
      </p:pic>
    </p:spTree>
    <p:extLst>
      <p:ext uri="{BB962C8B-B14F-4D97-AF65-F5344CB8AC3E}">
        <p14:creationId xmlns:p14="http://schemas.microsoft.com/office/powerpoint/2010/main" val="5682531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676" y="1024309"/>
            <a:ext cx="826007"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42</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16195" y="1024309"/>
            <a:ext cx="8338233" cy="2246769"/>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If the temperature reading on a thermometer is 10℃, what will the new reading be if the temperature: </a:t>
            </a:r>
          </a:p>
          <a:p>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falls 12 degrees?</a:t>
            </a:r>
            <a:endParaRPr lang="en-US" sz="2800" b="1" dirty="0">
              <a:solidFill>
                <a:srgbClr val="000000"/>
              </a:solidFill>
              <a:latin typeface="Arial" pitchFamily="34" charset="0"/>
              <a:cs typeface="Arial" pitchFamily="34" charset="0"/>
            </a:endParaRPr>
          </a:p>
        </p:txBody>
      </p:sp>
      <p:pic>
        <p:nvPicPr>
          <p:cNvPr id="11" name="Picture 1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9064" y="99975"/>
            <a:ext cx="4130040" cy="62485"/>
          </a:xfrm>
          <a:prstGeom prst="rect">
            <a:avLst/>
          </a:prstGeom>
          <a:solidFill>
            <a:scrgbClr r="0" g="0" b="0">
              <a:alpha val="0"/>
            </a:scrgbClr>
          </a:solidFill>
        </p:spPr>
      </p:pic>
    </p:spTree>
    <p:extLst>
      <p:ext uri="{BB962C8B-B14F-4D97-AF65-F5344CB8AC3E}">
        <p14:creationId xmlns:p14="http://schemas.microsoft.com/office/powerpoint/2010/main" val="243890092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7423" y="1021522"/>
            <a:ext cx="626528"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43</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16195" y="1021522"/>
            <a:ext cx="8450877" cy="2246769"/>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If the temperature reading on a thermometer is </a:t>
            </a:r>
          </a:p>
          <a:p>
            <a:r>
              <a:rPr lang="en-US" sz="2800" b="1" dirty="0" smtClean="0">
                <a:solidFill>
                  <a:srgbClr val="000000"/>
                </a:solidFill>
                <a:latin typeface="Arial" pitchFamily="34" charset="0"/>
                <a:cs typeface="Arial" pitchFamily="34" charset="0"/>
              </a:rPr>
              <a:t>-3℃, what will the new reading be if the temperature: </a:t>
            </a:r>
          </a:p>
          <a:p>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falls 3 degrees?</a:t>
            </a:r>
            <a:endParaRPr lang="en-US" sz="2800" b="1" dirty="0">
              <a:solidFill>
                <a:srgbClr val="000000"/>
              </a:solidFill>
              <a:latin typeface="Arial" pitchFamily="34" charset="0"/>
              <a:cs typeface="Arial" pitchFamily="34" charset="0"/>
            </a:endParaRPr>
          </a:p>
        </p:txBody>
      </p:sp>
      <p:pic>
        <p:nvPicPr>
          <p:cNvPr id="11" name="Picture 1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9064" y="87478"/>
            <a:ext cx="4130040" cy="62485"/>
          </a:xfrm>
          <a:prstGeom prst="rect">
            <a:avLst/>
          </a:prstGeom>
          <a:solidFill>
            <a:scrgbClr r="0" g="0" b="0">
              <a:alpha val="0"/>
            </a:scrgbClr>
          </a:solidFill>
        </p:spPr>
      </p:pic>
    </p:spTree>
    <p:extLst>
      <p:ext uri="{BB962C8B-B14F-4D97-AF65-F5344CB8AC3E}">
        <p14:creationId xmlns:p14="http://schemas.microsoft.com/office/powerpoint/2010/main" val="234251734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821" y="1020064"/>
            <a:ext cx="590783" cy="4896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44</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16195" y="1024309"/>
            <a:ext cx="8338233" cy="2246769"/>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If the temperature reading on a thermometer is -3℃, what will the new reading be if the temperature: </a:t>
            </a:r>
          </a:p>
          <a:p>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rises 5 degrees?</a:t>
            </a:r>
            <a:endParaRPr lang="en-US" sz="2800" b="1" dirty="0">
              <a:solidFill>
                <a:srgbClr val="000000"/>
              </a:solidFill>
              <a:latin typeface="Arial" pitchFamily="34" charset="0"/>
              <a:cs typeface="Arial" pitchFamily="34" charset="0"/>
            </a:endParaRPr>
          </a:p>
        </p:txBody>
      </p:sp>
      <p:pic>
        <p:nvPicPr>
          <p:cNvPr id="11" name="Picture 1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6157" y="87478"/>
            <a:ext cx="4130040" cy="62485"/>
          </a:xfrm>
          <a:prstGeom prst="rect">
            <a:avLst/>
          </a:prstGeom>
          <a:solidFill>
            <a:scrgbClr r="0" g="0" b="0">
              <a:alpha val="0"/>
            </a:scrgbClr>
          </a:solidFill>
        </p:spPr>
      </p:pic>
    </p:spTree>
    <p:extLst>
      <p:ext uri="{BB962C8B-B14F-4D97-AF65-F5344CB8AC3E}">
        <p14:creationId xmlns:p14="http://schemas.microsoft.com/office/powerpoint/2010/main" val="407646923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4472" y="1021522"/>
            <a:ext cx="705678"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45</a:t>
            </a:r>
            <a:endParaRPr lang="en-US" sz="2800" b="1" dirty="0">
              <a:solidFill>
                <a:srgbClr val="000000"/>
              </a:solidFill>
              <a:latin typeface="Arial" pitchFamily="34" charset="0"/>
              <a:cs typeface="Arial" pitchFamily="34" charset="0"/>
            </a:endParaRPr>
          </a:p>
        </p:txBody>
      </p:sp>
      <p:sp>
        <p:nvSpPr>
          <p:cNvPr id="3" name="TextBox 2"/>
          <p:cNvSpPr txBox="1"/>
          <p:nvPr/>
        </p:nvSpPr>
        <p:spPr>
          <a:xfrm>
            <a:off x="1416195" y="1021522"/>
            <a:ext cx="8414433" cy="2246769"/>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If the temperature reading on a thermometer is </a:t>
            </a:r>
          </a:p>
          <a:p>
            <a:r>
              <a:rPr lang="en-US" sz="2800" b="1" dirty="0" smtClean="0">
                <a:solidFill>
                  <a:srgbClr val="000000"/>
                </a:solidFill>
                <a:latin typeface="Arial" pitchFamily="34" charset="0"/>
                <a:cs typeface="Arial" pitchFamily="34" charset="0"/>
              </a:rPr>
              <a:t>-3℃, what will the new reading be if the temperature: </a:t>
            </a:r>
          </a:p>
          <a:p>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falls 12 degrees?</a:t>
            </a:r>
            <a:endParaRPr lang="en-US" sz="2800" b="1" dirty="0">
              <a:solidFill>
                <a:srgbClr val="000000"/>
              </a:solidFill>
              <a:latin typeface="Arial" pitchFamily="34" charset="0"/>
              <a:cs typeface="Arial" pitchFamily="34" charset="0"/>
            </a:endParaRPr>
          </a:p>
        </p:txBody>
      </p:sp>
      <p:pic>
        <p:nvPicPr>
          <p:cNvPr id="11" name="Picture 1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6157" y="87478"/>
            <a:ext cx="4130040" cy="62485"/>
          </a:xfrm>
          <a:prstGeom prst="rect">
            <a:avLst/>
          </a:prstGeom>
          <a:solidFill>
            <a:scrgbClr r="0" g="0" b="0">
              <a:alpha val="0"/>
            </a:scrgbClr>
          </a:solidFill>
        </p:spPr>
      </p:pic>
    </p:spTree>
    <p:extLst>
      <p:ext uri="{BB962C8B-B14F-4D97-AF65-F5344CB8AC3E}">
        <p14:creationId xmlns:p14="http://schemas.microsoft.com/office/powerpoint/2010/main" val="356713817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0550" y="763828"/>
            <a:ext cx="9143999" cy="1569660"/>
          </a:xfrm>
          <a:prstGeom prst="rect">
            <a:avLst/>
          </a:prstGeom>
          <a:noFill/>
        </p:spPr>
        <p:txBody>
          <a:bodyPr vert="horz" wrap="square" rtlCol="0">
            <a:spAutoFit/>
          </a:bodyPr>
          <a:lstStyle/>
          <a:p>
            <a:pPr algn="ctr"/>
            <a:r>
              <a:rPr lang="en-US" sz="4800" b="1" dirty="0" smtClean="0">
                <a:solidFill>
                  <a:srgbClr val="0000FF"/>
                </a:solidFill>
                <a:latin typeface="Arial" pitchFamily="34" charset="0"/>
                <a:cs typeface="Arial" pitchFamily="34" charset="0"/>
              </a:rPr>
              <a:t>Comparing and Ordering Rational Numbers</a:t>
            </a:r>
            <a:endParaRPr lang="en-US" sz="4800" b="1" dirty="0">
              <a:solidFill>
                <a:srgbClr val="0000FF"/>
              </a:solidFill>
              <a:latin typeface="Arial" pitchFamily="34" charset="0"/>
              <a:cs typeface="Arial" pitchFamily="34" charset="0"/>
            </a:endParaRPr>
          </a:p>
        </p:txBody>
      </p:sp>
      <p:sp>
        <p:nvSpPr>
          <p:cNvPr id="3" name="TextBox 2">
            <a:hlinkClick r:id="rId2" action="ppaction://hlinksldjump"/>
          </p:cNvPr>
          <p:cNvSpPr txBox="1"/>
          <p:nvPr/>
        </p:nvSpPr>
        <p:spPr>
          <a:xfrm>
            <a:off x="7289526" y="3403600"/>
            <a:ext cx="1371600" cy="1015663"/>
          </a:xfrm>
          <a:prstGeom prst="rect">
            <a:avLst/>
          </a:prstGeom>
          <a:noFill/>
        </p:spPr>
        <p:txBody>
          <a:bodyPr vert="horz" wrap="square" rtlCol="0">
            <a:spAutoFit/>
          </a:bodyPr>
          <a:lstStyle/>
          <a:p>
            <a:r>
              <a:rPr lang="en-US" sz="2000" b="1" i="1" dirty="0" smtClean="0">
                <a:solidFill>
                  <a:srgbClr val="0000FF"/>
                </a:solidFill>
                <a:latin typeface="Arial" pitchFamily="34" charset="0"/>
                <a:cs typeface="Arial" pitchFamily="34" charset="0"/>
              </a:rPr>
              <a:t>Return to </a:t>
            </a:r>
          </a:p>
          <a:p>
            <a:r>
              <a:rPr lang="en-US" sz="2000" b="1" i="1" dirty="0" smtClean="0">
                <a:solidFill>
                  <a:srgbClr val="0000FF"/>
                </a:solidFill>
                <a:latin typeface="Arial" pitchFamily="34" charset="0"/>
                <a:cs typeface="Arial" pitchFamily="34" charset="0"/>
              </a:rPr>
              <a:t>Table of </a:t>
            </a:r>
          </a:p>
          <a:p>
            <a:r>
              <a:rPr lang="en-US" sz="2000" b="1" i="1" dirty="0" smtClean="0">
                <a:solidFill>
                  <a:srgbClr val="0000FF"/>
                </a:solidFill>
                <a:latin typeface="Arial" pitchFamily="34" charset="0"/>
                <a:cs typeface="Arial" pitchFamily="34" charset="0"/>
              </a:rPr>
              <a:t>Contents</a:t>
            </a:r>
            <a:endParaRPr lang="en-US" sz="2000" b="1" i="1" dirty="0">
              <a:solidFill>
                <a:srgbClr val="0000FF"/>
              </a:solidFill>
              <a:latin typeface="Arial" pitchFamily="34" charset="0"/>
              <a:cs typeface="Arial" pitchFamily="34" charset="0"/>
            </a:endParaRPr>
          </a:p>
        </p:txBody>
      </p:sp>
      <p:sp>
        <p:nvSpPr>
          <p:cNvPr id="4" name="Freeform 3">
            <a:hlinkClick r:id="rId2" action="ppaction://hlinksldjump"/>
          </p:cNvPr>
          <p:cNvSpPr/>
          <p:nvPr/>
        </p:nvSpPr>
        <p:spPr>
          <a:xfrm>
            <a:off x="7067550" y="3251200"/>
            <a:ext cx="1752600" cy="1219200"/>
          </a:xfrm>
          <a:custGeom>
            <a:avLst/>
            <a:gdLst/>
            <a:ahLst/>
            <a:cxnLst/>
            <a:rect l="0" t="0" r="0" b="0"/>
            <a:pathLst>
              <a:path w="2810511" h="1082295">
                <a:moveTo>
                  <a:pt x="0" y="0"/>
                </a:moveTo>
                <a:lnTo>
                  <a:pt x="2810510" y="0"/>
                </a:lnTo>
                <a:lnTo>
                  <a:pt x="2810510" y="1082294"/>
                </a:lnTo>
                <a:lnTo>
                  <a:pt x="0" y="1082294"/>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95865426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2281" y="1974831"/>
            <a:ext cx="8079391" cy="2308324"/>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To compare rational numbers, plot points on </a:t>
            </a:r>
          </a:p>
          <a:p>
            <a:r>
              <a:rPr lang="en-US" sz="2400" b="1" smtClean="0">
                <a:solidFill>
                  <a:srgbClr val="0000FF"/>
                </a:solidFill>
                <a:latin typeface="Arial" pitchFamily="34" charset="0"/>
                <a:cs typeface="Arial" pitchFamily="34" charset="0"/>
              </a:rPr>
              <a:t>the number line. </a:t>
            </a:r>
          </a:p>
          <a:p>
            <a:endParaRPr lang="en-US" sz="2400" b="1" smtClean="0">
              <a:solidFill>
                <a:srgbClr val="0000FF"/>
              </a:solidFill>
              <a:latin typeface="Arial" pitchFamily="34" charset="0"/>
              <a:cs typeface="Arial" pitchFamily="34" charset="0"/>
            </a:endParaRPr>
          </a:p>
          <a:p>
            <a:r>
              <a:rPr lang="en-US" sz="2400" b="1" smtClean="0">
                <a:solidFill>
                  <a:srgbClr val="0000FF"/>
                </a:solidFill>
                <a:latin typeface="Arial" pitchFamily="34" charset="0"/>
                <a:cs typeface="Arial" pitchFamily="34" charset="0"/>
              </a:rPr>
              <a:t>The numbers farther to the right are larger.</a:t>
            </a:r>
          </a:p>
          <a:p>
            <a:endParaRPr lang="en-US" sz="2400" b="1" smtClean="0">
              <a:solidFill>
                <a:srgbClr val="0000FF"/>
              </a:solidFill>
              <a:latin typeface="Arial" pitchFamily="34" charset="0"/>
              <a:cs typeface="Arial" pitchFamily="34" charset="0"/>
            </a:endParaRPr>
          </a:p>
          <a:p>
            <a:r>
              <a:rPr lang="en-US" sz="2400" b="1" smtClean="0">
                <a:solidFill>
                  <a:srgbClr val="0000FF"/>
                </a:solidFill>
                <a:latin typeface="Arial" pitchFamily="34" charset="0"/>
                <a:cs typeface="Arial" pitchFamily="34" charset="0"/>
              </a:rPr>
              <a:t>The numbers farther to the left are smaller.</a:t>
            </a:r>
            <a:endParaRPr lang="en-US" sz="2400" b="1">
              <a:solidFill>
                <a:srgbClr val="0000FF"/>
              </a:solidFill>
              <a:latin typeface="Arial" pitchFamily="34" charset="0"/>
              <a:cs typeface="Arial" pitchFamily="34" charset="0"/>
            </a:endParaRPr>
          </a:p>
        </p:txBody>
      </p:sp>
      <p:sp>
        <p:nvSpPr>
          <p:cNvPr id="3" name="TextBox 2"/>
          <p:cNvSpPr txBox="1"/>
          <p:nvPr/>
        </p:nvSpPr>
        <p:spPr>
          <a:xfrm>
            <a:off x="2596649" y="930790"/>
            <a:ext cx="5191950" cy="646331"/>
          </a:xfrm>
          <a:prstGeom prst="rect">
            <a:avLst/>
          </a:prstGeom>
          <a:noFill/>
        </p:spPr>
        <p:txBody>
          <a:bodyPr vert="horz" wrap="square" rtlCol="0">
            <a:spAutoFit/>
          </a:bodyPr>
          <a:lstStyle/>
          <a:p>
            <a:pPr algn="ctr"/>
            <a:r>
              <a:rPr lang="en-US" sz="3600" b="1" dirty="0" smtClean="0">
                <a:solidFill>
                  <a:srgbClr val="0000FF"/>
                </a:solidFill>
                <a:latin typeface="Arial" pitchFamily="34" charset="0"/>
                <a:cs typeface="Arial" pitchFamily="34" charset="0"/>
              </a:rPr>
              <a:t>Use the Number Line</a:t>
            </a:r>
            <a:endParaRPr lang="en-US" sz="3600" b="1" dirty="0">
              <a:solidFill>
                <a:srgbClr val="0000FF"/>
              </a:solidFill>
              <a:latin typeface="Arial" pitchFamily="34" charset="0"/>
              <a:cs typeface="Arial" pitchFamily="34" charset="0"/>
            </a:endParaRPr>
          </a:p>
        </p:txBody>
      </p:sp>
      <p:grpSp>
        <p:nvGrpSpPr>
          <p:cNvPr id="53" name="Group 52"/>
          <p:cNvGrpSpPr/>
          <p:nvPr/>
        </p:nvGrpSpPr>
        <p:grpSpPr>
          <a:xfrm>
            <a:off x="593692" y="4775200"/>
            <a:ext cx="9128905" cy="999032"/>
            <a:chOff x="219329" y="4394200"/>
            <a:chExt cx="9699372" cy="1015267"/>
          </a:xfrm>
        </p:grpSpPr>
        <p:sp>
          <p:nvSpPr>
            <p:cNvPr id="54" name="TextBox 53"/>
            <p:cNvSpPr txBox="1"/>
            <p:nvPr/>
          </p:nvSpPr>
          <p:spPr>
            <a:xfrm>
              <a:off x="5321300" y="4927600"/>
              <a:ext cx="444500" cy="48186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1</a:t>
              </a:r>
              <a:endParaRPr lang="en-US" sz="2400" b="1">
                <a:solidFill>
                  <a:srgbClr val="0000FF"/>
                </a:solidFill>
                <a:latin typeface="Arial" pitchFamily="34" charset="0"/>
                <a:cs typeface="Arial" pitchFamily="34" charset="0"/>
              </a:endParaRPr>
            </a:p>
          </p:txBody>
        </p:sp>
        <p:sp>
          <p:nvSpPr>
            <p:cNvPr id="55" name="TextBox 54"/>
            <p:cNvSpPr txBox="1"/>
            <p:nvPr/>
          </p:nvSpPr>
          <p:spPr>
            <a:xfrm>
              <a:off x="4902201" y="4940300"/>
              <a:ext cx="419099" cy="46916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0</a:t>
              </a:r>
              <a:endParaRPr lang="en-US" sz="2400" b="1">
                <a:solidFill>
                  <a:srgbClr val="0000FF"/>
                </a:solidFill>
                <a:latin typeface="Arial" pitchFamily="34" charset="0"/>
                <a:cs typeface="Arial" pitchFamily="34" charset="0"/>
              </a:endParaRPr>
            </a:p>
          </p:txBody>
        </p:sp>
        <p:sp>
          <p:nvSpPr>
            <p:cNvPr id="56" name="TextBox 55"/>
            <p:cNvSpPr txBox="1"/>
            <p:nvPr/>
          </p:nvSpPr>
          <p:spPr>
            <a:xfrm>
              <a:off x="5765801" y="4940300"/>
              <a:ext cx="342900" cy="46916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2</a:t>
              </a:r>
              <a:endParaRPr lang="en-US" sz="2400" b="1" dirty="0">
                <a:solidFill>
                  <a:srgbClr val="0000FF"/>
                </a:solidFill>
                <a:latin typeface="Arial" pitchFamily="34" charset="0"/>
                <a:cs typeface="Arial" pitchFamily="34" charset="0"/>
              </a:endParaRPr>
            </a:p>
          </p:txBody>
        </p:sp>
        <p:sp>
          <p:nvSpPr>
            <p:cNvPr id="57" name="TextBox 56"/>
            <p:cNvSpPr txBox="1"/>
            <p:nvPr/>
          </p:nvSpPr>
          <p:spPr>
            <a:xfrm>
              <a:off x="6172200" y="4927600"/>
              <a:ext cx="355600" cy="48186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3</a:t>
              </a:r>
              <a:endParaRPr lang="en-US" sz="2400" b="1">
                <a:solidFill>
                  <a:srgbClr val="0000FF"/>
                </a:solidFill>
                <a:latin typeface="Arial" pitchFamily="34" charset="0"/>
                <a:cs typeface="Arial" pitchFamily="34" charset="0"/>
              </a:endParaRPr>
            </a:p>
          </p:txBody>
        </p:sp>
        <p:sp>
          <p:nvSpPr>
            <p:cNvPr id="58" name="TextBox 57"/>
            <p:cNvSpPr txBox="1"/>
            <p:nvPr/>
          </p:nvSpPr>
          <p:spPr>
            <a:xfrm>
              <a:off x="6565900" y="4914900"/>
              <a:ext cx="444500" cy="46916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4</a:t>
              </a:r>
              <a:endParaRPr lang="en-US" sz="2400" b="1">
                <a:solidFill>
                  <a:srgbClr val="0000FF"/>
                </a:solidFill>
                <a:latin typeface="Arial" pitchFamily="34" charset="0"/>
                <a:cs typeface="Arial" pitchFamily="34" charset="0"/>
              </a:endParaRPr>
            </a:p>
          </p:txBody>
        </p:sp>
        <p:sp>
          <p:nvSpPr>
            <p:cNvPr id="59" name="TextBox 58"/>
            <p:cNvSpPr txBox="1"/>
            <p:nvPr/>
          </p:nvSpPr>
          <p:spPr>
            <a:xfrm>
              <a:off x="7010400" y="4914900"/>
              <a:ext cx="393700" cy="46916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5</a:t>
              </a:r>
              <a:endParaRPr lang="en-US" sz="2400" b="1">
                <a:solidFill>
                  <a:srgbClr val="0000FF"/>
                </a:solidFill>
                <a:latin typeface="Arial" pitchFamily="34" charset="0"/>
                <a:cs typeface="Arial" pitchFamily="34" charset="0"/>
              </a:endParaRPr>
            </a:p>
          </p:txBody>
        </p:sp>
        <p:sp>
          <p:nvSpPr>
            <p:cNvPr id="60" name="TextBox 59"/>
            <p:cNvSpPr txBox="1"/>
            <p:nvPr/>
          </p:nvSpPr>
          <p:spPr>
            <a:xfrm>
              <a:off x="7404100" y="4914900"/>
              <a:ext cx="355600" cy="46916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6</a:t>
              </a:r>
              <a:endParaRPr lang="en-US" sz="2400" b="1">
                <a:solidFill>
                  <a:srgbClr val="0000FF"/>
                </a:solidFill>
                <a:latin typeface="Arial" pitchFamily="34" charset="0"/>
                <a:cs typeface="Arial" pitchFamily="34" charset="0"/>
              </a:endParaRPr>
            </a:p>
          </p:txBody>
        </p:sp>
        <p:sp>
          <p:nvSpPr>
            <p:cNvPr id="61" name="TextBox 60"/>
            <p:cNvSpPr txBox="1"/>
            <p:nvPr/>
          </p:nvSpPr>
          <p:spPr>
            <a:xfrm>
              <a:off x="7810500" y="4914900"/>
              <a:ext cx="419100" cy="46916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7</a:t>
              </a:r>
              <a:endParaRPr lang="en-US" sz="2400" b="1" dirty="0">
                <a:solidFill>
                  <a:srgbClr val="0000FF"/>
                </a:solidFill>
                <a:latin typeface="Arial" pitchFamily="34" charset="0"/>
                <a:cs typeface="Arial" pitchFamily="34" charset="0"/>
              </a:endParaRPr>
            </a:p>
          </p:txBody>
        </p:sp>
        <p:sp>
          <p:nvSpPr>
            <p:cNvPr id="62" name="TextBox 61"/>
            <p:cNvSpPr txBox="1"/>
            <p:nvPr/>
          </p:nvSpPr>
          <p:spPr>
            <a:xfrm>
              <a:off x="8229600" y="4914900"/>
              <a:ext cx="355600" cy="46916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8</a:t>
              </a:r>
              <a:endParaRPr lang="en-US" sz="2400" b="1">
                <a:solidFill>
                  <a:srgbClr val="0000FF"/>
                </a:solidFill>
                <a:latin typeface="Arial" pitchFamily="34" charset="0"/>
                <a:cs typeface="Arial" pitchFamily="34" charset="0"/>
              </a:endParaRPr>
            </a:p>
          </p:txBody>
        </p:sp>
        <p:sp>
          <p:nvSpPr>
            <p:cNvPr id="63" name="TextBox 62"/>
            <p:cNvSpPr txBox="1"/>
            <p:nvPr/>
          </p:nvSpPr>
          <p:spPr>
            <a:xfrm>
              <a:off x="8648700" y="4914900"/>
              <a:ext cx="355600" cy="46916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9</a:t>
              </a:r>
              <a:endParaRPr lang="en-US" sz="2400" b="1">
                <a:solidFill>
                  <a:srgbClr val="0000FF"/>
                </a:solidFill>
                <a:latin typeface="Arial" pitchFamily="34" charset="0"/>
                <a:cs typeface="Arial" pitchFamily="34" charset="0"/>
              </a:endParaRPr>
            </a:p>
          </p:txBody>
        </p:sp>
        <p:sp>
          <p:nvSpPr>
            <p:cNvPr id="64" name="TextBox 63"/>
            <p:cNvSpPr txBox="1"/>
            <p:nvPr/>
          </p:nvSpPr>
          <p:spPr>
            <a:xfrm>
              <a:off x="9017000" y="4927600"/>
              <a:ext cx="617983" cy="48186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10</a:t>
              </a:r>
              <a:endParaRPr lang="en-US" sz="2400" b="1" dirty="0">
                <a:solidFill>
                  <a:srgbClr val="0000FF"/>
                </a:solidFill>
                <a:latin typeface="Arial" pitchFamily="34" charset="0"/>
                <a:cs typeface="Arial" pitchFamily="34" charset="0"/>
              </a:endParaRPr>
            </a:p>
          </p:txBody>
        </p:sp>
        <p:grpSp>
          <p:nvGrpSpPr>
            <p:cNvPr id="65" name="Group 64"/>
            <p:cNvGrpSpPr/>
            <p:nvPr/>
          </p:nvGrpSpPr>
          <p:grpSpPr>
            <a:xfrm>
              <a:off x="219329" y="4394200"/>
              <a:ext cx="9699372" cy="567818"/>
              <a:chOff x="219329" y="4394200"/>
              <a:chExt cx="9699372" cy="567818"/>
            </a:xfrm>
          </p:grpSpPr>
          <p:sp>
            <p:nvSpPr>
              <p:cNvPr id="97" name="Freeform 96"/>
              <p:cNvSpPr/>
              <p:nvPr/>
            </p:nvSpPr>
            <p:spPr>
              <a:xfrm>
                <a:off x="232791" y="4665345"/>
                <a:ext cx="9684005" cy="21464"/>
              </a:xfrm>
              <a:custGeom>
                <a:avLst/>
                <a:gdLst/>
                <a:ahLst/>
                <a:cxnLst/>
                <a:rect l="0" t="0" r="0" b="0"/>
                <a:pathLst>
                  <a:path w="9684005" h="21464">
                    <a:moveTo>
                      <a:pt x="0" y="21463"/>
                    </a:moveTo>
                    <a:lnTo>
                      <a:pt x="0" y="0"/>
                    </a:lnTo>
                    <a:lnTo>
                      <a:pt x="9684004" y="0"/>
                    </a:lnTo>
                    <a:lnTo>
                      <a:pt x="9684004" y="2146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98" name="Freeform 97"/>
              <p:cNvSpPr/>
              <p:nvPr/>
            </p:nvSpPr>
            <p:spPr>
              <a:xfrm>
                <a:off x="219329" y="4394200"/>
                <a:ext cx="279782" cy="296927"/>
              </a:xfrm>
              <a:custGeom>
                <a:avLst/>
                <a:gdLst/>
                <a:ahLst/>
                <a:cxnLst/>
                <a:rect l="0" t="0" r="0" b="0"/>
                <a:pathLst>
                  <a:path w="279782" h="296927">
                    <a:moveTo>
                      <a:pt x="13462" y="296926"/>
                    </a:moveTo>
                    <a:lnTo>
                      <a:pt x="0" y="281813"/>
                    </a:lnTo>
                    <a:lnTo>
                      <a:pt x="266065" y="0"/>
                    </a:lnTo>
                    <a:lnTo>
                      <a:pt x="279781" y="1485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99" name="Freeform 98"/>
              <p:cNvSpPr/>
              <p:nvPr/>
            </p:nvSpPr>
            <p:spPr>
              <a:xfrm>
                <a:off x="223139" y="4664202"/>
                <a:ext cx="279782" cy="296927"/>
              </a:xfrm>
              <a:custGeom>
                <a:avLst/>
                <a:gdLst/>
                <a:ahLst/>
                <a:cxnLst/>
                <a:rect l="0" t="0" r="0" b="0"/>
                <a:pathLst>
                  <a:path w="279782" h="296927">
                    <a:moveTo>
                      <a:pt x="0" y="14986"/>
                    </a:moveTo>
                    <a:lnTo>
                      <a:pt x="13716" y="0"/>
                    </a:lnTo>
                    <a:lnTo>
                      <a:pt x="279781" y="281813"/>
                    </a:lnTo>
                    <a:lnTo>
                      <a:pt x="266192" y="29692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00" name="Freeform 99"/>
              <p:cNvSpPr/>
              <p:nvPr/>
            </p:nvSpPr>
            <p:spPr>
              <a:xfrm>
                <a:off x="9639046" y="4395343"/>
                <a:ext cx="279655" cy="296800"/>
              </a:xfrm>
              <a:custGeom>
                <a:avLst/>
                <a:gdLst/>
                <a:ahLst/>
                <a:cxnLst/>
                <a:rect l="0" t="0" r="0" b="0"/>
                <a:pathLst>
                  <a:path w="279655" h="296800">
                    <a:moveTo>
                      <a:pt x="279654" y="281813"/>
                    </a:moveTo>
                    <a:lnTo>
                      <a:pt x="266192" y="296799"/>
                    </a:lnTo>
                    <a:lnTo>
                      <a:pt x="0" y="14986"/>
                    </a:lnTo>
                    <a:lnTo>
                      <a:pt x="13462"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01" name="Freeform 100"/>
              <p:cNvSpPr/>
              <p:nvPr/>
            </p:nvSpPr>
            <p:spPr>
              <a:xfrm>
                <a:off x="9634982" y="4665345"/>
                <a:ext cx="279909" cy="296673"/>
              </a:xfrm>
              <a:custGeom>
                <a:avLst/>
                <a:gdLst/>
                <a:ahLst/>
                <a:cxnLst/>
                <a:rect l="0" t="0" r="0" b="0"/>
                <a:pathLst>
                  <a:path w="279909" h="296673">
                    <a:moveTo>
                      <a:pt x="266319" y="0"/>
                    </a:moveTo>
                    <a:lnTo>
                      <a:pt x="279908" y="15113"/>
                    </a:lnTo>
                    <a:lnTo>
                      <a:pt x="13716" y="296672"/>
                    </a:lnTo>
                    <a:lnTo>
                      <a:pt x="0" y="28181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grpSp>
        <p:sp>
          <p:nvSpPr>
            <p:cNvPr id="66" name="Freeform 65"/>
            <p:cNvSpPr/>
            <p:nvPr/>
          </p:nvSpPr>
          <p:spPr>
            <a:xfrm>
              <a:off x="9215755" y="441261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67" name="Freeform 66"/>
            <p:cNvSpPr/>
            <p:nvPr/>
          </p:nvSpPr>
          <p:spPr>
            <a:xfrm>
              <a:off x="8399399" y="441261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68" name="Freeform 67"/>
            <p:cNvSpPr/>
            <p:nvPr/>
          </p:nvSpPr>
          <p:spPr>
            <a:xfrm>
              <a:off x="7533005" y="4412615"/>
              <a:ext cx="22226" cy="447422"/>
            </a:xfrm>
            <a:custGeom>
              <a:avLst/>
              <a:gdLst/>
              <a:ahLst/>
              <a:cxnLst/>
              <a:rect l="0" t="0" r="0" b="0"/>
              <a:pathLst>
                <a:path w="22226" h="447422">
                  <a:moveTo>
                    <a:pt x="0" y="0"/>
                  </a:moveTo>
                  <a:lnTo>
                    <a:pt x="22225" y="0"/>
                  </a:lnTo>
                  <a:lnTo>
                    <a:pt x="22225"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69" name="Freeform 68"/>
            <p:cNvSpPr/>
            <p:nvPr/>
          </p:nvSpPr>
          <p:spPr>
            <a:xfrm>
              <a:off x="6716776" y="441261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70" name="Freeform 69"/>
            <p:cNvSpPr/>
            <p:nvPr/>
          </p:nvSpPr>
          <p:spPr>
            <a:xfrm>
              <a:off x="5900420" y="441261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71" name="Freeform 70"/>
            <p:cNvSpPr/>
            <p:nvPr/>
          </p:nvSpPr>
          <p:spPr>
            <a:xfrm>
              <a:off x="4201033" y="443090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72" name="Freeform 71"/>
            <p:cNvSpPr/>
            <p:nvPr/>
          </p:nvSpPr>
          <p:spPr>
            <a:xfrm>
              <a:off x="3384677" y="443090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73" name="Freeform 72"/>
            <p:cNvSpPr/>
            <p:nvPr/>
          </p:nvSpPr>
          <p:spPr>
            <a:xfrm>
              <a:off x="2518410" y="443090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74" name="Freeform 73"/>
            <p:cNvSpPr/>
            <p:nvPr/>
          </p:nvSpPr>
          <p:spPr>
            <a:xfrm>
              <a:off x="1702054" y="443090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75" name="Freeform 74"/>
            <p:cNvSpPr/>
            <p:nvPr/>
          </p:nvSpPr>
          <p:spPr>
            <a:xfrm>
              <a:off x="885698" y="443090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76" name="Freeform 75"/>
            <p:cNvSpPr/>
            <p:nvPr/>
          </p:nvSpPr>
          <p:spPr>
            <a:xfrm>
              <a:off x="5050663" y="4412615"/>
              <a:ext cx="22226" cy="447422"/>
            </a:xfrm>
            <a:custGeom>
              <a:avLst/>
              <a:gdLst/>
              <a:ahLst/>
              <a:cxnLst/>
              <a:rect l="0" t="0" r="0" b="0"/>
              <a:pathLst>
                <a:path w="22226" h="447422">
                  <a:moveTo>
                    <a:pt x="0" y="0"/>
                  </a:moveTo>
                  <a:lnTo>
                    <a:pt x="22225" y="0"/>
                  </a:lnTo>
                  <a:lnTo>
                    <a:pt x="22225"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77" name="Freeform 76"/>
            <p:cNvSpPr/>
            <p:nvPr/>
          </p:nvSpPr>
          <p:spPr>
            <a:xfrm>
              <a:off x="2984881" y="443090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78" name="Freeform 77"/>
            <p:cNvSpPr/>
            <p:nvPr/>
          </p:nvSpPr>
          <p:spPr>
            <a:xfrm>
              <a:off x="2118614" y="443090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79" name="Freeform 78"/>
            <p:cNvSpPr/>
            <p:nvPr/>
          </p:nvSpPr>
          <p:spPr>
            <a:xfrm>
              <a:off x="1302258" y="443090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80" name="Freeform 79"/>
            <p:cNvSpPr/>
            <p:nvPr/>
          </p:nvSpPr>
          <p:spPr>
            <a:xfrm>
              <a:off x="6283579" y="441261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81" name="Freeform 80"/>
            <p:cNvSpPr/>
            <p:nvPr/>
          </p:nvSpPr>
          <p:spPr>
            <a:xfrm>
              <a:off x="5467223" y="441261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82" name="Freeform 81"/>
            <p:cNvSpPr/>
            <p:nvPr/>
          </p:nvSpPr>
          <p:spPr>
            <a:xfrm>
              <a:off x="4600956" y="441261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83" name="Freeform 82"/>
            <p:cNvSpPr/>
            <p:nvPr/>
          </p:nvSpPr>
          <p:spPr>
            <a:xfrm>
              <a:off x="3784600" y="441261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84" name="Freeform 83"/>
            <p:cNvSpPr/>
            <p:nvPr/>
          </p:nvSpPr>
          <p:spPr>
            <a:xfrm>
              <a:off x="8765921" y="443090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85" name="Freeform 84"/>
            <p:cNvSpPr/>
            <p:nvPr/>
          </p:nvSpPr>
          <p:spPr>
            <a:xfrm>
              <a:off x="7949565" y="443090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86" name="Freeform 85"/>
            <p:cNvSpPr/>
            <p:nvPr/>
          </p:nvSpPr>
          <p:spPr>
            <a:xfrm>
              <a:off x="7133209" y="443090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87" name="TextBox 86"/>
            <p:cNvSpPr txBox="1"/>
            <p:nvPr/>
          </p:nvSpPr>
          <p:spPr>
            <a:xfrm>
              <a:off x="4406901" y="4914900"/>
              <a:ext cx="643763" cy="46916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-1</a:t>
              </a:r>
              <a:endParaRPr lang="en-US" sz="2400" b="1">
                <a:solidFill>
                  <a:srgbClr val="0000FF"/>
                </a:solidFill>
                <a:latin typeface="Arial" pitchFamily="34" charset="0"/>
                <a:cs typeface="Arial" pitchFamily="34" charset="0"/>
              </a:endParaRPr>
            </a:p>
          </p:txBody>
        </p:sp>
        <p:sp>
          <p:nvSpPr>
            <p:cNvPr id="88" name="TextBox 87"/>
            <p:cNvSpPr txBox="1"/>
            <p:nvPr/>
          </p:nvSpPr>
          <p:spPr>
            <a:xfrm>
              <a:off x="3987800" y="4927600"/>
              <a:ext cx="613156" cy="46916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-2</a:t>
              </a:r>
              <a:endParaRPr lang="en-US" sz="2400" b="1">
                <a:solidFill>
                  <a:srgbClr val="0000FF"/>
                </a:solidFill>
                <a:latin typeface="Arial" pitchFamily="34" charset="0"/>
                <a:cs typeface="Arial" pitchFamily="34" charset="0"/>
              </a:endParaRPr>
            </a:p>
          </p:txBody>
        </p:sp>
        <p:sp>
          <p:nvSpPr>
            <p:cNvPr id="89" name="TextBox 88"/>
            <p:cNvSpPr txBox="1"/>
            <p:nvPr/>
          </p:nvSpPr>
          <p:spPr>
            <a:xfrm>
              <a:off x="3583090" y="4927600"/>
              <a:ext cx="522590" cy="48186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-3</a:t>
              </a:r>
              <a:endParaRPr lang="en-US" sz="2400" b="1" dirty="0">
                <a:solidFill>
                  <a:srgbClr val="0000FF"/>
                </a:solidFill>
                <a:latin typeface="Arial" pitchFamily="34" charset="0"/>
                <a:cs typeface="Arial" pitchFamily="34" charset="0"/>
              </a:endParaRPr>
            </a:p>
          </p:txBody>
        </p:sp>
        <p:sp>
          <p:nvSpPr>
            <p:cNvPr id="90" name="TextBox 89"/>
            <p:cNvSpPr txBox="1"/>
            <p:nvPr/>
          </p:nvSpPr>
          <p:spPr>
            <a:xfrm>
              <a:off x="3164225" y="4927600"/>
              <a:ext cx="524793" cy="48186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-4</a:t>
              </a:r>
              <a:endParaRPr lang="en-US" sz="2400" b="1" dirty="0">
                <a:solidFill>
                  <a:srgbClr val="0000FF"/>
                </a:solidFill>
                <a:latin typeface="Arial" pitchFamily="34" charset="0"/>
                <a:cs typeface="Arial" pitchFamily="34" charset="0"/>
              </a:endParaRPr>
            </a:p>
          </p:txBody>
        </p:sp>
        <p:sp>
          <p:nvSpPr>
            <p:cNvPr id="91" name="TextBox 90"/>
            <p:cNvSpPr txBox="1"/>
            <p:nvPr/>
          </p:nvSpPr>
          <p:spPr>
            <a:xfrm>
              <a:off x="2741100" y="4927600"/>
              <a:ext cx="509155" cy="48186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-5</a:t>
              </a:r>
              <a:endParaRPr lang="en-US" sz="2400" b="1" dirty="0">
                <a:solidFill>
                  <a:srgbClr val="0000FF"/>
                </a:solidFill>
                <a:latin typeface="Arial" pitchFamily="34" charset="0"/>
                <a:cs typeface="Arial" pitchFamily="34" charset="0"/>
              </a:endParaRPr>
            </a:p>
          </p:txBody>
        </p:sp>
        <p:sp>
          <p:nvSpPr>
            <p:cNvPr id="92" name="TextBox 91"/>
            <p:cNvSpPr txBox="1"/>
            <p:nvPr/>
          </p:nvSpPr>
          <p:spPr>
            <a:xfrm>
              <a:off x="2260275" y="4927600"/>
              <a:ext cx="546100" cy="48186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-6</a:t>
              </a:r>
              <a:endParaRPr lang="en-US" sz="2400" b="1" dirty="0">
                <a:solidFill>
                  <a:srgbClr val="0000FF"/>
                </a:solidFill>
                <a:latin typeface="Arial" pitchFamily="34" charset="0"/>
                <a:cs typeface="Arial" pitchFamily="34" charset="0"/>
              </a:endParaRPr>
            </a:p>
          </p:txBody>
        </p:sp>
        <p:sp>
          <p:nvSpPr>
            <p:cNvPr id="93" name="TextBox 92"/>
            <p:cNvSpPr txBox="1"/>
            <p:nvPr/>
          </p:nvSpPr>
          <p:spPr>
            <a:xfrm>
              <a:off x="1855466" y="4927600"/>
              <a:ext cx="525214" cy="46916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-7</a:t>
              </a:r>
              <a:endParaRPr lang="en-US" sz="2400" b="1" dirty="0">
                <a:solidFill>
                  <a:srgbClr val="0000FF"/>
                </a:solidFill>
                <a:latin typeface="Arial" pitchFamily="34" charset="0"/>
                <a:cs typeface="Arial" pitchFamily="34" charset="0"/>
              </a:endParaRPr>
            </a:p>
          </p:txBody>
        </p:sp>
        <p:sp>
          <p:nvSpPr>
            <p:cNvPr id="94" name="TextBox 93"/>
            <p:cNvSpPr txBox="1"/>
            <p:nvPr/>
          </p:nvSpPr>
          <p:spPr>
            <a:xfrm>
              <a:off x="1450657" y="4927600"/>
              <a:ext cx="512407" cy="469167"/>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-8</a:t>
              </a:r>
              <a:endParaRPr lang="en-US" sz="2400" b="1">
                <a:solidFill>
                  <a:srgbClr val="0000FF"/>
                </a:solidFill>
                <a:latin typeface="Arial" pitchFamily="34" charset="0"/>
                <a:cs typeface="Arial" pitchFamily="34" charset="0"/>
              </a:endParaRPr>
            </a:p>
          </p:txBody>
        </p:sp>
        <p:sp>
          <p:nvSpPr>
            <p:cNvPr id="95" name="TextBox 94"/>
            <p:cNvSpPr txBox="1"/>
            <p:nvPr/>
          </p:nvSpPr>
          <p:spPr>
            <a:xfrm>
              <a:off x="1086329" y="4927600"/>
              <a:ext cx="484433" cy="48186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-9</a:t>
              </a:r>
              <a:endParaRPr lang="en-US" sz="2400" b="1" dirty="0">
                <a:solidFill>
                  <a:srgbClr val="0000FF"/>
                </a:solidFill>
                <a:latin typeface="Arial" pitchFamily="34" charset="0"/>
                <a:cs typeface="Arial" pitchFamily="34" charset="0"/>
              </a:endParaRPr>
            </a:p>
          </p:txBody>
        </p:sp>
        <p:sp>
          <p:nvSpPr>
            <p:cNvPr id="96" name="TextBox 95"/>
            <p:cNvSpPr txBox="1"/>
            <p:nvPr/>
          </p:nvSpPr>
          <p:spPr>
            <a:xfrm>
              <a:off x="557122" y="4927600"/>
              <a:ext cx="672870" cy="48186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-10</a:t>
              </a:r>
              <a:endParaRPr lang="en-US" sz="2400" b="1" dirty="0">
                <a:solidFill>
                  <a:srgbClr val="0000FF"/>
                </a:solidFill>
                <a:latin typeface="Arial" pitchFamily="34" charset="0"/>
                <a:cs typeface="Arial" pitchFamily="34" charset="0"/>
              </a:endParaRPr>
            </a:p>
          </p:txBody>
        </p:sp>
      </p:grpSp>
    </p:spTree>
    <p:extLst>
      <p:ext uri="{BB962C8B-B14F-4D97-AF65-F5344CB8AC3E}">
        <p14:creationId xmlns:p14="http://schemas.microsoft.com/office/powerpoint/2010/main" val="4049252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050601" y="4371613"/>
            <a:ext cx="492443" cy="474162"/>
          </a:xfrm>
          <a:prstGeom prst="rect">
            <a:avLst/>
          </a:prstGeom>
          <a:noFill/>
        </p:spPr>
        <p:txBody>
          <a:bodyPr vert="horz" wrap="square" rtlCol="0">
            <a:spAutoFit/>
          </a:bodyPr>
          <a:lstStyle/>
          <a:p>
            <a:r>
              <a:rPr lang="en-US" sz="2400" b="1" dirty="0" smtClean="0">
                <a:solidFill>
                  <a:srgbClr val="FF0000"/>
                </a:solidFill>
                <a:latin typeface="Arial" pitchFamily="34" charset="0"/>
                <a:cs typeface="Arial" pitchFamily="34" charset="0"/>
              </a:rPr>
              <a:t>-1</a:t>
            </a:r>
            <a:endParaRPr lang="en-US" sz="2400" b="1" dirty="0">
              <a:solidFill>
                <a:srgbClr val="FF0000"/>
              </a:solidFill>
              <a:latin typeface="Arial" pitchFamily="34" charset="0"/>
              <a:cs typeface="Arial" pitchFamily="34" charset="0"/>
            </a:endParaRPr>
          </a:p>
        </p:txBody>
      </p:sp>
      <p:sp>
        <p:nvSpPr>
          <p:cNvPr id="3" name="TextBox 2"/>
          <p:cNvSpPr txBox="1"/>
          <p:nvPr/>
        </p:nvSpPr>
        <p:spPr>
          <a:xfrm>
            <a:off x="4941141" y="4384111"/>
            <a:ext cx="387191"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0</a:t>
            </a:r>
            <a:endParaRPr lang="en-US" sz="2400" b="1" dirty="0">
              <a:solidFill>
                <a:srgbClr val="0000FF"/>
              </a:solidFill>
              <a:latin typeface="Arial" pitchFamily="34" charset="0"/>
              <a:cs typeface="Arial" pitchFamily="34" charset="0"/>
            </a:endParaRPr>
          </a:p>
        </p:txBody>
      </p:sp>
      <p:sp>
        <p:nvSpPr>
          <p:cNvPr id="4" name="TextBox 3"/>
          <p:cNvSpPr txBox="1"/>
          <p:nvPr/>
        </p:nvSpPr>
        <p:spPr>
          <a:xfrm>
            <a:off x="3327844" y="4371613"/>
            <a:ext cx="508159" cy="461665"/>
          </a:xfrm>
          <a:prstGeom prst="rect">
            <a:avLst/>
          </a:prstGeom>
          <a:noFill/>
        </p:spPr>
        <p:txBody>
          <a:bodyPr vert="horz" wrap="square" rtlCol="0">
            <a:spAutoFit/>
          </a:bodyPr>
          <a:lstStyle/>
          <a:p>
            <a:r>
              <a:rPr lang="en-US" sz="2400" b="1" dirty="0" smtClean="0">
                <a:solidFill>
                  <a:srgbClr val="FF0000"/>
                </a:solidFill>
                <a:latin typeface="Arial" pitchFamily="34" charset="0"/>
                <a:cs typeface="Arial" pitchFamily="34" charset="0"/>
              </a:rPr>
              <a:t>-2</a:t>
            </a:r>
            <a:endParaRPr lang="en-US" sz="2400" b="1" dirty="0">
              <a:solidFill>
                <a:srgbClr val="FF0000"/>
              </a:solidFill>
              <a:latin typeface="Arial" pitchFamily="34" charset="0"/>
              <a:cs typeface="Arial" pitchFamily="34" charset="0"/>
            </a:endParaRPr>
          </a:p>
        </p:txBody>
      </p:sp>
      <p:sp>
        <p:nvSpPr>
          <p:cNvPr id="5" name="TextBox 4"/>
          <p:cNvSpPr txBox="1"/>
          <p:nvPr/>
        </p:nvSpPr>
        <p:spPr>
          <a:xfrm>
            <a:off x="2579274" y="4371613"/>
            <a:ext cx="748570" cy="461665"/>
          </a:xfrm>
          <a:prstGeom prst="rect">
            <a:avLst/>
          </a:prstGeom>
          <a:noFill/>
        </p:spPr>
        <p:txBody>
          <a:bodyPr vert="horz" wrap="square" rtlCol="0">
            <a:spAutoFit/>
          </a:bodyPr>
          <a:lstStyle/>
          <a:p>
            <a:r>
              <a:rPr lang="en-US" sz="2400" b="1" dirty="0" smtClean="0">
                <a:solidFill>
                  <a:srgbClr val="FF0000"/>
                </a:solidFill>
                <a:latin typeface="Arial" pitchFamily="34" charset="0"/>
                <a:cs typeface="Arial" pitchFamily="34" charset="0"/>
              </a:rPr>
              <a:t>-3</a:t>
            </a:r>
            <a:endParaRPr lang="en-US" sz="2400" b="1" dirty="0">
              <a:solidFill>
                <a:srgbClr val="FF0000"/>
              </a:solidFill>
              <a:latin typeface="Arial" pitchFamily="34" charset="0"/>
              <a:cs typeface="Arial" pitchFamily="34" charset="0"/>
            </a:endParaRPr>
          </a:p>
        </p:txBody>
      </p:sp>
      <p:sp>
        <p:nvSpPr>
          <p:cNvPr id="6" name="TextBox 5"/>
          <p:cNvSpPr txBox="1"/>
          <p:nvPr/>
        </p:nvSpPr>
        <p:spPr>
          <a:xfrm>
            <a:off x="1804892" y="4371612"/>
            <a:ext cx="774382" cy="461665"/>
          </a:xfrm>
          <a:prstGeom prst="rect">
            <a:avLst/>
          </a:prstGeom>
          <a:noFill/>
        </p:spPr>
        <p:txBody>
          <a:bodyPr vert="horz" wrap="square" rtlCol="0">
            <a:spAutoFit/>
          </a:bodyPr>
          <a:lstStyle/>
          <a:p>
            <a:r>
              <a:rPr lang="en-US" sz="2400" b="1" dirty="0" smtClean="0">
                <a:solidFill>
                  <a:srgbClr val="FF0000"/>
                </a:solidFill>
                <a:latin typeface="Arial" pitchFamily="34" charset="0"/>
                <a:cs typeface="Arial" pitchFamily="34" charset="0"/>
              </a:rPr>
              <a:t>-4 </a:t>
            </a:r>
            <a:endParaRPr lang="en-US" sz="2400" b="1" dirty="0">
              <a:solidFill>
                <a:srgbClr val="FF0000"/>
              </a:solidFill>
              <a:latin typeface="Arial" pitchFamily="34" charset="0"/>
              <a:cs typeface="Arial" pitchFamily="34" charset="0"/>
            </a:endParaRPr>
          </a:p>
        </p:txBody>
      </p:sp>
      <p:sp>
        <p:nvSpPr>
          <p:cNvPr id="7" name="TextBox 6"/>
          <p:cNvSpPr txBox="1"/>
          <p:nvPr/>
        </p:nvSpPr>
        <p:spPr>
          <a:xfrm>
            <a:off x="1095041" y="4359116"/>
            <a:ext cx="544068" cy="474162"/>
          </a:xfrm>
          <a:prstGeom prst="rect">
            <a:avLst/>
          </a:prstGeom>
          <a:noFill/>
        </p:spPr>
        <p:txBody>
          <a:bodyPr vert="horz" wrap="square" rtlCol="0">
            <a:spAutoFit/>
          </a:bodyPr>
          <a:lstStyle/>
          <a:p>
            <a:r>
              <a:rPr lang="en-US" sz="2400" b="1" dirty="0" smtClean="0">
                <a:solidFill>
                  <a:srgbClr val="FF0000"/>
                </a:solidFill>
                <a:latin typeface="Arial" pitchFamily="34" charset="0"/>
                <a:cs typeface="Arial" pitchFamily="34" charset="0"/>
              </a:rPr>
              <a:t>-5</a:t>
            </a:r>
            <a:endParaRPr lang="en-US" sz="2400" b="1" dirty="0">
              <a:solidFill>
                <a:srgbClr val="FF0000"/>
              </a:solidFill>
              <a:latin typeface="Arial" pitchFamily="34" charset="0"/>
              <a:cs typeface="Arial" pitchFamily="34" charset="0"/>
            </a:endParaRPr>
          </a:p>
        </p:txBody>
      </p:sp>
      <p:sp>
        <p:nvSpPr>
          <p:cNvPr id="8" name="TextBox 7"/>
          <p:cNvSpPr txBox="1"/>
          <p:nvPr/>
        </p:nvSpPr>
        <p:spPr>
          <a:xfrm>
            <a:off x="5702617" y="4371613"/>
            <a:ext cx="387191" cy="474163"/>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1</a:t>
            </a:r>
            <a:endParaRPr lang="en-US" sz="2400" b="1">
              <a:solidFill>
                <a:srgbClr val="000000"/>
              </a:solidFill>
              <a:latin typeface="Arial" pitchFamily="34" charset="0"/>
              <a:cs typeface="Arial" pitchFamily="34" charset="0"/>
            </a:endParaRPr>
          </a:p>
        </p:txBody>
      </p:sp>
      <p:sp>
        <p:nvSpPr>
          <p:cNvPr id="9" name="TextBox 8"/>
          <p:cNvSpPr txBox="1"/>
          <p:nvPr/>
        </p:nvSpPr>
        <p:spPr>
          <a:xfrm>
            <a:off x="6451187" y="4371613"/>
            <a:ext cx="387191" cy="474163"/>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2</a:t>
            </a:r>
            <a:endParaRPr lang="en-US" sz="2400" b="1">
              <a:solidFill>
                <a:srgbClr val="000000"/>
              </a:solidFill>
              <a:latin typeface="Arial" pitchFamily="34" charset="0"/>
              <a:cs typeface="Arial" pitchFamily="34" charset="0"/>
            </a:endParaRPr>
          </a:p>
        </p:txBody>
      </p:sp>
      <p:sp>
        <p:nvSpPr>
          <p:cNvPr id="10" name="TextBox 9"/>
          <p:cNvSpPr txBox="1"/>
          <p:nvPr/>
        </p:nvSpPr>
        <p:spPr>
          <a:xfrm>
            <a:off x="7173944" y="4384110"/>
            <a:ext cx="387191" cy="461665"/>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3</a:t>
            </a:r>
            <a:endParaRPr lang="en-US" sz="2400" b="1">
              <a:solidFill>
                <a:srgbClr val="000000"/>
              </a:solidFill>
              <a:latin typeface="Arial" pitchFamily="34" charset="0"/>
              <a:cs typeface="Arial" pitchFamily="34" charset="0"/>
            </a:endParaRPr>
          </a:p>
        </p:txBody>
      </p:sp>
      <p:sp>
        <p:nvSpPr>
          <p:cNvPr id="11" name="TextBox 10"/>
          <p:cNvSpPr txBox="1"/>
          <p:nvPr/>
        </p:nvSpPr>
        <p:spPr>
          <a:xfrm>
            <a:off x="7922513" y="4384110"/>
            <a:ext cx="387191" cy="461666"/>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4</a:t>
            </a:r>
            <a:endParaRPr lang="en-US" sz="2400" b="1" dirty="0">
              <a:solidFill>
                <a:srgbClr val="000000"/>
              </a:solidFill>
              <a:latin typeface="Arial" pitchFamily="34" charset="0"/>
              <a:cs typeface="Arial" pitchFamily="34" charset="0"/>
            </a:endParaRPr>
          </a:p>
        </p:txBody>
      </p:sp>
      <p:sp>
        <p:nvSpPr>
          <p:cNvPr id="12" name="TextBox 11"/>
          <p:cNvSpPr txBox="1"/>
          <p:nvPr/>
        </p:nvSpPr>
        <p:spPr>
          <a:xfrm>
            <a:off x="8658177" y="4384110"/>
            <a:ext cx="387191" cy="461666"/>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5</a:t>
            </a:r>
            <a:endParaRPr lang="en-US" sz="2400" b="1">
              <a:solidFill>
                <a:srgbClr val="000000"/>
              </a:solidFill>
              <a:latin typeface="Arial" pitchFamily="34" charset="0"/>
              <a:cs typeface="Arial" pitchFamily="34" charset="0"/>
            </a:endParaRPr>
          </a:p>
        </p:txBody>
      </p:sp>
      <p:grpSp>
        <p:nvGrpSpPr>
          <p:cNvPr id="18" name="Group 17"/>
          <p:cNvGrpSpPr/>
          <p:nvPr/>
        </p:nvGrpSpPr>
        <p:grpSpPr>
          <a:xfrm>
            <a:off x="663968" y="3908976"/>
            <a:ext cx="8960768" cy="499003"/>
            <a:chOff x="566420" y="2996946"/>
            <a:chExt cx="8817484" cy="507112"/>
          </a:xfrm>
        </p:grpSpPr>
        <p:sp>
          <p:nvSpPr>
            <p:cNvPr id="13" name="Freeform 12"/>
            <p:cNvSpPr/>
            <p:nvPr/>
          </p:nvSpPr>
          <p:spPr>
            <a:xfrm>
              <a:off x="578739" y="3239135"/>
              <a:ext cx="8803387" cy="19178"/>
            </a:xfrm>
            <a:custGeom>
              <a:avLst/>
              <a:gdLst/>
              <a:ahLst/>
              <a:cxnLst/>
              <a:rect l="0" t="0" r="0" b="0"/>
              <a:pathLst>
                <a:path w="8803387" h="19178">
                  <a:moveTo>
                    <a:pt x="0" y="19177"/>
                  </a:moveTo>
                  <a:lnTo>
                    <a:pt x="0" y="0"/>
                  </a:lnTo>
                  <a:lnTo>
                    <a:pt x="8803386" y="0"/>
                  </a:lnTo>
                  <a:lnTo>
                    <a:pt x="8803386" y="1917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 name="Freeform 13"/>
            <p:cNvSpPr/>
            <p:nvPr/>
          </p:nvSpPr>
          <p:spPr>
            <a:xfrm>
              <a:off x="566420" y="2996946"/>
              <a:ext cx="254255" cy="265177"/>
            </a:xfrm>
            <a:custGeom>
              <a:avLst/>
              <a:gdLst/>
              <a:ahLst/>
              <a:cxnLst/>
              <a:rect l="0" t="0" r="0" b="0"/>
              <a:pathLst>
                <a:path w="254255" h="265177">
                  <a:moveTo>
                    <a:pt x="12319" y="265176"/>
                  </a:moveTo>
                  <a:lnTo>
                    <a:pt x="0" y="251714"/>
                  </a:lnTo>
                  <a:lnTo>
                    <a:pt x="241808" y="0"/>
                  </a:lnTo>
                  <a:lnTo>
                    <a:pt x="254254" y="1333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 name="Freeform 14"/>
            <p:cNvSpPr/>
            <p:nvPr/>
          </p:nvSpPr>
          <p:spPr>
            <a:xfrm>
              <a:off x="569976" y="3238119"/>
              <a:ext cx="254128" cy="265177"/>
            </a:xfrm>
            <a:custGeom>
              <a:avLst/>
              <a:gdLst/>
              <a:ahLst/>
              <a:cxnLst/>
              <a:rect l="0" t="0" r="0" b="0"/>
              <a:pathLst>
                <a:path w="254128" h="265177">
                  <a:moveTo>
                    <a:pt x="0" y="13335"/>
                  </a:moveTo>
                  <a:lnTo>
                    <a:pt x="12319" y="0"/>
                  </a:lnTo>
                  <a:lnTo>
                    <a:pt x="254127" y="251714"/>
                  </a:lnTo>
                  <a:lnTo>
                    <a:pt x="241935" y="26517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6" name="Freeform 15"/>
            <p:cNvSpPr/>
            <p:nvPr/>
          </p:nvSpPr>
          <p:spPr>
            <a:xfrm>
              <a:off x="9129649" y="2997962"/>
              <a:ext cx="254255" cy="265050"/>
            </a:xfrm>
            <a:custGeom>
              <a:avLst/>
              <a:gdLst/>
              <a:ahLst/>
              <a:cxnLst/>
              <a:rect l="0" t="0" r="0" b="0"/>
              <a:pathLst>
                <a:path w="254255" h="265050">
                  <a:moveTo>
                    <a:pt x="254254" y="251587"/>
                  </a:moveTo>
                  <a:lnTo>
                    <a:pt x="242062" y="265049"/>
                  </a:lnTo>
                  <a:lnTo>
                    <a:pt x="0" y="13462"/>
                  </a:lnTo>
                  <a:lnTo>
                    <a:pt x="12319"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7" name="Freeform 16"/>
            <p:cNvSpPr/>
            <p:nvPr/>
          </p:nvSpPr>
          <p:spPr>
            <a:xfrm>
              <a:off x="9126093" y="3239135"/>
              <a:ext cx="254382" cy="264923"/>
            </a:xfrm>
            <a:custGeom>
              <a:avLst/>
              <a:gdLst/>
              <a:ahLst/>
              <a:cxnLst/>
              <a:rect l="0" t="0" r="0" b="0"/>
              <a:pathLst>
                <a:path w="254382" h="264923">
                  <a:moveTo>
                    <a:pt x="241935" y="0"/>
                  </a:moveTo>
                  <a:lnTo>
                    <a:pt x="254381" y="13462"/>
                  </a:lnTo>
                  <a:lnTo>
                    <a:pt x="12319" y="264922"/>
                  </a:lnTo>
                  <a:lnTo>
                    <a:pt x="0" y="25158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sp>
        <p:nvSpPr>
          <p:cNvPr id="19" name="Freeform 18"/>
          <p:cNvSpPr/>
          <p:nvPr/>
        </p:nvSpPr>
        <p:spPr>
          <a:xfrm>
            <a:off x="8826089" y="3955715"/>
            <a:ext cx="19748" cy="379033"/>
          </a:xfrm>
          <a:custGeom>
            <a:avLst/>
            <a:gdLst/>
            <a:ahLst/>
            <a:cxnLst/>
            <a:rect l="0" t="0" r="0" b="0"/>
            <a:pathLst>
              <a:path w="19432" h="385192">
                <a:moveTo>
                  <a:pt x="0" y="0"/>
                </a:moveTo>
                <a:lnTo>
                  <a:pt x="19431" y="0"/>
                </a:lnTo>
                <a:lnTo>
                  <a:pt x="19431" y="385191"/>
                </a:lnTo>
                <a:lnTo>
                  <a:pt x="0" y="38519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0" name="Freeform 19"/>
          <p:cNvSpPr/>
          <p:nvPr/>
        </p:nvSpPr>
        <p:spPr>
          <a:xfrm>
            <a:off x="8098944" y="3955715"/>
            <a:ext cx="19748" cy="379033"/>
          </a:xfrm>
          <a:custGeom>
            <a:avLst/>
            <a:gdLst/>
            <a:ahLst/>
            <a:cxnLst/>
            <a:rect l="0" t="0" r="0" b="0"/>
            <a:pathLst>
              <a:path w="19432" h="385192">
                <a:moveTo>
                  <a:pt x="0" y="0"/>
                </a:moveTo>
                <a:lnTo>
                  <a:pt x="19431" y="0"/>
                </a:lnTo>
                <a:lnTo>
                  <a:pt x="19431" y="385191"/>
                </a:lnTo>
                <a:lnTo>
                  <a:pt x="0" y="38519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1" name="Freeform 20"/>
          <p:cNvSpPr/>
          <p:nvPr/>
        </p:nvSpPr>
        <p:spPr>
          <a:xfrm>
            <a:off x="7327272" y="3955715"/>
            <a:ext cx="19619" cy="379033"/>
          </a:xfrm>
          <a:custGeom>
            <a:avLst/>
            <a:gdLst/>
            <a:ahLst/>
            <a:cxnLst/>
            <a:rect l="0" t="0" r="0" b="0"/>
            <a:pathLst>
              <a:path w="19305" h="385192">
                <a:moveTo>
                  <a:pt x="0" y="0"/>
                </a:moveTo>
                <a:lnTo>
                  <a:pt x="19304" y="0"/>
                </a:lnTo>
                <a:lnTo>
                  <a:pt x="19304" y="385191"/>
                </a:lnTo>
                <a:lnTo>
                  <a:pt x="0" y="38519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2" name="Freeform 21"/>
          <p:cNvSpPr/>
          <p:nvPr/>
        </p:nvSpPr>
        <p:spPr>
          <a:xfrm>
            <a:off x="6599997" y="3955715"/>
            <a:ext cx="19748" cy="379033"/>
          </a:xfrm>
          <a:custGeom>
            <a:avLst/>
            <a:gdLst/>
            <a:ahLst/>
            <a:cxnLst/>
            <a:rect l="0" t="0" r="0" b="0"/>
            <a:pathLst>
              <a:path w="19432" h="385192">
                <a:moveTo>
                  <a:pt x="0" y="0"/>
                </a:moveTo>
                <a:lnTo>
                  <a:pt x="19431" y="0"/>
                </a:lnTo>
                <a:lnTo>
                  <a:pt x="19431" y="385191"/>
                </a:lnTo>
                <a:lnTo>
                  <a:pt x="0" y="38519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3" name="Freeform 22"/>
          <p:cNvSpPr/>
          <p:nvPr/>
        </p:nvSpPr>
        <p:spPr>
          <a:xfrm>
            <a:off x="5872852" y="3955715"/>
            <a:ext cx="19748" cy="379033"/>
          </a:xfrm>
          <a:custGeom>
            <a:avLst/>
            <a:gdLst/>
            <a:ahLst/>
            <a:cxnLst/>
            <a:rect l="0" t="0" r="0" b="0"/>
            <a:pathLst>
              <a:path w="19432" h="385192">
                <a:moveTo>
                  <a:pt x="0" y="0"/>
                </a:moveTo>
                <a:lnTo>
                  <a:pt x="19431" y="0"/>
                </a:lnTo>
                <a:lnTo>
                  <a:pt x="19431" y="385191"/>
                </a:lnTo>
                <a:lnTo>
                  <a:pt x="0" y="38519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4" name="Freeform 23"/>
          <p:cNvSpPr/>
          <p:nvPr/>
        </p:nvSpPr>
        <p:spPr>
          <a:xfrm>
            <a:off x="4359192" y="3971336"/>
            <a:ext cx="19748" cy="379033"/>
          </a:xfrm>
          <a:custGeom>
            <a:avLst/>
            <a:gdLst/>
            <a:ahLst/>
            <a:cxnLst/>
            <a:rect l="0" t="0" r="0" b="0"/>
            <a:pathLst>
              <a:path w="19432" h="385192">
                <a:moveTo>
                  <a:pt x="0" y="0"/>
                </a:moveTo>
                <a:lnTo>
                  <a:pt x="19431" y="0"/>
                </a:lnTo>
                <a:lnTo>
                  <a:pt x="19431" y="385191"/>
                </a:lnTo>
                <a:lnTo>
                  <a:pt x="0" y="38519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5" name="Freeform 24"/>
          <p:cNvSpPr/>
          <p:nvPr/>
        </p:nvSpPr>
        <p:spPr>
          <a:xfrm>
            <a:off x="3632047" y="3971336"/>
            <a:ext cx="19748" cy="379033"/>
          </a:xfrm>
          <a:custGeom>
            <a:avLst/>
            <a:gdLst/>
            <a:ahLst/>
            <a:cxnLst/>
            <a:rect l="0" t="0" r="0" b="0"/>
            <a:pathLst>
              <a:path w="19432" h="385192">
                <a:moveTo>
                  <a:pt x="0" y="0"/>
                </a:moveTo>
                <a:lnTo>
                  <a:pt x="19431" y="0"/>
                </a:lnTo>
                <a:lnTo>
                  <a:pt x="19431" y="385191"/>
                </a:lnTo>
                <a:lnTo>
                  <a:pt x="0" y="38519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6" name="Freeform 25"/>
          <p:cNvSpPr/>
          <p:nvPr/>
        </p:nvSpPr>
        <p:spPr>
          <a:xfrm>
            <a:off x="2860376" y="3971336"/>
            <a:ext cx="19619" cy="379033"/>
          </a:xfrm>
          <a:custGeom>
            <a:avLst/>
            <a:gdLst/>
            <a:ahLst/>
            <a:cxnLst/>
            <a:rect l="0" t="0" r="0" b="0"/>
            <a:pathLst>
              <a:path w="19305" h="385192">
                <a:moveTo>
                  <a:pt x="0" y="0"/>
                </a:moveTo>
                <a:lnTo>
                  <a:pt x="19304" y="0"/>
                </a:lnTo>
                <a:lnTo>
                  <a:pt x="19304" y="385191"/>
                </a:lnTo>
                <a:lnTo>
                  <a:pt x="0" y="38519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7" name="Freeform 26"/>
          <p:cNvSpPr/>
          <p:nvPr/>
        </p:nvSpPr>
        <p:spPr>
          <a:xfrm>
            <a:off x="2133101" y="3971336"/>
            <a:ext cx="19748" cy="379033"/>
          </a:xfrm>
          <a:custGeom>
            <a:avLst/>
            <a:gdLst/>
            <a:ahLst/>
            <a:cxnLst/>
            <a:rect l="0" t="0" r="0" b="0"/>
            <a:pathLst>
              <a:path w="19432" h="385192">
                <a:moveTo>
                  <a:pt x="0" y="0"/>
                </a:moveTo>
                <a:lnTo>
                  <a:pt x="19431" y="0"/>
                </a:lnTo>
                <a:lnTo>
                  <a:pt x="19431" y="385191"/>
                </a:lnTo>
                <a:lnTo>
                  <a:pt x="0" y="38519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8" name="Freeform 27"/>
          <p:cNvSpPr/>
          <p:nvPr/>
        </p:nvSpPr>
        <p:spPr>
          <a:xfrm>
            <a:off x="1405956" y="3971336"/>
            <a:ext cx="19748" cy="379033"/>
          </a:xfrm>
          <a:custGeom>
            <a:avLst/>
            <a:gdLst/>
            <a:ahLst/>
            <a:cxnLst/>
            <a:rect l="0" t="0" r="0" b="0"/>
            <a:pathLst>
              <a:path w="19432" h="385192">
                <a:moveTo>
                  <a:pt x="0" y="0"/>
                </a:moveTo>
                <a:lnTo>
                  <a:pt x="19431" y="0"/>
                </a:lnTo>
                <a:lnTo>
                  <a:pt x="19431" y="385191"/>
                </a:lnTo>
                <a:lnTo>
                  <a:pt x="0" y="38519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9" name="Freeform 28"/>
          <p:cNvSpPr/>
          <p:nvPr/>
        </p:nvSpPr>
        <p:spPr>
          <a:xfrm>
            <a:off x="5116022" y="3955715"/>
            <a:ext cx="19748" cy="379033"/>
          </a:xfrm>
          <a:custGeom>
            <a:avLst/>
            <a:gdLst/>
            <a:ahLst/>
            <a:cxnLst/>
            <a:rect l="0" t="0" r="0" b="0"/>
            <a:pathLst>
              <a:path w="19432" h="385192">
                <a:moveTo>
                  <a:pt x="0" y="0"/>
                </a:moveTo>
                <a:lnTo>
                  <a:pt x="19431" y="0"/>
                </a:lnTo>
                <a:lnTo>
                  <a:pt x="19431" y="385191"/>
                </a:lnTo>
                <a:lnTo>
                  <a:pt x="0" y="38519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30" name="TextBox 29"/>
          <p:cNvSpPr txBox="1"/>
          <p:nvPr/>
        </p:nvSpPr>
        <p:spPr>
          <a:xfrm>
            <a:off x="588143" y="950090"/>
            <a:ext cx="9146407" cy="646331"/>
          </a:xfrm>
          <a:prstGeom prst="rect">
            <a:avLst/>
          </a:prstGeom>
          <a:noFill/>
        </p:spPr>
        <p:txBody>
          <a:bodyPr vert="horz" wrap="square" rtlCol="0">
            <a:spAutoFit/>
          </a:bodyPr>
          <a:lstStyle/>
          <a:p>
            <a:pPr algn="ctr"/>
            <a:r>
              <a:rPr lang="en-US" sz="3600" b="1" dirty="0" smtClean="0">
                <a:solidFill>
                  <a:srgbClr val="0000FF"/>
                </a:solidFill>
                <a:latin typeface="Arial" pitchFamily="34" charset="0"/>
                <a:cs typeface="Arial" pitchFamily="34" charset="0"/>
              </a:rPr>
              <a:t>Integers on the number line</a:t>
            </a:r>
            <a:endParaRPr lang="en-US" sz="3600" b="1" dirty="0">
              <a:solidFill>
                <a:srgbClr val="0000FF"/>
              </a:solidFill>
              <a:latin typeface="Arial" pitchFamily="34" charset="0"/>
              <a:cs typeface="Arial" pitchFamily="34" charset="0"/>
            </a:endParaRPr>
          </a:p>
        </p:txBody>
      </p:sp>
      <p:sp>
        <p:nvSpPr>
          <p:cNvPr id="31" name="TextBox 30"/>
          <p:cNvSpPr txBox="1"/>
          <p:nvPr/>
        </p:nvSpPr>
        <p:spPr>
          <a:xfrm>
            <a:off x="1639109" y="2801203"/>
            <a:ext cx="1910144" cy="830997"/>
          </a:xfrm>
          <a:prstGeom prst="rect">
            <a:avLst/>
          </a:prstGeom>
          <a:noFill/>
        </p:spPr>
        <p:txBody>
          <a:bodyPr vert="horz" rtlCol="0">
            <a:spAutoFit/>
          </a:bodyPr>
          <a:lstStyle/>
          <a:p>
            <a:r>
              <a:rPr lang="en-US" sz="2400" b="1" smtClean="0">
                <a:solidFill>
                  <a:srgbClr val="FF0000"/>
                </a:solidFill>
                <a:latin typeface="Arial" pitchFamily="34" charset="0"/>
                <a:cs typeface="Arial" pitchFamily="34" charset="0"/>
              </a:rPr>
              <a:t>Negative</a:t>
            </a:r>
          </a:p>
          <a:p>
            <a:r>
              <a:rPr lang="en-US" sz="2400" b="1" smtClean="0">
                <a:solidFill>
                  <a:srgbClr val="FF0000"/>
                </a:solidFill>
                <a:latin typeface="Arial" pitchFamily="34" charset="0"/>
                <a:cs typeface="Arial" pitchFamily="34" charset="0"/>
              </a:rPr>
              <a:t>Integers</a:t>
            </a:r>
            <a:endParaRPr lang="en-US" sz="2400" b="1">
              <a:solidFill>
                <a:srgbClr val="FF0000"/>
              </a:solidFill>
              <a:latin typeface="Arial" pitchFamily="34" charset="0"/>
              <a:cs typeface="Arial" pitchFamily="34" charset="0"/>
            </a:endParaRPr>
          </a:p>
        </p:txBody>
      </p:sp>
      <p:sp>
        <p:nvSpPr>
          <p:cNvPr id="32" name="TextBox 31"/>
          <p:cNvSpPr txBox="1"/>
          <p:nvPr/>
        </p:nvSpPr>
        <p:spPr>
          <a:xfrm>
            <a:off x="6582251" y="2820658"/>
            <a:ext cx="1781080" cy="830997"/>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Positive</a:t>
            </a:r>
          </a:p>
          <a:p>
            <a:r>
              <a:rPr lang="en-US" sz="2400" b="1" smtClean="0">
                <a:solidFill>
                  <a:srgbClr val="000000"/>
                </a:solidFill>
                <a:latin typeface="Arial" pitchFamily="34" charset="0"/>
                <a:cs typeface="Arial" pitchFamily="34" charset="0"/>
              </a:rPr>
              <a:t>Integers</a:t>
            </a:r>
            <a:endParaRPr lang="en-US" sz="2400" b="1">
              <a:solidFill>
                <a:srgbClr val="000000"/>
              </a:solidFill>
              <a:latin typeface="Arial" pitchFamily="34" charset="0"/>
              <a:cs typeface="Arial" pitchFamily="34" charset="0"/>
            </a:endParaRPr>
          </a:p>
        </p:txBody>
      </p:sp>
      <p:sp>
        <p:nvSpPr>
          <p:cNvPr id="33" name="TextBox 32"/>
          <p:cNvSpPr txBox="1"/>
          <p:nvPr/>
        </p:nvSpPr>
        <p:spPr>
          <a:xfrm>
            <a:off x="604599" y="5079416"/>
            <a:ext cx="3200781" cy="1200329"/>
          </a:xfrm>
          <a:prstGeom prst="rect">
            <a:avLst/>
          </a:prstGeom>
          <a:noFill/>
        </p:spPr>
        <p:txBody>
          <a:bodyPr vert="horz" rtlCol="0">
            <a:spAutoFit/>
          </a:bodyPr>
          <a:lstStyle/>
          <a:p>
            <a:r>
              <a:rPr lang="en-US" sz="2400" b="1" smtClean="0">
                <a:solidFill>
                  <a:srgbClr val="FF0000"/>
                </a:solidFill>
                <a:latin typeface="Arial" pitchFamily="34" charset="0"/>
                <a:cs typeface="Arial" pitchFamily="34" charset="0"/>
              </a:rPr>
              <a:t>Numbers to the left of zero are less than zero</a:t>
            </a:r>
            <a:endParaRPr lang="en-US" sz="2400" b="1">
              <a:solidFill>
                <a:srgbClr val="FF0000"/>
              </a:solidFill>
              <a:latin typeface="Arial" pitchFamily="34" charset="0"/>
              <a:cs typeface="Arial" pitchFamily="34" charset="0"/>
            </a:endParaRPr>
          </a:p>
        </p:txBody>
      </p:sp>
      <p:sp>
        <p:nvSpPr>
          <p:cNvPr id="34" name="TextBox 33"/>
          <p:cNvSpPr txBox="1"/>
          <p:nvPr/>
        </p:nvSpPr>
        <p:spPr>
          <a:xfrm>
            <a:off x="7161037" y="5079416"/>
            <a:ext cx="2839403" cy="1200329"/>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Numbers to the right of zero are greater than zero</a:t>
            </a:r>
            <a:endParaRPr lang="en-US" sz="2400" b="1">
              <a:solidFill>
                <a:srgbClr val="000000"/>
              </a:solidFill>
              <a:latin typeface="Arial" pitchFamily="34" charset="0"/>
              <a:cs typeface="Arial" pitchFamily="34" charset="0"/>
            </a:endParaRPr>
          </a:p>
        </p:txBody>
      </p:sp>
      <p:sp>
        <p:nvSpPr>
          <p:cNvPr id="35" name="TextBox 34"/>
          <p:cNvSpPr txBox="1"/>
          <p:nvPr/>
        </p:nvSpPr>
        <p:spPr>
          <a:xfrm>
            <a:off x="3836003" y="5468203"/>
            <a:ext cx="3536347" cy="830997"/>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    Zero is neither</a:t>
            </a:r>
          </a:p>
          <a:p>
            <a:r>
              <a:rPr lang="en-US" sz="2400" b="1" smtClean="0">
                <a:solidFill>
                  <a:srgbClr val="0000FF"/>
                </a:solidFill>
                <a:latin typeface="Arial" pitchFamily="34" charset="0"/>
                <a:cs typeface="Arial" pitchFamily="34" charset="0"/>
              </a:rPr>
              <a:t>positive or negative</a:t>
            </a:r>
            <a:endParaRPr lang="en-US" sz="2400" b="1">
              <a:solidFill>
                <a:srgbClr val="0000FF"/>
              </a:solidFill>
              <a:latin typeface="Arial" pitchFamily="34" charset="0"/>
              <a:cs typeface="Arial" pitchFamily="34" charset="0"/>
            </a:endParaRPr>
          </a:p>
        </p:txBody>
      </p:sp>
      <p:sp>
        <p:nvSpPr>
          <p:cNvPr id="36" name="TextBox 35"/>
          <p:cNvSpPr txBox="1"/>
          <p:nvPr/>
        </p:nvSpPr>
        <p:spPr>
          <a:xfrm>
            <a:off x="7291227" y="7560846"/>
            <a:ext cx="614523" cy="338554"/>
          </a:xfrm>
          <a:prstGeom prst="rect">
            <a:avLst/>
          </a:prstGeom>
          <a:noFill/>
        </p:spPr>
        <p:txBody>
          <a:bodyPr vert="horz" wrap="square" rtlCol="0">
            <a:spAutoFit/>
          </a:bodyPr>
          <a:lstStyle/>
          <a:p>
            <a:r>
              <a:rPr lang="en-US" sz="1600" smtClean="0">
                <a:solidFill>
                  <a:srgbClr val="000000"/>
                </a:solidFill>
                <a:latin typeface="Arial" pitchFamily="34" charset="0"/>
                <a:cs typeface="Arial" pitchFamily="34" charset="0"/>
              </a:rPr>
              <a:t>`</a:t>
            </a:r>
            <a:endParaRPr lang="en-US" sz="1600">
              <a:solidFill>
                <a:srgbClr val="000000"/>
              </a:solidFill>
              <a:latin typeface="Arial" pitchFamily="34" charset="0"/>
              <a:cs typeface="Arial" pitchFamily="34" charset="0"/>
            </a:endParaRPr>
          </a:p>
        </p:txBody>
      </p:sp>
      <p:sp>
        <p:nvSpPr>
          <p:cNvPr id="37" name="TextBox 36"/>
          <p:cNvSpPr txBox="1"/>
          <p:nvPr/>
        </p:nvSpPr>
        <p:spPr>
          <a:xfrm>
            <a:off x="4543044" y="3018135"/>
            <a:ext cx="1187387"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Zero</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257451257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4472" y="1023836"/>
            <a:ext cx="716755"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46</a:t>
            </a:r>
            <a:endParaRPr lang="en-US" sz="2800" b="1" dirty="0">
              <a:solidFill>
                <a:srgbClr val="000000"/>
              </a:solidFill>
              <a:latin typeface="Arial" pitchFamily="34" charset="0"/>
              <a:cs typeface="Arial" pitchFamily="34" charset="0"/>
            </a:endParaRPr>
          </a:p>
        </p:txBody>
      </p:sp>
      <p:sp>
        <p:nvSpPr>
          <p:cNvPr id="55" name="TextBox 54"/>
          <p:cNvSpPr txBox="1"/>
          <p:nvPr/>
        </p:nvSpPr>
        <p:spPr>
          <a:xfrm>
            <a:off x="1408873" y="1021571"/>
            <a:ext cx="8359834"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What is the position of the dot on the number line below?</a:t>
            </a:r>
            <a:endParaRPr lang="en-US" sz="2800" b="1" dirty="0">
              <a:solidFill>
                <a:srgbClr val="000000"/>
              </a:solidFill>
              <a:latin typeface="Arial" pitchFamily="34" charset="0"/>
              <a:cs typeface="Arial" pitchFamily="34" charset="0"/>
            </a:endParaRPr>
          </a:p>
        </p:txBody>
      </p:sp>
      <p:pic>
        <p:nvPicPr>
          <p:cNvPr id="57" name="Picture 56"/>
          <p:cNvPicPr>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8293" t="34671" r="33179" b="35249"/>
          <a:stretch/>
        </p:blipFill>
        <p:spPr>
          <a:xfrm>
            <a:off x="2724150" y="2336800"/>
            <a:ext cx="1005840" cy="1005840"/>
          </a:xfrm>
          <a:prstGeom prst="rect">
            <a:avLst/>
          </a:prstGeom>
          <a:solidFill>
            <a:scrgbClr r="0" g="0" b="0">
              <a:alpha val="0"/>
            </a:scrgbClr>
          </a:solidFill>
        </p:spPr>
      </p:pic>
      <p:pic>
        <p:nvPicPr>
          <p:cNvPr id="58" name="Picture 57"/>
          <p:cNvPicPr>
            <a:picLocks/>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4656" t="38033" r="34715" b="36181"/>
          <a:stretch/>
        </p:blipFill>
        <p:spPr>
          <a:xfrm>
            <a:off x="2667828" y="3239272"/>
            <a:ext cx="1005840" cy="1005840"/>
          </a:xfrm>
          <a:prstGeom prst="rect">
            <a:avLst/>
          </a:prstGeom>
          <a:solidFill>
            <a:scrgbClr r="0" g="0" b="0">
              <a:alpha val="0"/>
            </a:scrgbClr>
          </a:solidFill>
        </p:spPr>
      </p:pic>
      <p:pic>
        <p:nvPicPr>
          <p:cNvPr id="59" name="Picture 58"/>
          <p:cNvPicPr>
            <a:picLocks/>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7415" t="36201" r="36838" b="31900"/>
          <a:stretch/>
        </p:blipFill>
        <p:spPr>
          <a:xfrm>
            <a:off x="2647950" y="4061356"/>
            <a:ext cx="1005840" cy="1005840"/>
          </a:xfrm>
          <a:prstGeom prst="rect">
            <a:avLst/>
          </a:prstGeom>
          <a:solidFill>
            <a:scrgbClr r="0" g="0" b="0">
              <a:alpha val="0"/>
            </a:scrgbClr>
          </a:solidFill>
        </p:spPr>
      </p:pic>
      <p:pic>
        <p:nvPicPr>
          <p:cNvPr id="67" name="Picture 66"/>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141970" y="74981"/>
            <a:ext cx="3510534" cy="62485"/>
          </a:xfrm>
          <a:prstGeom prst="rect">
            <a:avLst/>
          </a:prstGeom>
          <a:solidFill>
            <a:scrgbClr r="0" g="0" b="0">
              <a:alpha val="0"/>
            </a:scrgbClr>
          </a:solidFill>
        </p:spPr>
      </p:pic>
      <p:sp>
        <p:nvSpPr>
          <p:cNvPr id="64" name="TextBox 63"/>
          <p:cNvSpPr txBox="1"/>
          <p:nvPr/>
        </p:nvSpPr>
        <p:spPr>
          <a:xfrm>
            <a:off x="2289381" y="2610942"/>
            <a:ext cx="37821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A</a:t>
            </a:r>
            <a:endParaRPr lang="en-GB" sz="2400" b="1" dirty="0">
              <a:latin typeface="Arial" pitchFamily="34" charset="0"/>
              <a:cs typeface="Arial" pitchFamily="34" charset="0"/>
            </a:endParaRPr>
          </a:p>
        </p:txBody>
      </p:sp>
      <p:sp>
        <p:nvSpPr>
          <p:cNvPr id="65" name="TextBox 64"/>
          <p:cNvSpPr txBox="1"/>
          <p:nvPr/>
        </p:nvSpPr>
        <p:spPr>
          <a:xfrm>
            <a:off x="2294021" y="3441684"/>
            <a:ext cx="37357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B</a:t>
            </a:r>
            <a:endParaRPr lang="en-GB" sz="2400" b="1" dirty="0">
              <a:latin typeface="Arial" pitchFamily="34" charset="0"/>
              <a:cs typeface="Arial" pitchFamily="34" charset="0"/>
            </a:endParaRPr>
          </a:p>
        </p:txBody>
      </p:sp>
      <p:sp>
        <p:nvSpPr>
          <p:cNvPr id="66" name="TextBox 65"/>
          <p:cNvSpPr txBox="1"/>
          <p:nvPr/>
        </p:nvSpPr>
        <p:spPr>
          <a:xfrm>
            <a:off x="2303300" y="4248424"/>
            <a:ext cx="364299"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C</a:t>
            </a:r>
            <a:endParaRPr lang="en-GB" sz="2400" b="1" dirty="0">
              <a:latin typeface="Arial" pitchFamily="34" charset="0"/>
              <a:cs typeface="Arial" pitchFamily="34" charset="0"/>
            </a:endParaRPr>
          </a:p>
        </p:txBody>
      </p:sp>
      <p:sp>
        <p:nvSpPr>
          <p:cNvPr id="68" name="Oval 67"/>
          <p:cNvSpPr/>
          <p:nvPr/>
        </p:nvSpPr>
        <p:spPr>
          <a:xfrm>
            <a:off x="1513817" y="2656944"/>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69" name="Oval 68"/>
          <p:cNvSpPr/>
          <p:nvPr/>
        </p:nvSpPr>
        <p:spPr>
          <a:xfrm>
            <a:off x="1516462" y="348061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70" name="Oval 69"/>
          <p:cNvSpPr/>
          <p:nvPr/>
        </p:nvSpPr>
        <p:spPr>
          <a:xfrm>
            <a:off x="1519212" y="4291303"/>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grpSp>
        <p:nvGrpSpPr>
          <p:cNvPr id="71" name="Group 70"/>
          <p:cNvGrpSpPr/>
          <p:nvPr/>
        </p:nvGrpSpPr>
        <p:grpSpPr>
          <a:xfrm>
            <a:off x="507222" y="5992215"/>
            <a:ext cx="9290990" cy="992785"/>
            <a:chOff x="219329" y="4311650"/>
            <a:chExt cx="9699372" cy="1008918"/>
          </a:xfrm>
        </p:grpSpPr>
        <p:sp>
          <p:nvSpPr>
            <p:cNvPr id="72" name="TextBox 71"/>
            <p:cNvSpPr txBox="1"/>
            <p:nvPr/>
          </p:nvSpPr>
          <p:spPr>
            <a:xfrm>
              <a:off x="5317928" y="4851400"/>
              <a:ext cx="367355" cy="469168"/>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1</a:t>
              </a:r>
              <a:endParaRPr lang="en-US" sz="2400" b="1" dirty="0">
                <a:solidFill>
                  <a:srgbClr val="000000"/>
                </a:solidFill>
                <a:latin typeface="Arial" pitchFamily="34" charset="0"/>
                <a:cs typeface="Arial" pitchFamily="34" charset="0"/>
              </a:endParaRPr>
            </a:p>
          </p:txBody>
        </p:sp>
        <p:sp>
          <p:nvSpPr>
            <p:cNvPr id="73" name="TextBox 72"/>
            <p:cNvSpPr txBox="1"/>
            <p:nvPr/>
          </p:nvSpPr>
          <p:spPr>
            <a:xfrm>
              <a:off x="4902201" y="4851401"/>
              <a:ext cx="419100"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0</a:t>
              </a:r>
              <a:endParaRPr lang="en-US" sz="2400" b="1" dirty="0">
                <a:solidFill>
                  <a:srgbClr val="000000"/>
                </a:solidFill>
                <a:latin typeface="Arial" pitchFamily="34" charset="0"/>
                <a:cs typeface="Arial" pitchFamily="34" charset="0"/>
              </a:endParaRPr>
            </a:p>
          </p:txBody>
        </p:sp>
        <p:sp>
          <p:nvSpPr>
            <p:cNvPr id="74" name="TextBox 73"/>
            <p:cNvSpPr txBox="1"/>
            <p:nvPr/>
          </p:nvSpPr>
          <p:spPr>
            <a:xfrm>
              <a:off x="5765800" y="4851400"/>
              <a:ext cx="330200" cy="469168"/>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2</a:t>
              </a:r>
              <a:endParaRPr lang="en-US" sz="2400" b="1" dirty="0">
                <a:solidFill>
                  <a:srgbClr val="000000"/>
                </a:solidFill>
                <a:latin typeface="Arial" pitchFamily="34" charset="0"/>
                <a:cs typeface="Arial" pitchFamily="34" charset="0"/>
              </a:endParaRPr>
            </a:p>
          </p:txBody>
        </p:sp>
        <p:sp>
          <p:nvSpPr>
            <p:cNvPr id="75" name="TextBox 74"/>
            <p:cNvSpPr txBox="1"/>
            <p:nvPr/>
          </p:nvSpPr>
          <p:spPr>
            <a:xfrm>
              <a:off x="6133309" y="4851400"/>
              <a:ext cx="325371" cy="469168"/>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3</a:t>
              </a:r>
              <a:endParaRPr lang="en-US" sz="2400" b="1" dirty="0">
                <a:solidFill>
                  <a:srgbClr val="000000"/>
                </a:solidFill>
                <a:latin typeface="Arial" pitchFamily="34" charset="0"/>
                <a:cs typeface="Arial" pitchFamily="34" charset="0"/>
              </a:endParaRPr>
            </a:p>
          </p:txBody>
        </p:sp>
        <p:sp>
          <p:nvSpPr>
            <p:cNvPr id="76" name="TextBox 75"/>
            <p:cNvSpPr txBox="1"/>
            <p:nvPr/>
          </p:nvSpPr>
          <p:spPr>
            <a:xfrm>
              <a:off x="6565900" y="4851400"/>
              <a:ext cx="355600" cy="469168"/>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4</a:t>
              </a:r>
              <a:endParaRPr lang="en-US" sz="2400" b="1" dirty="0">
                <a:solidFill>
                  <a:srgbClr val="000000"/>
                </a:solidFill>
                <a:latin typeface="Arial" pitchFamily="34" charset="0"/>
                <a:cs typeface="Arial" pitchFamily="34" charset="0"/>
              </a:endParaRPr>
            </a:p>
          </p:txBody>
        </p:sp>
        <p:sp>
          <p:nvSpPr>
            <p:cNvPr id="77" name="TextBox 76"/>
            <p:cNvSpPr txBox="1"/>
            <p:nvPr/>
          </p:nvSpPr>
          <p:spPr>
            <a:xfrm>
              <a:off x="7010400" y="4851400"/>
              <a:ext cx="355600" cy="469168"/>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5</a:t>
              </a:r>
              <a:endParaRPr lang="en-US" sz="2400" b="1">
                <a:solidFill>
                  <a:srgbClr val="000000"/>
                </a:solidFill>
                <a:latin typeface="Arial" pitchFamily="34" charset="0"/>
                <a:cs typeface="Arial" pitchFamily="34" charset="0"/>
              </a:endParaRPr>
            </a:p>
          </p:txBody>
        </p:sp>
        <p:sp>
          <p:nvSpPr>
            <p:cNvPr id="78" name="TextBox 77"/>
            <p:cNvSpPr txBox="1"/>
            <p:nvPr/>
          </p:nvSpPr>
          <p:spPr>
            <a:xfrm>
              <a:off x="7404100" y="4851401"/>
              <a:ext cx="355600"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6</a:t>
              </a:r>
              <a:endParaRPr lang="en-US" sz="2400" b="1" dirty="0">
                <a:solidFill>
                  <a:srgbClr val="000000"/>
                </a:solidFill>
                <a:latin typeface="Arial" pitchFamily="34" charset="0"/>
                <a:cs typeface="Arial" pitchFamily="34" charset="0"/>
              </a:endParaRPr>
            </a:p>
          </p:txBody>
        </p:sp>
        <p:sp>
          <p:nvSpPr>
            <p:cNvPr id="79" name="TextBox 78"/>
            <p:cNvSpPr txBox="1"/>
            <p:nvPr/>
          </p:nvSpPr>
          <p:spPr>
            <a:xfrm>
              <a:off x="7810500" y="4851401"/>
              <a:ext cx="355600"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7</a:t>
              </a:r>
              <a:endParaRPr lang="en-US" sz="2400" b="1">
                <a:solidFill>
                  <a:srgbClr val="000000"/>
                </a:solidFill>
                <a:latin typeface="Arial" pitchFamily="34" charset="0"/>
                <a:cs typeface="Arial" pitchFamily="34" charset="0"/>
              </a:endParaRPr>
            </a:p>
          </p:txBody>
        </p:sp>
        <p:sp>
          <p:nvSpPr>
            <p:cNvPr id="80" name="TextBox 79"/>
            <p:cNvSpPr txBox="1"/>
            <p:nvPr/>
          </p:nvSpPr>
          <p:spPr>
            <a:xfrm>
              <a:off x="8229600" y="4838699"/>
              <a:ext cx="355600" cy="481869"/>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8</a:t>
              </a:r>
              <a:endParaRPr lang="en-US" sz="2400" b="1">
                <a:solidFill>
                  <a:srgbClr val="000000"/>
                </a:solidFill>
                <a:latin typeface="Arial" pitchFamily="34" charset="0"/>
                <a:cs typeface="Arial" pitchFamily="34" charset="0"/>
              </a:endParaRPr>
            </a:p>
          </p:txBody>
        </p:sp>
        <p:sp>
          <p:nvSpPr>
            <p:cNvPr id="81" name="TextBox 80"/>
            <p:cNvSpPr txBox="1"/>
            <p:nvPr/>
          </p:nvSpPr>
          <p:spPr>
            <a:xfrm>
              <a:off x="8648700" y="4838699"/>
              <a:ext cx="368300"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9</a:t>
              </a:r>
              <a:endParaRPr lang="en-US" sz="2400" b="1">
                <a:solidFill>
                  <a:srgbClr val="000000"/>
                </a:solidFill>
                <a:latin typeface="Arial" pitchFamily="34" charset="0"/>
                <a:cs typeface="Arial" pitchFamily="34" charset="0"/>
              </a:endParaRPr>
            </a:p>
          </p:txBody>
        </p:sp>
        <p:sp>
          <p:nvSpPr>
            <p:cNvPr id="82" name="TextBox 81"/>
            <p:cNvSpPr txBox="1"/>
            <p:nvPr/>
          </p:nvSpPr>
          <p:spPr>
            <a:xfrm>
              <a:off x="9017000" y="4813300"/>
              <a:ext cx="757937"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10</a:t>
              </a:r>
              <a:endParaRPr lang="en-US" sz="2400" b="1">
                <a:solidFill>
                  <a:srgbClr val="000000"/>
                </a:solidFill>
                <a:latin typeface="Arial" pitchFamily="34" charset="0"/>
                <a:cs typeface="Arial" pitchFamily="34" charset="0"/>
              </a:endParaRPr>
            </a:p>
          </p:txBody>
        </p:sp>
        <p:grpSp>
          <p:nvGrpSpPr>
            <p:cNvPr id="83" name="Group 82"/>
            <p:cNvGrpSpPr/>
            <p:nvPr/>
          </p:nvGrpSpPr>
          <p:grpSpPr>
            <a:xfrm>
              <a:off x="219329" y="4311650"/>
              <a:ext cx="9699372" cy="567818"/>
              <a:chOff x="219329" y="4311650"/>
              <a:chExt cx="9699372" cy="567818"/>
            </a:xfrm>
          </p:grpSpPr>
          <p:sp>
            <p:nvSpPr>
              <p:cNvPr id="115" name="Freeform 114"/>
              <p:cNvSpPr/>
              <p:nvPr/>
            </p:nvSpPr>
            <p:spPr>
              <a:xfrm>
                <a:off x="232791" y="4582795"/>
                <a:ext cx="9684005" cy="21464"/>
              </a:xfrm>
              <a:custGeom>
                <a:avLst/>
                <a:gdLst/>
                <a:ahLst/>
                <a:cxnLst/>
                <a:rect l="0" t="0" r="0" b="0"/>
                <a:pathLst>
                  <a:path w="9684005" h="21464">
                    <a:moveTo>
                      <a:pt x="0" y="21463"/>
                    </a:moveTo>
                    <a:lnTo>
                      <a:pt x="0" y="0"/>
                    </a:lnTo>
                    <a:lnTo>
                      <a:pt x="9684004" y="0"/>
                    </a:lnTo>
                    <a:lnTo>
                      <a:pt x="9684004" y="2146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16" name="Freeform 115"/>
              <p:cNvSpPr/>
              <p:nvPr/>
            </p:nvSpPr>
            <p:spPr>
              <a:xfrm>
                <a:off x="219329" y="4311650"/>
                <a:ext cx="279782" cy="296927"/>
              </a:xfrm>
              <a:custGeom>
                <a:avLst/>
                <a:gdLst/>
                <a:ahLst/>
                <a:cxnLst/>
                <a:rect l="0" t="0" r="0" b="0"/>
                <a:pathLst>
                  <a:path w="279782" h="296927">
                    <a:moveTo>
                      <a:pt x="13462" y="296926"/>
                    </a:moveTo>
                    <a:lnTo>
                      <a:pt x="0" y="281813"/>
                    </a:lnTo>
                    <a:lnTo>
                      <a:pt x="266065" y="0"/>
                    </a:lnTo>
                    <a:lnTo>
                      <a:pt x="279781" y="1485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17" name="Freeform 116"/>
              <p:cNvSpPr/>
              <p:nvPr/>
            </p:nvSpPr>
            <p:spPr>
              <a:xfrm>
                <a:off x="223139" y="4581652"/>
                <a:ext cx="279782" cy="296927"/>
              </a:xfrm>
              <a:custGeom>
                <a:avLst/>
                <a:gdLst/>
                <a:ahLst/>
                <a:cxnLst/>
                <a:rect l="0" t="0" r="0" b="0"/>
                <a:pathLst>
                  <a:path w="279782" h="296927">
                    <a:moveTo>
                      <a:pt x="0" y="14986"/>
                    </a:moveTo>
                    <a:lnTo>
                      <a:pt x="13716" y="0"/>
                    </a:lnTo>
                    <a:lnTo>
                      <a:pt x="279781" y="281813"/>
                    </a:lnTo>
                    <a:lnTo>
                      <a:pt x="266192" y="29692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18" name="Freeform 117"/>
              <p:cNvSpPr/>
              <p:nvPr/>
            </p:nvSpPr>
            <p:spPr>
              <a:xfrm>
                <a:off x="9639046" y="4312793"/>
                <a:ext cx="279655" cy="296800"/>
              </a:xfrm>
              <a:custGeom>
                <a:avLst/>
                <a:gdLst/>
                <a:ahLst/>
                <a:cxnLst/>
                <a:rect l="0" t="0" r="0" b="0"/>
                <a:pathLst>
                  <a:path w="279655" h="296800">
                    <a:moveTo>
                      <a:pt x="279654" y="281813"/>
                    </a:moveTo>
                    <a:lnTo>
                      <a:pt x="266192" y="296799"/>
                    </a:lnTo>
                    <a:lnTo>
                      <a:pt x="0" y="14986"/>
                    </a:lnTo>
                    <a:lnTo>
                      <a:pt x="13462"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19" name="Freeform 118"/>
              <p:cNvSpPr/>
              <p:nvPr/>
            </p:nvSpPr>
            <p:spPr>
              <a:xfrm>
                <a:off x="9634982" y="4582795"/>
                <a:ext cx="279909" cy="296673"/>
              </a:xfrm>
              <a:custGeom>
                <a:avLst/>
                <a:gdLst/>
                <a:ahLst/>
                <a:cxnLst/>
                <a:rect l="0" t="0" r="0" b="0"/>
                <a:pathLst>
                  <a:path w="279909" h="296673">
                    <a:moveTo>
                      <a:pt x="266319" y="0"/>
                    </a:moveTo>
                    <a:lnTo>
                      <a:pt x="279908" y="15113"/>
                    </a:lnTo>
                    <a:lnTo>
                      <a:pt x="13716" y="296672"/>
                    </a:lnTo>
                    <a:lnTo>
                      <a:pt x="0" y="28181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sp>
          <p:nvSpPr>
            <p:cNvPr id="84" name="Freeform 83"/>
            <p:cNvSpPr/>
            <p:nvPr/>
          </p:nvSpPr>
          <p:spPr>
            <a:xfrm>
              <a:off x="9215755"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5" name="Freeform 84"/>
            <p:cNvSpPr/>
            <p:nvPr/>
          </p:nvSpPr>
          <p:spPr>
            <a:xfrm>
              <a:off x="8399399"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6" name="Freeform 85"/>
            <p:cNvSpPr/>
            <p:nvPr/>
          </p:nvSpPr>
          <p:spPr>
            <a:xfrm>
              <a:off x="7533005" y="4330065"/>
              <a:ext cx="22226" cy="447422"/>
            </a:xfrm>
            <a:custGeom>
              <a:avLst/>
              <a:gdLst/>
              <a:ahLst/>
              <a:cxnLst/>
              <a:rect l="0" t="0" r="0" b="0"/>
              <a:pathLst>
                <a:path w="22226" h="447422">
                  <a:moveTo>
                    <a:pt x="0" y="0"/>
                  </a:moveTo>
                  <a:lnTo>
                    <a:pt x="22225" y="0"/>
                  </a:lnTo>
                  <a:lnTo>
                    <a:pt x="22225"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7" name="Freeform 86"/>
            <p:cNvSpPr/>
            <p:nvPr/>
          </p:nvSpPr>
          <p:spPr>
            <a:xfrm>
              <a:off x="6716776"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8" name="Freeform 87"/>
            <p:cNvSpPr/>
            <p:nvPr/>
          </p:nvSpPr>
          <p:spPr>
            <a:xfrm>
              <a:off x="5900420"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9" name="Freeform 88"/>
            <p:cNvSpPr/>
            <p:nvPr/>
          </p:nvSpPr>
          <p:spPr>
            <a:xfrm>
              <a:off x="4201033"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90" name="Freeform 89"/>
            <p:cNvSpPr/>
            <p:nvPr/>
          </p:nvSpPr>
          <p:spPr>
            <a:xfrm>
              <a:off x="3384677"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91" name="Freeform 90"/>
            <p:cNvSpPr/>
            <p:nvPr/>
          </p:nvSpPr>
          <p:spPr>
            <a:xfrm>
              <a:off x="2518410"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92" name="Freeform 91"/>
            <p:cNvSpPr/>
            <p:nvPr/>
          </p:nvSpPr>
          <p:spPr>
            <a:xfrm>
              <a:off x="1702054"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93" name="Freeform 92"/>
            <p:cNvSpPr/>
            <p:nvPr/>
          </p:nvSpPr>
          <p:spPr>
            <a:xfrm>
              <a:off x="885698"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94" name="Freeform 93"/>
            <p:cNvSpPr/>
            <p:nvPr/>
          </p:nvSpPr>
          <p:spPr>
            <a:xfrm>
              <a:off x="5050663" y="4330065"/>
              <a:ext cx="22226" cy="447422"/>
            </a:xfrm>
            <a:custGeom>
              <a:avLst/>
              <a:gdLst/>
              <a:ahLst/>
              <a:cxnLst/>
              <a:rect l="0" t="0" r="0" b="0"/>
              <a:pathLst>
                <a:path w="22226" h="447422">
                  <a:moveTo>
                    <a:pt x="0" y="0"/>
                  </a:moveTo>
                  <a:lnTo>
                    <a:pt x="22225" y="0"/>
                  </a:lnTo>
                  <a:lnTo>
                    <a:pt x="22225"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95" name="Freeform 94"/>
            <p:cNvSpPr/>
            <p:nvPr/>
          </p:nvSpPr>
          <p:spPr>
            <a:xfrm>
              <a:off x="2984881"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96" name="Freeform 95"/>
            <p:cNvSpPr/>
            <p:nvPr/>
          </p:nvSpPr>
          <p:spPr>
            <a:xfrm>
              <a:off x="2118614"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97" name="Freeform 96"/>
            <p:cNvSpPr/>
            <p:nvPr/>
          </p:nvSpPr>
          <p:spPr>
            <a:xfrm>
              <a:off x="1302258"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98" name="Freeform 97"/>
            <p:cNvSpPr/>
            <p:nvPr/>
          </p:nvSpPr>
          <p:spPr>
            <a:xfrm>
              <a:off x="6283579"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99" name="Freeform 98"/>
            <p:cNvSpPr/>
            <p:nvPr/>
          </p:nvSpPr>
          <p:spPr>
            <a:xfrm>
              <a:off x="5467223"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00" name="Freeform 99"/>
            <p:cNvSpPr/>
            <p:nvPr/>
          </p:nvSpPr>
          <p:spPr>
            <a:xfrm>
              <a:off x="4600956"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01" name="Freeform 100"/>
            <p:cNvSpPr/>
            <p:nvPr/>
          </p:nvSpPr>
          <p:spPr>
            <a:xfrm>
              <a:off x="3784600"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02" name="Freeform 101"/>
            <p:cNvSpPr/>
            <p:nvPr/>
          </p:nvSpPr>
          <p:spPr>
            <a:xfrm>
              <a:off x="8765921"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03" name="Freeform 102"/>
            <p:cNvSpPr/>
            <p:nvPr/>
          </p:nvSpPr>
          <p:spPr>
            <a:xfrm>
              <a:off x="7949565"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04" name="Freeform 103"/>
            <p:cNvSpPr/>
            <p:nvPr/>
          </p:nvSpPr>
          <p:spPr>
            <a:xfrm>
              <a:off x="7133209"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05" name="TextBox 104"/>
            <p:cNvSpPr txBox="1"/>
            <p:nvPr/>
          </p:nvSpPr>
          <p:spPr>
            <a:xfrm>
              <a:off x="4347736" y="4851400"/>
              <a:ext cx="483669"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-1</a:t>
              </a:r>
              <a:endParaRPr lang="en-US" sz="2400" b="1" dirty="0">
                <a:solidFill>
                  <a:srgbClr val="000000"/>
                </a:solidFill>
                <a:latin typeface="Arial" pitchFamily="34" charset="0"/>
                <a:cs typeface="Arial" pitchFamily="34" charset="0"/>
              </a:endParaRPr>
            </a:p>
          </p:txBody>
        </p:sp>
        <p:sp>
          <p:nvSpPr>
            <p:cNvPr id="106" name="TextBox 105"/>
            <p:cNvSpPr txBox="1"/>
            <p:nvPr/>
          </p:nvSpPr>
          <p:spPr>
            <a:xfrm>
              <a:off x="3965589" y="4851400"/>
              <a:ext cx="506741"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-2</a:t>
              </a:r>
              <a:endParaRPr lang="en-US" sz="2400" b="1" dirty="0">
                <a:solidFill>
                  <a:srgbClr val="000000"/>
                </a:solidFill>
                <a:latin typeface="Arial" pitchFamily="34" charset="0"/>
                <a:cs typeface="Arial" pitchFamily="34" charset="0"/>
              </a:endParaRPr>
            </a:p>
          </p:txBody>
        </p:sp>
        <p:sp>
          <p:nvSpPr>
            <p:cNvPr id="107" name="TextBox 106"/>
            <p:cNvSpPr txBox="1"/>
            <p:nvPr/>
          </p:nvSpPr>
          <p:spPr>
            <a:xfrm>
              <a:off x="3528000" y="4851400"/>
              <a:ext cx="475081"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-3</a:t>
              </a:r>
              <a:endParaRPr lang="en-US" sz="2400" b="1" dirty="0">
                <a:solidFill>
                  <a:srgbClr val="000000"/>
                </a:solidFill>
                <a:latin typeface="Arial" pitchFamily="34" charset="0"/>
                <a:cs typeface="Arial" pitchFamily="34" charset="0"/>
              </a:endParaRPr>
            </a:p>
          </p:txBody>
        </p:sp>
        <p:sp>
          <p:nvSpPr>
            <p:cNvPr id="108" name="TextBox 107"/>
            <p:cNvSpPr txBox="1"/>
            <p:nvPr/>
          </p:nvSpPr>
          <p:spPr>
            <a:xfrm>
              <a:off x="3131867" y="4851400"/>
              <a:ext cx="493689"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-4</a:t>
              </a:r>
              <a:endParaRPr lang="en-US" sz="2400" b="1" dirty="0">
                <a:solidFill>
                  <a:srgbClr val="000000"/>
                </a:solidFill>
                <a:latin typeface="Arial" pitchFamily="34" charset="0"/>
                <a:cs typeface="Arial" pitchFamily="34" charset="0"/>
              </a:endParaRPr>
            </a:p>
          </p:txBody>
        </p:sp>
        <p:sp>
          <p:nvSpPr>
            <p:cNvPr id="109" name="TextBox 108"/>
            <p:cNvSpPr txBox="1"/>
            <p:nvPr/>
          </p:nvSpPr>
          <p:spPr>
            <a:xfrm>
              <a:off x="2754307" y="4851400"/>
              <a:ext cx="509633"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-5</a:t>
              </a:r>
              <a:endParaRPr lang="en-US" sz="2400" b="1" dirty="0">
                <a:solidFill>
                  <a:srgbClr val="000000"/>
                </a:solidFill>
                <a:latin typeface="Arial" pitchFamily="34" charset="0"/>
                <a:cs typeface="Arial" pitchFamily="34" charset="0"/>
              </a:endParaRPr>
            </a:p>
          </p:txBody>
        </p:sp>
        <p:sp>
          <p:nvSpPr>
            <p:cNvPr id="110" name="TextBox 109"/>
            <p:cNvSpPr txBox="1"/>
            <p:nvPr/>
          </p:nvSpPr>
          <p:spPr>
            <a:xfrm>
              <a:off x="2255279" y="4851400"/>
              <a:ext cx="496454"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-6</a:t>
              </a:r>
              <a:endParaRPr lang="en-US" sz="2400" b="1" dirty="0">
                <a:solidFill>
                  <a:srgbClr val="000000"/>
                </a:solidFill>
                <a:latin typeface="Arial" pitchFamily="34" charset="0"/>
                <a:cs typeface="Arial" pitchFamily="34" charset="0"/>
              </a:endParaRPr>
            </a:p>
          </p:txBody>
        </p:sp>
        <p:sp>
          <p:nvSpPr>
            <p:cNvPr id="111" name="TextBox 110"/>
            <p:cNvSpPr txBox="1"/>
            <p:nvPr/>
          </p:nvSpPr>
          <p:spPr>
            <a:xfrm>
              <a:off x="1851344" y="4851400"/>
              <a:ext cx="517878"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-7</a:t>
              </a:r>
              <a:endParaRPr lang="en-US" sz="2400" b="1" dirty="0">
                <a:solidFill>
                  <a:srgbClr val="000000"/>
                </a:solidFill>
                <a:latin typeface="Arial" pitchFamily="34" charset="0"/>
                <a:cs typeface="Arial" pitchFamily="34" charset="0"/>
              </a:endParaRPr>
            </a:p>
          </p:txBody>
        </p:sp>
        <p:sp>
          <p:nvSpPr>
            <p:cNvPr id="112" name="TextBox 111"/>
            <p:cNvSpPr txBox="1"/>
            <p:nvPr/>
          </p:nvSpPr>
          <p:spPr>
            <a:xfrm>
              <a:off x="1439898" y="4851400"/>
              <a:ext cx="512408"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-8</a:t>
              </a:r>
              <a:endParaRPr lang="en-US" sz="2400" b="1" dirty="0">
                <a:solidFill>
                  <a:srgbClr val="000000"/>
                </a:solidFill>
                <a:latin typeface="Arial" pitchFamily="34" charset="0"/>
                <a:cs typeface="Arial" pitchFamily="34" charset="0"/>
              </a:endParaRPr>
            </a:p>
          </p:txBody>
        </p:sp>
        <p:sp>
          <p:nvSpPr>
            <p:cNvPr id="113" name="TextBox 112"/>
            <p:cNvSpPr txBox="1"/>
            <p:nvPr/>
          </p:nvSpPr>
          <p:spPr>
            <a:xfrm>
              <a:off x="1060237" y="4851400"/>
              <a:ext cx="484433"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-9</a:t>
              </a:r>
              <a:endParaRPr lang="en-US" sz="2400" b="1" dirty="0">
                <a:solidFill>
                  <a:srgbClr val="000000"/>
                </a:solidFill>
                <a:latin typeface="Arial" pitchFamily="34" charset="0"/>
                <a:cs typeface="Arial" pitchFamily="34" charset="0"/>
              </a:endParaRPr>
            </a:p>
          </p:txBody>
        </p:sp>
        <p:sp>
          <p:nvSpPr>
            <p:cNvPr id="114" name="TextBox 113"/>
            <p:cNvSpPr txBox="1"/>
            <p:nvPr/>
          </p:nvSpPr>
          <p:spPr>
            <a:xfrm>
              <a:off x="544968" y="4851400"/>
              <a:ext cx="672871"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-10</a:t>
              </a:r>
              <a:endParaRPr lang="en-US" sz="2400" b="1" dirty="0">
                <a:solidFill>
                  <a:srgbClr val="000000"/>
                </a:solidFill>
                <a:latin typeface="Arial" pitchFamily="34" charset="0"/>
                <a:cs typeface="Arial" pitchFamily="34" charset="0"/>
              </a:endParaRPr>
            </a:p>
          </p:txBody>
        </p:sp>
      </p:grpSp>
      <p:sp>
        <p:nvSpPr>
          <p:cNvPr id="63" name="Oval 62"/>
          <p:cNvSpPr/>
          <p:nvPr/>
        </p:nvSpPr>
        <p:spPr>
          <a:xfrm>
            <a:off x="4591049" y="6223000"/>
            <a:ext cx="91440" cy="91440"/>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785059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977" y="1022578"/>
            <a:ext cx="711933"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47</a:t>
            </a:r>
            <a:endParaRPr lang="en-US" sz="2800" b="1" dirty="0">
              <a:solidFill>
                <a:srgbClr val="000000"/>
              </a:solidFill>
              <a:latin typeface="Arial" pitchFamily="34" charset="0"/>
              <a:cs typeface="Arial" pitchFamily="34" charset="0"/>
            </a:endParaRPr>
          </a:p>
        </p:txBody>
      </p:sp>
      <p:sp>
        <p:nvSpPr>
          <p:cNvPr id="58" name="TextBox 57"/>
          <p:cNvSpPr txBox="1"/>
          <p:nvPr/>
        </p:nvSpPr>
        <p:spPr>
          <a:xfrm>
            <a:off x="1414560" y="1021571"/>
            <a:ext cx="8358146"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What is the position of the dot on the number line below?</a:t>
            </a:r>
            <a:endParaRPr lang="en-US" sz="2800" b="1" dirty="0">
              <a:solidFill>
                <a:srgbClr val="000000"/>
              </a:solidFill>
              <a:latin typeface="Arial" pitchFamily="34" charset="0"/>
              <a:cs typeface="Arial" pitchFamily="34" charset="0"/>
            </a:endParaRPr>
          </a:p>
        </p:txBody>
      </p:sp>
      <p:pic>
        <p:nvPicPr>
          <p:cNvPr id="67" name="Picture 6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29064" y="99975"/>
            <a:ext cx="3510534" cy="62485"/>
          </a:xfrm>
          <a:prstGeom prst="rect">
            <a:avLst/>
          </a:prstGeom>
          <a:solidFill>
            <a:scrgbClr r="0" g="0" b="0">
              <a:alpha val="0"/>
            </a:scrgbClr>
          </a:solidFill>
        </p:spPr>
      </p:pic>
      <p:sp>
        <p:nvSpPr>
          <p:cNvPr id="68" name="Rectangle 67"/>
          <p:cNvSpPr/>
          <p:nvPr/>
        </p:nvSpPr>
        <p:spPr>
          <a:xfrm>
            <a:off x="2834617" y="2641600"/>
            <a:ext cx="794215"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-5.5</a:t>
            </a:r>
          </a:p>
        </p:txBody>
      </p:sp>
      <p:sp>
        <p:nvSpPr>
          <p:cNvPr id="69" name="Rectangle 68"/>
          <p:cNvSpPr/>
          <p:nvPr/>
        </p:nvSpPr>
        <p:spPr>
          <a:xfrm>
            <a:off x="2834617" y="3210862"/>
            <a:ext cx="880953"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-6.5</a:t>
            </a:r>
          </a:p>
        </p:txBody>
      </p:sp>
      <p:sp>
        <p:nvSpPr>
          <p:cNvPr id="70" name="Rectangle 69"/>
          <p:cNvSpPr/>
          <p:nvPr/>
        </p:nvSpPr>
        <p:spPr>
          <a:xfrm>
            <a:off x="2834617" y="3715014"/>
            <a:ext cx="804982"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-5.2</a:t>
            </a:r>
          </a:p>
        </p:txBody>
      </p:sp>
      <p:sp>
        <p:nvSpPr>
          <p:cNvPr id="71" name="TextBox 70"/>
          <p:cNvSpPr txBox="1"/>
          <p:nvPr/>
        </p:nvSpPr>
        <p:spPr>
          <a:xfrm>
            <a:off x="2289381" y="2647386"/>
            <a:ext cx="37821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A</a:t>
            </a:r>
            <a:endParaRPr lang="en-GB" sz="2400" b="1" dirty="0">
              <a:latin typeface="Arial" pitchFamily="34" charset="0"/>
              <a:cs typeface="Arial" pitchFamily="34" charset="0"/>
            </a:endParaRPr>
          </a:p>
        </p:txBody>
      </p:sp>
      <p:sp>
        <p:nvSpPr>
          <p:cNvPr id="72" name="TextBox 71"/>
          <p:cNvSpPr txBox="1"/>
          <p:nvPr/>
        </p:nvSpPr>
        <p:spPr>
          <a:xfrm>
            <a:off x="2294021" y="3219714"/>
            <a:ext cx="37357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B</a:t>
            </a:r>
            <a:endParaRPr lang="en-GB" sz="2400" b="1" dirty="0">
              <a:latin typeface="Arial" pitchFamily="34" charset="0"/>
              <a:cs typeface="Arial" pitchFamily="34" charset="0"/>
            </a:endParaRPr>
          </a:p>
        </p:txBody>
      </p:sp>
      <p:sp>
        <p:nvSpPr>
          <p:cNvPr id="73" name="TextBox 72"/>
          <p:cNvSpPr txBox="1"/>
          <p:nvPr/>
        </p:nvSpPr>
        <p:spPr>
          <a:xfrm>
            <a:off x="2303300" y="3733923"/>
            <a:ext cx="364299"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C</a:t>
            </a:r>
            <a:endParaRPr lang="en-GB" sz="2400" b="1" dirty="0">
              <a:latin typeface="Arial" pitchFamily="34" charset="0"/>
              <a:cs typeface="Arial" pitchFamily="34" charset="0"/>
            </a:endParaRPr>
          </a:p>
        </p:txBody>
      </p:sp>
      <p:sp>
        <p:nvSpPr>
          <p:cNvPr id="74" name="Oval 73"/>
          <p:cNvSpPr/>
          <p:nvPr/>
        </p:nvSpPr>
        <p:spPr>
          <a:xfrm>
            <a:off x="1513817" y="269338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75" name="Oval 74"/>
          <p:cNvSpPr/>
          <p:nvPr/>
        </p:nvSpPr>
        <p:spPr>
          <a:xfrm>
            <a:off x="1516462" y="321888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76" name="Oval 75"/>
          <p:cNvSpPr/>
          <p:nvPr/>
        </p:nvSpPr>
        <p:spPr>
          <a:xfrm>
            <a:off x="1519212" y="373704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grpSp>
        <p:nvGrpSpPr>
          <p:cNvPr id="123" name="Group 122"/>
          <p:cNvGrpSpPr/>
          <p:nvPr/>
        </p:nvGrpSpPr>
        <p:grpSpPr>
          <a:xfrm>
            <a:off x="507222" y="5992215"/>
            <a:ext cx="9290990" cy="992785"/>
            <a:chOff x="219329" y="4311650"/>
            <a:chExt cx="9699372" cy="1008918"/>
          </a:xfrm>
        </p:grpSpPr>
        <p:sp>
          <p:nvSpPr>
            <p:cNvPr id="124" name="TextBox 123"/>
            <p:cNvSpPr txBox="1"/>
            <p:nvPr/>
          </p:nvSpPr>
          <p:spPr>
            <a:xfrm>
              <a:off x="5321300" y="4851400"/>
              <a:ext cx="444500" cy="469168"/>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1</a:t>
              </a:r>
              <a:endParaRPr lang="en-US" sz="2400" b="1" dirty="0">
                <a:solidFill>
                  <a:srgbClr val="000000"/>
                </a:solidFill>
                <a:latin typeface="Arial" pitchFamily="34" charset="0"/>
                <a:cs typeface="Arial" pitchFamily="34" charset="0"/>
              </a:endParaRPr>
            </a:p>
          </p:txBody>
        </p:sp>
        <p:sp>
          <p:nvSpPr>
            <p:cNvPr id="125" name="TextBox 124"/>
            <p:cNvSpPr txBox="1"/>
            <p:nvPr/>
          </p:nvSpPr>
          <p:spPr>
            <a:xfrm>
              <a:off x="4902201" y="4851401"/>
              <a:ext cx="419100"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0</a:t>
              </a:r>
              <a:endParaRPr lang="en-US" sz="2400" b="1" dirty="0">
                <a:solidFill>
                  <a:srgbClr val="000000"/>
                </a:solidFill>
                <a:latin typeface="Arial" pitchFamily="34" charset="0"/>
                <a:cs typeface="Arial" pitchFamily="34" charset="0"/>
              </a:endParaRPr>
            </a:p>
          </p:txBody>
        </p:sp>
        <p:sp>
          <p:nvSpPr>
            <p:cNvPr id="126" name="TextBox 125"/>
            <p:cNvSpPr txBox="1"/>
            <p:nvPr/>
          </p:nvSpPr>
          <p:spPr>
            <a:xfrm>
              <a:off x="5765800" y="4851400"/>
              <a:ext cx="330200" cy="469168"/>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2</a:t>
              </a:r>
              <a:endParaRPr lang="en-US" sz="2400" b="1">
                <a:solidFill>
                  <a:srgbClr val="000000"/>
                </a:solidFill>
                <a:latin typeface="Arial" pitchFamily="34" charset="0"/>
                <a:cs typeface="Arial" pitchFamily="34" charset="0"/>
              </a:endParaRPr>
            </a:p>
          </p:txBody>
        </p:sp>
        <p:sp>
          <p:nvSpPr>
            <p:cNvPr id="127" name="TextBox 126"/>
            <p:cNvSpPr txBox="1"/>
            <p:nvPr/>
          </p:nvSpPr>
          <p:spPr>
            <a:xfrm>
              <a:off x="6172200" y="4851400"/>
              <a:ext cx="393699" cy="469168"/>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3</a:t>
              </a:r>
              <a:endParaRPr lang="en-US" sz="2400" b="1" dirty="0">
                <a:solidFill>
                  <a:srgbClr val="000000"/>
                </a:solidFill>
                <a:latin typeface="Arial" pitchFamily="34" charset="0"/>
                <a:cs typeface="Arial" pitchFamily="34" charset="0"/>
              </a:endParaRPr>
            </a:p>
          </p:txBody>
        </p:sp>
        <p:sp>
          <p:nvSpPr>
            <p:cNvPr id="128" name="TextBox 127"/>
            <p:cNvSpPr txBox="1"/>
            <p:nvPr/>
          </p:nvSpPr>
          <p:spPr>
            <a:xfrm>
              <a:off x="6565900" y="4851400"/>
              <a:ext cx="355600" cy="469168"/>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4</a:t>
              </a:r>
              <a:endParaRPr lang="en-US" sz="2400" b="1">
                <a:solidFill>
                  <a:srgbClr val="000000"/>
                </a:solidFill>
                <a:latin typeface="Arial" pitchFamily="34" charset="0"/>
                <a:cs typeface="Arial" pitchFamily="34" charset="0"/>
              </a:endParaRPr>
            </a:p>
          </p:txBody>
        </p:sp>
        <p:sp>
          <p:nvSpPr>
            <p:cNvPr id="129" name="TextBox 128"/>
            <p:cNvSpPr txBox="1"/>
            <p:nvPr/>
          </p:nvSpPr>
          <p:spPr>
            <a:xfrm>
              <a:off x="7010400" y="4851400"/>
              <a:ext cx="355600" cy="469168"/>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5</a:t>
              </a:r>
              <a:endParaRPr lang="en-US" sz="2400" b="1">
                <a:solidFill>
                  <a:srgbClr val="000000"/>
                </a:solidFill>
                <a:latin typeface="Arial" pitchFamily="34" charset="0"/>
                <a:cs typeface="Arial" pitchFamily="34" charset="0"/>
              </a:endParaRPr>
            </a:p>
          </p:txBody>
        </p:sp>
        <p:sp>
          <p:nvSpPr>
            <p:cNvPr id="130" name="TextBox 129"/>
            <p:cNvSpPr txBox="1"/>
            <p:nvPr/>
          </p:nvSpPr>
          <p:spPr>
            <a:xfrm>
              <a:off x="7404100" y="4851401"/>
              <a:ext cx="355600"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6</a:t>
              </a:r>
              <a:endParaRPr lang="en-US" sz="2400" b="1">
                <a:solidFill>
                  <a:srgbClr val="000000"/>
                </a:solidFill>
                <a:latin typeface="Arial" pitchFamily="34" charset="0"/>
                <a:cs typeface="Arial" pitchFamily="34" charset="0"/>
              </a:endParaRPr>
            </a:p>
          </p:txBody>
        </p:sp>
        <p:sp>
          <p:nvSpPr>
            <p:cNvPr id="131" name="TextBox 130"/>
            <p:cNvSpPr txBox="1"/>
            <p:nvPr/>
          </p:nvSpPr>
          <p:spPr>
            <a:xfrm>
              <a:off x="7810500" y="4851401"/>
              <a:ext cx="355600"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7</a:t>
              </a:r>
              <a:endParaRPr lang="en-US" sz="2400" b="1">
                <a:solidFill>
                  <a:srgbClr val="000000"/>
                </a:solidFill>
                <a:latin typeface="Arial" pitchFamily="34" charset="0"/>
                <a:cs typeface="Arial" pitchFamily="34" charset="0"/>
              </a:endParaRPr>
            </a:p>
          </p:txBody>
        </p:sp>
        <p:sp>
          <p:nvSpPr>
            <p:cNvPr id="132" name="TextBox 131"/>
            <p:cNvSpPr txBox="1"/>
            <p:nvPr/>
          </p:nvSpPr>
          <p:spPr>
            <a:xfrm>
              <a:off x="8229600" y="4838699"/>
              <a:ext cx="355600" cy="481869"/>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8</a:t>
              </a:r>
              <a:endParaRPr lang="en-US" sz="2400" b="1">
                <a:solidFill>
                  <a:srgbClr val="000000"/>
                </a:solidFill>
                <a:latin typeface="Arial" pitchFamily="34" charset="0"/>
                <a:cs typeface="Arial" pitchFamily="34" charset="0"/>
              </a:endParaRPr>
            </a:p>
          </p:txBody>
        </p:sp>
        <p:sp>
          <p:nvSpPr>
            <p:cNvPr id="133" name="TextBox 132"/>
            <p:cNvSpPr txBox="1"/>
            <p:nvPr/>
          </p:nvSpPr>
          <p:spPr>
            <a:xfrm>
              <a:off x="8648700" y="4838699"/>
              <a:ext cx="368300"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9</a:t>
              </a:r>
              <a:endParaRPr lang="en-US" sz="2400" b="1">
                <a:solidFill>
                  <a:srgbClr val="000000"/>
                </a:solidFill>
                <a:latin typeface="Arial" pitchFamily="34" charset="0"/>
                <a:cs typeface="Arial" pitchFamily="34" charset="0"/>
              </a:endParaRPr>
            </a:p>
          </p:txBody>
        </p:sp>
        <p:sp>
          <p:nvSpPr>
            <p:cNvPr id="134" name="TextBox 133"/>
            <p:cNvSpPr txBox="1"/>
            <p:nvPr/>
          </p:nvSpPr>
          <p:spPr>
            <a:xfrm>
              <a:off x="9017000" y="4813300"/>
              <a:ext cx="757937"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10</a:t>
              </a:r>
              <a:endParaRPr lang="en-US" sz="2400" b="1">
                <a:solidFill>
                  <a:srgbClr val="000000"/>
                </a:solidFill>
                <a:latin typeface="Arial" pitchFamily="34" charset="0"/>
                <a:cs typeface="Arial" pitchFamily="34" charset="0"/>
              </a:endParaRPr>
            </a:p>
          </p:txBody>
        </p:sp>
        <p:grpSp>
          <p:nvGrpSpPr>
            <p:cNvPr id="135" name="Group 134"/>
            <p:cNvGrpSpPr/>
            <p:nvPr/>
          </p:nvGrpSpPr>
          <p:grpSpPr>
            <a:xfrm>
              <a:off x="219329" y="4311650"/>
              <a:ext cx="9699372" cy="567818"/>
              <a:chOff x="219329" y="4311650"/>
              <a:chExt cx="9699372" cy="567818"/>
            </a:xfrm>
          </p:grpSpPr>
          <p:sp>
            <p:nvSpPr>
              <p:cNvPr id="167" name="Freeform 166"/>
              <p:cNvSpPr/>
              <p:nvPr/>
            </p:nvSpPr>
            <p:spPr>
              <a:xfrm>
                <a:off x="232791" y="4582795"/>
                <a:ext cx="9684005" cy="21464"/>
              </a:xfrm>
              <a:custGeom>
                <a:avLst/>
                <a:gdLst/>
                <a:ahLst/>
                <a:cxnLst/>
                <a:rect l="0" t="0" r="0" b="0"/>
                <a:pathLst>
                  <a:path w="9684005" h="21464">
                    <a:moveTo>
                      <a:pt x="0" y="21463"/>
                    </a:moveTo>
                    <a:lnTo>
                      <a:pt x="0" y="0"/>
                    </a:lnTo>
                    <a:lnTo>
                      <a:pt x="9684004" y="0"/>
                    </a:lnTo>
                    <a:lnTo>
                      <a:pt x="9684004" y="2146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68" name="Freeform 167"/>
              <p:cNvSpPr/>
              <p:nvPr/>
            </p:nvSpPr>
            <p:spPr>
              <a:xfrm>
                <a:off x="219329" y="4311650"/>
                <a:ext cx="279782" cy="296927"/>
              </a:xfrm>
              <a:custGeom>
                <a:avLst/>
                <a:gdLst/>
                <a:ahLst/>
                <a:cxnLst/>
                <a:rect l="0" t="0" r="0" b="0"/>
                <a:pathLst>
                  <a:path w="279782" h="296927">
                    <a:moveTo>
                      <a:pt x="13462" y="296926"/>
                    </a:moveTo>
                    <a:lnTo>
                      <a:pt x="0" y="281813"/>
                    </a:lnTo>
                    <a:lnTo>
                      <a:pt x="266065" y="0"/>
                    </a:lnTo>
                    <a:lnTo>
                      <a:pt x="279781" y="1485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69" name="Freeform 168"/>
              <p:cNvSpPr/>
              <p:nvPr/>
            </p:nvSpPr>
            <p:spPr>
              <a:xfrm>
                <a:off x="223139" y="4581652"/>
                <a:ext cx="279782" cy="296927"/>
              </a:xfrm>
              <a:custGeom>
                <a:avLst/>
                <a:gdLst/>
                <a:ahLst/>
                <a:cxnLst/>
                <a:rect l="0" t="0" r="0" b="0"/>
                <a:pathLst>
                  <a:path w="279782" h="296927">
                    <a:moveTo>
                      <a:pt x="0" y="14986"/>
                    </a:moveTo>
                    <a:lnTo>
                      <a:pt x="13716" y="0"/>
                    </a:lnTo>
                    <a:lnTo>
                      <a:pt x="279781" y="281813"/>
                    </a:lnTo>
                    <a:lnTo>
                      <a:pt x="266192" y="29692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70" name="Freeform 169"/>
              <p:cNvSpPr/>
              <p:nvPr/>
            </p:nvSpPr>
            <p:spPr>
              <a:xfrm>
                <a:off x="9639046" y="4312793"/>
                <a:ext cx="279655" cy="296800"/>
              </a:xfrm>
              <a:custGeom>
                <a:avLst/>
                <a:gdLst/>
                <a:ahLst/>
                <a:cxnLst/>
                <a:rect l="0" t="0" r="0" b="0"/>
                <a:pathLst>
                  <a:path w="279655" h="296800">
                    <a:moveTo>
                      <a:pt x="279654" y="281813"/>
                    </a:moveTo>
                    <a:lnTo>
                      <a:pt x="266192" y="296799"/>
                    </a:lnTo>
                    <a:lnTo>
                      <a:pt x="0" y="14986"/>
                    </a:lnTo>
                    <a:lnTo>
                      <a:pt x="13462"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71" name="Freeform 170"/>
              <p:cNvSpPr/>
              <p:nvPr/>
            </p:nvSpPr>
            <p:spPr>
              <a:xfrm>
                <a:off x="9634982" y="4582795"/>
                <a:ext cx="279909" cy="296673"/>
              </a:xfrm>
              <a:custGeom>
                <a:avLst/>
                <a:gdLst/>
                <a:ahLst/>
                <a:cxnLst/>
                <a:rect l="0" t="0" r="0" b="0"/>
                <a:pathLst>
                  <a:path w="279909" h="296673">
                    <a:moveTo>
                      <a:pt x="266319" y="0"/>
                    </a:moveTo>
                    <a:lnTo>
                      <a:pt x="279908" y="15113"/>
                    </a:lnTo>
                    <a:lnTo>
                      <a:pt x="13716" y="296672"/>
                    </a:lnTo>
                    <a:lnTo>
                      <a:pt x="0" y="28181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sp>
          <p:nvSpPr>
            <p:cNvPr id="136" name="Freeform 135"/>
            <p:cNvSpPr/>
            <p:nvPr/>
          </p:nvSpPr>
          <p:spPr>
            <a:xfrm>
              <a:off x="9215755"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7" name="Freeform 136"/>
            <p:cNvSpPr/>
            <p:nvPr/>
          </p:nvSpPr>
          <p:spPr>
            <a:xfrm>
              <a:off x="8399399"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8" name="Freeform 137"/>
            <p:cNvSpPr/>
            <p:nvPr/>
          </p:nvSpPr>
          <p:spPr>
            <a:xfrm>
              <a:off x="7533005" y="4330065"/>
              <a:ext cx="22226" cy="447422"/>
            </a:xfrm>
            <a:custGeom>
              <a:avLst/>
              <a:gdLst/>
              <a:ahLst/>
              <a:cxnLst/>
              <a:rect l="0" t="0" r="0" b="0"/>
              <a:pathLst>
                <a:path w="22226" h="447422">
                  <a:moveTo>
                    <a:pt x="0" y="0"/>
                  </a:moveTo>
                  <a:lnTo>
                    <a:pt x="22225" y="0"/>
                  </a:lnTo>
                  <a:lnTo>
                    <a:pt x="22225"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9" name="Freeform 138"/>
            <p:cNvSpPr/>
            <p:nvPr/>
          </p:nvSpPr>
          <p:spPr>
            <a:xfrm>
              <a:off x="6716776"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0" name="Freeform 139"/>
            <p:cNvSpPr/>
            <p:nvPr/>
          </p:nvSpPr>
          <p:spPr>
            <a:xfrm>
              <a:off x="5900420"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1" name="Freeform 140"/>
            <p:cNvSpPr/>
            <p:nvPr/>
          </p:nvSpPr>
          <p:spPr>
            <a:xfrm>
              <a:off x="4201033"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2" name="Freeform 141"/>
            <p:cNvSpPr/>
            <p:nvPr/>
          </p:nvSpPr>
          <p:spPr>
            <a:xfrm>
              <a:off x="3384677"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3" name="Freeform 142"/>
            <p:cNvSpPr/>
            <p:nvPr/>
          </p:nvSpPr>
          <p:spPr>
            <a:xfrm>
              <a:off x="2518410"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4" name="Freeform 143"/>
            <p:cNvSpPr/>
            <p:nvPr/>
          </p:nvSpPr>
          <p:spPr>
            <a:xfrm>
              <a:off x="1702054"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5" name="Freeform 144"/>
            <p:cNvSpPr/>
            <p:nvPr/>
          </p:nvSpPr>
          <p:spPr>
            <a:xfrm>
              <a:off x="885698"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6" name="Freeform 145"/>
            <p:cNvSpPr/>
            <p:nvPr/>
          </p:nvSpPr>
          <p:spPr>
            <a:xfrm>
              <a:off x="5050663" y="4330065"/>
              <a:ext cx="22226" cy="447422"/>
            </a:xfrm>
            <a:custGeom>
              <a:avLst/>
              <a:gdLst/>
              <a:ahLst/>
              <a:cxnLst/>
              <a:rect l="0" t="0" r="0" b="0"/>
              <a:pathLst>
                <a:path w="22226" h="447422">
                  <a:moveTo>
                    <a:pt x="0" y="0"/>
                  </a:moveTo>
                  <a:lnTo>
                    <a:pt x="22225" y="0"/>
                  </a:lnTo>
                  <a:lnTo>
                    <a:pt x="22225"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7" name="Freeform 146"/>
            <p:cNvSpPr/>
            <p:nvPr/>
          </p:nvSpPr>
          <p:spPr>
            <a:xfrm>
              <a:off x="2984881"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8" name="Freeform 147"/>
            <p:cNvSpPr/>
            <p:nvPr/>
          </p:nvSpPr>
          <p:spPr>
            <a:xfrm>
              <a:off x="2118614"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9" name="Freeform 148"/>
            <p:cNvSpPr/>
            <p:nvPr/>
          </p:nvSpPr>
          <p:spPr>
            <a:xfrm>
              <a:off x="1302258"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0" name="Freeform 149"/>
            <p:cNvSpPr/>
            <p:nvPr/>
          </p:nvSpPr>
          <p:spPr>
            <a:xfrm>
              <a:off x="6283579"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1" name="Freeform 150"/>
            <p:cNvSpPr/>
            <p:nvPr/>
          </p:nvSpPr>
          <p:spPr>
            <a:xfrm>
              <a:off x="5467223"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2" name="Freeform 151"/>
            <p:cNvSpPr/>
            <p:nvPr/>
          </p:nvSpPr>
          <p:spPr>
            <a:xfrm>
              <a:off x="4600956"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3" name="Freeform 152"/>
            <p:cNvSpPr/>
            <p:nvPr/>
          </p:nvSpPr>
          <p:spPr>
            <a:xfrm>
              <a:off x="3784600"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4" name="Freeform 153"/>
            <p:cNvSpPr/>
            <p:nvPr/>
          </p:nvSpPr>
          <p:spPr>
            <a:xfrm>
              <a:off x="8765921"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5" name="Freeform 154"/>
            <p:cNvSpPr/>
            <p:nvPr/>
          </p:nvSpPr>
          <p:spPr>
            <a:xfrm>
              <a:off x="7949565"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6" name="Freeform 155"/>
            <p:cNvSpPr/>
            <p:nvPr/>
          </p:nvSpPr>
          <p:spPr>
            <a:xfrm>
              <a:off x="7133209"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7" name="TextBox 156"/>
            <p:cNvSpPr txBox="1"/>
            <p:nvPr/>
          </p:nvSpPr>
          <p:spPr>
            <a:xfrm>
              <a:off x="4406900" y="4851400"/>
              <a:ext cx="643763"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-1</a:t>
              </a:r>
              <a:endParaRPr lang="en-US" sz="2400" b="1">
                <a:solidFill>
                  <a:srgbClr val="000000"/>
                </a:solidFill>
                <a:latin typeface="Arial" pitchFamily="34" charset="0"/>
                <a:cs typeface="Arial" pitchFamily="34" charset="0"/>
              </a:endParaRPr>
            </a:p>
          </p:txBody>
        </p:sp>
        <p:sp>
          <p:nvSpPr>
            <p:cNvPr id="158" name="TextBox 157"/>
            <p:cNvSpPr txBox="1"/>
            <p:nvPr/>
          </p:nvSpPr>
          <p:spPr>
            <a:xfrm>
              <a:off x="3987800" y="4851400"/>
              <a:ext cx="613156"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-2</a:t>
              </a:r>
              <a:endParaRPr lang="en-US" sz="2400" b="1">
                <a:solidFill>
                  <a:srgbClr val="000000"/>
                </a:solidFill>
                <a:latin typeface="Arial" pitchFamily="34" charset="0"/>
                <a:cs typeface="Arial" pitchFamily="34" charset="0"/>
              </a:endParaRPr>
            </a:p>
          </p:txBody>
        </p:sp>
        <p:sp>
          <p:nvSpPr>
            <p:cNvPr id="159" name="TextBox 158"/>
            <p:cNvSpPr txBox="1"/>
            <p:nvPr/>
          </p:nvSpPr>
          <p:spPr>
            <a:xfrm>
              <a:off x="3568699" y="4851400"/>
              <a:ext cx="632333"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-3</a:t>
              </a:r>
              <a:endParaRPr lang="en-US" sz="2400" b="1" dirty="0">
                <a:solidFill>
                  <a:srgbClr val="000000"/>
                </a:solidFill>
                <a:latin typeface="Arial" pitchFamily="34" charset="0"/>
                <a:cs typeface="Arial" pitchFamily="34" charset="0"/>
              </a:endParaRPr>
            </a:p>
          </p:txBody>
        </p:sp>
        <p:sp>
          <p:nvSpPr>
            <p:cNvPr id="160" name="TextBox 159"/>
            <p:cNvSpPr txBox="1"/>
            <p:nvPr/>
          </p:nvSpPr>
          <p:spPr>
            <a:xfrm>
              <a:off x="3149599" y="4851400"/>
              <a:ext cx="657099"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-4</a:t>
              </a:r>
              <a:endParaRPr lang="en-US" sz="2400" b="1">
                <a:solidFill>
                  <a:srgbClr val="000000"/>
                </a:solidFill>
                <a:latin typeface="Arial" pitchFamily="34" charset="0"/>
                <a:cs typeface="Arial" pitchFamily="34" charset="0"/>
              </a:endParaRPr>
            </a:p>
          </p:txBody>
        </p:sp>
        <p:sp>
          <p:nvSpPr>
            <p:cNvPr id="161" name="TextBox 160"/>
            <p:cNvSpPr txBox="1"/>
            <p:nvPr/>
          </p:nvSpPr>
          <p:spPr>
            <a:xfrm>
              <a:off x="2768600" y="4851400"/>
              <a:ext cx="560594"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-5</a:t>
              </a:r>
              <a:endParaRPr lang="en-US" sz="2400" b="1">
                <a:solidFill>
                  <a:srgbClr val="000000"/>
                </a:solidFill>
                <a:latin typeface="Arial" pitchFamily="34" charset="0"/>
                <a:cs typeface="Arial" pitchFamily="34" charset="0"/>
              </a:endParaRPr>
            </a:p>
          </p:txBody>
        </p:sp>
        <p:sp>
          <p:nvSpPr>
            <p:cNvPr id="162" name="TextBox 161"/>
            <p:cNvSpPr txBox="1"/>
            <p:nvPr/>
          </p:nvSpPr>
          <p:spPr>
            <a:xfrm>
              <a:off x="2324100" y="4851400"/>
              <a:ext cx="660780"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-6</a:t>
              </a:r>
              <a:endParaRPr lang="en-US" sz="2400" b="1">
                <a:solidFill>
                  <a:srgbClr val="000000"/>
                </a:solidFill>
                <a:latin typeface="Arial" pitchFamily="34" charset="0"/>
                <a:cs typeface="Arial" pitchFamily="34" charset="0"/>
              </a:endParaRPr>
            </a:p>
          </p:txBody>
        </p:sp>
        <p:sp>
          <p:nvSpPr>
            <p:cNvPr id="163" name="TextBox 162"/>
            <p:cNvSpPr txBox="1"/>
            <p:nvPr/>
          </p:nvSpPr>
          <p:spPr>
            <a:xfrm>
              <a:off x="1905000" y="4851400"/>
              <a:ext cx="569664"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-7</a:t>
              </a:r>
              <a:endParaRPr lang="en-US" sz="2400" b="1">
                <a:solidFill>
                  <a:srgbClr val="000000"/>
                </a:solidFill>
                <a:latin typeface="Arial" pitchFamily="34" charset="0"/>
                <a:cs typeface="Arial" pitchFamily="34" charset="0"/>
              </a:endParaRPr>
            </a:p>
          </p:txBody>
        </p:sp>
        <p:sp>
          <p:nvSpPr>
            <p:cNvPr id="164" name="TextBox 163"/>
            <p:cNvSpPr txBox="1"/>
            <p:nvPr/>
          </p:nvSpPr>
          <p:spPr>
            <a:xfrm>
              <a:off x="1498600" y="4851400"/>
              <a:ext cx="620014"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-8</a:t>
              </a:r>
              <a:endParaRPr lang="en-US" sz="2400" b="1">
                <a:solidFill>
                  <a:srgbClr val="000000"/>
                </a:solidFill>
                <a:latin typeface="Arial" pitchFamily="34" charset="0"/>
                <a:cs typeface="Arial" pitchFamily="34" charset="0"/>
              </a:endParaRPr>
            </a:p>
          </p:txBody>
        </p:sp>
        <p:sp>
          <p:nvSpPr>
            <p:cNvPr id="165" name="TextBox 164"/>
            <p:cNvSpPr txBox="1"/>
            <p:nvPr/>
          </p:nvSpPr>
          <p:spPr>
            <a:xfrm>
              <a:off x="1079500" y="4851400"/>
              <a:ext cx="644780"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-9</a:t>
              </a:r>
              <a:endParaRPr lang="en-US" sz="2400" b="1">
                <a:solidFill>
                  <a:srgbClr val="000000"/>
                </a:solidFill>
                <a:latin typeface="Arial" pitchFamily="34" charset="0"/>
                <a:cs typeface="Arial" pitchFamily="34" charset="0"/>
              </a:endParaRPr>
            </a:p>
          </p:txBody>
        </p:sp>
        <p:sp>
          <p:nvSpPr>
            <p:cNvPr id="166" name="TextBox 165"/>
            <p:cNvSpPr txBox="1"/>
            <p:nvPr/>
          </p:nvSpPr>
          <p:spPr>
            <a:xfrm>
              <a:off x="584199" y="4851400"/>
              <a:ext cx="740158"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-10</a:t>
              </a:r>
              <a:endParaRPr lang="en-US" sz="2400" b="1" dirty="0">
                <a:solidFill>
                  <a:srgbClr val="000000"/>
                </a:solidFill>
                <a:latin typeface="Arial" pitchFamily="34" charset="0"/>
                <a:cs typeface="Arial" pitchFamily="34" charset="0"/>
              </a:endParaRPr>
            </a:p>
          </p:txBody>
        </p:sp>
      </p:grpSp>
      <p:sp>
        <p:nvSpPr>
          <p:cNvPr id="63" name="Oval 62"/>
          <p:cNvSpPr/>
          <p:nvPr/>
        </p:nvSpPr>
        <p:spPr>
          <a:xfrm>
            <a:off x="2876550" y="6223000"/>
            <a:ext cx="91440" cy="91440"/>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585634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1687057" y="6675169"/>
            <a:ext cx="7514093" cy="386031"/>
            <a:chOff x="1384300" y="3962400"/>
            <a:chExt cx="7393941" cy="392304"/>
          </a:xfrm>
        </p:grpSpPr>
        <p:grpSp>
          <p:nvGrpSpPr>
            <p:cNvPr id="7" name="Group 6"/>
            <p:cNvGrpSpPr/>
            <p:nvPr/>
          </p:nvGrpSpPr>
          <p:grpSpPr>
            <a:xfrm>
              <a:off x="1384300" y="3962400"/>
              <a:ext cx="7393941" cy="392304"/>
              <a:chOff x="1384300" y="3962400"/>
              <a:chExt cx="7393941" cy="392304"/>
            </a:xfrm>
          </p:grpSpPr>
          <p:sp>
            <p:nvSpPr>
              <p:cNvPr id="2" name="Freeform 1"/>
              <p:cNvSpPr/>
              <p:nvPr/>
            </p:nvSpPr>
            <p:spPr>
              <a:xfrm>
                <a:off x="1394587" y="4149725"/>
                <a:ext cx="7382130" cy="14860"/>
              </a:xfrm>
              <a:custGeom>
                <a:avLst/>
                <a:gdLst/>
                <a:ahLst/>
                <a:cxnLst/>
                <a:rect l="0" t="0" r="0" b="0"/>
                <a:pathLst>
                  <a:path w="7382130" h="14860">
                    <a:moveTo>
                      <a:pt x="0" y="14859"/>
                    </a:moveTo>
                    <a:lnTo>
                      <a:pt x="0" y="0"/>
                    </a:lnTo>
                    <a:lnTo>
                      <a:pt x="7382129" y="0"/>
                    </a:lnTo>
                    <a:lnTo>
                      <a:pt x="7382129" y="1485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1384300" y="3962400"/>
                <a:ext cx="213234" cy="205106"/>
              </a:xfrm>
              <a:custGeom>
                <a:avLst/>
                <a:gdLst/>
                <a:ahLst/>
                <a:cxnLst/>
                <a:rect l="0" t="0" r="0" b="0"/>
                <a:pathLst>
                  <a:path w="213234" h="205106">
                    <a:moveTo>
                      <a:pt x="10287" y="205105"/>
                    </a:moveTo>
                    <a:lnTo>
                      <a:pt x="0" y="194691"/>
                    </a:lnTo>
                    <a:lnTo>
                      <a:pt x="202819" y="0"/>
                    </a:lnTo>
                    <a:lnTo>
                      <a:pt x="213233" y="1028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1387221" y="4148963"/>
                <a:ext cx="213234" cy="205106"/>
              </a:xfrm>
              <a:custGeom>
                <a:avLst/>
                <a:gdLst/>
                <a:ahLst/>
                <a:cxnLst/>
                <a:rect l="0" t="0" r="0" b="0"/>
                <a:pathLst>
                  <a:path w="213234" h="205106">
                    <a:moveTo>
                      <a:pt x="0" y="10287"/>
                    </a:moveTo>
                    <a:lnTo>
                      <a:pt x="10414" y="0"/>
                    </a:lnTo>
                    <a:lnTo>
                      <a:pt x="213233" y="194691"/>
                    </a:lnTo>
                    <a:lnTo>
                      <a:pt x="202946" y="20510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8565007" y="3963162"/>
                <a:ext cx="213234" cy="205106"/>
              </a:xfrm>
              <a:custGeom>
                <a:avLst/>
                <a:gdLst/>
                <a:ahLst/>
                <a:cxnLst/>
                <a:rect l="0" t="0" r="0" b="0"/>
                <a:pathLst>
                  <a:path w="213234" h="205106">
                    <a:moveTo>
                      <a:pt x="213233" y="194691"/>
                    </a:moveTo>
                    <a:lnTo>
                      <a:pt x="202946" y="205105"/>
                    </a:lnTo>
                    <a:lnTo>
                      <a:pt x="0" y="10414"/>
                    </a:lnTo>
                    <a:lnTo>
                      <a:pt x="10287"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8561959" y="4149725"/>
                <a:ext cx="213361" cy="204979"/>
              </a:xfrm>
              <a:custGeom>
                <a:avLst/>
                <a:gdLst/>
                <a:ahLst/>
                <a:cxnLst/>
                <a:rect l="0" t="0" r="0" b="0"/>
                <a:pathLst>
                  <a:path w="213361" h="204979">
                    <a:moveTo>
                      <a:pt x="202946" y="0"/>
                    </a:moveTo>
                    <a:lnTo>
                      <a:pt x="213360" y="10414"/>
                    </a:lnTo>
                    <a:lnTo>
                      <a:pt x="10414" y="204978"/>
                    </a:lnTo>
                    <a:lnTo>
                      <a:pt x="0" y="19469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Freeform 7"/>
            <p:cNvSpPr/>
            <p:nvPr/>
          </p:nvSpPr>
          <p:spPr>
            <a:xfrm>
              <a:off x="8242300" y="39751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620000" y="39751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6959600" y="39751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6337300" y="39751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5715000" y="39751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4419600" y="39878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3797300" y="39878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3136900" y="39878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2514600" y="39878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1892300" y="39878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5067300" y="39751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3492500" y="39878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832100" y="39878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2209800" y="39878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6007100" y="39751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5384800" y="39751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4724400" y="39751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4102100" y="39751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7899400" y="39878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7277100" y="39878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6654800" y="39878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494472" y="1019517"/>
            <a:ext cx="684038"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48</a:t>
            </a:r>
            <a:endParaRPr lang="en-US" sz="2800" b="1" dirty="0">
              <a:solidFill>
                <a:srgbClr val="000000"/>
              </a:solidFill>
              <a:latin typeface="Arial" pitchFamily="34" charset="0"/>
              <a:cs typeface="Arial" pitchFamily="34" charset="0"/>
            </a:endParaRPr>
          </a:p>
        </p:txBody>
      </p:sp>
      <p:sp>
        <p:nvSpPr>
          <p:cNvPr id="34" name="TextBox 33"/>
          <p:cNvSpPr txBox="1"/>
          <p:nvPr/>
        </p:nvSpPr>
        <p:spPr>
          <a:xfrm>
            <a:off x="1422075" y="1021571"/>
            <a:ext cx="8312475"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What is the position of the dot on the number line below?</a:t>
            </a:r>
            <a:endParaRPr lang="en-US" sz="2800" b="1" dirty="0">
              <a:solidFill>
                <a:srgbClr val="000000"/>
              </a:solidFill>
              <a:latin typeface="Arial" pitchFamily="34" charset="0"/>
              <a:cs typeface="Arial" pitchFamily="34" charset="0"/>
            </a:endParaRPr>
          </a:p>
        </p:txBody>
      </p:sp>
      <p:sp>
        <p:nvSpPr>
          <p:cNvPr id="35" name="Oval 34"/>
          <p:cNvSpPr/>
          <p:nvPr/>
        </p:nvSpPr>
        <p:spPr>
          <a:xfrm>
            <a:off x="6352682" y="6816862"/>
            <a:ext cx="91440" cy="91440"/>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1945071" y="7021444"/>
            <a:ext cx="722757"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-1</a:t>
            </a:r>
            <a:endParaRPr lang="en-US" sz="2400" b="1">
              <a:solidFill>
                <a:srgbClr val="0000FF"/>
              </a:solidFill>
              <a:latin typeface="Arial" pitchFamily="34" charset="0"/>
              <a:cs typeface="Arial" pitchFamily="34" charset="0"/>
            </a:endParaRPr>
          </a:p>
        </p:txBody>
      </p:sp>
      <p:sp>
        <p:nvSpPr>
          <p:cNvPr id="44" name="TextBox 43"/>
          <p:cNvSpPr txBox="1"/>
          <p:nvPr/>
        </p:nvSpPr>
        <p:spPr>
          <a:xfrm>
            <a:off x="3672137" y="7038010"/>
            <a:ext cx="619506"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0</a:t>
            </a:r>
            <a:endParaRPr lang="en-US" sz="2400" b="1" dirty="0">
              <a:solidFill>
                <a:srgbClr val="0000FF"/>
              </a:solidFill>
              <a:latin typeface="Arial" pitchFamily="34" charset="0"/>
              <a:cs typeface="Arial" pitchFamily="34" charset="0"/>
            </a:endParaRPr>
          </a:p>
        </p:txBody>
      </p:sp>
      <p:sp>
        <p:nvSpPr>
          <p:cNvPr id="45" name="TextBox 44"/>
          <p:cNvSpPr txBox="1"/>
          <p:nvPr/>
        </p:nvSpPr>
        <p:spPr>
          <a:xfrm>
            <a:off x="5248722" y="7038010"/>
            <a:ext cx="619506"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1</a:t>
            </a:r>
            <a:endParaRPr lang="en-US" sz="2400" b="1">
              <a:solidFill>
                <a:srgbClr val="0000FF"/>
              </a:solidFill>
              <a:latin typeface="Arial" pitchFamily="34" charset="0"/>
              <a:cs typeface="Arial" pitchFamily="34" charset="0"/>
            </a:endParaRPr>
          </a:p>
        </p:txBody>
      </p:sp>
      <p:sp>
        <p:nvSpPr>
          <p:cNvPr id="46" name="TextBox 45"/>
          <p:cNvSpPr txBox="1"/>
          <p:nvPr/>
        </p:nvSpPr>
        <p:spPr>
          <a:xfrm>
            <a:off x="6875394" y="7041322"/>
            <a:ext cx="619506"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2</a:t>
            </a:r>
            <a:endParaRPr lang="en-US" sz="2400" b="1">
              <a:solidFill>
                <a:srgbClr val="0000FF"/>
              </a:solidFill>
              <a:latin typeface="Arial" pitchFamily="34" charset="0"/>
              <a:cs typeface="Arial" pitchFamily="34" charset="0"/>
            </a:endParaRPr>
          </a:p>
        </p:txBody>
      </p:sp>
      <p:sp>
        <p:nvSpPr>
          <p:cNvPr id="47" name="TextBox 46"/>
          <p:cNvSpPr txBox="1"/>
          <p:nvPr/>
        </p:nvSpPr>
        <p:spPr>
          <a:xfrm>
            <a:off x="8505444" y="7038010"/>
            <a:ext cx="619506"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3</a:t>
            </a:r>
            <a:endParaRPr lang="en-US" sz="2400" b="1">
              <a:solidFill>
                <a:srgbClr val="0000FF"/>
              </a:solidFill>
              <a:latin typeface="Arial" pitchFamily="34" charset="0"/>
              <a:cs typeface="Arial" pitchFamily="34" charset="0"/>
            </a:endParaRPr>
          </a:p>
        </p:txBody>
      </p:sp>
      <p:pic>
        <p:nvPicPr>
          <p:cNvPr id="48" name="Picture 47"/>
          <p:cNvPicPr>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7633" t="34121" r="38742" b="32940"/>
          <a:stretch/>
        </p:blipFill>
        <p:spPr>
          <a:xfrm>
            <a:off x="2763906" y="2260600"/>
            <a:ext cx="914400" cy="1005840"/>
          </a:xfrm>
          <a:prstGeom prst="rect">
            <a:avLst/>
          </a:prstGeom>
          <a:solidFill>
            <a:scrgbClr r="0" g="0" b="0">
              <a:alpha val="0"/>
            </a:scrgbClr>
          </a:solidFill>
        </p:spPr>
      </p:pic>
      <p:pic>
        <p:nvPicPr>
          <p:cNvPr id="49" name="Picture 48"/>
          <p:cNvPicPr>
            <a:picLocks/>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7727" t="32348" r="32727" b="33826"/>
          <a:stretch/>
        </p:blipFill>
        <p:spPr>
          <a:xfrm>
            <a:off x="2856672" y="3895918"/>
            <a:ext cx="914400" cy="1005840"/>
          </a:xfrm>
          <a:prstGeom prst="rect">
            <a:avLst/>
          </a:prstGeom>
          <a:solidFill>
            <a:scrgbClr r="0" g="0" b="0">
              <a:alpha val="0"/>
            </a:scrgbClr>
          </a:solidFill>
        </p:spPr>
      </p:pic>
      <p:pic>
        <p:nvPicPr>
          <p:cNvPr id="50" name="Picture 49"/>
          <p:cNvPicPr>
            <a:picLocks/>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7838" t="36994" r="32883" b="35702"/>
          <a:stretch/>
        </p:blipFill>
        <p:spPr>
          <a:xfrm>
            <a:off x="2866119" y="3114040"/>
            <a:ext cx="914400" cy="1005840"/>
          </a:xfrm>
          <a:prstGeom prst="rect">
            <a:avLst/>
          </a:prstGeom>
          <a:solidFill>
            <a:scrgbClr r="0" g="0" b="0">
              <a:alpha val="0"/>
            </a:scrgbClr>
          </a:solidFill>
        </p:spPr>
      </p:pic>
      <p:pic>
        <p:nvPicPr>
          <p:cNvPr id="51" name="Picture 5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116157" y="87478"/>
            <a:ext cx="3510534" cy="62485"/>
          </a:xfrm>
          <a:prstGeom prst="rect">
            <a:avLst/>
          </a:prstGeom>
          <a:solidFill>
            <a:scrgbClr r="0" g="0" b="0">
              <a:alpha val="0"/>
            </a:scrgbClr>
          </a:solidFill>
        </p:spPr>
      </p:pic>
      <p:sp>
        <p:nvSpPr>
          <p:cNvPr id="56" name="TextBox 55"/>
          <p:cNvSpPr txBox="1"/>
          <p:nvPr/>
        </p:nvSpPr>
        <p:spPr>
          <a:xfrm>
            <a:off x="2289381" y="2516850"/>
            <a:ext cx="37821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A</a:t>
            </a:r>
            <a:endParaRPr lang="en-GB" sz="2400" b="1" dirty="0">
              <a:latin typeface="Arial" pitchFamily="34" charset="0"/>
              <a:cs typeface="Arial" pitchFamily="34" charset="0"/>
            </a:endParaRPr>
          </a:p>
        </p:txBody>
      </p:sp>
      <p:sp>
        <p:nvSpPr>
          <p:cNvPr id="57" name="TextBox 56"/>
          <p:cNvSpPr txBox="1"/>
          <p:nvPr/>
        </p:nvSpPr>
        <p:spPr>
          <a:xfrm>
            <a:off x="2294021" y="3347592"/>
            <a:ext cx="37357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B</a:t>
            </a:r>
            <a:endParaRPr lang="en-GB" sz="2400" b="1" dirty="0">
              <a:latin typeface="Arial" pitchFamily="34" charset="0"/>
              <a:cs typeface="Arial" pitchFamily="34" charset="0"/>
            </a:endParaRPr>
          </a:p>
        </p:txBody>
      </p:sp>
      <p:sp>
        <p:nvSpPr>
          <p:cNvPr id="58" name="TextBox 57"/>
          <p:cNvSpPr txBox="1"/>
          <p:nvPr/>
        </p:nvSpPr>
        <p:spPr>
          <a:xfrm>
            <a:off x="2303300" y="4154332"/>
            <a:ext cx="364299"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C</a:t>
            </a:r>
            <a:endParaRPr lang="en-GB" sz="2400" b="1" dirty="0">
              <a:latin typeface="Arial" pitchFamily="34" charset="0"/>
              <a:cs typeface="Arial" pitchFamily="34" charset="0"/>
            </a:endParaRPr>
          </a:p>
        </p:txBody>
      </p:sp>
      <p:sp>
        <p:nvSpPr>
          <p:cNvPr id="59" name="Oval 58"/>
          <p:cNvSpPr/>
          <p:nvPr/>
        </p:nvSpPr>
        <p:spPr>
          <a:xfrm>
            <a:off x="1513817" y="256285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60" name="Oval 59"/>
          <p:cNvSpPr/>
          <p:nvPr/>
        </p:nvSpPr>
        <p:spPr>
          <a:xfrm>
            <a:off x="1516462" y="338652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61" name="Oval 60"/>
          <p:cNvSpPr/>
          <p:nvPr/>
        </p:nvSpPr>
        <p:spPr>
          <a:xfrm>
            <a:off x="1519212" y="4197211"/>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46400299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1406795" y="5816368"/>
            <a:ext cx="7514093" cy="386031"/>
            <a:chOff x="1384300" y="4025900"/>
            <a:chExt cx="7393941" cy="392304"/>
          </a:xfrm>
        </p:grpSpPr>
        <p:grpSp>
          <p:nvGrpSpPr>
            <p:cNvPr id="7" name="Group 6"/>
            <p:cNvGrpSpPr/>
            <p:nvPr/>
          </p:nvGrpSpPr>
          <p:grpSpPr>
            <a:xfrm>
              <a:off x="1384300" y="4025900"/>
              <a:ext cx="7393941" cy="392304"/>
              <a:chOff x="1384300" y="4025900"/>
              <a:chExt cx="7393941" cy="392304"/>
            </a:xfrm>
          </p:grpSpPr>
          <p:sp>
            <p:nvSpPr>
              <p:cNvPr id="2" name="Freeform 1"/>
              <p:cNvSpPr/>
              <p:nvPr/>
            </p:nvSpPr>
            <p:spPr>
              <a:xfrm>
                <a:off x="1394587" y="4213225"/>
                <a:ext cx="7382130" cy="14860"/>
              </a:xfrm>
              <a:custGeom>
                <a:avLst/>
                <a:gdLst/>
                <a:ahLst/>
                <a:cxnLst/>
                <a:rect l="0" t="0" r="0" b="0"/>
                <a:pathLst>
                  <a:path w="7382130" h="14860">
                    <a:moveTo>
                      <a:pt x="0" y="14859"/>
                    </a:moveTo>
                    <a:lnTo>
                      <a:pt x="0" y="0"/>
                    </a:lnTo>
                    <a:lnTo>
                      <a:pt x="7382129" y="0"/>
                    </a:lnTo>
                    <a:lnTo>
                      <a:pt x="7382129" y="1485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 name="Freeform 2"/>
              <p:cNvSpPr/>
              <p:nvPr/>
            </p:nvSpPr>
            <p:spPr>
              <a:xfrm>
                <a:off x="1384300" y="4025900"/>
                <a:ext cx="213234" cy="205106"/>
              </a:xfrm>
              <a:custGeom>
                <a:avLst/>
                <a:gdLst/>
                <a:ahLst/>
                <a:cxnLst/>
                <a:rect l="0" t="0" r="0" b="0"/>
                <a:pathLst>
                  <a:path w="213234" h="205106">
                    <a:moveTo>
                      <a:pt x="10287" y="205105"/>
                    </a:moveTo>
                    <a:lnTo>
                      <a:pt x="0" y="194691"/>
                    </a:lnTo>
                    <a:lnTo>
                      <a:pt x="202819" y="0"/>
                    </a:lnTo>
                    <a:lnTo>
                      <a:pt x="213233" y="10287"/>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 name="Freeform 3"/>
              <p:cNvSpPr/>
              <p:nvPr/>
            </p:nvSpPr>
            <p:spPr>
              <a:xfrm>
                <a:off x="1387221" y="4212463"/>
                <a:ext cx="213234" cy="205106"/>
              </a:xfrm>
              <a:custGeom>
                <a:avLst/>
                <a:gdLst/>
                <a:ahLst/>
                <a:cxnLst/>
                <a:rect l="0" t="0" r="0" b="0"/>
                <a:pathLst>
                  <a:path w="213234" h="205106">
                    <a:moveTo>
                      <a:pt x="0" y="10287"/>
                    </a:moveTo>
                    <a:lnTo>
                      <a:pt x="10414" y="0"/>
                    </a:lnTo>
                    <a:lnTo>
                      <a:pt x="213233" y="194691"/>
                    </a:lnTo>
                    <a:lnTo>
                      <a:pt x="202946" y="20510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5" name="Freeform 4"/>
              <p:cNvSpPr/>
              <p:nvPr/>
            </p:nvSpPr>
            <p:spPr>
              <a:xfrm>
                <a:off x="8565007" y="4026662"/>
                <a:ext cx="213234" cy="205106"/>
              </a:xfrm>
              <a:custGeom>
                <a:avLst/>
                <a:gdLst/>
                <a:ahLst/>
                <a:cxnLst/>
                <a:rect l="0" t="0" r="0" b="0"/>
                <a:pathLst>
                  <a:path w="213234" h="205106">
                    <a:moveTo>
                      <a:pt x="213233" y="194691"/>
                    </a:moveTo>
                    <a:lnTo>
                      <a:pt x="202946" y="205105"/>
                    </a:lnTo>
                    <a:lnTo>
                      <a:pt x="0" y="10414"/>
                    </a:lnTo>
                    <a:lnTo>
                      <a:pt x="10287"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6" name="Freeform 5"/>
              <p:cNvSpPr/>
              <p:nvPr/>
            </p:nvSpPr>
            <p:spPr>
              <a:xfrm>
                <a:off x="8561959" y="4213225"/>
                <a:ext cx="213361" cy="204979"/>
              </a:xfrm>
              <a:custGeom>
                <a:avLst/>
                <a:gdLst/>
                <a:ahLst/>
                <a:cxnLst/>
                <a:rect l="0" t="0" r="0" b="0"/>
                <a:pathLst>
                  <a:path w="213361" h="204979">
                    <a:moveTo>
                      <a:pt x="202946" y="0"/>
                    </a:moveTo>
                    <a:lnTo>
                      <a:pt x="213360" y="10414"/>
                    </a:lnTo>
                    <a:lnTo>
                      <a:pt x="10414" y="204978"/>
                    </a:lnTo>
                    <a:lnTo>
                      <a:pt x="0" y="19469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grpSp>
        <p:sp>
          <p:nvSpPr>
            <p:cNvPr id="8" name="Freeform 7"/>
            <p:cNvSpPr/>
            <p:nvPr/>
          </p:nvSpPr>
          <p:spPr>
            <a:xfrm>
              <a:off x="8242300" y="40386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9" name="Freeform 8"/>
            <p:cNvSpPr/>
            <p:nvPr/>
          </p:nvSpPr>
          <p:spPr>
            <a:xfrm>
              <a:off x="7620000" y="40386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0" name="Freeform 9"/>
            <p:cNvSpPr/>
            <p:nvPr/>
          </p:nvSpPr>
          <p:spPr>
            <a:xfrm>
              <a:off x="6959600" y="40386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1" name="Freeform 10"/>
            <p:cNvSpPr/>
            <p:nvPr/>
          </p:nvSpPr>
          <p:spPr>
            <a:xfrm>
              <a:off x="6337300" y="40386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2" name="Freeform 11"/>
            <p:cNvSpPr/>
            <p:nvPr/>
          </p:nvSpPr>
          <p:spPr>
            <a:xfrm>
              <a:off x="5715000" y="40386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3" name="Freeform 12"/>
            <p:cNvSpPr/>
            <p:nvPr/>
          </p:nvSpPr>
          <p:spPr>
            <a:xfrm>
              <a:off x="4419600" y="40513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4" name="Freeform 13"/>
            <p:cNvSpPr/>
            <p:nvPr/>
          </p:nvSpPr>
          <p:spPr>
            <a:xfrm>
              <a:off x="3797300" y="40513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5" name="Freeform 14"/>
            <p:cNvSpPr/>
            <p:nvPr/>
          </p:nvSpPr>
          <p:spPr>
            <a:xfrm>
              <a:off x="3136900" y="40513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6" name="Freeform 15"/>
            <p:cNvSpPr/>
            <p:nvPr/>
          </p:nvSpPr>
          <p:spPr>
            <a:xfrm>
              <a:off x="2514600" y="40513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7" name="Freeform 16"/>
            <p:cNvSpPr/>
            <p:nvPr/>
          </p:nvSpPr>
          <p:spPr>
            <a:xfrm>
              <a:off x="1892300" y="40513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8" name="Freeform 17"/>
            <p:cNvSpPr/>
            <p:nvPr/>
          </p:nvSpPr>
          <p:spPr>
            <a:xfrm>
              <a:off x="5067300" y="40386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9" name="Freeform 18"/>
            <p:cNvSpPr/>
            <p:nvPr/>
          </p:nvSpPr>
          <p:spPr>
            <a:xfrm>
              <a:off x="3492500" y="40513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0" name="Freeform 19"/>
            <p:cNvSpPr/>
            <p:nvPr/>
          </p:nvSpPr>
          <p:spPr>
            <a:xfrm>
              <a:off x="2832100" y="40513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1" name="Freeform 20"/>
            <p:cNvSpPr/>
            <p:nvPr/>
          </p:nvSpPr>
          <p:spPr>
            <a:xfrm>
              <a:off x="2209800" y="40513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2" name="Freeform 21"/>
            <p:cNvSpPr/>
            <p:nvPr/>
          </p:nvSpPr>
          <p:spPr>
            <a:xfrm>
              <a:off x="6007100" y="40386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3" name="Freeform 22"/>
            <p:cNvSpPr/>
            <p:nvPr/>
          </p:nvSpPr>
          <p:spPr>
            <a:xfrm>
              <a:off x="5384800" y="40386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4" name="Freeform 23"/>
            <p:cNvSpPr/>
            <p:nvPr/>
          </p:nvSpPr>
          <p:spPr>
            <a:xfrm>
              <a:off x="4724400" y="40386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5" name="Freeform 24"/>
            <p:cNvSpPr/>
            <p:nvPr/>
          </p:nvSpPr>
          <p:spPr>
            <a:xfrm>
              <a:off x="4102100" y="40386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6" name="Freeform 25"/>
            <p:cNvSpPr/>
            <p:nvPr/>
          </p:nvSpPr>
          <p:spPr>
            <a:xfrm>
              <a:off x="7899400" y="40513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7" name="Freeform 26"/>
            <p:cNvSpPr/>
            <p:nvPr/>
          </p:nvSpPr>
          <p:spPr>
            <a:xfrm>
              <a:off x="7277100" y="40513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8" name="Freeform 27"/>
            <p:cNvSpPr/>
            <p:nvPr/>
          </p:nvSpPr>
          <p:spPr>
            <a:xfrm>
              <a:off x="6654800" y="4051300"/>
              <a:ext cx="16892" cy="309119"/>
            </a:xfrm>
            <a:custGeom>
              <a:avLst/>
              <a:gdLst/>
              <a:ahLst/>
              <a:cxnLst/>
              <a:rect l="0" t="0" r="0" b="0"/>
              <a:pathLst>
                <a:path w="16892" h="309119">
                  <a:moveTo>
                    <a:pt x="0" y="0"/>
                  </a:moveTo>
                  <a:lnTo>
                    <a:pt x="16891" y="0"/>
                  </a:lnTo>
                  <a:lnTo>
                    <a:pt x="16891" y="309118"/>
                  </a:lnTo>
                  <a:lnTo>
                    <a:pt x="0" y="30911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grpSp>
      <p:sp>
        <p:nvSpPr>
          <p:cNvPr id="30" name="TextBox 29"/>
          <p:cNvSpPr txBox="1"/>
          <p:nvPr/>
        </p:nvSpPr>
        <p:spPr>
          <a:xfrm>
            <a:off x="496765" y="1023836"/>
            <a:ext cx="672496"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49</a:t>
            </a:r>
            <a:endParaRPr lang="en-US" sz="2800" b="1" dirty="0">
              <a:solidFill>
                <a:srgbClr val="000000"/>
              </a:solidFill>
              <a:latin typeface="Arial" pitchFamily="34" charset="0"/>
              <a:cs typeface="Arial" pitchFamily="34" charset="0"/>
            </a:endParaRPr>
          </a:p>
        </p:txBody>
      </p:sp>
      <p:sp>
        <p:nvSpPr>
          <p:cNvPr id="37" name="TextBox 36"/>
          <p:cNvSpPr txBox="1"/>
          <p:nvPr/>
        </p:nvSpPr>
        <p:spPr>
          <a:xfrm>
            <a:off x="1425387" y="1021571"/>
            <a:ext cx="8309163" cy="954107"/>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What is the position of the dot on the number line below?</a:t>
            </a:r>
            <a:endParaRPr lang="en-US" sz="2800" b="1" dirty="0">
              <a:solidFill>
                <a:srgbClr val="000000"/>
              </a:solidFill>
              <a:latin typeface="Arial" pitchFamily="34" charset="0"/>
              <a:cs typeface="Arial" pitchFamily="34" charset="0"/>
            </a:endParaRPr>
          </a:p>
        </p:txBody>
      </p:sp>
      <p:sp>
        <p:nvSpPr>
          <p:cNvPr id="38" name="Oval 37"/>
          <p:cNvSpPr/>
          <p:nvPr/>
        </p:nvSpPr>
        <p:spPr>
          <a:xfrm>
            <a:off x="2209548" y="5965660"/>
            <a:ext cx="91440" cy="91440"/>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6" name="TextBox 45"/>
          <p:cNvSpPr txBox="1"/>
          <p:nvPr/>
        </p:nvSpPr>
        <p:spPr>
          <a:xfrm>
            <a:off x="1652016" y="6178779"/>
            <a:ext cx="722757"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-1</a:t>
            </a:r>
            <a:endParaRPr lang="en-US" sz="2400" b="1" dirty="0">
              <a:solidFill>
                <a:srgbClr val="0000FF"/>
              </a:solidFill>
              <a:latin typeface="Arial" pitchFamily="34" charset="0"/>
              <a:cs typeface="Arial" pitchFamily="34" charset="0"/>
            </a:endParaRPr>
          </a:p>
        </p:txBody>
      </p:sp>
      <p:sp>
        <p:nvSpPr>
          <p:cNvPr id="47" name="TextBox 46"/>
          <p:cNvSpPr txBox="1"/>
          <p:nvPr/>
        </p:nvSpPr>
        <p:spPr>
          <a:xfrm>
            <a:off x="3394377" y="6153785"/>
            <a:ext cx="619506"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0</a:t>
            </a:r>
            <a:endParaRPr lang="en-US" sz="2400" b="1" dirty="0">
              <a:solidFill>
                <a:srgbClr val="0000FF"/>
              </a:solidFill>
              <a:latin typeface="Arial" pitchFamily="34" charset="0"/>
              <a:cs typeface="Arial" pitchFamily="34" charset="0"/>
            </a:endParaRPr>
          </a:p>
        </p:txBody>
      </p:sp>
      <p:sp>
        <p:nvSpPr>
          <p:cNvPr id="48" name="TextBox 47"/>
          <p:cNvSpPr txBox="1"/>
          <p:nvPr/>
        </p:nvSpPr>
        <p:spPr>
          <a:xfrm>
            <a:off x="4981861" y="6166282"/>
            <a:ext cx="619506"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1</a:t>
            </a:r>
            <a:endParaRPr lang="en-US" sz="2400" b="1">
              <a:solidFill>
                <a:srgbClr val="0000FF"/>
              </a:solidFill>
              <a:latin typeface="Arial" pitchFamily="34" charset="0"/>
              <a:cs typeface="Arial" pitchFamily="34" charset="0"/>
            </a:endParaRPr>
          </a:p>
        </p:txBody>
      </p:sp>
      <p:sp>
        <p:nvSpPr>
          <p:cNvPr id="49" name="TextBox 48"/>
          <p:cNvSpPr txBox="1"/>
          <p:nvPr/>
        </p:nvSpPr>
        <p:spPr>
          <a:xfrm>
            <a:off x="6608064" y="6153785"/>
            <a:ext cx="619506"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2</a:t>
            </a:r>
            <a:endParaRPr lang="en-US" sz="2400" b="1">
              <a:solidFill>
                <a:srgbClr val="0000FF"/>
              </a:solidFill>
              <a:latin typeface="Arial" pitchFamily="34" charset="0"/>
              <a:cs typeface="Arial" pitchFamily="34" charset="0"/>
            </a:endParaRPr>
          </a:p>
        </p:txBody>
      </p:sp>
      <p:sp>
        <p:nvSpPr>
          <p:cNvPr id="50" name="TextBox 49"/>
          <p:cNvSpPr txBox="1"/>
          <p:nvPr/>
        </p:nvSpPr>
        <p:spPr>
          <a:xfrm>
            <a:off x="8234267" y="6128792"/>
            <a:ext cx="619506"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3</a:t>
            </a:r>
            <a:endParaRPr lang="en-US" sz="2400" b="1">
              <a:solidFill>
                <a:srgbClr val="0000FF"/>
              </a:solidFill>
              <a:latin typeface="Arial" pitchFamily="34" charset="0"/>
              <a:cs typeface="Arial" pitchFamily="34" charset="0"/>
            </a:endParaRPr>
          </a:p>
        </p:txBody>
      </p:sp>
      <p:pic>
        <p:nvPicPr>
          <p:cNvPr id="51" name="Picture 5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41970" y="87478"/>
            <a:ext cx="3510534" cy="62485"/>
          </a:xfrm>
          <a:prstGeom prst="rect">
            <a:avLst/>
          </a:prstGeom>
          <a:solidFill>
            <a:scrgbClr r="0" g="0" b="0">
              <a:alpha val="0"/>
            </a:scrgbClr>
          </a:solidFill>
        </p:spPr>
      </p:pic>
      <p:sp>
        <p:nvSpPr>
          <p:cNvPr id="52" name="Rectangle 51"/>
          <p:cNvSpPr/>
          <p:nvPr/>
        </p:nvSpPr>
        <p:spPr>
          <a:xfrm>
            <a:off x="2834617" y="2717800"/>
            <a:ext cx="1300340" cy="476391"/>
          </a:xfrm>
          <a:prstGeom prst="rect">
            <a:avLst/>
          </a:prstGeom>
        </p:spPr>
        <p:txBody>
          <a:bodyPr wrap="square" lIns="106025" tIns="53012" rIns="106025" bIns="53012">
            <a:spAutoFit/>
          </a:bodyPr>
          <a:lstStyle/>
          <a:p>
            <a:r>
              <a:rPr lang="en-US" sz="2400" b="1" dirty="0">
                <a:solidFill>
                  <a:srgbClr val="000000"/>
                </a:solidFill>
                <a:latin typeface="Arial - 28"/>
              </a:rPr>
              <a:t>-0.8</a:t>
            </a:r>
          </a:p>
        </p:txBody>
      </p:sp>
      <p:sp>
        <p:nvSpPr>
          <p:cNvPr id="53" name="Rectangle 52"/>
          <p:cNvSpPr/>
          <p:nvPr/>
        </p:nvSpPr>
        <p:spPr>
          <a:xfrm>
            <a:off x="2834617" y="3287062"/>
            <a:ext cx="1041555" cy="476391"/>
          </a:xfrm>
          <a:prstGeom prst="rect">
            <a:avLst/>
          </a:prstGeom>
        </p:spPr>
        <p:txBody>
          <a:bodyPr wrap="square" lIns="106025" tIns="53012" rIns="106025" bIns="53012">
            <a:spAutoFit/>
          </a:bodyPr>
          <a:lstStyle/>
          <a:p>
            <a:r>
              <a:rPr lang="en-US" sz="2400" b="1" dirty="0">
                <a:solidFill>
                  <a:srgbClr val="000000"/>
                </a:solidFill>
                <a:latin typeface="Arial - 28"/>
              </a:rPr>
              <a:t>-0.5 </a:t>
            </a:r>
          </a:p>
        </p:txBody>
      </p:sp>
      <p:sp>
        <p:nvSpPr>
          <p:cNvPr id="54" name="Rectangle 53"/>
          <p:cNvSpPr/>
          <p:nvPr/>
        </p:nvSpPr>
        <p:spPr>
          <a:xfrm>
            <a:off x="2834617" y="3791214"/>
            <a:ext cx="1164538" cy="476391"/>
          </a:xfrm>
          <a:prstGeom prst="rect">
            <a:avLst/>
          </a:prstGeom>
        </p:spPr>
        <p:txBody>
          <a:bodyPr wrap="square" lIns="106025" tIns="53012" rIns="106025" bIns="53012">
            <a:spAutoFit/>
          </a:bodyPr>
          <a:lstStyle/>
          <a:p>
            <a:r>
              <a:rPr lang="en-US" sz="2400" b="1" dirty="0">
                <a:solidFill>
                  <a:srgbClr val="000000"/>
                </a:solidFill>
                <a:latin typeface="Arial - 28"/>
              </a:rPr>
              <a:t>-0.6 </a:t>
            </a:r>
          </a:p>
        </p:txBody>
      </p:sp>
      <p:sp>
        <p:nvSpPr>
          <p:cNvPr id="55" name="TextBox 54"/>
          <p:cNvSpPr txBox="1"/>
          <p:nvPr/>
        </p:nvSpPr>
        <p:spPr>
          <a:xfrm>
            <a:off x="2289381" y="2723586"/>
            <a:ext cx="37821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A</a:t>
            </a:r>
            <a:endParaRPr lang="en-GB" sz="2400" b="1" dirty="0">
              <a:latin typeface="Arial" pitchFamily="34" charset="0"/>
              <a:cs typeface="Arial" pitchFamily="34" charset="0"/>
            </a:endParaRPr>
          </a:p>
        </p:txBody>
      </p:sp>
      <p:sp>
        <p:nvSpPr>
          <p:cNvPr id="56" name="TextBox 55"/>
          <p:cNvSpPr txBox="1"/>
          <p:nvPr/>
        </p:nvSpPr>
        <p:spPr>
          <a:xfrm>
            <a:off x="2294021" y="3295914"/>
            <a:ext cx="37357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B</a:t>
            </a:r>
            <a:endParaRPr lang="en-GB" sz="2400" b="1" dirty="0">
              <a:latin typeface="Arial" pitchFamily="34" charset="0"/>
              <a:cs typeface="Arial" pitchFamily="34" charset="0"/>
            </a:endParaRPr>
          </a:p>
        </p:txBody>
      </p:sp>
      <p:sp>
        <p:nvSpPr>
          <p:cNvPr id="57" name="TextBox 56"/>
          <p:cNvSpPr txBox="1"/>
          <p:nvPr/>
        </p:nvSpPr>
        <p:spPr>
          <a:xfrm>
            <a:off x="2303300" y="3810123"/>
            <a:ext cx="364299"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C</a:t>
            </a:r>
            <a:endParaRPr lang="en-GB" sz="2400" b="1" dirty="0">
              <a:latin typeface="Arial" pitchFamily="34" charset="0"/>
              <a:cs typeface="Arial" pitchFamily="34" charset="0"/>
            </a:endParaRPr>
          </a:p>
        </p:txBody>
      </p:sp>
      <p:sp>
        <p:nvSpPr>
          <p:cNvPr id="58" name="Oval 57"/>
          <p:cNvSpPr/>
          <p:nvPr/>
        </p:nvSpPr>
        <p:spPr>
          <a:xfrm>
            <a:off x="1513817" y="2769588"/>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59" name="Oval 58"/>
          <p:cNvSpPr/>
          <p:nvPr/>
        </p:nvSpPr>
        <p:spPr>
          <a:xfrm>
            <a:off x="1516462" y="329508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60" name="Oval 59"/>
          <p:cNvSpPr/>
          <p:nvPr/>
        </p:nvSpPr>
        <p:spPr>
          <a:xfrm>
            <a:off x="1519212" y="3813246"/>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268084999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4472" y="1025005"/>
            <a:ext cx="9137714" cy="1215717"/>
          </a:xfrm>
          <a:prstGeom prst="rect">
            <a:avLst/>
          </a:prstGeom>
          <a:noFill/>
        </p:spPr>
        <p:txBody>
          <a:bodyPr vert="horz" rtlCol="0">
            <a:spAutoFit/>
          </a:bodyPr>
          <a:lstStyle/>
          <a:p>
            <a:r>
              <a:rPr lang="en-US" sz="2800" b="1" dirty="0" smtClean="0">
                <a:solidFill>
                  <a:srgbClr val="0000FF"/>
                </a:solidFill>
                <a:latin typeface="Arial" pitchFamily="34" charset="0"/>
                <a:cs typeface="Arial" pitchFamily="34" charset="0"/>
              </a:rPr>
              <a:t>Where do rational numbers go on the number line?</a:t>
            </a:r>
          </a:p>
          <a:p>
            <a:endParaRPr lang="en-US" sz="21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Go to the board and write in the following numbers:</a:t>
            </a:r>
            <a:endParaRPr lang="en-US" sz="2400" b="1" dirty="0">
              <a:solidFill>
                <a:srgbClr val="0000FF"/>
              </a:solidFill>
              <a:latin typeface="Arial" pitchFamily="34" charset="0"/>
              <a:cs typeface="Arial" pitchFamily="34" charset="0"/>
            </a:endParaRPr>
          </a:p>
        </p:txBody>
      </p:sp>
      <p:pic>
        <p:nvPicPr>
          <p:cNvPr id="3" name="Picture 2"/>
          <p:cNvPicPr>
            <a:picLocks/>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37103" t="36142" r="31309" b="31929"/>
          <a:stretch/>
        </p:blipFill>
        <p:spPr>
          <a:xfrm>
            <a:off x="1206984" y="3438938"/>
            <a:ext cx="962145" cy="861869"/>
          </a:xfrm>
          <a:prstGeom prst="rect">
            <a:avLst/>
          </a:prstGeom>
          <a:solidFill>
            <a:scrgbClr r="0" g="0" b="0">
              <a:alpha val="0"/>
            </a:scrgbClr>
          </a:solidFill>
        </p:spPr>
      </p:pic>
      <p:pic>
        <p:nvPicPr>
          <p:cNvPr id="4" name="Picture 3"/>
          <p:cNvPicPr>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1870" t="35679" r="29208" b="32392"/>
          <a:stretch/>
        </p:blipFill>
        <p:spPr>
          <a:xfrm>
            <a:off x="2571106" y="3438938"/>
            <a:ext cx="1170463" cy="861870"/>
          </a:xfrm>
          <a:prstGeom prst="rect">
            <a:avLst/>
          </a:prstGeom>
          <a:solidFill>
            <a:scrgbClr r="0" g="0" b="0">
              <a:alpha val="0"/>
            </a:scrgbClr>
          </a:solidFill>
        </p:spPr>
      </p:pic>
      <p:pic>
        <p:nvPicPr>
          <p:cNvPr id="5" name="Picture 4"/>
          <p:cNvPicPr>
            <a:picLocks/>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9776" t="37930" r="34858" b="31035"/>
          <a:stretch/>
        </p:blipFill>
        <p:spPr>
          <a:xfrm>
            <a:off x="4362624" y="3432355"/>
            <a:ext cx="782438" cy="961845"/>
          </a:xfrm>
          <a:prstGeom prst="rect">
            <a:avLst/>
          </a:prstGeom>
          <a:solidFill>
            <a:scrgbClr r="0" g="0" b="0">
              <a:alpha val="0"/>
            </a:scrgbClr>
          </a:solidFill>
        </p:spPr>
      </p:pic>
      <p:pic>
        <p:nvPicPr>
          <p:cNvPr id="6" name="Picture 5"/>
          <p:cNvPicPr>
            <a:picLocks/>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491" t="36310" r="31754" b="31845"/>
          <a:stretch/>
        </p:blipFill>
        <p:spPr>
          <a:xfrm>
            <a:off x="6200724" y="3438938"/>
            <a:ext cx="971313" cy="855621"/>
          </a:xfrm>
          <a:prstGeom prst="rect">
            <a:avLst/>
          </a:prstGeom>
          <a:solidFill>
            <a:scrgbClr r="0" g="0" b="0">
              <a:alpha val="0"/>
            </a:scrgbClr>
          </a:solidFill>
        </p:spPr>
      </p:pic>
      <p:pic>
        <p:nvPicPr>
          <p:cNvPr id="7" name="Picture 6"/>
          <p:cNvPicPr>
            <a:picLocks/>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7465" t="31113" r="29849" b="34865"/>
          <a:stretch/>
        </p:blipFill>
        <p:spPr>
          <a:xfrm>
            <a:off x="8163318" y="3240157"/>
            <a:ext cx="940746" cy="1054402"/>
          </a:xfrm>
          <a:prstGeom prst="rect">
            <a:avLst/>
          </a:prstGeom>
          <a:solidFill>
            <a:scrgbClr r="0" g="0" b="0">
              <a:alpha val="0"/>
            </a:scrgbClr>
          </a:solidFill>
        </p:spPr>
      </p:pic>
      <p:grpSp>
        <p:nvGrpSpPr>
          <p:cNvPr id="106" name="Group 105"/>
          <p:cNvGrpSpPr/>
          <p:nvPr/>
        </p:nvGrpSpPr>
        <p:grpSpPr>
          <a:xfrm>
            <a:off x="507222" y="5992215"/>
            <a:ext cx="9290990" cy="992785"/>
            <a:chOff x="219329" y="4311650"/>
            <a:chExt cx="9699372" cy="1008918"/>
          </a:xfrm>
        </p:grpSpPr>
        <p:sp>
          <p:nvSpPr>
            <p:cNvPr id="107" name="TextBox 106"/>
            <p:cNvSpPr txBox="1"/>
            <p:nvPr/>
          </p:nvSpPr>
          <p:spPr>
            <a:xfrm>
              <a:off x="5317928" y="4851400"/>
              <a:ext cx="367355" cy="469168"/>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1</a:t>
              </a:r>
              <a:endParaRPr lang="en-US" sz="2400" b="1" dirty="0">
                <a:solidFill>
                  <a:srgbClr val="000000"/>
                </a:solidFill>
                <a:latin typeface="Arial" pitchFamily="34" charset="0"/>
                <a:cs typeface="Arial" pitchFamily="34" charset="0"/>
              </a:endParaRPr>
            </a:p>
          </p:txBody>
        </p:sp>
        <p:sp>
          <p:nvSpPr>
            <p:cNvPr id="108" name="TextBox 107"/>
            <p:cNvSpPr txBox="1"/>
            <p:nvPr/>
          </p:nvSpPr>
          <p:spPr>
            <a:xfrm>
              <a:off x="4902201" y="4851401"/>
              <a:ext cx="419100"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0</a:t>
              </a:r>
              <a:endParaRPr lang="en-US" sz="2400" b="1" dirty="0">
                <a:solidFill>
                  <a:srgbClr val="000000"/>
                </a:solidFill>
                <a:latin typeface="Arial" pitchFamily="34" charset="0"/>
                <a:cs typeface="Arial" pitchFamily="34" charset="0"/>
              </a:endParaRPr>
            </a:p>
          </p:txBody>
        </p:sp>
        <p:sp>
          <p:nvSpPr>
            <p:cNvPr id="109" name="TextBox 108"/>
            <p:cNvSpPr txBox="1"/>
            <p:nvPr/>
          </p:nvSpPr>
          <p:spPr>
            <a:xfrm>
              <a:off x="5765800" y="4851400"/>
              <a:ext cx="330200" cy="469168"/>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2</a:t>
              </a:r>
              <a:endParaRPr lang="en-US" sz="2400" b="1" dirty="0">
                <a:solidFill>
                  <a:srgbClr val="000000"/>
                </a:solidFill>
                <a:latin typeface="Arial" pitchFamily="34" charset="0"/>
                <a:cs typeface="Arial" pitchFamily="34" charset="0"/>
              </a:endParaRPr>
            </a:p>
          </p:txBody>
        </p:sp>
        <p:sp>
          <p:nvSpPr>
            <p:cNvPr id="110" name="TextBox 109"/>
            <p:cNvSpPr txBox="1"/>
            <p:nvPr/>
          </p:nvSpPr>
          <p:spPr>
            <a:xfrm>
              <a:off x="6133309" y="4851400"/>
              <a:ext cx="325371" cy="469168"/>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3</a:t>
              </a:r>
              <a:endParaRPr lang="en-US" sz="2400" b="1" dirty="0">
                <a:solidFill>
                  <a:srgbClr val="000000"/>
                </a:solidFill>
                <a:latin typeface="Arial" pitchFamily="34" charset="0"/>
                <a:cs typeface="Arial" pitchFamily="34" charset="0"/>
              </a:endParaRPr>
            </a:p>
          </p:txBody>
        </p:sp>
        <p:sp>
          <p:nvSpPr>
            <p:cNvPr id="111" name="TextBox 110"/>
            <p:cNvSpPr txBox="1"/>
            <p:nvPr/>
          </p:nvSpPr>
          <p:spPr>
            <a:xfrm>
              <a:off x="6565900" y="4851400"/>
              <a:ext cx="355600" cy="469168"/>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4</a:t>
              </a:r>
              <a:endParaRPr lang="en-US" sz="2400" b="1" dirty="0">
                <a:solidFill>
                  <a:srgbClr val="000000"/>
                </a:solidFill>
                <a:latin typeface="Arial" pitchFamily="34" charset="0"/>
                <a:cs typeface="Arial" pitchFamily="34" charset="0"/>
              </a:endParaRPr>
            </a:p>
          </p:txBody>
        </p:sp>
        <p:sp>
          <p:nvSpPr>
            <p:cNvPr id="112" name="TextBox 111"/>
            <p:cNvSpPr txBox="1"/>
            <p:nvPr/>
          </p:nvSpPr>
          <p:spPr>
            <a:xfrm>
              <a:off x="7010400" y="4851400"/>
              <a:ext cx="355600" cy="469168"/>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5</a:t>
              </a:r>
              <a:endParaRPr lang="en-US" sz="2400" b="1">
                <a:solidFill>
                  <a:srgbClr val="000000"/>
                </a:solidFill>
                <a:latin typeface="Arial" pitchFamily="34" charset="0"/>
                <a:cs typeface="Arial" pitchFamily="34" charset="0"/>
              </a:endParaRPr>
            </a:p>
          </p:txBody>
        </p:sp>
        <p:sp>
          <p:nvSpPr>
            <p:cNvPr id="113" name="TextBox 112"/>
            <p:cNvSpPr txBox="1"/>
            <p:nvPr/>
          </p:nvSpPr>
          <p:spPr>
            <a:xfrm>
              <a:off x="7404100" y="4851401"/>
              <a:ext cx="355600"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6</a:t>
              </a:r>
              <a:endParaRPr lang="en-US" sz="2400" b="1" dirty="0">
                <a:solidFill>
                  <a:srgbClr val="000000"/>
                </a:solidFill>
                <a:latin typeface="Arial" pitchFamily="34" charset="0"/>
                <a:cs typeface="Arial" pitchFamily="34" charset="0"/>
              </a:endParaRPr>
            </a:p>
          </p:txBody>
        </p:sp>
        <p:sp>
          <p:nvSpPr>
            <p:cNvPr id="114" name="TextBox 113"/>
            <p:cNvSpPr txBox="1"/>
            <p:nvPr/>
          </p:nvSpPr>
          <p:spPr>
            <a:xfrm>
              <a:off x="7810500" y="4851401"/>
              <a:ext cx="355600"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7</a:t>
              </a:r>
              <a:endParaRPr lang="en-US" sz="2400" b="1">
                <a:solidFill>
                  <a:srgbClr val="000000"/>
                </a:solidFill>
                <a:latin typeface="Arial" pitchFamily="34" charset="0"/>
                <a:cs typeface="Arial" pitchFamily="34" charset="0"/>
              </a:endParaRPr>
            </a:p>
          </p:txBody>
        </p:sp>
        <p:sp>
          <p:nvSpPr>
            <p:cNvPr id="115" name="TextBox 114"/>
            <p:cNvSpPr txBox="1"/>
            <p:nvPr/>
          </p:nvSpPr>
          <p:spPr>
            <a:xfrm>
              <a:off x="8229600" y="4838699"/>
              <a:ext cx="355600" cy="481869"/>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8</a:t>
              </a:r>
              <a:endParaRPr lang="en-US" sz="2400" b="1">
                <a:solidFill>
                  <a:srgbClr val="000000"/>
                </a:solidFill>
                <a:latin typeface="Arial" pitchFamily="34" charset="0"/>
                <a:cs typeface="Arial" pitchFamily="34" charset="0"/>
              </a:endParaRPr>
            </a:p>
          </p:txBody>
        </p:sp>
        <p:sp>
          <p:nvSpPr>
            <p:cNvPr id="116" name="TextBox 115"/>
            <p:cNvSpPr txBox="1"/>
            <p:nvPr/>
          </p:nvSpPr>
          <p:spPr>
            <a:xfrm>
              <a:off x="8648700" y="4838699"/>
              <a:ext cx="368300"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9</a:t>
              </a:r>
              <a:endParaRPr lang="en-US" sz="2400" b="1">
                <a:solidFill>
                  <a:srgbClr val="000000"/>
                </a:solidFill>
                <a:latin typeface="Arial" pitchFamily="34" charset="0"/>
                <a:cs typeface="Arial" pitchFamily="34" charset="0"/>
              </a:endParaRPr>
            </a:p>
          </p:txBody>
        </p:sp>
        <p:sp>
          <p:nvSpPr>
            <p:cNvPr id="117" name="TextBox 116"/>
            <p:cNvSpPr txBox="1"/>
            <p:nvPr/>
          </p:nvSpPr>
          <p:spPr>
            <a:xfrm>
              <a:off x="9017000" y="4813300"/>
              <a:ext cx="757937"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10</a:t>
              </a:r>
              <a:endParaRPr lang="en-US" sz="2400" b="1">
                <a:solidFill>
                  <a:srgbClr val="000000"/>
                </a:solidFill>
                <a:latin typeface="Arial" pitchFamily="34" charset="0"/>
                <a:cs typeface="Arial" pitchFamily="34" charset="0"/>
              </a:endParaRPr>
            </a:p>
          </p:txBody>
        </p:sp>
        <p:grpSp>
          <p:nvGrpSpPr>
            <p:cNvPr id="118" name="Group 117"/>
            <p:cNvGrpSpPr/>
            <p:nvPr/>
          </p:nvGrpSpPr>
          <p:grpSpPr>
            <a:xfrm>
              <a:off x="219329" y="4311650"/>
              <a:ext cx="9699372" cy="567818"/>
              <a:chOff x="219329" y="4311650"/>
              <a:chExt cx="9699372" cy="567818"/>
            </a:xfrm>
          </p:grpSpPr>
          <p:sp>
            <p:nvSpPr>
              <p:cNvPr id="150" name="Freeform 149"/>
              <p:cNvSpPr/>
              <p:nvPr/>
            </p:nvSpPr>
            <p:spPr>
              <a:xfrm>
                <a:off x="232791" y="4582795"/>
                <a:ext cx="9684005" cy="21464"/>
              </a:xfrm>
              <a:custGeom>
                <a:avLst/>
                <a:gdLst/>
                <a:ahLst/>
                <a:cxnLst/>
                <a:rect l="0" t="0" r="0" b="0"/>
                <a:pathLst>
                  <a:path w="9684005" h="21464">
                    <a:moveTo>
                      <a:pt x="0" y="21463"/>
                    </a:moveTo>
                    <a:lnTo>
                      <a:pt x="0" y="0"/>
                    </a:lnTo>
                    <a:lnTo>
                      <a:pt x="9684004" y="0"/>
                    </a:lnTo>
                    <a:lnTo>
                      <a:pt x="9684004" y="2146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1" name="Freeform 150"/>
              <p:cNvSpPr/>
              <p:nvPr/>
            </p:nvSpPr>
            <p:spPr>
              <a:xfrm>
                <a:off x="219329" y="4311650"/>
                <a:ext cx="279782" cy="296927"/>
              </a:xfrm>
              <a:custGeom>
                <a:avLst/>
                <a:gdLst/>
                <a:ahLst/>
                <a:cxnLst/>
                <a:rect l="0" t="0" r="0" b="0"/>
                <a:pathLst>
                  <a:path w="279782" h="296927">
                    <a:moveTo>
                      <a:pt x="13462" y="296926"/>
                    </a:moveTo>
                    <a:lnTo>
                      <a:pt x="0" y="281813"/>
                    </a:lnTo>
                    <a:lnTo>
                      <a:pt x="266065" y="0"/>
                    </a:lnTo>
                    <a:lnTo>
                      <a:pt x="279781" y="1485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2" name="Freeform 151"/>
              <p:cNvSpPr/>
              <p:nvPr/>
            </p:nvSpPr>
            <p:spPr>
              <a:xfrm>
                <a:off x="223139" y="4581652"/>
                <a:ext cx="279782" cy="296927"/>
              </a:xfrm>
              <a:custGeom>
                <a:avLst/>
                <a:gdLst/>
                <a:ahLst/>
                <a:cxnLst/>
                <a:rect l="0" t="0" r="0" b="0"/>
                <a:pathLst>
                  <a:path w="279782" h="296927">
                    <a:moveTo>
                      <a:pt x="0" y="14986"/>
                    </a:moveTo>
                    <a:lnTo>
                      <a:pt x="13716" y="0"/>
                    </a:lnTo>
                    <a:lnTo>
                      <a:pt x="279781" y="281813"/>
                    </a:lnTo>
                    <a:lnTo>
                      <a:pt x="266192" y="29692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3" name="Freeform 152"/>
              <p:cNvSpPr/>
              <p:nvPr/>
            </p:nvSpPr>
            <p:spPr>
              <a:xfrm>
                <a:off x="9639046" y="4312793"/>
                <a:ext cx="279655" cy="296800"/>
              </a:xfrm>
              <a:custGeom>
                <a:avLst/>
                <a:gdLst/>
                <a:ahLst/>
                <a:cxnLst/>
                <a:rect l="0" t="0" r="0" b="0"/>
                <a:pathLst>
                  <a:path w="279655" h="296800">
                    <a:moveTo>
                      <a:pt x="279654" y="281813"/>
                    </a:moveTo>
                    <a:lnTo>
                      <a:pt x="266192" y="296799"/>
                    </a:lnTo>
                    <a:lnTo>
                      <a:pt x="0" y="14986"/>
                    </a:lnTo>
                    <a:lnTo>
                      <a:pt x="13462"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4" name="Freeform 153"/>
              <p:cNvSpPr/>
              <p:nvPr/>
            </p:nvSpPr>
            <p:spPr>
              <a:xfrm>
                <a:off x="9634982" y="4582795"/>
                <a:ext cx="279909" cy="296673"/>
              </a:xfrm>
              <a:custGeom>
                <a:avLst/>
                <a:gdLst/>
                <a:ahLst/>
                <a:cxnLst/>
                <a:rect l="0" t="0" r="0" b="0"/>
                <a:pathLst>
                  <a:path w="279909" h="296673">
                    <a:moveTo>
                      <a:pt x="266319" y="0"/>
                    </a:moveTo>
                    <a:lnTo>
                      <a:pt x="279908" y="15113"/>
                    </a:lnTo>
                    <a:lnTo>
                      <a:pt x="13716" y="296672"/>
                    </a:lnTo>
                    <a:lnTo>
                      <a:pt x="0" y="28181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sp>
          <p:nvSpPr>
            <p:cNvPr id="119" name="Freeform 118"/>
            <p:cNvSpPr/>
            <p:nvPr/>
          </p:nvSpPr>
          <p:spPr>
            <a:xfrm>
              <a:off x="9215755"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20" name="Freeform 119"/>
            <p:cNvSpPr/>
            <p:nvPr/>
          </p:nvSpPr>
          <p:spPr>
            <a:xfrm>
              <a:off x="8399399"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21" name="Freeform 120"/>
            <p:cNvSpPr/>
            <p:nvPr/>
          </p:nvSpPr>
          <p:spPr>
            <a:xfrm>
              <a:off x="7533005" y="4330065"/>
              <a:ext cx="22226" cy="447422"/>
            </a:xfrm>
            <a:custGeom>
              <a:avLst/>
              <a:gdLst/>
              <a:ahLst/>
              <a:cxnLst/>
              <a:rect l="0" t="0" r="0" b="0"/>
              <a:pathLst>
                <a:path w="22226" h="447422">
                  <a:moveTo>
                    <a:pt x="0" y="0"/>
                  </a:moveTo>
                  <a:lnTo>
                    <a:pt x="22225" y="0"/>
                  </a:lnTo>
                  <a:lnTo>
                    <a:pt x="22225"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22" name="Freeform 121"/>
            <p:cNvSpPr/>
            <p:nvPr/>
          </p:nvSpPr>
          <p:spPr>
            <a:xfrm>
              <a:off x="6716776"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23" name="Freeform 122"/>
            <p:cNvSpPr/>
            <p:nvPr/>
          </p:nvSpPr>
          <p:spPr>
            <a:xfrm>
              <a:off x="5900420"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24" name="Freeform 123"/>
            <p:cNvSpPr/>
            <p:nvPr/>
          </p:nvSpPr>
          <p:spPr>
            <a:xfrm>
              <a:off x="4201033"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25" name="Freeform 124"/>
            <p:cNvSpPr/>
            <p:nvPr/>
          </p:nvSpPr>
          <p:spPr>
            <a:xfrm>
              <a:off x="3384677"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26" name="Freeform 125"/>
            <p:cNvSpPr/>
            <p:nvPr/>
          </p:nvSpPr>
          <p:spPr>
            <a:xfrm>
              <a:off x="2518410"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27" name="Freeform 126"/>
            <p:cNvSpPr/>
            <p:nvPr/>
          </p:nvSpPr>
          <p:spPr>
            <a:xfrm>
              <a:off x="1702054"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28" name="Freeform 127"/>
            <p:cNvSpPr/>
            <p:nvPr/>
          </p:nvSpPr>
          <p:spPr>
            <a:xfrm>
              <a:off x="885698"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29" name="Freeform 128"/>
            <p:cNvSpPr/>
            <p:nvPr/>
          </p:nvSpPr>
          <p:spPr>
            <a:xfrm>
              <a:off x="5050663" y="4330065"/>
              <a:ext cx="22226" cy="447422"/>
            </a:xfrm>
            <a:custGeom>
              <a:avLst/>
              <a:gdLst/>
              <a:ahLst/>
              <a:cxnLst/>
              <a:rect l="0" t="0" r="0" b="0"/>
              <a:pathLst>
                <a:path w="22226" h="447422">
                  <a:moveTo>
                    <a:pt x="0" y="0"/>
                  </a:moveTo>
                  <a:lnTo>
                    <a:pt x="22225" y="0"/>
                  </a:lnTo>
                  <a:lnTo>
                    <a:pt x="22225"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0" name="Freeform 129"/>
            <p:cNvSpPr/>
            <p:nvPr/>
          </p:nvSpPr>
          <p:spPr>
            <a:xfrm>
              <a:off x="2984881"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1" name="Freeform 130"/>
            <p:cNvSpPr/>
            <p:nvPr/>
          </p:nvSpPr>
          <p:spPr>
            <a:xfrm>
              <a:off x="2118614"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2" name="Freeform 131"/>
            <p:cNvSpPr/>
            <p:nvPr/>
          </p:nvSpPr>
          <p:spPr>
            <a:xfrm>
              <a:off x="1302258"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3" name="Freeform 132"/>
            <p:cNvSpPr/>
            <p:nvPr/>
          </p:nvSpPr>
          <p:spPr>
            <a:xfrm>
              <a:off x="6283579"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4" name="Freeform 133"/>
            <p:cNvSpPr/>
            <p:nvPr/>
          </p:nvSpPr>
          <p:spPr>
            <a:xfrm>
              <a:off x="5467223"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5" name="Freeform 134"/>
            <p:cNvSpPr/>
            <p:nvPr/>
          </p:nvSpPr>
          <p:spPr>
            <a:xfrm>
              <a:off x="4600956"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6" name="Freeform 135"/>
            <p:cNvSpPr/>
            <p:nvPr/>
          </p:nvSpPr>
          <p:spPr>
            <a:xfrm>
              <a:off x="3784600"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7" name="Freeform 136"/>
            <p:cNvSpPr/>
            <p:nvPr/>
          </p:nvSpPr>
          <p:spPr>
            <a:xfrm>
              <a:off x="8765921"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8" name="Freeform 137"/>
            <p:cNvSpPr/>
            <p:nvPr/>
          </p:nvSpPr>
          <p:spPr>
            <a:xfrm>
              <a:off x="7949565"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9" name="Freeform 138"/>
            <p:cNvSpPr/>
            <p:nvPr/>
          </p:nvSpPr>
          <p:spPr>
            <a:xfrm>
              <a:off x="7133209"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0" name="TextBox 139"/>
            <p:cNvSpPr txBox="1"/>
            <p:nvPr/>
          </p:nvSpPr>
          <p:spPr>
            <a:xfrm>
              <a:off x="4347736" y="4851400"/>
              <a:ext cx="483669"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-1</a:t>
              </a:r>
              <a:endParaRPr lang="en-US" sz="2400" b="1" dirty="0">
                <a:solidFill>
                  <a:srgbClr val="000000"/>
                </a:solidFill>
                <a:latin typeface="Arial" pitchFamily="34" charset="0"/>
                <a:cs typeface="Arial" pitchFamily="34" charset="0"/>
              </a:endParaRPr>
            </a:p>
          </p:txBody>
        </p:sp>
        <p:sp>
          <p:nvSpPr>
            <p:cNvPr id="141" name="TextBox 140"/>
            <p:cNvSpPr txBox="1"/>
            <p:nvPr/>
          </p:nvSpPr>
          <p:spPr>
            <a:xfrm>
              <a:off x="3965589" y="4851400"/>
              <a:ext cx="506741"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-2</a:t>
              </a:r>
              <a:endParaRPr lang="en-US" sz="2400" b="1" dirty="0">
                <a:solidFill>
                  <a:srgbClr val="000000"/>
                </a:solidFill>
                <a:latin typeface="Arial" pitchFamily="34" charset="0"/>
                <a:cs typeface="Arial" pitchFamily="34" charset="0"/>
              </a:endParaRPr>
            </a:p>
          </p:txBody>
        </p:sp>
        <p:sp>
          <p:nvSpPr>
            <p:cNvPr id="142" name="TextBox 141"/>
            <p:cNvSpPr txBox="1"/>
            <p:nvPr/>
          </p:nvSpPr>
          <p:spPr>
            <a:xfrm>
              <a:off x="3528000" y="4851400"/>
              <a:ext cx="475081"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-3</a:t>
              </a:r>
              <a:endParaRPr lang="en-US" sz="2400" b="1" dirty="0">
                <a:solidFill>
                  <a:srgbClr val="000000"/>
                </a:solidFill>
                <a:latin typeface="Arial" pitchFamily="34" charset="0"/>
                <a:cs typeface="Arial" pitchFamily="34" charset="0"/>
              </a:endParaRPr>
            </a:p>
          </p:txBody>
        </p:sp>
        <p:sp>
          <p:nvSpPr>
            <p:cNvPr id="143" name="TextBox 142"/>
            <p:cNvSpPr txBox="1"/>
            <p:nvPr/>
          </p:nvSpPr>
          <p:spPr>
            <a:xfrm>
              <a:off x="3131867" y="4851400"/>
              <a:ext cx="493689"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-4</a:t>
              </a:r>
              <a:endParaRPr lang="en-US" sz="2400" b="1" dirty="0">
                <a:solidFill>
                  <a:srgbClr val="000000"/>
                </a:solidFill>
                <a:latin typeface="Arial" pitchFamily="34" charset="0"/>
                <a:cs typeface="Arial" pitchFamily="34" charset="0"/>
              </a:endParaRPr>
            </a:p>
          </p:txBody>
        </p:sp>
        <p:sp>
          <p:nvSpPr>
            <p:cNvPr id="144" name="TextBox 143"/>
            <p:cNvSpPr txBox="1"/>
            <p:nvPr/>
          </p:nvSpPr>
          <p:spPr>
            <a:xfrm>
              <a:off x="2754307" y="4851400"/>
              <a:ext cx="509633"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-5</a:t>
              </a:r>
              <a:endParaRPr lang="en-US" sz="2400" b="1" dirty="0">
                <a:solidFill>
                  <a:srgbClr val="000000"/>
                </a:solidFill>
                <a:latin typeface="Arial" pitchFamily="34" charset="0"/>
                <a:cs typeface="Arial" pitchFamily="34" charset="0"/>
              </a:endParaRPr>
            </a:p>
          </p:txBody>
        </p:sp>
        <p:sp>
          <p:nvSpPr>
            <p:cNvPr id="145" name="TextBox 144"/>
            <p:cNvSpPr txBox="1"/>
            <p:nvPr/>
          </p:nvSpPr>
          <p:spPr>
            <a:xfrm>
              <a:off x="2255279" y="4851400"/>
              <a:ext cx="496454"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-6</a:t>
              </a:r>
              <a:endParaRPr lang="en-US" sz="2400" b="1" dirty="0">
                <a:solidFill>
                  <a:srgbClr val="000000"/>
                </a:solidFill>
                <a:latin typeface="Arial" pitchFamily="34" charset="0"/>
                <a:cs typeface="Arial" pitchFamily="34" charset="0"/>
              </a:endParaRPr>
            </a:p>
          </p:txBody>
        </p:sp>
        <p:sp>
          <p:nvSpPr>
            <p:cNvPr id="146" name="TextBox 145"/>
            <p:cNvSpPr txBox="1"/>
            <p:nvPr/>
          </p:nvSpPr>
          <p:spPr>
            <a:xfrm>
              <a:off x="1851344" y="4851400"/>
              <a:ext cx="517878"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-7</a:t>
              </a:r>
              <a:endParaRPr lang="en-US" sz="2400" b="1" dirty="0">
                <a:solidFill>
                  <a:srgbClr val="000000"/>
                </a:solidFill>
                <a:latin typeface="Arial" pitchFamily="34" charset="0"/>
                <a:cs typeface="Arial" pitchFamily="34" charset="0"/>
              </a:endParaRPr>
            </a:p>
          </p:txBody>
        </p:sp>
        <p:sp>
          <p:nvSpPr>
            <p:cNvPr id="147" name="TextBox 146"/>
            <p:cNvSpPr txBox="1"/>
            <p:nvPr/>
          </p:nvSpPr>
          <p:spPr>
            <a:xfrm>
              <a:off x="1439898" y="4851400"/>
              <a:ext cx="512408"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-8</a:t>
              </a:r>
              <a:endParaRPr lang="en-US" sz="2400" b="1" dirty="0">
                <a:solidFill>
                  <a:srgbClr val="000000"/>
                </a:solidFill>
                <a:latin typeface="Arial" pitchFamily="34" charset="0"/>
                <a:cs typeface="Arial" pitchFamily="34" charset="0"/>
              </a:endParaRPr>
            </a:p>
          </p:txBody>
        </p:sp>
        <p:sp>
          <p:nvSpPr>
            <p:cNvPr id="148" name="TextBox 147"/>
            <p:cNvSpPr txBox="1"/>
            <p:nvPr/>
          </p:nvSpPr>
          <p:spPr>
            <a:xfrm>
              <a:off x="1060237" y="4851400"/>
              <a:ext cx="484433"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-9</a:t>
              </a:r>
              <a:endParaRPr lang="en-US" sz="2400" b="1" dirty="0">
                <a:solidFill>
                  <a:srgbClr val="000000"/>
                </a:solidFill>
                <a:latin typeface="Arial" pitchFamily="34" charset="0"/>
                <a:cs typeface="Arial" pitchFamily="34" charset="0"/>
              </a:endParaRPr>
            </a:p>
          </p:txBody>
        </p:sp>
        <p:sp>
          <p:nvSpPr>
            <p:cNvPr id="149" name="TextBox 148"/>
            <p:cNvSpPr txBox="1"/>
            <p:nvPr/>
          </p:nvSpPr>
          <p:spPr>
            <a:xfrm>
              <a:off x="544968" y="4851400"/>
              <a:ext cx="672871"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-10</a:t>
              </a:r>
              <a:endParaRPr lang="en-US" sz="2400" b="1" dirty="0">
                <a:solidFill>
                  <a:srgbClr val="000000"/>
                </a:solidFill>
                <a:latin typeface="Arial" pitchFamily="34" charset="0"/>
                <a:cs typeface="Arial" pitchFamily="34" charset="0"/>
              </a:endParaRPr>
            </a:p>
          </p:txBody>
        </p:sp>
      </p:grpSp>
    </p:spTree>
    <p:extLst>
      <p:ext uri="{BB962C8B-B14F-4D97-AF65-F5344CB8AC3E}">
        <p14:creationId xmlns:p14="http://schemas.microsoft.com/office/powerpoint/2010/main" val="394573733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7237" y="1035014"/>
            <a:ext cx="9202246" cy="523220"/>
          </a:xfrm>
          <a:prstGeom prst="rect">
            <a:avLst/>
          </a:prstGeom>
          <a:noFill/>
        </p:spPr>
        <p:txBody>
          <a:bodyPr vert="horz" wrap="square" rtlCol="0">
            <a:spAutoFit/>
          </a:bodyPr>
          <a:lstStyle/>
          <a:p>
            <a:r>
              <a:rPr lang="en-US" sz="2800" b="1" dirty="0" smtClean="0">
                <a:solidFill>
                  <a:srgbClr val="0000FF"/>
                </a:solidFill>
                <a:latin typeface="Arial" pitchFamily="34" charset="0"/>
                <a:cs typeface="Arial" pitchFamily="34" charset="0"/>
              </a:rPr>
              <a:t>Put these numbers on the number line.</a:t>
            </a:r>
            <a:endParaRPr lang="en-US" sz="2800" b="1" dirty="0">
              <a:solidFill>
                <a:srgbClr val="0000FF"/>
              </a:solidFill>
              <a:latin typeface="Arial" pitchFamily="34" charset="0"/>
              <a:cs typeface="Arial" pitchFamily="34" charset="0"/>
            </a:endParaRPr>
          </a:p>
        </p:txBody>
      </p:sp>
      <p:sp>
        <p:nvSpPr>
          <p:cNvPr id="3" name="TextBox 2"/>
          <p:cNvSpPr txBox="1"/>
          <p:nvPr/>
        </p:nvSpPr>
        <p:spPr>
          <a:xfrm>
            <a:off x="2030068" y="4114752"/>
            <a:ext cx="800195" cy="461665"/>
          </a:xfrm>
          <a:prstGeom prst="rect">
            <a:avLst/>
          </a:prstGeom>
          <a:noFill/>
        </p:spPr>
        <p:txBody>
          <a:bodyPr vert="horz" rtlCol="0">
            <a:spAutoFit/>
          </a:bodyPr>
          <a:lstStyle/>
          <a:p>
            <a:r>
              <a:rPr lang="en-US" sz="2400" b="1" dirty="0" smtClean="0">
                <a:solidFill>
                  <a:srgbClr val="000000"/>
                </a:solidFill>
                <a:latin typeface="Arial" pitchFamily="34" charset="0"/>
                <a:cs typeface="Arial" pitchFamily="34" charset="0"/>
              </a:rPr>
              <a:t>-2</a:t>
            </a:r>
            <a:endParaRPr lang="en-US" sz="2400" b="1" dirty="0">
              <a:solidFill>
                <a:srgbClr val="000000"/>
              </a:solidFill>
              <a:latin typeface="Arial" pitchFamily="34" charset="0"/>
              <a:cs typeface="Arial" pitchFamily="34" charset="0"/>
            </a:endParaRPr>
          </a:p>
        </p:txBody>
      </p:sp>
      <p:pic>
        <p:nvPicPr>
          <p:cNvPr id="4" name="Picture 3"/>
          <p:cNvPicPr>
            <a:picLocks/>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43148" t="36530" r="36702" b="34843"/>
          <a:stretch/>
        </p:blipFill>
        <p:spPr>
          <a:xfrm>
            <a:off x="4361620" y="2227716"/>
            <a:ext cx="582542" cy="783489"/>
          </a:xfrm>
          <a:prstGeom prst="rect">
            <a:avLst/>
          </a:prstGeom>
          <a:solidFill>
            <a:scrgbClr r="0" g="0" b="0">
              <a:alpha val="0"/>
            </a:scrgbClr>
          </a:solidFill>
        </p:spPr>
      </p:pic>
      <p:pic>
        <p:nvPicPr>
          <p:cNvPr id="5" name="Picture 4"/>
          <p:cNvPicPr>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3416" t="38327" r="41199" b="35196"/>
          <a:stretch/>
        </p:blipFill>
        <p:spPr>
          <a:xfrm>
            <a:off x="7931034" y="4114752"/>
            <a:ext cx="430895" cy="751105"/>
          </a:xfrm>
          <a:prstGeom prst="rect">
            <a:avLst/>
          </a:prstGeom>
          <a:solidFill>
            <a:scrgbClr r="0" g="0" b="0">
              <a:alpha val="0"/>
            </a:scrgbClr>
          </a:solidFill>
        </p:spPr>
      </p:pic>
      <p:pic>
        <p:nvPicPr>
          <p:cNvPr id="6" name="Picture 5"/>
          <p:cNvPicPr>
            <a:picLocks/>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9605" t="42613" r="37956" b="38201"/>
          <a:stretch/>
        </p:blipFill>
        <p:spPr>
          <a:xfrm>
            <a:off x="6335193" y="4345584"/>
            <a:ext cx="611062" cy="520273"/>
          </a:xfrm>
          <a:prstGeom prst="rect">
            <a:avLst/>
          </a:prstGeom>
          <a:solidFill>
            <a:scrgbClr r="0" g="0" b="0">
              <a:alpha val="0"/>
            </a:scrgbClr>
          </a:solidFill>
        </p:spPr>
      </p:pic>
      <p:pic>
        <p:nvPicPr>
          <p:cNvPr id="7" name="Picture 6"/>
          <p:cNvPicPr>
            <a:picLocks/>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1371" t="33871" r="41026" b="38628"/>
          <a:stretch/>
        </p:blipFill>
        <p:spPr>
          <a:xfrm>
            <a:off x="3175383" y="3575731"/>
            <a:ext cx="520252" cy="769853"/>
          </a:xfrm>
          <a:prstGeom prst="rect">
            <a:avLst/>
          </a:prstGeom>
          <a:solidFill>
            <a:scrgbClr r="0" g="0" b="0">
              <a:alpha val="0"/>
            </a:scrgbClr>
          </a:solidFill>
        </p:spPr>
      </p:pic>
      <p:pic>
        <p:nvPicPr>
          <p:cNvPr id="8" name="Picture 7"/>
          <p:cNvPicPr>
            <a:picLocks/>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0093" t="37901" r="40832" b="40524"/>
          <a:stretch/>
        </p:blipFill>
        <p:spPr>
          <a:xfrm>
            <a:off x="2430165" y="3027520"/>
            <a:ext cx="521886" cy="590480"/>
          </a:xfrm>
          <a:prstGeom prst="rect">
            <a:avLst/>
          </a:prstGeom>
          <a:solidFill>
            <a:scrgbClr r="0" g="0" b="0">
              <a:alpha val="0"/>
            </a:scrgbClr>
          </a:solidFill>
        </p:spPr>
      </p:pic>
      <p:pic>
        <p:nvPicPr>
          <p:cNvPr id="9" name="Picture 8"/>
          <p:cNvPicPr>
            <a:picLocks/>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9490" t="35203" r="22881" b="32399"/>
          <a:stretch/>
        </p:blipFill>
        <p:spPr>
          <a:xfrm>
            <a:off x="4974635" y="4345583"/>
            <a:ext cx="1194681" cy="1040549"/>
          </a:xfrm>
          <a:prstGeom prst="rect">
            <a:avLst/>
          </a:prstGeom>
          <a:solidFill>
            <a:scrgbClr r="0" g="0" b="0">
              <a:alpha val="0"/>
            </a:scrgbClr>
          </a:solidFill>
        </p:spPr>
      </p:pic>
      <p:sp>
        <p:nvSpPr>
          <p:cNvPr id="10" name="TextBox 9"/>
          <p:cNvSpPr txBox="1"/>
          <p:nvPr/>
        </p:nvSpPr>
        <p:spPr>
          <a:xfrm>
            <a:off x="494472" y="7474179"/>
            <a:ext cx="6969443"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Which number is the largest? The smallest?</a:t>
            </a:r>
            <a:endParaRPr lang="en-US" sz="2400" b="1" dirty="0">
              <a:solidFill>
                <a:srgbClr val="0000FF"/>
              </a:solidFill>
              <a:latin typeface="Arial" pitchFamily="34" charset="0"/>
              <a:cs typeface="Arial" pitchFamily="34" charset="0"/>
            </a:endParaRPr>
          </a:p>
        </p:txBody>
      </p:sp>
      <p:pic>
        <p:nvPicPr>
          <p:cNvPr id="11" name="Picture 10"/>
          <p:cNvPicPr>
            <a:picLocks/>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6537" t="35046" r="38688" b="44860"/>
          <a:stretch/>
        </p:blipFill>
        <p:spPr>
          <a:xfrm>
            <a:off x="818562" y="3577383"/>
            <a:ext cx="745043" cy="537369"/>
          </a:xfrm>
          <a:prstGeom prst="rect">
            <a:avLst/>
          </a:prstGeom>
          <a:solidFill>
            <a:scrgbClr r="0" g="0" b="0">
              <a:alpha val="0"/>
            </a:scrgbClr>
          </a:solidFill>
        </p:spPr>
      </p:pic>
      <p:pic>
        <p:nvPicPr>
          <p:cNvPr id="12" name="Picture 11"/>
          <p:cNvPicPr>
            <a:picLocks/>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9317" t="36802" r="35861" b="41928"/>
          <a:stretch/>
        </p:blipFill>
        <p:spPr>
          <a:xfrm>
            <a:off x="1584773" y="2445026"/>
            <a:ext cx="704783" cy="566179"/>
          </a:xfrm>
          <a:prstGeom prst="rect">
            <a:avLst/>
          </a:prstGeom>
          <a:solidFill>
            <a:scrgbClr r="0" g="0" b="0">
              <a:alpha val="0"/>
            </a:scrgbClr>
          </a:solidFill>
        </p:spPr>
      </p:pic>
      <p:pic>
        <p:nvPicPr>
          <p:cNvPr id="13" name="Picture 12"/>
          <p:cNvPicPr>
            <a:picLocks/>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37448" t="38785" r="32144" b="32367"/>
          <a:stretch/>
        </p:blipFill>
        <p:spPr>
          <a:xfrm>
            <a:off x="4111151" y="3189979"/>
            <a:ext cx="977209" cy="771504"/>
          </a:xfrm>
          <a:prstGeom prst="rect">
            <a:avLst/>
          </a:prstGeom>
          <a:solidFill>
            <a:scrgbClr r="0" g="0" b="0">
              <a:alpha val="0"/>
            </a:scrgbClr>
          </a:solidFill>
        </p:spPr>
      </p:pic>
      <p:pic>
        <p:nvPicPr>
          <p:cNvPr id="14" name="Picture 13"/>
          <p:cNvPicPr>
            <a:picLocks/>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40612" t="33891" r="33916" b="37902"/>
          <a:stretch/>
        </p:blipFill>
        <p:spPr>
          <a:xfrm>
            <a:off x="6335193" y="2445027"/>
            <a:ext cx="733092" cy="877734"/>
          </a:xfrm>
          <a:prstGeom prst="rect">
            <a:avLst/>
          </a:prstGeom>
          <a:solidFill>
            <a:scrgbClr r="0" g="0" b="0">
              <a:alpha val="0"/>
            </a:scrgbClr>
          </a:solidFill>
        </p:spPr>
      </p:pic>
      <p:pic>
        <p:nvPicPr>
          <p:cNvPr id="15" name="Picture 14"/>
          <p:cNvPicPr>
            <a:picLocks/>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l="41977" t="39069" r="44669" b="39352"/>
          <a:stretch/>
        </p:blipFill>
        <p:spPr>
          <a:xfrm>
            <a:off x="7797825" y="2445026"/>
            <a:ext cx="356770" cy="582493"/>
          </a:xfrm>
          <a:prstGeom prst="rect">
            <a:avLst/>
          </a:prstGeom>
          <a:solidFill>
            <a:scrgbClr r="0" g="0" b="0">
              <a:alpha val="0"/>
            </a:scrgbClr>
          </a:solidFill>
        </p:spPr>
      </p:pic>
      <p:pic>
        <p:nvPicPr>
          <p:cNvPr id="16" name="Picture 15"/>
          <p:cNvPicPr>
            <a:picLocks/>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l="37576" t="41898" r="34423" b="38888"/>
          <a:stretch/>
        </p:blipFill>
        <p:spPr>
          <a:xfrm>
            <a:off x="7080231" y="3358687"/>
            <a:ext cx="791449" cy="518624"/>
          </a:xfrm>
          <a:prstGeom prst="rect">
            <a:avLst/>
          </a:prstGeom>
          <a:solidFill>
            <a:scrgbClr r="0" g="0" b="0">
              <a:alpha val="0"/>
            </a:scrgbClr>
          </a:solidFill>
        </p:spPr>
      </p:pic>
      <p:grpSp>
        <p:nvGrpSpPr>
          <p:cNvPr id="115" name="Group 114"/>
          <p:cNvGrpSpPr/>
          <p:nvPr/>
        </p:nvGrpSpPr>
        <p:grpSpPr>
          <a:xfrm>
            <a:off x="526272" y="5689600"/>
            <a:ext cx="9290990" cy="992785"/>
            <a:chOff x="219329" y="4311650"/>
            <a:chExt cx="9699372" cy="1008918"/>
          </a:xfrm>
        </p:grpSpPr>
        <p:sp>
          <p:nvSpPr>
            <p:cNvPr id="116" name="TextBox 115"/>
            <p:cNvSpPr txBox="1"/>
            <p:nvPr/>
          </p:nvSpPr>
          <p:spPr>
            <a:xfrm>
              <a:off x="5317928" y="4851400"/>
              <a:ext cx="367355" cy="469168"/>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1</a:t>
              </a:r>
              <a:endParaRPr lang="en-US" sz="2400" b="1" dirty="0">
                <a:solidFill>
                  <a:srgbClr val="000000"/>
                </a:solidFill>
                <a:latin typeface="Arial" pitchFamily="34" charset="0"/>
                <a:cs typeface="Arial" pitchFamily="34" charset="0"/>
              </a:endParaRPr>
            </a:p>
          </p:txBody>
        </p:sp>
        <p:sp>
          <p:nvSpPr>
            <p:cNvPr id="117" name="TextBox 116"/>
            <p:cNvSpPr txBox="1"/>
            <p:nvPr/>
          </p:nvSpPr>
          <p:spPr>
            <a:xfrm>
              <a:off x="4902201" y="4851401"/>
              <a:ext cx="419100"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0</a:t>
              </a:r>
              <a:endParaRPr lang="en-US" sz="2400" b="1" dirty="0">
                <a:solidFill>
                  <a:srgbClr val="000000"/>
                </a:solidFill>
                <a:latin typeface="Arial" pitchFamily="34" charset="0"/>
                <a:cs typeface="Arial" pitchFamily="34" charset="0"/>
              </a:endParaRPr>
            </a:p>
          </p:txBody>
        </p:sp>
        <p:sp>
          <p:nvSpPr>
            <p:cNvPr id="118" name="TextBox 117"/>
            <p:cNvSpPr txBox="1"/>
            <p:nvPr/>
          </p:nvSpPr>
          <p:spPr>
            <a:xfrm>
              <a:off x="5765800" y="4851400"/>
              <a:ext cx="330200" cy="469168"/>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2</a:t>
              </a:r>
              <a:endParaRPr lang="en-US" sz="2400" b="1" dirty="0">
                <a:solidFill>
                  <a:srgbClr val="000000"/>
                </a:solidFill>
                <a:latin typeface="Arial" pitchFamily="34" charset="0"/>
                <a:cs typeface="Arial" pitchFamily="34" charset="0"/>
              </a:endParaRPr>
            </a:p>
          </p:txBody>
        </p:sp>
        <p:sp>
          <p:nvSpPr>
            <p:cNvPr id="119" name="TextBox 118"/>
            <p:cNvSpPr txBox="1"/>
            <p:nvPr/>
          </p:nvSpPr>
          <p:spPr>
            <a:xfrm>
              <a:off x="6133309" y="4851400"/>
              <a:ext cx="325371" cy="469168"/>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3</a:t>
              </a:r>
              <a:endParaRPr lang="en-US" sz="2400" b="1" dirty="0">
                <a:solidFill>
                  <a:srgbClr val="000000"/>
                </a:solidFill>
                <a:latin typeface="Arial" pitchFamily="34" charset="0"/>
                <a:cs typeface="Arial" pitchFamily="34" charset="0"/>
              </a:endParaRPr>
            </a:p>
          </p:txBody>
        </p:sp>
        <p:sp>
          <p:nvSpPr>
            <p:cNvPr id="120" name="TextBox 119"/>
            <p:cNvSpPr txBox="1"/>
            <p:nvPr/>
          </p:nvSpPr>
          <p:spPr>
            <a:xfrm>
              <a:off x="6565900" y="4851400"/>
              <a:ext cx="355600" cy="469168"/>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4</a:t>
              </a:r>
              <a:endParaRPr lang="en-US" sz="2400" b="1" dirty="0">
                <a:solidFill>
                  <a:srgbClr val="000000"/>
                </a:solidFill>
                <a:latin typeface="Arial" pitchFamily="34" charset="0"/>
                <a:cs typeface="Arial" pitchFamily="34" charset="0"/>
              </a:endParaRPr>
            </a:p>
          </p:txBody>
        </p:sp>
        <p:sp>
          <p:nvSpPr>
            <p:cNvPr id="121" name="TextBox 120"/>
            <p:cNvSpPr txBox="1"/>
            <p:nvPr/>
          </p:nvSpPr>
          <p:spPr>
            <a:xfrm>
              <a:off x="7010400" y="4851400"/>
              <a:ext cx="355600" cy="469168"/>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5</a:t>
              </a:r>
              <a:endParaRPr lang="en-US" sz="2400" b="1">
                <a:solidFill>
                  <a:srgbClr val="000000"/>
                </a:solidFill>
                <a:latin typeface="Arial" pitchFamily="34" charset="0"/>
                <a:cs typeface="Arial" pitchFamily="34" charset="0"/>
              </a:endParaRPr>
            </a:p>
          </p:txBody>
        </p:sp>
        <p:sp>
          <p:nvSpPr>
            <p:cNvPr id="122" name="TextBox 121"/>
            <p:cNvSpPr txBox="1"/>
            <p:nvPr/>
          </p:nvSpPr>
          <p:spPr>
            <a:xfrm>
              <a:off x="7404100" y="4851401"/>
              <a:ext cx="355600"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6</a:t>
              </a:r>
              <a:endParaRPr lang="en-US" sz="2400" b="1" dirty="0">
                <a:solidFill>
                  <a:srgbClr val="000000"/>
                </a:solidFill>
                <a:latin typeface="Arial" pitchFamily="34" charset="0"/>
                <a:cs typeface="Arial" pitchFamily="34" charset="0"/>
              </a:endParaRPr>
            </a:p>
          </p:txBody>
        </p:sp>
        <p:sp>
          <p:nvSpPr>
            <p:cNvPr id="123" name="TextBox 122"/>
            <p:cNvSpPr txBox="1"/>
            <p:nvPr/>
          </p:nvSpPr>
          <p:spPr>
            <a:xfrm>
              <a:off x="7810500" y="4851401"/>
              <a:ext cx="355600"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7</a:t>
              </a:r>
              <a:endParaRPr lang="en-US" sz="2400" b="1">
                <a:solidFill>
                  <a:srgbClr val="000000"/>
                </a:solidFill>
                <a:latin typeface="Arial" pitchFamily="34" charset="0"/>
                <a:cs typeface="Arial" pitchFamily="34" charset="0"/>
              </a:endParaRPr>
            </a:p>
          </p:txBody>
        </p:sp>
        <p:sp>
          <p:nvSpPr>
            <p:cNvPr id="124" name="TextBox 123"/>
            <p:cNvSpPr txBox="1"/>
            <p:nvPr/>
          </p:nvSpPr>
          <p:spPr>
            <a:xfrm>
              <a:off x="8229600" y="4838699"/>
              <a:ext cx="355600" cy="481869"/>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8</a:t>
              </a:r>
              <a:endParaRPr lang="en-US" sz="2400" b="1">
                <a:solidFill>
                  <a:srgbClr val="000000"/>
                </a:solidFill>
                <a:latin typeface="Arial" pitchFamily="34" charset="0"/>
                <a:cs typeface="Arial" pitchFamily="34" charset="0"/>
              </a:endParaRPr>
            </a:p>
          </p:txBody>
        </p:sp>
        <p:sp>
          <p:nvSpPr>
            <p:cNvPr id="125" name="TextBox 124"/>
            <p:cNvSpPr txBox="1"/>
            <p:nvPr/>
          </p:nvSpPr>
          <p:spPr>
            <a:xfrm>
              <a:off x="8648700" y="4838699"/>
              <a:ext cx="368300"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9</a:t>
              </a:r>
              <a:endParaRPr lang="en-US" sz="2400" b="1">
                <a:solidFill>
                  <a:srgbClr val="000000"/>
                </a:solidFill>
                <a:latin typeface="Arial" pitchFamily="34" charset="0"/>
                <a:cs typeface="Arial" pitchFamily="34" charset="0"/>
              </a:endParaRPr>
            </a:p>
          </p:txBody>
        </p:sp>
        <p:sp>
          <p:nvSpPr>
            <p:cNvPr id="126" name="TextBox 125"/>
            <p:cNvSpPr txBox="1"/>
            <p:nvPr/>
          </p:nvSpPr>
          <p:spPr>
            <a:xfrm>
              <a:off x="9017000" y="4813300"/>
              <a:ext cx="757937"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10</a:t>
              </a:r>
              <a:endParaRPr lang="en-US" sz="2400" b="1">
                <a:solidFill>
                  <a:srgbClr val="000000"/>
                </a:solidFill>
                <a:latin typeface="Arial" pitchFamily="34" charset="0"/>
                <a:cs typeface="Arial" pitchFamily="34" charset="0"/>
              </a:endParaRPr>
            </a:p>
          </p:txBody>
        </p:sp>
        <p:grpSp>
          <p:nvGrpSpPr>
            <p:cNvPr id="127" name="Group 126"/>
            <p:cNvGrpSpPr/>
            <p:nvPr/>
          </p:nvGrpSpPr>
          <p:grpSpPr>
            <a:xfrm>
              <a:off x="219329" y="4311650"/>
              <a:ext cx="9699372" cy="567818"/>
              <a:chOff x="219329" y="4311650"/>
              <a:chExt cx="9699372" cy="567818"/>
            </a:xfrm>
          </p:grpSpPr>
          <p:sp>
            <p:nvSpPr>
              <p:cNvPr id="159" name="Freeform 158"/>
              <p:cNvSpPr/>
              <p:nvPr/>
            </p:nvSpPr>
            <p:spPr>
              <a:xfrm>
                <a:off x="232791" y="4582795"/>
                <a:ext cx="9684005" cy="21464"/>
              </a:xfrm>
              <a:custGeom>
                <a:avLst/>
                <a:gdLst/>
                <a:ahLst/>
                <a:cxnLst/>
                <a:rect l="0" t="0" r="0" b="0"/>
                <a:pathLst>
                  <a:path w="9684005" h="21464">
                    <a:moveTo>
                      <a:pt x="0" y="21463"/>
                    </a:moveTo>
                    <a:lnTo>
                      <a:pt x="0" y="0"/>
                    </a:lnTo>
                    <a:lnTo>
                      <a:pt x="9684004" y="0"/>
                    </a:lnTo>
                    <a:lnTo>
                      <a:pt x="9684004" y="2146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60" name="Freeform 159"/>
              <p:cNvSpPr/>
              <p:nvPr/>
            </p:nvSpPr>
            <p:spPr>
              <a:xfrm>
                <a:off x="219329" y="4311650"/>
                <a:ext cx="279782" cy="296927"/>
              </a:xfrm>
              <a:custGeom>
                <a:avLst/>
                <a:gdLst/>
                <a:ahLst/>
                <a:cxnLst/>
                <a:rect l="0" t="0" r="0" b="0"/>
                <a:pathLst>
                  <a:path w="279782" h="296927">
                    <a:moveTo>
                      <a:pt x="13462" y="296926"/>
                    </a:moveTo>
                    <a:lnTo>
                      <a:pt x="0" y="281813"/>
                    </a:lnTo>
                    <a:lnTo>
                      <a:pt x="266065" y="0"/>
                    </a:lnTo>
                    <a:lnTo>
                      <a:pt x="279781" y="1485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61" name="Freeform 160"/>
              <p:cNvSpPr/>
              <p:nvPr/>
            </p:nvSpPr>
            <p:spPr>
              <a:xfrm>
                <a:off x="223139" y="4581652"/>
                <a:ext cx="279782" cy="296927"/>
              </a:xfrm>
              <a:custGeom>
                <a:avLst/>
                <a:gdLst/>
                <a:ahLst/>
                <a:cxnLst/>
                <a:rect l="0" t="0" r="0" b="0"/>
                <a:pathLst>
                  <a:path w="279782" h="296927">
                    <a:moveTo>
                      <a:pt x="0" y="14986"/>
                    </a:moveTo>
                    <a:lnTo>
                      <a:pt x="13716" y="0"/>
                    </a:lnTo>
                    <a:lnTo>
                      <a:pt x="279781" y="281813"/>
                    </a:lnTo>
                    <a:lnTo>
                      <a:pt x="266192" y="29692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62" name="Freeform 161"/>
              <p:cNvSpPr/>
              <p:nvPr/>
            </p:nvSpPr>
            <p:spPr>
              <a:xfrm>
                <a:off x="9639046" y="4312793"/>
                <a:ext cx="279655" cy="296800"/>
              </a:xfrm>
              <a:custGeom>
                <a:avLst/>
                <a:gdLst/>
                <a:ahLst/>
                <a:cxnLst/>
                <a:rect l="0" t="0" r="0" b="0"/>
                <a:pathLst>
                  <a:path w="279655" h="296800">
                    <a:moveTo>
                      <a:pt x="279654" y="281813"/>
                    </a:moveTo>
                    <a:lnTo>
                      <a:pt x="266192" y="296799"/>
                    </a:lnTo>
                    <a:lnTo>
                      <a:pt x="0" y="14986"/>
                    </a:lnTo>
                    <a:lnTo>
                      <a:pt x="13462"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63" name="Freeform 162"/>
              <p:cNvSpPr/>
              <p:nvPr/>
            </p:nvSpPr>
            <p:spPr>
              <a:xfrm>
                <a:off x="9634982" y="4582795"/>
                <a:ext cx="279909" cy="296673"/>
              </a:xfrm>
              <a:custGeom>
                <a:avLst/>
                <a:gdLst/>
                <a:ahLst/>
                <a:cxnLst/>
                <a:rect l="0" t="0" r="0" b="0"/>
                <a:pathLst>
                  <a:path w="279909" h="296673">
                    <a:moveTo>
                      <a:pt x="266319" y="0"/>
                    </a:moveTo>
                    <a:lnTo>
                      <a:pt x="279908" y="15113"/>
                    </a:lnTo>
                    <a:lnTo>
                      <a:pt x="13716" y="296672"/>
                    </a:lnTo>
                    <a:lnTo>
                      <a:pt x="0" y="28181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sp>
          <p:nvSpPr>
            <p:cNvPr id="128" name="Freeform 127"/>
            <p:cNvSpPr/>
            <p:nvPr/>
          </p:nvSpPr>
          <p:spPr>
            <a:xfrm>
              <a:off x="9215755"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29" name="Freeform 128"/>
            <p:cNvSpPr/>
            <p:nvPr/>
          </p:nvSpPr>
          <p:spPr>
            <a:xfrm>
              <a:off x="8399399"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0" name="Freeform 129"/>
            <p:cNvSpPr/>
            <p:nvPr/>
          </p:nvSpPr>
          <p:spPr>
            <a:xfrm>
              <a:off x="7533005" y="4330065"/>
              <a:ext cx="22226" cy="447422"/>
            </a:xfrm>
            <a:custGeom>
              <a:avLst/>
              <a:gdLst/>
              <a:ahLst/>
              <a:cxnLst/>
              <a:rect l="0" t="0" r="0" b="0"/>
              <a:pathLst>
                <a:path w="22226" h="447422">
                  <a:moveTo>
                    <a:pt x="0" y="0"/>
                  </a:moveTo>
                  <a:lnTo>
                    <a:pt x="22225" y="0"/>
                  </a:lnTo>
                  <a:lnTo>
                    <a:pt x="22225"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1" name="Freeform 130"/>
            <p:cNvSpPr/>
            <p:nvPr/>
          </p:nvSpPr>
          <p:spPr>
            <a:xfrm>
              <a:off x="6716776"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2" name="Freeform 131"/>
            <p:cNvSpPr/>
            <p:nvPr/>
          </p:nvSpPr>
          <p:spPr>
            <a:xfrm>
              <a:off x="5900420"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3" name="Freeform 132"/>
            <p:cNvSpPr/>
            <p:nvPr/>
          </p:nvSpPr>
          <p:spPr>
            <a:xfrm>
              <a:off x="4201033"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4" name="Freeform 133"/>
            <p:cNvSpPr/>
            <p:nvPr/>
          </p:nvSpPr>
          <p:spPr>
            <a:xfrm>
              <a:off x="3384677"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5" name="Freeform 134"/>
            <p:cNvSpPr/>
            <p:nvPr/>
          </p:nvSpPr>
          <p:spPr>
            <a:xfrm>
              <a:off x="2518410"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6" name="Freeform 135"/>
            <p:cNvSpPr/>
            <p:nvPr/>
          </p:nvSpPr>
          <p:spPr>
            <a:xfrm>
              <a:off x="1702054"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7" name="Freeform 136"/>
            <p:cNvSpPr/>
            <p:nvPr/>
          </p:nvSpPr>
          <p:spPr>
            <a:xfrm>
              <a:off x="885698"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8" name="Freeform 137"/>
            <p:cNvSpPr/>
            <p:nvPr/>
          </p:nvSpPr>
          <p:spPr>
            <a:xfrm>
              <a:off x="5050663" y="4330065"/>
              <a:ext cx="22226" cy="447422"/>
            </a:xfrm>
            <a:custGeom>
              <a:avLst/>
              <a:gdLst/>
              <a:ahLst/>
              <a:cxnLst/>
              <a:rect l="0" t="0" r="0" b="0"/>
              <a:pathLst>
                <a:path w="22226" h="447422">
                  <a:moveTo>
                    <a:pt x="0" y="0"/>
                  </a:moveTo>
                  <a:lnTo>
                    <a:pt x="22225" y="0"/>
                  </a:lnTo>
                  <a:lnTo>
                    <a:pt x="22225"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9" name="Freeform 138"/>
            <p:cNvSpPr/>
            <p:nvPr/>
          </p:nvSpPr>
          <p:spPr>
            <a:xfrm>
              <a:off x="2984881"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0" name="Freeform 139"/>
            <p:cNvSpPr/>
            <p:nvPr/>
          </p:nvSpPr>
          <p:spPr>
            <a:xfrm>
              <a:off x="2118614"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1" name="Freeform 140"/>
            <p:cNvSpPr/>
            <p:nvPr/>
          </p:nvSpPr>
          <p:spPr>
            <a:xfrm>
              <a:off x="1302258"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2" name="Freeform 141"/>
            <p:cNvSpPr/>
            <p:nvPr/>
          </p:nvSpPr>
          <p:spPr>
            <a:xfrm>
              <a:off x="6283579"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3" name="Freeform 142"/>
            <p:cNvSpPr/>
            <p:nvPr/>
          </p:nvSpPr>
          <p:spPr>
            <a:xfrm>
              <a:off x="5467223"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4" name="Freeform 143"/>
            <p:cNvSpPr/>
            <p:nvPr/>
          </p:nvSpPr>
          <p:spPr>
            <a:xfrm>
              <a:off x="4600956"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5" name="Freeform 144"/>
            <p:cNvSpPr/>
            <p:nvPr/>
          </p:nvSpPr>
          <p:spPr>
            <a:xfrm>
              <a:off x="3784600"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6" name="Freeform 145"/>
            <p:cNvSpPr/>
            <p:nvPr/>
          </p:nvSpPr>
          <p:spPr>
            <a:xfrm>
              <a:off x="8765921"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7" name="Freeform 146"/>
            <p:cNvSpPr/>
            <p:nvPr/>
          </p:nvSpPr>
          <p:spPr>
            <a:xfrm>
              <a:off x="7949565"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8" name="Freeform 147"/>
            <p:cNvSpPr/>
            <p:nvPr/>
          </p:nvSpPr>
          <p:spPr>
            <a:xfrm>
              <a:off x="7133209"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9" name="TextBox 148"/>
            <p:cNvSpPr txBox="1"/>
            <p:nvPr/>
          </p:nvSpPr>
          <p:spPr>
            <a:xfrm>
              <a:off x="4347736" y="4851400"/>
              <a:ext cx="483669"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-1</a:t>
              </a:r>
              <a:endParaRPr lang="en-US" sz="2400" b="1" dirty="0">
                <a:solidFill>
                  <a:srgbClr val="000000"/>
                </a:solidFill>
                <a:latin typeface="Arial" pitchFamily="34" charset="0"/>
                <a:cs typeface="Arial" pitchFamily="34" charset="0"/>
              </a:endParaRPr>
            </a:p>
          </p:txBody>
        </p:sp>
        <p:sp>
          <p:nvSpPr>
            <p:cNvPr id="150" name="TextBox 149"/>
            <p:cNvSpPr txBox="1"/>
            <p:nvPr/>
          </p:nvSpPr>
          <p:spPr>
            <a:xfrm>
              <a:off x="3965589" y="4851400"/>
              <a:ext cx="506741"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-2</a:t>
              </a:r>
              <a:endParaRPr lang="en-US" sz="2400" b="1" dirty="0">
                <a:solidFill>
                  <a:srgbClr val="000000"/>
                </a:solidFill>
                <a:latin typeface="Arial" pitchFamily="34" charset="0"/>
                <a:cs typeface="Arial" pitchFamily="34" charset="0"/>
              </a:endParaRPr>
            </a:p>
          </p:txBody>
        </p:sp>
        <p:sp>
          <p:nvSpPr>
            <p:cNvPr id="151" name="TextBox 150"/>
            <p:cNvSpPr txBox="1"/>
            <p:nvPr/>
          </p:nvSpPr>
          <p:spPr>
            <a:xfrm>
              <a:off x="3528000" y="4851400"/>
              <a:ext cx="475081"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-3</a:t>
              </a:r>
              <a:endParaRPr lang="en-US" sz="2400" b="1" dirty="0">
                <a:solidFill>
                  <a:srgbClr val="000000"/>
                </a:solidFill>
                <a:latin typeface="Arial" pitchFamily="34" charset="0"/>
                <a:cs typeface="Arial" pitchFamily="34" charset="0"/>
              </a:endParaRPr>
            </a:p>
          </p:txBody>
        </p:sp>
        <p:sp>
          <p:nvSpPr>
            <p:cNvPr id="152" name="TextBox 151"/>
            <p:cNvSpPr txBox="1"/>
            <p:nvPr/>
          </p:nvSpPr>
          <p:spPr>
            <a:xfrm>
              <a:off x="3131867" y="4851400"/>
              <a:ext cx="493689"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-4</a:t>
              </a:r>
              <a:endParaRPr lang="en-US" sz="2400" b="1" dirty="0">
                <a:solidFill>
                  <a:srgbClr val="000000"/>
                </a:solidFill>
                <a:latin typeface="Arial" pitchFamily="34" charset="0"/>
                <a:cs typeface="Arial" pitchFamily="34" charset="0"/>
              </a:endParaRPr>
            </a:p>
          </p:txBody>
        </p:sp>
        <p:sp>
          <p:nvSpPr>
            <p:cNvPr id="153" name="TextBox 152"/>
            <p:cNvSpPr txBox="1"/>
            <p:nvPr/>
          </p:nvSpPr>
          <p:spPr>
            <a:xfrm>
              <a:off x="2754307" y="4851400"/>
              <a:ext cx="509633"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-5</a:t>
              </a:r>
              <a:endParaRPr lang="en-US" sz="2400" b="1" dirty="0">
                <a:solidFill>
                  <a:srgbClr val="000000"/>
                </a:solidFill>
                <a:latin typeface="Arial" pitchFamily="34" charset="0"/>
                <a:cs typeface="Arial" pitchFamily="34" charset="0"/>
              </a:endParaRPr>
            </a:p>
          </p:txBody>
        </p:sp>
        <p:sp>
          <p:nvSpPr>
            <p:cNvPr id="154" name="TextBox 153"/>
            <p:cNvSpPr txBox="1"/>
            <p:nvPr/>
          </p:nvSpPr>
          <p:spPr>
            <a:xfrm>
              <a:off x="2255279" y="4851400"/>
              <a:ext cx="496454"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-6</a:t>
              </a:r>
              <a:endParaRPr lang="en-US" sz="2400" b="1" dirty="0">
                <a:solidFill>
                  <a:srgbClr val="000000"/>
                </a:solidFill>
                <a:latin typeface="Arial" pitchFamily="34" charset="0"/>
                <a:cs typeface="Arial" pitchFamily="34" charset="0"/>
              </a:endParaRPr>
            </a:p>
          </p:txBody>
        </p:sp>
        <p:sp>
          <p:nvSpPr>
            <p:cNvPr id="155" name="TextBox 154"/>
            <p:cNvSpPr txBox="1"/>
            <p:nvPr/>
          </p:nvSpPr>
          <p:spPr>
            <a:xfrm>
              <a:off x="1851344" y="4851400"/>
              <a:ext cx="517878"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-7</a:t>
              </a:r>
              <a:endParaRPr lang="en-US" sz="2400" b="1" dirty="0">
                <a:solidFill>
                  <a:srgbClr val="000000"/>
                </a:solidFill>
                <a:latin typeface="Arial" pitchFamily="34" charset="0"/>
                <a:cs typeface="Arial" pitchFamily="34" charset="0"/>
              </a:endParaRPr>
            </a:p>
          </p:txBody>
        </p:sp>
        <p:sp>
          <p:nvSpPr>
            <p:cNvPr id="156" name="TextBox 155"/>
            <p:cNvSpPr txBox="1"/>
            <p:nvPr/>
          </p:nvSpPr>
          <p:spPr>
            <a:xfrm>
              <a:off x="1439898" y="4851400"/>
              <a:ext cx="512408"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-8</a:t>
              </a:r>
              <a:endParaRPr lang="en-US" sz="2400" b="1" dirty="0">
                <a:solidFill>
                  <a:srgbClr val="000000"/>
                </a:solidFill>
                <a:latin typeface="Arial" pitchFamily="34" charset="0"/>
                <a:cs typeface="Arial" pitchFamily="34" charset="0"/>
              </a:endParaRPr>
            </a:p>
          </p:txBody>
        </p:sp>
        <p:sp>
          <p:nvSpPr>
            <p:cNvPr id="157" name="TextBox 156"/>
            <p:cNvSpPr txBox="1"/>
            <p:nvPr/>
          </p:nvSpPr>
          <p:spPr>
            <a:xfrm>
              <a:off x="1060237" y="4851400"/>
              <a:ext cx="484433"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-9</a:t>
              </a:r>
              <a:endParaRPr lang="en-US" sz="2400" b="1" dirty="0">
                <a:solidFill>
                  <a:srgbClr val="000000"/>
                </a:solidFill>
                <a:latin typeface="Arial" pitchFamily="34" charset="0"/>
                <a:cs typeface="Arial" pitchFamily="34" charset="0"/>
              </a:endParaRPr>
            </a:p>
          </p:txBody>
        </p:sp>
        <p:sp>
          <p:nvSpPr>
            <p:cNvPr id="158" name="TextBox 157"/>
            <p:cNvSpPr txBox="1"/>
            <p:nvPr/>
          </p:nvSpPr>
          <p:spPr>
            <a:xfrm>
              <a:off x="544968" y="4851400"/>
              <a:ext cx="672871"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-10</a:t>
              </a:r>
              <a:endParaRPr lang="en-US" sz="2400" b="1" dirty="0">
                <a:solidFill>
                  <a:srgbClr val="000000"/>
                </a:solidFill>
                <a:latin typeface="Arial" pitchFamily="34" charset="0"/>
                <a:cs typeface="Arial" pitchFamily="34" charset="0"/>
              </a:endParaRPr>
            </a:p>
          </p:txBody>
        </p:sp>
      </p:grpSp>
    </p:spTree>
    <p:extLst>
      <p:ext uri="{BB962C8B-B14F-4D97-AF65-F5344CB8AC3E}">
        <p14:creationId xmlns:p14="http://schemas.microsoft.com/office/powerpoint/2010/main" val="394183520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0650" y="928756"/>
            <a:ext cx="7620000" cy="646331"/>
          </a:xfrm>
          <a:prstGeom prst="rect">
            <a:avLst/>
          </a:prstGeom>
          <a:noFill/>
        </p:spPr>
        <p:txBody>
          <a:bodyPr vert="horz" wrap="square" rtlCol="0">
            <a:spAutoFit/>
          </a:bodyPr>
          <a:lstStyle/>
          <a:p>
            <a:pPr algn="ctr"/>
            <a:r>
              <a:rPr lang="en-US" sz="3600" b="1" dirty="0" smtClean="0">
                <a:solidFill>
                  <a:srgbClr val="0000FF"/>
                </a:solidFill>
                <a:latin typeface="Arial" pitchFamily="34" charset="0"/>
                <a:cs typeface="Arial" pitchFamily="34" charset="0"/>
              </a:rPr>
              <a:t>Comparing Rational Numbers</a:t>
            </a:r>
            <a:endParaRPr lang="en-US" sz="3600" b="1" dirty="0">
              <a:solidFill>
                <a:srgbClr val="0000FF"/>
              </a:solidFill>
              <a:latin typeface="Arial" pitchFamily="34" charset="0"/>
              <a:cs typeface="Arial" pitchFamily="34" charset="0"/>
            </a:endParaRPr>
          </a:p>
        </p:txBody>
      </p:sp>
      <p:sp>
        <p:nvSpPr>
          <p:cNvPr id="3" name="TextBox 2"/>
          <p:cNvSpPr txBox="1"/>
          <p:nvPr/>
        </p:nvSpPr>
        <p:spPr>
          <a:xfrm>
            <a:off x="477906" y="1983879"/>
            <a:ext cx="8311706" cy="3046988"/>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Sometimes you will be given fractions and decimals that you need to compare.</a:t>
            </a:r>
          </a:p>
          <a:p>
            <a:endParaRPr lang="en-US" sz="2400" b="1" smtClean="0">
              <a:solidFill>
                <a:srgbClr val="0000FF"/>
              </a:solidFill>
              <a:latin typeface="Arial" pitchFamily="34" charset="0"/>
              <a:cs typeface="Arial" pitchFamily="34" charset="0"/>
            </a:endParaRPr>
          </a:p>
          <a:p>
            <a:r>
              <a:rPr lang="en-US" sz="2400" b="1" smtClean="0">
                <a:solidFill>
                  <a:srgbClr val="0000FF"/>
                </a:solidFill>
                <a:latin typeface="Arial" pitchFamily="34" charset="0"/>
                <a:cs typeface="Arial" pitchFamily="34" charset="0"/>
              </a:rPr>
              <a:t>It is usually easier to convert all fractions to decimals in order to compare them on a number line.</a:t>
            </a:r>
          </a:p>
          <a:p>
            <a:endParaRPr lang="en-US" sz="2400" b="1" smtClean="0">
              <a:solidFill>
                <a:srgbClr val="0000FF"/>
              </a:solidFill>
              <a:latin typeface="Arial" pitchFamily="34" charset="0"/>
              <a:cs typeface="Arial" pitchFamily="34" charset="0"/>
            </a:endParaRPr>
          </a:p>
          <a:p>
            <a:r>
              <a:rPr lang="en-US" sz="2400" b="1" smtClean="0">
                <a:solidFill>
                  <a:srgbClr val="0000FF"/>
                </a:solidFill>
                <a:latin typeface="Arial" pitchFamily="34" charset="0"/>
                <a:cs typeface="Arial" pitchFamily="34" charset="0"/>
              </a:rPr>
              <a:t>To convert a fraction to a decimal, divide the numerator by the denominator. </a:t>
            </a:r>
            <a:endParaRPr lang="en-US" sz="2400" b="1">
              <a:solidFill>
                <a:srgbClr val="0000FF"/>
              </a:solidFill>
              <a:latin typeface="Arial" pitchFamily="34" charset="0"/>
              <a:cs typeface="Arial" pitchFamily="34" charset="0"/>
            </a:endParaRPr>
          </a:p>
        </p:txBody>
      </p:sp>
      <p:pic>
        <p:nvPicPr>
          <p:cNvPr id="4" name="Picture 3"/>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87854" y="4914322"/>
            <a:ext cx="2955560" cy="3111734"/>
          </a:xfrm>
          <a:prstGeom prst="rect">
            <a:avLst/>
          </a:prstGeom>
          <a:solidFill>
            <a:scrgbClr r="0" g="0" b="0">
              <a:alpha val="0"/>
            </a:scrgbClr>
          </a:solidFill>
        </p:spPr>
      </p:pic>
      <p:grpSp>
        <p:nvGrpSpPr>
          <p:cNvPr id="14" name="Group 13"/>
          <p:cNvGrpSpPr/>
          <p:nvPr/>
        </p:nvGrpSpPr>
        <p:grpSpPr>
          <a:xfrm>
            <a:off x="3485092" y="5645306"/>
            <a:ext cx="2274621" cy="2426372"/>
            <a:chOff x="4216400" y="4940300"/>
            <a:chExt cx="2238249" cy="2465801"/>
          </a:xfrm>
        </p:grpSpPr>
        <p:grpSp>
          <p:nvGrpSpPr>
            <p:cNvPr id="7" name="Group 6"/>
            <p:cNvGrpSpPr/>
            <p:nvPr/>
          </p:nvGrpSpPr>
          <p:grpSpPr>
            <a:xfrm>
              <a:off x="4540250" y="5391150"/>
              <a:ext cx="1914399" cy="808610"/>
              <a:chOff x="4540250" y="5391150"/>
              <a:chExt cx="1914399" cy="808610"/>
            </a:xfrm>
          </p:grpSpPr>
          <p:sp>
            <p:nvSpPr>
              <p:cNvPr id="5" name="Freeform 4"/>
              <p:cNvSpPr/>
              <p:nvPr/>
            </p:nvSpPr>
            <p:spPr>
              <a:xfrm>
                <a:off x="4544187" y="5391150"/>
                <a:ext cx="1910462" cy="32132"/>
              </a:xfrm>
              <a:custGeom>
                <a:avLst/>
                <a:gdLst/>
                <a:ahLst/>
                <a:cxnLst/>
                <a:rect l="0" t="0" r="0" b="0"/>
                <a:pathLst>
                  <a:path w="1910462" h="32132">
                    <a:moveTo>
                      <a:pt x="0" y="0"/>
                    </a:moveTo>
                    <a:lnTo>
                      <a:pt x="1910461" y="0"/>
                    </a:lnTo>
                    <a:lnTo>
                      <a:pt x="1910461" y="32131"/>
                    </a:lnTo>
                    <a:lnTo>
                      <a:pt x="0" y="32131"/>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6" name="Freeform 5"/>
              <p:cNvSpPr/>
              <p:nvPr/>
            </p:nvSpPr>
            <p:spPr>
              <a:xfrm>
                <a:off x="4540250" y="5398897"/>
                <a:ext cx="166752" cy="800863"/>
              </a:xfrm>
              <a:custGeom>
                <a:avLst/>
                <a:gdLst/>
                <a:ahLst/>
                <a:cxnLst/>
                <a:rect l="0" t="0" r="0" b="0"/>
                <a:pathLst>
                  <a:path w="166752" h="800863">
                    <a:moveTo>
                      <a:pt x="0" y="0"/>
                    </a:moveTo>
                    <a:lnTo>
                      <a:pt x="5588" y="3175"/>
                    </a:lnTo>
                    <a:lnTo>
                      <a:pt x="10160" y="7874"/>
                    </a:lnTo>
                    <a:lnTo>
                      <a:pt x="20320" y="13335"/>
                    </a:lnTo>
                    <a:lnTo>
                      <a:pt x="22987" y="19685"/>
                    </a:lnTo>
                    <a:lnTo>
                      <a:pt x="28067" y="22733"/>
                    </a:lnTo>
                    <a:lnTo>
                      <a:pt x="33147" y="26924"/>
                    </a:lnTo>
                    <a:lnTo>
                      <a:pt x="41021" y="36195"/>
                    </a:lnTo>
                    <a:lnTo>
                      <a:pt x="49530" y="43561"/>
                    </a:lnTo>
                    <a:lnTo>
                      <a:pt x="53975" y="49657"/>
                    </a:lnTo>
                    <a:lnTo>
                      <a:pt x="59055" y="53721"/>
                    </a:lnTo>
                    <a:lnTo>
                      <a:pt x="66929" y="63119"/>
                    </a:lnTo>
                    <a:lnTo>
                      <a:pt x="88392" y="94107"/>
                    </a:lnTo>
                    <a:lnTo>
                      <a:pt x="91821" y="101981"/>
                    </a:lnTo>
                    <a:lnTo>
                      <a:pt x="97917" y="112268"/>
                    </a:lnTo>
                    <a:lnTo>
                      <a:pt x="114427" y="143891"/>
                    </a:lnTo>
                    <a:lnTo>
                      <a:pt x="116078" y="149479"/>
                    </a:lnTo>
                    <a:lnTo>
                      <a:pt x="122682" y="162941"/>
                    </a:lnTo>
                    <a:lnTo>
                      <a:pt x="124587" y="170688"/>
                    </a:lnTo>
                    <a:lnTo>
                      <a:pt x="132334" y="189865"/>
                    </a:lnTo>
                    <a:lnTo>
                      <a:pt x="141986" y="218821"/>
                    </a:lnTo>
                    <a:lnTo>
                      <a:pt x="148590" y="247396"/>
                    </a:lnTo>
                    <a:lnTo>
                      <a:pt x="158369" y="291846"/>
                    </a:lnTo>
                    <a:lnTo>
                      <a:pt x="158369" y="299720"/>
                    </a:lnTo>
                    <a:lnTo>
                      <a:pt x="160020" y="306705"/>
                    </a:lnTo>
                    <a:lnTo>
                      <a:pt x="160020" y="314452"/>
                    </a:lnTo>
                    <a:lnTo>
                      <a:pt x="162306" y="321818"/>
                    </a:lnTo>
                    <a:lnTo>
                      <a:pt x="162306" y="329565"/>
                    </a:lnTo>
                    <a:lnTo>
                      <a:pt x="163449" y="336931"/>
                    </a:lnTo>
                    <a:lnTo>
                      <a:pt x="163449" y="344424"/>
                    </a:lnTo>
                    <a:lnTo>
                      <a:pt x="165100" y="351663"/>
                    </a:lnTo>
                    <a:lnTo>
                      <a:pt x="165100" y="368300"/>
                    </a:lnTo>
                    <a:lnTo>
                      <a:pt x="166751" y="375539"/>
                    </a:lnTo>
                    <a:lnTo>
                      <a:pt x="166751" y="416052"/>
                    </a:lnTo>
                    <a:lnTo>
                      <a:pt x="165100" y="425323"/>
                    </a:lnTo>
                    <a:lnTo>
                      <a:pt x="165100" y="449072"/>
                    </a:lnTo>
                    <a:lnTo>
                      <a:pt x="163449" y="456692"/>
                    </a:lnTo>
                    <a:lnTo>
                      <a:pt x="162306" y="480568"/>
                    </a:lnTo>
                    <a:lnTo>
                      <a:pt x="160020" y="489458"/>
                    </a:lnTo>
                    <a:lnTo>
                      <a:pt x="160020" y="497078"/>
                    </a:lnTo>
                    <a:lnTo>
                      <a:pt x="156591" y="512191"/>
                    </a:lnTo>
                    <a:lnTo>
                      <a:pt x="156591" y="519430"/>
                    </a:lnTo>
                    <a:lnTo>
                      <a:pt x="153797" y="534416"/>
                    </a:lnTo>
                    <a:lnTo>
                      <a:pt x="150495" y="542163"/>
                    </a:lnTo>
                    <a:lnTo>
                      <a:pt x="150495" y="549402"/>
                    </a:lnTo>
                    <a:lnTo>
                      <a:pt x="146939" y="564515"/>
                    </a:lnTo>
                    <a:lnTo>
                      <a:pt x="143637" y="571754"/>
                    </a:lnTo>
                    <a:lnTo>
                      <a:pt x="139192" y="594487"/>
                    </a:lnTo>
                    <a:lnTo>
                      <a:pt x="132334" y="607822"/>
                    </a:lnTo>
                    <a:lnTo>
                      <a:pt x="129032" y="622935"/>
                    </a:lnTo>
                    <a:lnTo>
                      <a:pt x="125476" y="629031"/>
                    </a:lnTo>
                    <a:lnTo>
                      <a:pt x="114427" y="657606"/>
                    </a:lnTo>
                    <a:lnTo>
                      <a:pt x="97917" y="688594"/>
                    </a:lnTo>
                    <a:lnTo>
                      <a:pt x="78867" y="723265"/>
                    </a:lnTo>
                    <a:lnTo>
                      <a:pt x="70358" y="732028"/>
                    </a:lnTo>
                    <a:lnTo>
                      <a:pt x="64008" y="742315"/>
                    </a:lnTo>
                    <a:lnTo>
                      <a:pt x="59055" y="747141"/>
                    </a:lnTo>
                    <a:lnTo>
                      <a:pt x="55753" y="752729"/>
                    </a:lnTo>
                    <a:lnTo>
                      <a:pt x="51054" y="755777"/>
                    </a:lnTo>
                    <a:lnTo>
                      <a:pt x="44450" y="765175"/>
                    </a:lnTo>
                    <a:lnTo>
                      <a:pt x="39370" y="769239"/>
                    </a:lnTo>
                    <a:lnTo>
                      <a:pt x="36449" y="773938"/>
                    </a:lnTo>
                    <a:lnTo>
                      <a:pt x="31496" y="776986"/>
                    </a:lnTo>
                    <a:lnTo>
                      <a:pt x="13462" y="790448"/>
                    </a:lnTo>
                    <a:lnTo>
                      <a:pt x="10160" y="794766"/>
                    </a:lnTo>
                    <a:lnTo>
                      <a:pt x="0" y="800862"/>
                    </a:lnTo>
                    <a:lnTo>
                      <a:pt x="0" y="782828"/>
                    </a:lnTo>
                    <a:lnTo>
                      <a:pt x="5588" y="778637"/>
                    </a:lnTo>
                    <a:lnTo>
                      <a:pt x="6731" y="776986"/>
                    </a:lnTo>
                    <a:lnTo>
                      <a:pt x="10160" y="775462"/>
                    </a:lnTo>
                    <a:lnTo>
                      <a:pt x="11811" y="772414"/>
                    </a:lnTo>
                    <a:lnTo>
                      <a:pt x="18542" y="766191"/>
                    </a:lnTo>
                    <a:lnTo>
                      <a:pt x="20320" y="763651"/>
                    </a:lnTo>
                    <a:lnTo>
                      <a:pt x="26416" y="757301"/>
                    </a:lnTo>
                    <a:lnTo>
                      <a:pt x="28067" y="754380"/>
                    </a:lnTo>
                    <a:lnTo>
                      <a:pt x="31496" y="752729"/>
                    </a:lnTo>
                    <a:lnTo>
                      <a:pt x="31496" y="750062"/>
                    </a:lnTo>
                    <a:lnTo>
                      <a:pt x="36449" y="745363"/>
                    </a:lnTo>
                    <a:lnTo>
                      <a:pt x="39370" y="739267"/>
                    </a:lnTo>
                    <a:lnTo>
                      <a:pt x="41021" y="738251"/>
                    </a:lnTo>
                    <a:lnTo>
                      <a:pt x="44450" y="732028"/>
                    </a:lnTo>
                    <a:lnTo>
                      <a:pt x="47879" y="728980"/>
                    </a:lnTo>
                    <a:lnTo>
                      <a:pt x="51054" y="723265"/>
                    </a:lnTo>
                    <a:lnTo>
                      <a:pt x="51054" y="720090"/>
                    </a:lnTo>
                    <a:lnTo>
                      <a:pt x="53975" y="717169"/>
                    </a:lnTo>
                    <a:lnTo>
                      <a:pt x="59055" y="708152"/>
                    </a:lnTo>
                    <a:lnTo>
                      <a:pt x="59055" y="705104"/>
                    </a:lnTo>
                    <a:lnTo>
                      <a:pt x="65913" y="693293"/>
                    </a:lnTo>
                    <a:lnTo>
                      <a:pt x="66929" y="688594"/>
                    </a:lnTo>
                    <a:lnTo>
                      <a:pt x="68707" y="685419"/>
                    </a:lnTo>
                    <a:lnTo>
                      <a:pt x="68707" y="682879"/>
                    </a:lnTo>
                    <a:lnTo>
                      <a:pt x="77089" y="664337"/>
                    </a:lnTo>
                    <a:lnTo>
                      <a:pt x="77089" y="660273"/>
                    </a:lnTo>
                    <a:lnTo>
                      <a:pt x="78867" y="657606"/>
                    </a:lnTo>
                    <a:lnTo>
                      <a:pt x="80518" y="652399"/>
                    </a:lnTo>
                    <a:lnTo>
                      <a:pt x="80518" y="648208"/>
                    </a:lnTo>
                    <a:lnTo>
                      <a:pt x="83312" y="640461"/>
                    </a:lnTo>
                    <a:lnTo>
                      <a:pt x="83312" y="636270"/>
                    </a:lnTo>
                    <a:lnTo>
                      <a:pt x="84963" y="631698"/>
                    </a:lnTo>
                    <a:lnTo>
                      <a:pt x="86741" y="629031"/>
                    </a:lnTo>
                    <a:lnTo>
                      <a:pt x="86741" y="623824"/>
                    </a:lnTo>
                    <a:lnTo>
                      <a:pt x="88392" y="619760"/>
                    </a:lnTo>
                    <a:lnTo>
                      <a:pt x="88392" y="615188"/>
                    </a:lnTo>
                    <a:lnTo>
                      <a:pt x="91821" y="606298"/>
                    </a:lnTo>
                    <a:lnTo>
                      <a:pt x="91821" y="601726"/>
                    </a:lnTo>
                    <a:lnTo>
                      <a:pt x="93472" y="597027"/>
                    </a:lnTo>
                    <a:lnTo>
                      <a:pt x="93472" y="592963"/>
                    </a:lnTo>
                    <a:lnTo>
                      <a:pt x="95123" y="588137"/>
                    </a:lnTo>
                    <a:lnTo>
                      <a:pt x="95123" y="577977"/>
                    </a:lnTo>
                    <a:lnTo>
                      <a:pt x="96266" y="573151"/>
                    </a:lnTo>
                    <a:lnTo>
                      <a:pt x="96266" y="569087"/>
                    </a:lnTo>
                    <a:lnTo>
                      <a:pt x="97917" y="564515"/>
                    </a:lnTo>
                    <a:lnTo>
                      <a:pt x="97917" y="559816"/>
                    </a:lnTo>
                    <a:lnTo>
                      <a:pt x="99568" y="554101"/>
                    </a:lnTo>
                    <a:lnTo>
                      <a:pt x="99568" y="544830"/>
                    </a:lnTo>
                    <a:lnTo>
                      <a:pt x="101346" y="540766"/>
                    </a:lnTo>
                    <a:lnTo>
                      <a:pt x="101346" y="534416"/>
                    </a:lnTo>
                    <a:lnTo>
                      <a:pt x="103124" y="529717"/>
                    </a:lnTo>
                    <a:lnTo>
                      <a:pt x="103124" y="519430"/>
                    </a:lnTo>
                    <a:lnTo>
                      <a:pt x="104775" y="515366"/>
                    </a:lnTo>
                    <a:lnTo>
                      <a:pt x="104775" y="489458"/>
                    </a:lnTo>
                    <a:lnTo>
                      <a:pt x="106426" y="483616"/>
                    </a:lnTo>
                    <a:lnTo>
                      <a:pt x="106426" y="462534"/>
                    </a:lnTo>
                    <a:lnTo>
                      <a:pt x="108077" y="458470"/>
                    </a:lnTo>
                    <a:lnTo>
                      <a:pt x="108077" y="358013"/>
                    </a:lnTo>
                    <a:lnTo>
                      <a:pt x="106426" y="353441"/>
                    </a:lnTo>
                    <a:lnTo>
                      <a:pt x="106426" y="324866"/>
                    </a:lnTo>
                    <a:lnTo>
                      <a:pt x="104775" y="320294"/>
                    </a:lnTo>
                    <a:lnTo>
                      <a:pt x="104775" y="299720"/>
                    </a:lnTo>
                    <a:lnTo>
                      <a:pt x="103124" y="293370"/>
                    </a:lnTo>
                    <a:lnTo>
                      <a:pt x="103124" y="277241"/>
                    </a:lnTo>
                    <a:lnTo>
                      <a:pt x="101346" y="272669"/>
                    </a:lnTo>
                    <a:lnTo>
                      <a:pt x="101346" y="267970"/>
                    </a:lnTo>
                    <a:lnTo>
                      <a:pt x="99568" y="262255"/>
                    </a:lnTo>
                    <a:lnTo>
                      <a:pt x="99568" y="252984"/>
                    </a:lnTo>
                    <a:lnTo>
                      <a:pt x="97917" y="247396"/>
                    </a:lnTo>
                    <a:lnTo>
                      <a:pt x="97917" y="237998"/>
                    </a:lnTo>
                    <a:lnTo>
                      <a:pt x="96266" y="233934"/>
                    </a:lnTo>
                    <a:lnTo>
                      <a:pt x="96266" y="227584"/>
                    </a:lnTo>
                    <a:lnTo>
                      <a:pt x="95123" y="224536"/>
                    </a:lnTo>
                    <a:lnTo>
                      <a:pt x="95123" y="218821"/>
                    </a:lnTo>
                    <a:lnTo>
                      <a:pt x="93472" y="214249"/>
                    </a:lnTo>
                    <a:lnTo>
                      <a:pt x="93472" y="209550"/>
                    </a:lnTo>
                    <a:lnTo>
                      <a:pt x="91821" y="205359"/>
                    </a:lnTo>
                    <a:lnTo>
                      <a:pt x="91821" y="200787"/>
                    </a:lnTo>
                    <a:lnTo>
                      <a:pt x="90170" y="196088"/>
                    </a:lnTo>
                    <a:lnTo>
                      <a:pt x="90170" y="191516"/>
                    </a:lnTo>
                    <a:lnTo>
                      <a:pt x="88392" y="188849"/>
                    </a:lnTo>
                    <a:lnTo>
                      <a:pt x="86741" y="182499"/>
                    </a:lnTo>
                    <a:lnTo>
                      <a:pt x="86741" y="175260"/>
                    </a:lnTo>
                    <a:lnTo>
                      <a:pt x="83312" y="168148"/>
                    </a:lnTo>
                    <a:lnTo>
                      <a:pt x="83312" y="162941"/>
                    </a:lnTo>
                    <a:lnTo>
                      <a:pt x="81661" y="160401"/>
                    </a:lnTo>
                    <a:lnTo>
                      <a:pt x="80518" y="155702"/>
                    </a:lnTo>
                    <a:lnTo>
                      <a:pt x="78867" y="152654"/>
                    </a:lnTo>
                    <a:lnTo>
                      <a:pt x="78867" y="148463"/>
                    </a:lnTo>
                    <a:lnTo>
                      <a:pt x="77089" y="143891"/>
                    </a:lnTo>
                    <a:lnTo>
                      <a:pt x="77089" y="141224"/>
                    </a:lnTo>
                    <a:lnTo>
                      <a:pt x="68707" y="122682"/>
                    </a:lnTo>
                    <a:lnTo>
                      <a:pt x="68707" y="120015"/>
                    </a:lnTo>
                    <a:lnTo>
                      <a:pt x="59055" y="100330"/>
                    </a:lnTo>
                    <a:lnTo>
                      <a:pt x="59055" y="97282"/>
                    </a:lnTo>
                    <a:lnTo>
                      <a:pt x="47879" y="76581"/>
                    </a:lnTo>
                    <a:lnTo>
                      <a:pt x="44450" y="73406"/>
                    </a:lnTo>
                    <a:lnTo>
                      <a:pt x="37719" y="61595"/>
                    </a:lnTo>
                    <a:lnTo>
                      <a:pt x="34925" y="58420"/>
                    </a:lnTo>
                    <a:lnTo>
                      <a:pt x="29845" y="49657"/>
                    </a:lnTo>
                    <a:lnTo>
                      <a:pt x="26416" y="48260"/>
                    </a:lnTo>
                    <a:lnTo>
                      <a:pt x="24765" y="45085"/>
                    </a:lnTo>
                    <a:lnTo>
                      <a:pt x="21336" y="41910"/>
                    </a:lnTo>
                    <a:lnTo>
                      <a:pt x="18542" y="36195"/>
                    </a:lnTo>
                    <a:lnTo>
                      <a:pt x="10160" y="28448"/>
                    </a:lnTo>
                    <a:lnTo>
                      <a:pt x="8382" y="25908"/>
                    </a:lnTo>
                    <a:lnTo>
                      <a:pt x="0" y="18161"/>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grpSp>
        <p:grpSp>
          <p:nvGrpSpPr>
            <p:cNvPr id="13" name="Group 12"/>
            <p:cNvGrpSpPr/>
            <p:nvPr/>
          </p:nvGrpSpPr>
          <p:grpSpPr>
            <a:xfrm>
              <a:off x="4216400" y="4940300"/>
              <a:ext cx="1612900" cy="2465801"/>
              <a:chOff x="4216400" y="4940300"/>
              <a:chExt cx="1612900" cy="2465801"/>
            </a:xfrm>
          </p:grpSpPr>
          <p:sp>
            <p:nvSpPr>
              <p:cNvPr id="8" name="TextBox 7"/>
              <p:cNvSpPr txBox="1"/>
              <p:nvPr/>
            </p:nvSpPr>
            <p:spPr>
              <a:xfrm>
                <a:off x="4216400" y="5524500"/>
                <a:ext cx="609600" cy="469167"/>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4</a:t>
                </a:r>
                <a:endParaRPr lang="en-US" sz="2400" b="1">
                  <a:solidFill>
                    <a:srgbClr val="0000FF"/>
                  </a:solidFill>
                  <a:latin typeface="Arial" pitchFamily="34" charset="0"/>
                  <a:cs typeface="Arial" pitchFamily="34" charset="0"/>
                </a:endParaRPr>
              </a:p>
            </p:txBody>
          </p:sp>
          <p:sp>
            <p:nvSpPr>
              <p:cNvPr id="9" name="TextBox 8"/>
              <p:cNvSpPr txBox="1"/>
              <p:nvPr/>
            </p:nvSpPr>
            <p:spPr>
              <a:xfrm>
                <a:off x="4749800" y="5435600"/>
                <a:ext cx="1066800" cy="1970501"/>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3.00</a:t>
                </a:r>
              </a:p>
              <a:p>
                <a:r>
                  <a:rPr lang="en-US" sz="2400" b="1" smtClean="0">
                    <a:solidFill>
                      <a:srgbClr val="0000FF"/>
                    </a:solidFill>
                    <a:latin typeface="Arial" pitchFamily="34" charset="0"/>
                    <a:cs typeface="Arial" pitchFamily="34" charset="0"/>
                  </a:rPr>
                  <a:t>-28</a:t>
                </a:r>
              </a:p>
              <a:p>
                <a:r>
                  <a:rPr lang="en-US" sz="2400" b="1" smtClean="0">
                    <a:solidFill>
                      <a:srgbClr val="0000FF"/>
                    </a:solidFill>
                    <a:latin typeface="Arial" pitchFamily="34" charset="0"/>
                    <a:cs typeface="Arial" pitchFamily="34" charset="0"/>
                  </a:rPr>
                  <a:t> 020</a:t>
                </a:r>
              </a:p>
              <a:p>
                <a:r>
                  <a:rPr lang="en-US" sz="2400" b="1" smtClean="0">
                    <a:solidFill>
                      <a:srgbClr val="0000FF"/>
                    </a:solidFill>
                    <a:latin typeface="Arial" pitchFamily="34" charset="0"/>
                    <a:cs typeface="Arial" pitchFamily="34" charset="0"/>
                  </a:rPr>
                  <a:t>  -20</a:t>
                </a:r>
              </a:p>
              <a:p>
                <a:r>
                  <a:rPr lang="en-US" sz="2400" b="1" smtClean="0">
                    <a:solidFill>
                      <a:srgbClr val="0000FF"/>
                    </a:solidFill>
                    <a:latin typeface="Arial" pitchFamily="34" charset="0"/>
                    <a:cs typeface="Arial" pitchFamily="34" charset="0"/>
                  </a:rPr>
                  <a:t>     0</a:t>
                </a:r>
                <a:endParaRPr lang="en-US" sz="2400" b="1">
                  <a:solidFill>
                    <a:srgbClr val="0000FF"/>
                  </a:solidFill>
                  <a:latin typeface="Arial" pitchFamily="34" charset="0"/>
                  <a:cs typeface="Arial" pitchFamily="34" charset="0"/>
                </a:endParaRPr>
              </a:p>
            </p:txBody>
          </p:sp>
          <p:sp>
            <p:nvSpPr>
              <p:cNvPr id="10" name="TextBox 9"/>
              <p:cNvSpPr txBox="1"/>
              <p:nvPr/>
            </p:nvSpPr>
            <p:spPr>
              <a:xfrm>
                <a:off x="4787900" y="4940300"/>
                <a:ext cx="1041400" cy="469167"/>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0.75</a:t>
                </a:r>
                <a:endParaRPr lang="en-US" sz="2400" b="1">
                  <a:solidFill>
                    <a:srgbClr val="0000FF"/>
                  </a:solidFill>
                  <a:latin typeface="Arial" pitchFamily="34" charset="0"/>
                  <a:cs typeface="Arial" pitchFamily="34" charset="0"/>
                </a:endParaRPr>
              </a:p>
            </p:txBody>
          </p:sp>
          <p:cxnSp>
            <p:nvCxnSpPr>
              <p:cNvPr id="11" name="Straight Connector 10"/>
              <p:cNvCxnSpPr/>
              <p:nvPr/>
            </p:nvCxnSpPr>
            <p:spPr>
              <a:xfrm>
                <a:off x="4834512" y="6240820"/>
                <a:ext cx="43014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927859" y="6986192"/>
                <a:ext cx="52844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61531720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7745" y="1031458"/>
            <a:ext cx="9886283" cy="954107"/>
          </a:xfrm>
          <a:prstGeom prst="rect">
            <a:avLst/>
          </a:prstGeom>
          <a:noFill/>
        </p:spPr>
        <p:txBody>
          <a:bodyPr vert="horz" rtlCol="0">
            <a:spAutoFit/>
          </a:bodyPr>
          <a:lstStyle/>
          <a:p>
            <a:r>
              <a:rPr lang="en-US" sz="2800" b="1" dirty="0" smtClean="0">
                <a:solidFill>
                  <a:srgbClr val="0000FF"/>
                </a:solidFill>
                <a:latin typeface="Arial" pitchFamily="34" charset="0"/>
                <a:cs typeface="Arial" pitchFamily="34" charset="0"/>
              </a:rPr>
              <a:t>Drag the appropriate inequality symbol between the following pairs of numbers:</a:t>
            </a:r>
            <a:endParaRPr lang="en-US" sz="2800" b="1" dirty="0">
              <a:solidFill>
                <a:srgbClr val="0000FF"/>
              </a:solidFill>
              <a:latin typeface="Arial" pitchFamily="34" charset="0"/>
              <a:cs typeface="Arial" pitchFamily="34" charset="0"/>
            </a:endParaRPr>
          </a:p>
        </p:txBody>
      </p:sp>
      <p:sp>
        <p:nvSpPr>
          <p:cNvPr id="3" name="TextBox 2"/>
          <p:cNvSpPr txBox="1"/>
          <p:nvPr/>
        </p:nvSpPr>
        <p:spPr>
          <a:xfrm>
            <a:off x="516255" y="3243514"/>
            <a:ext cx="2142458" cy="489364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1)	          </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3)	</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5)	</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7)	</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9)	</a:t>
            </a:r>
            <a:endParaRPr lang="en-US" sz="2400" b="1" dirty="0">
              <a:solidFill>
                <a:srgbClr val="0000FF"/>
              </a:solidFill>
              <a:latin typeface="Arial" pitchFamily="34" charset="0"/>
              <a:cs typeface="Arial" pitchFamily="34" charset="0"/>
            </a:endParaRPr>
          </a:p>
        </p:txBody>
      </p:sp>
      <p:sp>
        <p:nvSpPr>
          <p:cNvPr id="4" name="TextBox 3"/>
          <p:cNvSpPr txBox="1"/>
          <p:nvPr/>
        </p:nvSpPr>
        <p:spPr>
          <a:xfrm>
            <a:off x="5993918" y="3243514"/>
            <a:ext cx="1316450" cy="4893647"/>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2)	</a:t>
            </a:r>
          </a:p>
          <a:p>
            <a:endParaRPr lang="en-US" sz="2400" b="1" smtClean="0">
              <a:solidFill>
                <a:srgbClr val="0000FF"/>
              </a:solidFill>
              <a:latin typeface="Arial" pitchFamily="34" charset="0"/>
              <a:cs typeface="Arial" pitchFamily="34" charset="0"/>
            </a:endParaRPr>
          </a:p>
          <a:p>
            <a:endParaRPr lang="en-US" sz="2400" b="1" smtClean="0">
              <a:solidFill>
                <a:srgbClr val="0000FF"/>
              </a:solidFill>
              <a:latin typeface="Arial" pitchFamily="34" charset="0"/>
              <a:cs typeface="Arial" pitchFamily="34" charset="0"/>
            </a:endParaRPr>
          </a:p>
          <a:p>
            <a:r>
              <a:rPr lang="en-US" sz="2400" b="1" smtClean="0">
                <a:solidFill>
                  <a:srgbClr val="0000FF"/>
                </a:solidFill>
                <a:latin typeface="Arial" pitchFamily="34" charset="0"/>
                <a:cs typeface="Arial" pitchFamily="34" charset="0"/>
              </a:rPr>
              <a:t>4)	</a:t>
            </a:r>
          </a:p>
          <a:p>
            <a:endParaRPr lang="en-US" sz="2400" b="1" smtClean="0">
              <a:solidFill>
                <a:srgbClr val="0000FF"/>
              </a:solidFill>
              <a:latin typeface="Arial" pitchFamily="34" charset="0"/>
              <a:cs typeface="Arial" pitchFamily="34" charset="0"/>
            </a:endParaRPr>
          </a:p>
          <a:p>
            <a:endParaRPr lang="en-US" sz="2400" b="1" smtClean="0">
              <a:solidFill>
                <a:srgbClr val="0000FF"/>
              </a:solidFill>
              <a:latin typeface="Arial" pitchFamily="34" charset="0"/>
              <a:cs typeface="Arial" pitchFamily="34" charset="0"/>
            </a:endParaRPr>
          </a:p>
          <a:p>
            <a:r>
              <a:rPr lang="en-US" sz="2400" b="1" smtClean="0">
                <a:solidFill>
                  <a:srgbClr val="0000FF"/>
                </a:solidFill>
                <a:latin typeface="Arial" pitchFamily="34" charset="0"/>
                <a:cs typeface="Arial" pitchFamily="34" charset="0"/>
              </a:rPr>
              <a:t>6)	</a:t>
            </a:r>
          </a:p>
          <a:p>
            <a:endParaRPr lang="en-US" sz="2400" b="1" smtClean="0">
              <a:solidFill>
                <a:srgbClr val="0000FF"/>
              </a:solidFill>
              <a:latin typeface="Arial" pitchFamily="34" charset="0"/>
              <a:cs typeface="Arial" pitchFamily="34" charset="0"/>
            </a:endParaRPr>
          </a:p>
          <a:p>
            <a:endParaRPr lang="en-US" sz="2400" b="1" smtClean="0">
              <a:solidFill>
                <a:srgbClr val="0000FF"/>
              </a:solidFill>
              <a:latin typeface="Arial" pitchFamily="34" charset="0"/>
              <a:cs typeface="Arial" pitchFamily="34" charset="0"/>
            </a:endParaRPr>
          </a:p>
          <a:p>
            <a:r>
              <a:rPr lang="en-US" sz="2400" b="1" smtClean="0">
                <a:solidFill>
                  <a:srgbClr val="0000FF"/>
                </a:solidFill>
                <a:latin typeface="Arial" pitchFamily="34" charset="0"/>
                <a:cs typeface="Arial" pitchFamily="34" charset="0"/>
              </a:rPr>
              <a:t>8)	</a:t>
            </a:r>
          </a:p>
          <a:p>
            <a:endParaRPr lang="en-US" sz="2400" b="1" smtClean="0">
              <a:solidFill>
                <a:srgbClr val="0000FF"/>
              </a:solidFill>
              <a:latin typeface="Arial" pitchFamily="34" charset="0"/>
              <a:cs typeface="Arial" pitchFamily="34" charset="0"/>
            </a:endParaRPr>
          </a:p>
          <a:p>
            <a:endParaRPr lang="en-US" sz="2400" b="1" smtClean="0">
              <a:solidFill>
                <a:srgbClr val="0000FF"/>
              </a:solidFill>
              <a:latin typeface="Arial" pitchFamily="34" charset="0"/>
              <a:cs typeface="Arial" pitchFamily="34" charset="0"/>
            </a:endParaRPr>
          </a:p>
          <a:p>
            <a:r>
              <a:rPr lang="en-US" sz="2400" b="1" smtClean="0">
                <a:solidFill>
                  <a:srgbClr val="0000FF"/>
                </a:solidFill>
                <a:latin typeface="Arial" pitchFamily="34" charset="0"/>
                <a:cs typeface="Arial" pitchFamily="34" charset="0"/>
              </a:rPr>
              <a:t>10)	  </a:t>
            </a:r>
            <a:endParaRPr lang="en-US" sz="2400" b="1">
              <a:solidFill>
                <a:srgbClr val="0000FF"/>
              </a:solidFill>
              <a:latin typeface="Arial" pitchFamily="34" charset="0"/>
              <a:cs typeface="Arial" pitchFamily="34" charset="0"/>
            </a:endParaRPr>
          </a:p>
        </p:txBody>
      </p:sp>
      <p:sp>
        <p:nvSpPr>
          <p:cNvPr id="5" name="TextBox 4"/>
          <p:cNvSpPr txBox="1"/>
          <p:nvPr/>
        </p:nvSpPr>
        <p:spPr>
          <a:xfrm>
            <a:off x="3749040" y="2286000"/>
            <a:ext cx="809376" cy="1246495"/>
          </a:xfrm>
          <a:prstGeom prst="rect">
            <a:avLst/>
          </a:prstGeom>
          <a:noFill/>
        </p:spPr>
        <p:txBody>
          <a:bodyPr vert="horz" wrap="square" rtlCol="0">
            <a:spAutoFit/>
          </a:bodyPr>
          <a:lstStyle/>
          <a:p>
            <a:r>
              <a:rPr lang="en-US" sz="7500" b="1" dirty="0" smtClean="0">
                <a:solidFill>
                  <a:srgbClr val="0000FF"/>
                </a:solidFill>
                <a:latin typeface="Arial" pitchFamily="34" charset="0"/>
                <a:cs typeface="Arial" pitchFamily="34" charset="0"/>
              </a:rPr>
              <a:t>&lt;  </a:t>
            </a:r>
            <a:endParaRPr lang="en-US" sz="7500" b="1" dirty="0">
              <a:solidFill>
                <a:srgbClr val="0000FF"/>
              </a:solidFill>
              <a:latin typeface="Arial" pitchFamily="34" charset="0"/>
              <a:cs typeface="Arial" pitchFamily="34" charset="0"/>
            </a:endParaRPr>
          </a:p>
        </p:txBody>
      </p:sp>
      <p:sp>
        <p:nvSpPr>
          <p:cNvPr id="6" name="TextBox 5"/>
          <p:cNvSpPr txBox="1"/>
          <p:nvPr/>
        </p:nvSpPr>
        <p:spPr>
          <a:xfrm>
            <a:off x="5212080" y="2286000"/>
            <a:ext cx="790418" cy="1246495"/>
          </a:xfrm>
          <a:prstGeom prst="rect">
            <a:avLst/>
          </a:prstGeom>
          <a:noFill/>
        </p:spPr>
        <p:txBody>
          <a:bodyPr vert="horz" wrap="square" rtlCol="0">
            <a:spAutoFit/>
          </a:bodyPr>
          <a:lstStyle/>
          <a:p>
            <a:r>
              <a:rPr lang="en-US" sz="7500" b="1" dirty="0" smtClean="0">
                <a:solidFill>
                  <a:srgbClr val="0000FF"/>
                </a:solidFill>
                <a:latin typeface="Arial" pitchFamily="34" charset="0"/>
                <a:cs typeface="Arial" pitchFamily="34" charset="0"/>
              </a:rPr>
              <a:t>&gt;</a:t>
            </a:r>
            <a:endParaRPr lang="en-US" sz="7500" b="1" dirty="0">
              <a:solidFill>
                <a:srgbClr val="0000FF"/>
              </a:solidFill>
              <a:latin typeface="Arial" pitchFamily="34" charset="0"/>
              <a:cs typeface="Arial" pitchFamily="34" charset="0"/>
            </a:endParaRPr>
          </a:p>
        </p:txBody>
      </p:sp>
      <p:pic>
        <p:nvPicPr>
          <p:cNvPr id="7" name="Picture 6"/>
          <p:cNvPicPr>
            <a:picLocks/>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5851" t="19683" r="22671" b="29336"/>
          <a:stretch/>
        </p:blipFill>
        <p:spPr>
          <a:xfrm>
            <a:off x="1233440" y="2585540"/>
            <a:ext cx="2557510" cy="1808660"/>
          </a:xfrm>
          <a:prstGeom prst="rect">
            <a:avLst/>
          </a:prstGeom>
          <a:solidFill>
            <a:scrgbClr r="0" g="0" b="0">
              <a:alpha val="0"/>
            </a:scrgbClr>
          </a:solidFill>
        </p:spPr>
      </p:pic>
      <p:pic>
        <p:nvPicPr>
          <p:cNvPr id="8" name="Picture 7"/>
          <p:cNvPicPr>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5402" t="31868" r="24742" b="26197"/>
          <a:stretch/>
        </p:blipFill>
        <p:spPr>
          <a:xfrm>
            <a:off x="1235710" y="4051140"/>
            <a:ext cx="2326640" cy="1409860"/>
          </a:xfrm>
          <a:prstGeom prst="rect">
            <a:avLst/>
          </a:prstGeom>
          <a:solidFill>
            <a:scrgbClr r="0" g="0" b="0">
              <a:alpha val="0"/>
            </a:scrgbClr>
          </a:solidFill>
        </p:spPr>
      </p:pic>
      <p:pic>
        <p:nvPicPr>
          <p:cNvPr id="9" name="Picture 8"/>
          <p:cNvPicPr>
            <a:picLocks/>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7169" t="30644" r="17579" b="28920"/>
          <a:stretch/>
        </p:blipFill>
        <p:spPr>
          <a:xfrm>
            <a:off x="1287591" y="5046020"/>
            <a:ext cx="2523237" cy="1405580"/>
          </a:xfrm>
          <a:prstGeom prst="rect">
            <a:avLst/>
          </a:prstGeom>
          <a:solidFill>
            <a:scrgbClr r="0" g="0" b="0">
              <a:alpha val="0"/>
            </a:scrgbClr>
          </a:solidFill>
        </p:spPr>
      </p:pic>
      <p:pic>
        <p:nvPicPr>
          <p:cNvPr id="10" name="Picture 9"/>
          <p:cNvPicPr>
            <a:picLocks/>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2294" t="33043" r="19134" b="27396"/>
          <a:stretch/>
        </p:blipFill>
        <p:spPr>
          <a:xfrm>
            <a:off x="1136537" y="6295446"/>
            <a:ext cx="2697481" cy="1315720"/>
          </a:xfrm>
          <a:prstGeom prst="rect">
            <a:avLst/>
          </a:prstGeom>
          <a:solidFill>
            <a:scrgbClr r="0" g="0" b="0">
              <a:alpha val="0"/>
            </a:scrgbClr>
          </a:solidFill>
        </p:spPr>
      </p:pic>
      <p:pic>
        <p:nvPicPr>
          <p:cNvPr id="11" name="Picture 10"/>
          <p:cNvPicPr>
            <a:picLocks/>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8378" t="24573" r="22548" b="28155"/>
          <a:stretch/>
        </p:blipFill>
        <p:spPr>
          <a:xfrm>
            <a:off x="819150" y="7110094"/>
            <a:ext cx="3088640" cy="1475106"/>
          </a:xfrm>
          <a:prstGeom prst="rect">
            <a:avLst/>
          </a:prstGeom>
          <a:solidFill>
            <a:scrgbClr r="0" g="0" b="0">
              <a:alpha val="0"/>
            </a:scrgbClr>
          </a:solidFill>
        </p:spPr>
      </p:pic>
      <p:pic>
        <p:nvPicPr>
          <p:cNvPr id="12" name="Picture 11"/>
          <p:cNvPicPr>
            <a:picLocks/>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9360" t="33068" r="10506" b="33466"/>
          <a:stretch/>
        </p:blipFill>
        <p:spPr>
          <a:xfrm>
            <a:off x="6378711" y="6223442"/>
            <a:ext cx="3170307" cy="1198880"/>
          </a:xfrm>
          <a:prstGeom prst="rect">
            <a:avLst/>
          </a:prstGeom>
          <a:solidFill>
            <a:scrgbClr r="0" g="0" b="0">
              <a:alpha val="0"/>
            </a:scrgbClr>
          </a:solidFill>
        </p:spPr>
      </p:pic>
      <p:pic>
        <p:nvPicPr>
          <p:cNvPr id="13" name="Picture 12"/>
          <p:cNvPicPr>
            <a:picLocks/>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16870" t="32895" r="13317" b="34209"/>
          <a:stretch/>
        </p:blipFill>
        <p:spPr>
          <a:xfrm>
            <a:off x="6297873" y="3002280"/>
            <a:ext cx="3459867" cy="1315720"/>
          </a:xfrm>
          <a:prstGeom prst="rect">
            <a:avLst/>
          </a:prstGeom>
          <a:solidFill>
            <a:scrgbClr r="0" g="0" b="0">
              <a:alpha val="0"/>
            </a:scrgbClr>
          </a:solidFill>
        </p:spPr>
      </p:pic>
      <p:pic>
        <p:nvPicPr>
          <p:cNvPr id="14" name="Picture 13"/>
          <p:cNvPicPr>
            <a:picLocks/>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16340" t="34701" r="18612" b="30598"/>
          <a:stretch/>
        </p:blipFill>
        <p:spPr>
          <a:xfrm>
            <a:off x="5881482" y="4296890"/>
            <a:ext cx="3610997" cy="1144232"/>
          </a:xfrm>
          <a:prstGeom prst="rect">
            <a:avLst/>
          </a:prstGeom>
          <a:solidFill>
            <a:scrgbClr r="0" g="0" b="0">
              <a:alpha val="0"/>
            </a:scrgbClr>
          </a:solidFill>
        </p:spPr>
      </p:pic>
      <p:pic>
        <p:nvPicPr>
          <p:cNvPr id="15" name="Picture 14"/>
          <p:cNvPicPr>
            <a:picLocks/>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16554" t="29567" r="21716" b="35217"/>
          <a:stretch/>
        </p:blipFill>
        <p:spPr>
          <a:xfrm>
            <a:off x="6305550" y="5003800"/>
            <a:ext cx="2906147" cy="1168400"/>
          </a:xfrm>
          <a:prstGeom prst="rect">
            <a:avLst/>
          </a:prstGeom>
          <a:solidFill>
            <a:scrgbClr r="0" g="0" b="0">
              <a:alpha val="0"/>
            </a:scrgbClr>
          </a:solidFill>
        </p:spPr>
      </p:pic>
      <p:pic>
        <p:nvPicPr>
          <p:cNvPr id="16" name="Picture 15"/>
          <p:cNvPicPr>
            <a:picLocks/>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23660" t="34293" r="23422" b="28299"/>
          <a:stretch/>
        </p:blipFill>
        <p:spPr>
          <a:xfrm>
            <a:off x="6400580" y="7465317"/>
            <a:ext cx="2737623" cy="1252405"/>
          </a:xfrm>
          <a:prstGeom prst="rect">
            <a:avLst/>
          </a:prstGeom>
          <a:solidFill>
            <a:scrgbClr r="0" g="0" b="0">
              <a:alpha val="0"/>
            </a:scrgbClr>
          </a:solidFill>
        </p:spPr>
      </p:pic>
      <p:sp>
        <p:nvSpPr>
          <p:cNvPr id="18" name="TextBox 17"/>
          <p:cNvSpPr txBox="1"/>
          <p:nvPr/>
        </p:nvSpPr>
        <p:spPr>
          <a:xfrm>
            <a:off x="3749040" y="2286000"/>
            <a:ext cx="809376" cy="1246495"/>
          </a:xfrm>
          <a:prstGeom prst="rect">
            <a:avLst/>
          </a:prstGeom>
          <a:noFill/>
        </p:spPr>
        <p:txBody>
          <a:bodyPr vert="horz" wrap="square" rtlCol="0">
            <a:spAutoFit/>
          </a:bodyPr>
          <a:lstStyle/>
          <a:p>
            <a:r>
              <a:rPr lang="en-US" sz="7500" b="1" dirty="0" smtClean="0">
                <a:solidFill>
                  <a:srgbClr val="0000FF"/>
                </a:solidFill>
                <a:latin typeface="Arial" pitchFamily="34" charset="0"/>
                <a:cs typeface="Arial" pitchFamily="34" charset="0"/>
              </a:rPr>
              <a:t>&lt;  </a:t>
            </a:r>
            <a:endParaRPr lang="en-US" sz="7500" b="1" dirty="0">
              <a:solidFill>
                <a:srgbClr val="0000FF"/>
              </a:solidFill>
              <a:latin typeface="Arial" pitchFamily="34" charset="0"/>
              <a:cs typeface="Arial" pitchFamily="34" charset="0"/>
            </a:endParaRPr>
          </a:p>
        </p:txBody>
      </p:sp>
      <p:sp>
        <p:nvSpPr>
          <p:cNvPr id="19" name="TextBox 18"/>
          <p:cNvSpPr txBox="1"/>
          <p:nvPr/>
        </p:nvSpPr>
        <p:spPr>
          <a:xfrm>
            <a:off x="3749040" y="2286000"/>
            <a:ext cx="809376" cy="1246495"/>
          </a:xfrm>
          <a:prstGeom prst="rect">
            <a:avLst/>
          </a:prstGeom>
          <a:noFill/>
        </p:spPr>
        <p:txBody>
          <a:bodyPr vert="horz" wrap="square" rtlCol="0">
            <a:spAutoFit/>
          </a:bodyPr>
          <a:lstStyle/>
          <a:p>
            <a:r>
              <a:rPr lang="en-US" sz="7500" b="1" dirty="0" smtClean="0">
                <a:solidFill>
                  <a:srgbClr val="0000FF"/>
                </a:solidFill>
                <a:latin typeface="Arial" pitchFamily="34" charset="0"/>
                <a:cs typeface="Arial" pitchFamily="34" charset="0"/>
              </a:rPr>
              <a:t>&lt;  </a:t>
            </a:r>
            <a:endParaRPr lang="en-US" sz="7500" b="1" dirty="0">
              <a:solidFill>
                <a:srgbClr val="0000FF"/>
              </a:solidFill>
              <a:latin typeface="Arial" pitchFamily="34" charset="0"/>
              <a:cs typeface="Arial" pitchFamily="34" charset="0"/>
            </a:endParaRPr>
          </a:p>
        </p:txBody>
      </p:sp>
      <p:sp>
        <p:nvSpPr>
          <p:cNvPr id="20" name="TextBox 19"/>
          <p:cNvSpPr txBox="1"/>
          <p:nvPr/>
        </p:nvSpPr>
        <p:spPr>
          <a:xfrm>
            <a:off x="3749040" y="2286000"/>
            <a:ext cx="809376" cy="1246495"/>
          </a:xfrm>
          <a:prstGeom prst="rect">
            <a:avLst/>
          </a:prstGeom>
          <a:noFill/>
        </p:spPr>
        <p:txBody>
          <a:bodyPr vert="horz" wrap="square" rtlCol="0">
            <a:spAutoFit/>
          </a:bodyPr>
          <a:lstStyle/>
          <a:p>
            <a:r>
              <a:rPr lang="en-US" sz="7500" b="1" dirty="0" smtClean="0">
                <a:solidFill>
                  <a:srgbClr val="0000FF"/>
                </a:solidFill>
                <a:latin typeface="Arial" pitchFamily="34" charset="0"/>
                <a:cs typeface="Arial" pitchFamily="34" charset="0"/>
              </a:rPr>
              <a:t>&lt;  </a:t>
            </a:r>
            <a:endParaRPr lang="en-US" sz="7500" b="1" dirty="0">
              <a:solidFill>
                <a:srgbClr val="0000FF"/>
              </a:solidFill>
              <a:latin typeface="Arial" pitchFamily="34" charset="0"/>
              <a:cs typeface="Arial" pitchFamily="34" charset="0"/>
            </a:endParaRPr>
          </a:p>
        </p:txBody>
      </p:sp>
      <p:sp>
        <p:nvSpPr>
          <p:cNvPr id="21" name="TextBox 20"/>
          <p:cNvSpPr txBox="1"/>
          <p:nvPr/>
        </p:nvSpPr>
        <p:spPr>
          <a:xfrm>
            <a:off x="3749040" y="2286000"/>
            <a:ext cx="809376" cy="1246495"/>
          </a:xfrm>
          <a:prstGeom prst="rect">
            <a:avLst/>
          </a:prstGeom>
          <a:noFill/>
        </p:spPr>
        <p:txBody>
          <a:bodyPr vert="horz" wrap="square" rtlCol="0">
            <a:spAutoFit/>
          </a:bodyPr>
          <a:lstStyle/>
          <a:p>
            <a:r>
              <a:rPr lang="en-US" sz="7500" b="1" dirty="0" smtClean="0">
                <a:solidFill>
                  <a:srgbClr val="0000FF"/>
                </a:solidFill>
                <a:latin typeface="Arial" pitchFamily="34" charset="0"/>
                <a:cs typeface="Arial" pitchFamily="34" charset="0"/>
              </a:rPr>
              <a:t>&lt;  </a:t>
            </a:r>
            <a:endParaRPr lang="en-US" sz="7500" b="1" dirty="0">
              <a:solidFill>
                <a:srgbClr val="0000FF"/>
              </a:solidFill>
              <a:latin typeface="Arial" pitchFamily="34" charset="0"/>
              <a:cs typeface="Arial" pitchFamily="34" charset="0"/>
            </a:endParaRPr>
          </a:p>
        </p:txBody>
      </p:sp>
      <p:sp>
        <p:nvSpPr>
          <p:cNvPr id="22" name="TextBox 21"/>
          <p:cNvSpPr txBox="1"/>
          <p:nvPr/>
        </p:nvSpPr>
        <p:spPr>
          <a:xfrm>
            <a:off x="3749040" y="2286000"/>
            <a:ext cx="809376" cy="1246495"/>
          </a:xfrm>
          <a:prstGeom prst="rect">
            <a:avLst/>
          </a:prstGeom>
          <a:noFill/>
        </p:spPr>
        <p:txBody>
          <a:bodyPr vert="horz" wrap="square" rtlCol="0">
            <a:spAutoFit/>
          </a:bodyPr>
          <a:lstStyle/>
          <a:p>
            <a:r>
              <a:rPr lang="en-US" sz="7500" b="1" dirty="0" smtClean="0">
                <a:solidFill>
                  <a:srgbClr val="0000FF"/>
                </a:solidFill>
                <a:latin typeface="Arial" pitchFamily="34" charset="0"/>
                <a:cs typeface="Arial" pitchFamily="34" charset="0"/>
              </a:rPr>
              <a:t>&lt;  </a:t>
            </a:r>
            <a:endParaRPr lang="en-US" sz="7500" b="1" dirty="0">
              <a:solidFill>
                <a:srgbClr val="0000FF"/>
              </a:solidFill>
              <a:latin typeface="Arial" pitchFamily="34" charset="0"/>
              <a:cs typeface="Arial" pitchFamily="34" charset="0"/>
            </a:endParaRPr>
          </a:p>
        </p:txBody>
      </p:sp>
      <p:sp>
        <p:nvSpPr>
          <p:cNvPr id="23" name="TextBox 22"/>
          <p:cNvSpPr txBox="1"/>
          <p:nvPr/>
        </p:nvSpPr>
        <p:spPr>
          <a:xfrm>
            <a:off x="3749040" y="2286000"/>
            <a:ext cx="809376" cy="1246495"/>
          </a:xfrm>
          <a:prstGeom prst="rect">
            <a:avLst/>
          </a:prstGeom>
          <a:noFill/>
        </p:spPr>
        <p:txBody>
          <a:bodyPr vert="horz" wrap="square" rtlCol="0">
            <a:spAutoFit/>
          </a:bodyPr>
          <a:lstStyle/>
          <a:p>
            <a:r>
              <a:rPr lang="en-US" sz="7500" b="1" dirty="0" smtClean="0">
                <a:solidFill>
                  <a:srgbClr val="0000FF"/>
                </a:solidFill>
                <a:latin typeface="Arial" pitchFamily="34" charset="0"/>
                <a:cs typeface="Arial" pitchFamily="34" charset="0"/>
              </a:rPr>
              <a:t>&lt;  </a:t>
            </a:r>
            <a:endParaRPr lang="en-US" sz="7500" b="1" dirty="0">
              <a:solidFill>
                <a:srgbClr val="0000FF"/>
              </a:solidFill>
              <a:latin typeface="Arial" pitchFamily="34" charset="0"/>
              <a:cs typeface="Arial" pitchFamily="34" charset="0"/>
            </a:endParaRPr>
          </a:p>
        </p:txBody>
      </p:sp>
      <p:sp>
        <p:nvSpPr>
          <p:cNvPr id="24" name="TextBox 23"/>
          <p:cNvSpPr txBox="1"/>
          <p:nvPr/>
        </p:nvSpPr>
        <p:spPr>
          <a:xfrm>
            <a:off x="3749040" y="2286000"/>
            <a:ext cx="809376" cy="1246495"/>
          </a:xfrm>
          <a:prstGeom prst="rect">
            <a:avLst/>
          </a:prstGeom>
          <a:noFill/>
        </p:spPr>
        <p:txBody>
          <a:bodyPr vert="horz" wrap="square" rtlCol="0">
            <a:spAutoFit/>
          </a:bodyPr>
          <a:lstStyle/>
          <a:p>
            <a:r>
              <a:rPr lang="en-US" sz="7500" b="1" dirty="0" smtClean="0">
                <a:solidFill>
                  <a:srgbClr val="0000FF"/>
                </a:solidFill>
                <a:latin typeface="Arial" pitchFamily="34" charset="0"/>
                <a:cs typeface="Arial" pitchFamily="34" charset="0"/>
              </a:rPr>
              <a:t>&lt;  </a:t>
            </a:r>
            <a:endParaRPr lang="en-US" sz="7500" b="1" dirty="0">
              <a:solidFill>
                <a:srgbClr val="0000FF"/>
              </a:solidFill>
              <a:latin typeface="Arial" pitchFamily="34" charset="0"/>
              <a:cs typeface="Arial" pitchFamily="34" charset="0"/>
            </a:endParaRPr>
          </a:p>
        </p:txBody>
      </p:sp>
      <p:sp>
        <p:nvSpPr>
          <p:cNvPr id="25" name="TextBox 24"/>
          <p:cNvSpPr txBox="1"/>
          <p:nvPr/>
        </p:nvSpPr>
        <p:spPr>
          <a:xfrm>
            <a:off x="3749040" y="2286000"/>
            <a:ext cx="809376" cy="1246495"/>
          </a:xfrm>
          <a:prstGeom prst="rect">
            <a:avLst/>
          </a:prstGeom>
          <a:noFill/>
        </p:spPr>
        <p:txBody>
          <a:bodyPr vert="horz" wrap="square" rtlCol="0">
            <a:spAutoFit/>
          </a:bodyPr>
          <a:lstStyle/>
          <a:p>
            <a:r>
              <a:rPr lang="en-US" sz="7500" b="1" dirty="0" smtClean="0">
                <a:solidFill>
                  <a:srgbClr val="0000FF"/>
                </a:solidFill>
                <a:latin typeface="Arial" pitchFamily="34" charset="0"/>
                <a:cs typeface="Arial" pitchFamily="34" charset="0"/>
              </a:rPr>
              <a:t>&lt;  </a:t>
            </a:r>
            <a:endParaRPr lang="en-US" sz="7500" b="1" dirty="0">
              <a:solidFill>
                <a:srgbClr val="0000FF"/>
              </a:solidFill>
              <a:latin typeface="Arial" pitchFamily="34" charset="0"/>
              <a:cs typeface="Arial" pitchFamily="34" charset="0"/>
            </a:endParaRPr>
          </a:p>
        </p:txBody>
      </p:sp>
      <p:sp>
        <p:nvSpPr>
          <p:cNvPr id="26" name="TextBox 25"/>
          <p:cNvSpPr txBox="1"/>
          <p:nvPr/>
        </p:nvSpPr>
        <p:spPr>
          <a:xfrm>
            <a:off x="3749040" y="2286000"/>
            <a:ext cx="809376" cy="1246495"/>
          </a:xfrm>
          <a:prstGeom prst="rect">
            <a:avLst/>
          </a:prstGeom>
          <a:noFill/>
        </p:spPr>
        <p:txBody>
          <a:bodyPr vert="horz" wrap="square" rtlCol="0">
            <a:spAutoFit/>
          </a:bodyPr>
          <a:lstStyle/>
          <a:p>
            <a:r>
              <a:rPr lang="en-US" sz="7500" b="1" dirty="0" smtClean="0">
                <a:solidFill>
                  <a:srgbClr val="0000FF"/>
                </a:solidFill>
                <a:latin typeface="Arial" pitchFamily="34" charset="0"/>
                <a:cs typeface="Arial" pitchFamily="34" charset="0"/>
              </a:rPr>
              <a:t>&lt;  </a:t>
            </a:r>
            <a:endParaRPr lang="en-US" sz="7500" b="1" dirty="0">
              <a:solidFill>
                <a:srgbClr val="0000FF"/>
              </a:solidFill>
              <a:latin typeface="Arial" pitchFamily="34" charset="0"/>
              <a:cs typeface="Arial" pitchFamily="34" charset="0"/>
            </a:endParaRPr>
          </a:p>
        </p:txBody>
      </p:sp>
      <p:sp>
        <p:nvSpPr>
          <p:cNvPr id="27" name="TextBox 26"/>
          <p:cNvSpPr txBox="1"/>
          <p:nvPr/>
        </p:nvSpPr>
        <p:spPr>
          <a:xfrm>
            <a:off x="3749040" y="2286000"/>
            <a:ext cx="809376" cy="1246495"/>
          </a:xfrm>
          <a:prstGeom prst="rect">
            <a:avLst/>
          </a:prstGeom>
          <a:noFill/>
        </p:spPr>
        <p:txBody>
          <a:bodyPr vert="horz" wrap="square" rtlCol="0">
            <a:spAutoFit/>
          </a:bodyPr>
          <a:lstStyle/>
          <a:p>
            <a:r>
              <a:rPr lang="en-US" sz="7500" b="1" dirty="0" smtClean="0">
                <a:solidFill>
                  <a:srgbClr val="0000FF"/>
                </a:solidFill>
                <a:latin typeface="Arial" pitchFamily="34" charset="0"/>
                <a:cs typeface="Arial" pitchFamily="34" charset="0"/>
              </a:rPr>
              <a:t>&lt;  </a:t>
            </a:r>
            <a:endParaRPr lang="en-US" sz="7500" b="1" dirty="0">
              <a:solidFill>
                <a:srgbClr val="0000FF"/>
              </a:solidFill>
              <a:latin typeface="Arial" pitchFamily="34" charset="0"/>
              <a:cs typeface="Arial" pitchFamily="34" charset="0"/>
            </a:endParaRPr>
          </a:p>
        </p:txBody>
      </p:sp>
      <p:sp>
        <p:nvSpPr>
          <p:cNvPr id="28" name="TextBox 27"/>
          <p:cNvSpPr txBox="1"/>
          <p:nvPr/>
        </p:nvSpPr>
        <p:spPr>
          <a:xfrm>
            <a:off x="3749040" y="2286000"/>
            <a:ext cx="809376" cy="1246495"/>
          </a:xfrm>
          <a:prstGeom prst="rect">
            <a:avLst/>
          </a:prstGeom>
          <a:noFill/>
        </p:spPr>
        <p:txBody>
          <a:bodyPr vert="horz" wrap="square" rtlCol="0">
            <a:spAutoFit/>
          </a:bodyPr>
          <a:lstStyle/>
          <a:p>
            <a:r>
              <a:rPr lang="en-US" sz="7500" b="1" dirty="0" smtClean="0">
                <a:solidFill>
                  <a:srgbClr val="0000FF"/>
                </a:solidFill>
                <a:latin typeface="Arial" pitchFamily="34" charset="0"/>
                <a:cs typeface="Arial" pitchFamily="34" charset="0"/>
              </a:rPr>
              <a:t>&lt;  </a:t>
            </a:r>
            <a:endParaRPr lang="en-US" sz="7500" b="1" dirty="0">
              <a:solidFill>
                <a:srgbClr val="0000FF"/>
              </a:solidFill>
              <a:latin typeface="Arial" pitchFamily="34" charset="0"/>
              <a:cs typeface="Arial" pitchFamily="34" charset="0"/>
            </a:endParaRPr>
          </a:p>
        </p:txBody>
      </p:sp>
      <p:sp>
        <p:nvSpPr>
          <p:cNvPr id="29" name="TextBox 28"/>
          <p:cNvSpPr txBox="1"/>
          <p:nvPr/>
        </p:nvSpPr>
        <p:spPr>
          <a:xfrm>
            <a:off x="3749040" y="2286000"/>
            <a:ext cx="809376" cy="1246495"/>
          </a:xfrm>
          <a:prstGeom prst="rect">
            <a:avLst/>
          </a:prstGeom>
          <a:noFill/>
        </p:spPr>
        <p:txBody>
          <a:bodyPr vert="horz" wrap="square" rtlCol="0">
            <a:spAutoFit/>
          </a:bodyPr>
          <a:lstStyle/>
          <a:p>
            <a:r>
              <a:rPr lang="en-US" sz="7500" b="1" dirty="0" smtClean="0">
                <a:solidFill>
                  <a:srgbClr val="0000FF"/>
                </a:solidFill>
                <a:latin typeface="Arial" pitchFamily="34" charset="0"/>
                <a:cs typeface="Arial" pitchFamily="34" charset="0"/>
              </a:rPr>
              <a:t>&lt;  </a:t>
            </a:r>
            <a:endParaRPr lang="en-US" sz="7500" b="1" dirty="0">
              <a:solidFill>
                <a:srgbClr val="0000FF"/>
              </a:solidFill>
              <a:latin typeface="Arial" pitchFamily="34" charset="0"/>
              <a:cs typeface="Arial" pitchFamily="34" charset="0"/>
            </a:endParaRPr>
          </a:p>
        </p:txBody>
      </p:sp>
      <p:sp>
        <p:nvSpPr>
          <p:cNvPr id="30" name="TextBox 29"/>
          <p:cNvSpPr txBox="1"/>
          <p:nvPr/>
        </p:nvSpPr>
        <p:spPr>
          <a:xfrm>
            <a:off x="3749040" y="2286000"/>
            <a:ext cx="809376" cy="1246495"/>
          </a:xfrm>
          <a:prstGeom prst="rect">
            <a:avLst/>
          </a:prstGeom>
          <a:noFill/>
        </p:spPr>
        <p:txBody>
          <a:bodyPr vert="horz" wrap="square" rtlCol="0">
            <a:spAutoFit/>
          </a:bodyPr>
          <a:lstStyle/>
          <a:p>
            <a:r>
              <a:rPr lang="en-US" sz="7500" b="1" dirty="0" smtClean="0">
                <a:solidFill>
                  <a:srgbClr val="0000FF"/>
                </a:solidFill>
                <a:latin typeface="Arial" pitchFamily="34" charset="0"/>
                <a:cs typeface="Arial" pitchFamily="34" charset="0"/>
              </a:rPr>
              <a:t>&lt;  </a:t>
            </a:r>
            <a:endParaRPr lang="en-US" sz="7500" b="1" dirty="0">
              <a:solidFill>
                <a:srgbClr val="0000FF"/>
              </a:solidFill>
              <a:latin typeface="Arial" pitchFamily="34" charset="0"/>
              <a:cs typeface="Arial" pitchFamily="34" charset="0"/>
            </a:endParaRPr>
          </a:p>
        </p:txBody>
      </p:sp>
      <p:sp>
        <p:nvSpPr>
          <p:cNvPr id="31" name="TextBox 30"/>
          <p:cNvSpPr txBox="1"/>
          <p:nvPr/>
        </p:nvSpPr>
        <p:spPr>
          <a:xfrm>
            <a:off x="3749040" y="2286000"/>
            <a:ext cx="809376" cy="1246495"/>
          </a:xfrm>
          <a:prstGeom prst="rect">
            <a:avLst/>
          </a:prstGeom>
          <a:noFill/>
        </p:spPr>
        <p:txBody>
          <a:bodyPr vert="horz" wrap="square" rtlCol="0">
            <a:spAutoFit/>
          </a:bodyPr>
          <a:lstStyle/>
          <a:p>
            <a:r>
              <a:rPr lang="en-US" sz="7500" b="1" dirty="0" smtClean="0">
                <a:solidFill>
                  <a:srgbClr val="0000FF"/>
                </a:solidFill>
                <a:latin typeface="Arial" pitchFamily="34" charset="0"/>
                <a:cs typeface="Arial" pitchFamily="34" charset="0"/>
              </a:rPr>
              <a:t>&lt;  </a:t>
            </a:r>
            <a:endParaRPr lang="en-US" sz="7500" b="1" dirty="0">
              <a:solidFill>
                <a:srgbClr val="0000FF"/>
              </a:solidFill>
              <a:latin typeface="Arial" pitchFamily="34" charset="0"/>
              <a:cs typeface="Arial" pitchFamily="34" charset="0"/>
            </a:endParaRPr>
          </a:p>
        </p:txBody>
      </p:sp>
      <p:sp>
        <p:nvSpPr>
          <p:cNvPr id="32" name="TextBox 31"/>
          <p:cNvSpPr txBox="1"/>
          <p:nvPr/>
        </p:nvSpPr>
        <p:spPr>
          <a:xfrm>
            <a:off x="3749040" y="2286000"/>
            <a:ext cx="809376" cy="1246495"/>
          </a:xfrm>
          <a:prstGeom prst="rect">
            <a:avLst/>
          </a:prstGeom>
          <a:noFill/>
        </p:spPr>
        <p:txBody>
          <a:bodyPr vert="horz" wrap="square" rtlCol="0">
            <a:spAutoFit/>
          </a:bodyPr>
          <a:lstStyle/>
          <a:p>
            <a:r>
              <a:rPr lang="en-US" sz="7500" b="1" dirty="0" smtClean="0">
                <a:solidFill>
                  <a:srgbClr val="0000FF"/>
                </a:solidFill>
                <a:latin typeface="Arial" pitchFamily="34" charset="0"/>
                <a:cs typeface="Arial" pitchFamily="34" charset="0"/>
              </a:rPr>
              <a:t>&lt;  </a:t>
            </a:r>
            <a:endParaRPr lang="en-US" sz="7500" b="1" dirty="0">
              <a:solidFill>
                <a:srgbClr val="0000FF"/>
              </a:solidFill>
              <a:latin typeface="Arial" pitchFamily="34" charset="0"/>
              <a:cs typeface="Arial" pitchFamily="34" charset="0"/>
            </a:endParaRPr>
          </a:p>
        </p:txBody>
      </p:sp>
      <p:sp>
        <p:nvSpPr>
          <p:cNvPr id="33" name="TextBox 32"/>
          <p:cNvSpPr txBox="1"/>
          <p:nvPr/>
        </p:nvSpPr>
        <p:spPr>
          <a:xfrm>
            <a:off x="3749040" y="2286000"/>
            <a:ext cx="809376" cy="1246495"/>
          </a:xfrm>
          <a:prstGeom prst="rect">
            <a:avLst/>
          </a:prstGeom>
          <a:noFill/>
        </p:spPr>
        <p:txBody>
          <a:bodyPr vert="horz" wrap="square" rtlCol="0">
            <a:spAutoFit/>
          </a:bodyPr>
          <a:lstStyle/>
          <a:p>
            <a:r>
              <a:rPr lang="en-US" sz="7500" b="1" dirty="0" smtClean="0">
                <a:solidFill>
                  <a:srgbClr val="0000FF"/>
                </a:solidFill>
                <a:latin typeface="Arial" pitchFamily="34" charset="0"/>
                <a:cs typeface="Arial" pitchFamily="34" charset="0"/>
              </a:rPr>
              <a:t>&lt;  </a:t>
            </a:r>
            <a:endParaRPr lang="en-US" sz="7500" b="1" dirty="0">
              <a:solidFill>
                <a:srgbClr val="0000FF"/>
              </a:solidFill>
              <a:latin typeface="Arial" pitchFamily="34" charset="0"/>
              <a:cs typeface="Arial" pitchFamily="34" charset="0"/>
            </a:endParaRPr>
          </a:p>
        </p:txBody>
      </p:sp>
      <p:sp>
        <p:nvSpPr>
          <p:cNvPr id="34" name="TextBox 33"/>
          <p:cNvSpPr txBox="1"/>
          <p:nvPr/>
        </p:nvSpPr>
        <p:spPr>
          <a:xfrm>
            <a:off x="3749040" y="2286000"/>
            <a:ext cx="809376" cy="1246495"/>
          </a:xfrm>
          <a:prstGeom prst="rect">
            <a:avLst/>
          </a:prstGeom>
          <a:noFill/>
        </p:spPr>
        <p:txBody>
          <a:bodyPr vert="horz" wrap="square" rtlCol="0">
            <a:spAutoFit/>
          </a:bodyPr>
          <a:lstStyle/>
          <a:p>
            <a:r>
              <a:rPr lang="en-US" sz="7500" b="1" dirty="0" smtClean="0">
                <a:solidFill>
                  <a:srgbClr val="0000FF"/>
                </a:solidFill>
                <a:latin typeface="Arial" pitchFamily="34" charset="0"/>
                <a:cs typeface="Arial" pitchFamily="34" charset="0"/>
              </a:rPr>
              <a:t>&lt;  </a:t>
            </a:r>
            <a:endParaRPr lang="en-US" sz="7500" b="1" dirty="0">
              <a:solidFill>
                <a:srgbClr val="0000FF"/>
              </a:solidFill>
              <a:latin typeface="Arial" pitchFamily="34" charset="0"/>
              <a:cs typeface="Arial" pitchFamily="34" charset="0"/>
            </a:endParaRPr>
          </a:p>
        </p:txBody>
      </p:sp>
      <p:sp>
        <p:nvSpPr>
          <p:cNvPr id="35" name="TextBox 34"/>
          <p:cNvSpPr txBox="1"/>
          <p:nvPr/>
        </p:nvSpPr>
        <p:spPr>
          <a:xfrm>
            <a:off x="3749040" y="2286000"/>
            <a:ext cx="809376" cy="1246495"/>
          </a:xfrm>
          <a:prstGeom prst="rect">
            <a:avLst/>
          </a:prstGeom>
          <a:noFill/>
        </p:spPr>
        <p:txBody>
          <a:bodyPr vert="horz" wrap="square" rtlCol="0">
            <a:spAutoFit/>
          </a:bodyPr>
          <a:lstStyle/>
          <a:p>
            <a:r>
              <a:rPr lang="en-US" sz="7500" b="1" dirty="0" smtClean="0">
                <a:solidFill>
                  <a:srgbClr val="0000FF"/>
                </a:solidFill>
                <a:latin typeface="Arial" pitchFamily="34" charset="0"/>
                <a:cs typeface="Arial" pitchFamily="34" charset="0"/>
              </a:rPr>
              <a:t>&lt;  </a:t>
            </a:r>
            <a:endParaRPr lang="en-US" sz="7500" b="1" dirty="0">
              <a:solidFill>
                <a:srgbClr val="0000FF"/>
              </a:solidFill>
              <a:latin typeface="Arial" pitchFamily="34" charset="0"/>
              <a:cs typeface="Arial" pitchFamily="34" charset="0"/>
            </a:endParaRPr>
          </a:p>
        </p:txBody>
      </p:sp>
      <p:sp>
        <p:nvSpPr>
          <p:cNvPr id="36" name="TextBox 35"/>
          <p:cNvSpPr txBox="1"/>
          <p:nvPr/>
        </p:nvSpPr>
        <p:spPr>
          <a:xfrm>
            <a:off x="3749040" y="2286000"/>
            <a:ext cx="809376" cy="1246495"/>
          </a:xfrm>
          <a:prstGeom prst="rect">
            <a:avLst/>
          </a:prstGeom>
          <a:noFill/>
        </p:spPr>
        <p:txBody>
          <a:bodyPr vert="horz" wrap="square" rtlCol="0">
            <a:spAutoFit/>
          </a:bodyPr>
          <a:lstStyle/>
          <a:p>
            <a:r>
              <a:rPr lang="en-US" sz="7500" b="1" dirty="0" smtClean="0">
                <a:solidFill>
                  <a:srgbClr val="0000FF"/>
                </a:solidFill>
                <a:latin typeface="Arial" pitchFamily="34" charset="0"/>
                <a:cs typeface="Arial" pitchFamily="34" charset="0"/>
              </a:rPr>
              <a:t>&lt;  </a:t>
            </a:r>
            <a:endParaRPr lang="en-US" sz="7500" b="1" dirty="0">
              <a:solidFill>
                <a:srgbClr val="0000FF"/>
              </a:solidFill>
              <a:latin typeface="Arial" pitchFamily="34" charset="0"/>
              <a:cs typeface="Arial" pitchFamily="34" charset="0"/>
            </a:endParaRPr>
          </a:p>
        </p:txBody>
      </p:sp>
      <p:sp>
        <p:nvSpPr>
          <p:cNvPr id="37" name="TextBox 36"/>
          <p:cNvSpPr txBox="1"/>
          <p:nvPr/>
        </p:nvSpPr>
        <p:spPr>
          <a:xfrm>
            <a:off x="3749040" y="2286000"/>
            <a:ext cx="809376" cy="1246495"/>
          </a:xfrm>
          <a:prstGeom prst="rect">
            <a:avLst/>
          </a:prstGeom>
          <a:noFill/>
        </p:spPr>
        <p:txBody>
          <a:bodyPr vert="horz" wrap="square" rtlCol="0">
            <a:spAutoFit/>
          </a:bodyPr>
          <a:lstStyle/>
          <a:p>
            <a:r>
              <a:rPr lang="en-US" sz="7500" b="1" dirty="0" smtClean="0">
                <a:solidFill>
                  <a:srgbClr val="0000FF"/>
                </a:solidFill>
                <a:latin typeface="Arial" pitchFamily="34" charset="0"/>
                <a:cs typeface="Arial" pitchFamily="34" charset="0"/>
              </a:rPr>
              <a:t>&lt;  </a:t>
            </a:r>
            <a:endParaRPr lang="en-US" sz="7500" b="1" dirty="0">
              <a:solidFill>
                <a:srgbClr val="0000FF"/>
              </a:solidFill>
              <a:latin typeface="Arial" pitchFamily="34" charset="0"/>
              <a:cs typeface="Arial" pitchFamily="34" charset="0"/>
            </a:endParaRPr>
          </a:p>
        </p:txBody>
      </p:sp>
      <p:sp>
        <p:nvSpPr>
          <p:cNvPr id="38" name="TextBox 37"/>
          <p:cNvSpPr txBox="1"/>
          <p:nvPr/>
        </p:nvSpPr>
        <p:spPr>
          <a:xfrm>
            <a:off x="5212080" y="2286000"/>
            <a:ext cx="790418" cy="1246495"/>
          </a:xfrm>
          <a:prstGeom prst="rect">
            <a:avLst/>
          </a:prstGeom>
          <a:noFill/>
        </p:spPr>
        <p:txBody>
          <a:bodyPr vert="horz" wrap="square" rtlCol="0">
            <a:spAutoFit/>
          </a:bodyPr>
          <a:lstStyle/>
          <a:p>
            <a:r>
              <a:rPr lang="en-US" sz="7500" b="1" dirty="0" smtClean="0">
                <a:solidFill>
                  <a:srgbClr val="0000FF"/>
                </a:solidFill>
                <a:latin typeface="Arial" pitchFamily="34" charset="0"/>
                <a:cs typeface="Arial" pitchFamily="34" charset="0"/>
              </a:rPr>
              <a:t>&gt;</a:t>
            </a:r>
            <a:endParaRPr lang="en-US" sz="7500" b="1" dirty="0">
              <a:solidFill>
                <a:srgbClr val="0000FF"/>
              </a:solidFill>
              <a:latin typeface="Arial" pitchFamily="34" charset="0"/>
              <a:cs typeface="Arial" pitchFamily="34" charset="0"/>
            </a:endParaRPr>
          </a:p>
        </p:txBody>
      </p:sp>
      <p:sp>
        <p:nvSpPr>
          <p:cNvPr id="39" name="TextBox 38"/>
          <p:cNvSpPr txBox="1"/>
          <p:nvPr/>
        </p:nvSpPr>
        <p:spPr>
          <a:xfrm>
            <a:off x="5212080" y="2286000"/>
            <a:ext cx="790418" cy="1246495"/>
          </a:xfrm>
          <a:prstGeom prst="rect">
            <a:avLst/>
          </a:prstGeom>
          <a:noFill/>
        </p:spPr>
        <p:txBody>
          <a:bodyPr vert="horz" wrap="square" rtlCol="0">
            <a:spAutoFit/>
          </a:bodyPr>
          <a:lstStyle/>
          <a:p>
            <a:r>
              <a:rPr lang="en-US" sz="7500" b="1" dirty="0" smtClean="0">
                <a:solidFill>
                  <a:srgbClr val="0000FF"/>
                </a:solidFill>
                <a:latin typeface="Arial" pitchFamily="34" charset="0"/>
                <a:cs typeface="Arial" pitchFamily="34" charset="0"/>
              </a:rPr>
              <a:t>&gt;</a:t>
            </a:r>
            <a:endParaRPr lang="en-US" sz="7500" b="1" dirty="0">
              <a:solidFill>
                <a:srgbClr val="0000FF"/>
              </a:solidFill>
              <a:latin typeface="Arial" pitchFamily="34" charset="0"/>
              <a:cs typeface="Arial" pitchFamily="34" charset="0"/>
            </a:endParaRPr>
          </a:p>
        </p:txBody>
      </p:sp>
      <p:sp>
        <p:nvSpPr>
          <p:cNvPr id="40" name="TextBox 39"/>
          <p:cNvSpPr txBox="1"/>
          <p:nvPr/>
        </p:nvSpPr>
        <p:spPr>
          <a:xfrm>
            <a:off x="5212080" y="2286000"/>
            <a:ext cx="790418" cy="1246495"/>
          </a:xfrm>
          <a:prstGeom prst="rect">
            <a:avLst/>
          </a:prstGeom>
          <a:noFill/>
        </p:spPr>
        <p:txBody>
          <a:bodyPr vert="horz" wrap="square" rtlCol="0">
            <a:spAutoFit/>
          </a:bodyPr>
          <a:lstStyle/>
          <a:p>
            <a:r>
              <a:rPr lang="en-US" sz="7500" b="1" dirty="0" smtClean="0">
                <a:solidFill>
                  <a:srgbClr val="0000FF"/>
                </a:solidFill>
                <a:latin typeface="Arial" pitchFamily="34" charset="0"/>
                <a:cs typeface="Arial" pitchFamily="34" charset="0"/>
              </a:rPr>
              <a:t>&gt;</a:t>
            </a:r>
            <a:endParaRPr lang="en-US" sz="7500" b="1" dirty="0">
              <a:solidFill>
                <a:srgbClr val="0000FF"/>
              </a:solidFill>
              <a:latin typeface="Arial" pitchFamily="34" charset="0"/>
              <a:cs typeface="Arial" pitchFamily="34" charset="0"/>
            </a:endParaRPr>
          </a:p>
        </p:txBody>
      </p:sp>
      <p:sp>
        <p:nvSpPr>
          <p:cNvPr id="41" name="TextBox 40"/>
          <p:cNvSpPr txBox="1"/>
          <p:nvPr/>
        </p:nvSpPr>
        <p:spPr>
          <a:xfrm>
            <a:off x="5212080" y="2286000"/>
            <a:ext cx="790418" cy="1246495"/>
          </a:xfrm>
          <a:prstGeom prst="rect">
            <a:avLst/>
          </a:prstGeom>
          <a:noFill/>
        </p:spPr>
        <p:txBody>
          <a:bodyPr vert="horz" wrap="square" rtlCol="0">
            <a:spAutoFit/>
          </a:bodyPr>
          <a:lstStyle/>
          <a:p>
            <a:r>
              <a:rPr lang="en-US" sz="7500" b="1" dirty="0" smtClean="0">
                <a:solidFill>
                  <a:srgbClr val="0000FF"/>
                </a:solidFill>
                <a:latin typeface="Arial" pitchFamily="34" charset="0"/>
                <a:cs typeface="Arial" pitchFamily="34" charset="0"/>
              </a:rPr>
              <a:t>&gt;</a:t>
            </a:r>
            <a:endParaRPr lang="en-US" sz="7500" b="1" dirty="0">
              <a:solidFill>
                <a:srgbClr val="0000FF"/>
              </a:solidFill>
              <a:latin typeface="Arial" pitchFamily="34" charset="0"/>
              <a:cs typeface="Arial" pitchFamily="34" charset="0"/>
            </a:endParaRPr>
          </a:p>
        </p:txBody>
      </p:sp>
      <p:sp>
        <p:nvSpPr>
          <p:cNvPr id="42" name="TextBox 41"/>
          <p:cNvSpPr txBox="1"/>
          <p:nvPr/>
        </p:nvSpPr>
        <p:spPr>
          <a:xfrm>
            <a:off x="5212080" y="2286000"/>
            <a:ext cx="790418" cy="1246495"/>
          </a:xfrm>
          <a:prstGeom prst="rect">
            <a:avLst/>
          </a:prstGeom>
          <a:noFill/>
        </p:spPr>
        <p:txBody>
          <a:bodyPr vert="horz" wrap="square" rtlCol="0">
            <a:spAutoFit/>
          </a:bodyPr>
          <a:lstStyle/>
          <a:p>
            <a:r>
              <a:rPr lang="en-US" sz="7500" b="1" dirty="0" smtClean="0">
                <a:solidFill>
                  <a:srgbClr val="0000FF"/>
                </a:solidFill>
                <a:latin typeface="Arial" pitchFamily="34" charset="0"/>
                <a:cs typeface="Arial" pitchFamily="34" charset="0"/>
              </a:rPr>
              <a:t>&gt;</a:t>
            </a:r>
            <a:endParaRPr lang="en-US" sz="7500" b="1" dirty="0">
              <a:solidFill>
                <a:srgbClr val="0000FF"/>
              </a:solidFill>
              <a:latin typeface="Arial" pitchFamily="34" charset="0"/>
              <a:cs typeface="Arial" pitchFamily="34" charset="0"/>
            </a:endParaRPr>
          </a:p>
        </p:txBody>
      </p:sp>
      <p:sp>
        <p:nvSpPr>
          <p:cNvPr id="43" name="TextBox 42"/>
          <p:cNvSpPr txBox="1"/>
          <p:nvPr/>
        </p:nvSpPr>
        <p:spPr>
          <a:xfrm>
            <a:off x="5212080" y="2286000"/>
            <a:ext cx="790418" cy="1246495"/>
          </a:xfrm>
          <a:prstGeom prst="rect">
            <a:avLst/>
          </a:prstGeom>
          <a:noFill/>
        </p:spPr>
        <p:txBody>
          <a:bodyPr vert="horz" wrap="square" rtlCol="0">
            <a:spAutoFit/>
          </a:bodyPr>
          <a:lstStyle/>
          <a:p>
            <a:r>
              <a:rPr lang="en-US" sz="7500" b="1" dirty="0" smtClean="0">
                <a:solidFill>
                  <a:srgbClr val="0000FF"/>
                </a:solidFill>
                <a:latin typeface="Arial" pitchFamily="34" charset="0"/>
                <a:cs typeface="Arial" pitchFamily="34" charset="0"/>
              </a:rPr>
              <a:t>&gt;</a:t>
            </a:r>
            <a:endParaRPr lang="en-US" sz="7500" b="1" dirty="0">
              <a:solidFill>
                <a:srgbClr val="0000FF"/>
              </a:solidFill>
              <a:latin typeface="Arial" pitchFamily="34" charset="0"/>
              <a:cs typeface="Arial" pitchFamily="34" charset="0"/>
            </a:endParaRPr>
          </a:p>
        </p:txBody>
      </p:sp>
      <p:sp>
        <p:nvSpPr>
          <p:cNvPr id="44" name="TextBox 43"/>
          <p:cNvSpPr txBox="1"/>
          <p:nvPr/>
        </p:nvSpPr>
        <p:spPr>
          <a:xfrm>
            <a:off x="5212080" y="2286000"/>
            <a:ext cx="790418" cy="1246495"/>
          </a:xfrm>
          <a:prstGeom prst="rect">
            <a:avLst/>
          </a:prstGeom>
          <a:noFill/>
        </p:spPr>
        <p:txBody>
          <a:bodyPr vert="horz" wrap="square" rtlCol="0">
            <a:spAutoFit/>
          </a:bodyPr>
          <a:lstStyle/>
          <a:p>
            <a:r>
              <a:rPr lang="en-US" sz="7500" b="1" dirty="0" smtClean="0">
                <a:solidFill>
                  <a:srgbClr val="0000FF"/>
                </a:solidFill>
                <a:latin typeface="Arial" pitchFamily="34" charset="0"/>
                <a:cs typeface="Arial" pitchFamily="34" charset="0"/>
              </a:rPr>
              <a:t>&gt;</a:t>
            </a:r>
            <a:endParaRPr lang="en-US" sz="7500" b="1" dirty="0">
              <a:solidFill>
                <a:srgbClr val="0000FF"/>
              </a:solidFill>
              <a:latin typeface="Arial" pitchFamily="34" charset="0"/>
              <a:cs typeface="Arial" pitchFamily="34" charset="0"/>
            </a:endParaRPr>
          </a:p>
        </p:txBody>
      </p:sp>
      <p:sp>
        <p:nvSpPr>
          <p:cNvPr id="45" name="TextBox 44"/>
          <p:cNvSpPr txBox="1"/>
          <p:nvPr/>
        </p:nvSpPr>
        <p:spPr>
          <a:xfrm>
            <a:off x="5212080" y="2286000"/>
            <a:ext cx="790418" cy="1246495"/>
          </a:xfrm>
          <a:prstGeom prst="rect">
            <a:avLst/>
          </a:prstGeom>
          <a:noFill/>
        </p:spPr>
        <p:txBody>
          <a:bodyPr vert="horz" wrap="square" rtlCol="0">
            <a:spAutoFit/>
          </a:bodyPr>
          <a:lstStyle/>
          <a:p>
            <a:r>
              <a:rPr lang="en-US" sz="7500" b="1" dirty="0" smtClean="0">
                <a:solidFill>
                  <a:srgbClr val="0000FF"/>
                </a:solidFill>
                <a:latin typeface="Arial" pitchFamily="34" charset="0"/>
                <a:cs typeface="Arial" pitchFamily="34" charset="0"/>
              </a:rPr>
              <a:t>&gt;</a:t>
            </a:r>
            <a:endParaRPr lang="en-US" sz="7500" b="1" dirty="0">
              <a:solidFill>
                <a:srgbClr val="0000FF"/>
              </a:solidFill>
              <a:latin typeface="Arial" pitchFamily="34" charset="0"/>
              <a:cs typeface="Arial" pitchFamily="34" charset="0"/>
            </a:endParaRPr>
          </a:p>
        </p:txBody>
      </p:sp>
      <p:sp>
        <p:nvSpPr>
          <p:cNvPr id="46" name="TextBox 45"/>
          <p:cNvSpPr txBox="1"/>
          <p:nvPr/>
        </p:nvSpPr>
        <p:spPr>
          <a:xfrm>
            <a:off x="5212080" y="2286000"/>
            <a:ext cx="790418" cy="1246495"/>
          </a:xfrm>
          <a:prstGeom prst="rect">
            <a:avLst/>
          </a:prstGeom>
          <a:noFill/>
        </p:spPr>
        <p:txBody>
          <a:bodyPr vert="horz" wrap="square" rtlCol="0">
            <a:spAutoFit/>
          </a:bodyPr>
          <a:lstStyle/>
          <a:p>
            <a:r>
              <a:rPr lang="en-US" sz="7500" b="1" dirty="0" smtClean="0">
                <a:solidFill>
                  <a:srgbClr val="0000FF"/>
                </a:solidFill>
                <a:latin typeface="Arial" pitchFamily="34" charset="0"/>
                <a:cs typeface="Arial" pitchFamily="34" charset="0"/>
              </a:rPr>
              <a:t>&gt;</a:t>
            </a:r>
            <a:endParaRPr lang="en-US" sz="7500" b="1" dirty="0">
              <a:solidFill>
                <a:srgbClr val="0000FF"/>
              </a:solidFill>
              <a:latin typeface="Arial" pitchFamily="34" charset="0"/>
              <a:cs typeface="Arial" pitchFamily="34" charset="0"/>
            </a:endParaRPr>
          </a:p>
        </p:txBody>
      </p:sp>
      <p:sp>
        <p:nvSpPr>
          <p:cNvPr id="47" name="TextBox 46"/>
          <p:cNvSpPr txBox="1"/>
          <p:nvPr/>
        </p:nvSpPr>
        <p:spPr>
          <a:xfrm>
            <a:off x="5212080" y="2286000"/>
            <a:ext cx="790418" cy="1246495"/>
          </a:xfrm>
          <a:prstGeom prst="rect">
            <a:avLst/>
          </a:prstGeom>
          <a:noFill/>
        </p:spPr>
        <p:txBody>
          <a:bodyPr vert="horz" wrap="square" rtlCol="0">
            <a:spAutoFit/>
          </a:bodyPr>
          <a:lstStyle/>
          <a:p>
            <a:r>
              <a:rPr lang="en-US" sz="7500" b="1" dirty="0" smtClean="0">
                <a:solidFill>
                  <a:srgbClr val="0000FF"/>
                </a:solidFill>
                <a:latin typeface="Arial" pitchFamily="34" charset="0"/>
                <a:cs typeface="Arial" pitchFamily="34" charset="0"/>
              </a:rPr>
              <a:t>&gt;</a:t>
            </a:r>
            <a:endParaRPr lang="en-US" sz="7500" b="1" dirty="0">
              <a:solidFill>
                <a:srgbClr val="0000FF"/>
              </a:solidFill>
              <a:latin typeface="Arial" pitchFamily="34" charset="0"/>
              <a:cs typeface="Arial" pitchFamily="34" charset="0"/>
            </a:endParaRPr>
          </a:p>
        </p:txBody>
      </p:sp>
      <p:sp>
        <p:nvSpPr>
          <p:cNvPr id="48" name="TextBox 47"/>
          <p:cNvSpPr txBox="1"/>
          <p:nvPr/>
        </p:nvSpPr>
        <p:spPr>
          <a:xfrm>
            <a:off x="5212080" y="2286000"/>
            <a:ext cx="790418" cy="1246495"/>
          </a:xfrm>
          <a:prstGeom prst="rect">
            <a:avLst/>
          </a:prstGeom>
          <a:noFill/>
        </p:spPr>
        <p:txBody>
          <a:bodyPr vert="horz" wrap="square" rtlCol="0">
            <a:spAutoFit/>
          </a:bodyPr>
          <a:lstStyle/>
          <a:p>
            <a:r>
              <a:rPr lang="en-US" sz="7500" b="1" dirty="0" smtClean="0">
                <a:solidFill>
                  <a:srgbClr val="0000FF"/>
                </a:solidFill>
                <a:latin typeface="Arial" pitchFamily="34" charset="0"/>
                <a:cs typeface="Arial" pitchFamily="34" charset="0"/>
              </a:rPr>
              <a:t>&gt;</a:t>
            </a:r>
            <a:endParaRPr lang="en-US" sz="7500" b="1" dirty="0">
              <a:solidFill>
                <a:srgbClr val="0000FF"/>
              </a:solidFill>
              <a:latin typeface="Arial" pitchFamily="34" charset="0"/>
              <a:cs typeface="Arial" pitchFamily="34" charset="0"/>
            </a:endParaRPr>
          </a:p>
        </p:txBody>
      </p:sp>
      <p:sp>
        <p:nvSpPr>
          <p:cNvPr id="49" name="TextBox 48"/>
          <p:cNvSpPr txBox="1"/>
          <p:nvPr/>
        </p:nvSpPr>
        <p:spPr>
          <a:xfrm>
            <a:off x="5212080" y="2286000"/>
            <a:ext cx="790418" cy="1246495"/>
          </a:xfrm>
          <a:prstGeom prst="rect">
            <a:avLst/>
          </a:prstGeom>
          <a:noFill/>
        </p:spPr>
        <p:txBody>
          <a:bodyPr vert="horz" wrap="square" rtlCol="0">
            <a:spAutoFit/>
          </a:bodyPr>
          <a:lstStyle/>
          <a:p>
            <a:r>
              <a:rPr lang="en-US" sz="7500" b="1" dirty="0" smtClean="0">
                <a:solidFill>
                  <a:srgbClr val="0000FF"/>
                </a:solidFill>
                <a:latin typeface="Arial" pitchFamily="34" charset="0"/>
                <a:cs typeface="Arial" pitchFamily="34" charset="0"/>
              </a:rPr>
              <a:t>&gt;</a:t>
            </a:r>
            <a:endParaRPr lang="en-US" sz="7500" b="1" dirty="0">
              <a:solidFill>
                <a:srgbClr val="0000FF"/>
              </a:solidFill>
              <a:latin typeface="Arial" pitchFamily="34" charset="0"/>
              <a:cs typeface="Arial" pitchFamily="34" charset="0"/>
            </a:endParaRPr>
          </a:p>
        </p:txBody>
      </p:sp>
      <p:sp>
        <p:nvSpPr>
          <p:cNvPr id="50" name="TextBox 49"/>
          <p:cNvSpPr txBox="1"/>
          <p:nvPr/>
        </p:nvSpPr>
        <p:spPr>
          <a:xfrm>
            <a:off x="5212080" y="2286000"/>
            <a:ext cx="790418" cy="1246495"/>
          </a:xfrm>
          <a:prstGeom prst="rect">
            <a:avLst/>
          </a:prstGeom>
          <a:noFill/>
        </p:spPr>
        <p:txBody>
          <a:bodyPr vert="horz" wrap="square" rtlCol="0">
            <a:spAutoFit/>
          </a:bodyPr>
          <a:lstStyle/>
          <a:p>
            <a:r>
              <a:rPr lang="en-US" sz="7500" b="1" dirty="0" smtClean="0">
                <a:solidFill>
                  <a:srgbClr val="0000FF"/>
                </a:solidFill>
                <a:latin typeface="Arial" pitchFamily="34" charset="0"/>
                <a:cs typeface="Arial" pitchFamily="34" charset="0"/>
              </a:rPr>
              <a:t>&gt;</a:t>
            </a:r>
            <a:endParaRPr lang="en-US" sz="7500" b="1" dirty="0">
              <a:solidFill>
                <a:srgbClr val="0000FF"/>
              </a:solidFill>
              <a:latin typeface="Arial" pitchFamily="34" charset="0"/>
              <a:cs typeface="Arial" pitchFamily="34" charset="0"/>
            </a:endParaRPr>
          </a:p>
        </p:txBody>
      </p:sp>
      <p:sp>
        <p:nvSpPr>
          <p:cNvPr id="51" name="TextBox 50"/>
          <p:cNvSpPr txBox="1"/>
          <p:nvPr/>
        </p:nvSpPr>
        <p:spPr>
          <a:xfrm>
            <a:off x="5212080" y="2286000"/>
            <a:ext cx="790418" cy="1246495"/>
          </a:xfrm>
          <a:prstGeom prst="rect">
            <a:avLst/>
          </a:prstGeom>
          <a:noFill/>
        </p:spPr>
        <p:txBody>
          <a:bodyPr vert="horz" wrap="square" rtlCol="0">
            <a:spAutoFit/>
          </a:bodyPr>
          <a:lstStyle/>
          <a:p>
            <a:r>
              <a:rPr lang="en-US" sz="7500" b="1" dirty="0" smtClean="0">
                <a:solidFill>
                  <a:srgbClr val="0000FF"/>
                </a:solidFill>
                <a:latin typeface="Arial" pitchFamily="34" charset="0"/>
                <a:cs typeface="Arial" pitchFamily="34" charset="0"/>
              </a:rPr>
              <a:t>&gt;</a:t>
            </a:r>
            <a:endParaRPr lang="en-US" sz="7500" b="1" dirty="0">
              <a:solidFill>
                <a:srgbClr val="0000FF"/>
              </a:solidFill>
              <a:latin typeface="Arial" pitchFamily="34" charset="0"/>
              <a:cs typeface="Arial" pitchFamily="34" charset="0"/>
            </a:endParaRPr>
          </a:p>
        </p:txBody>
      </p:sp>
      <p:sp>
        <p:nvSpPr>
          <p:cNvPr id="52" name="TextBox 51"/>
          <p:cNvSpPr txBox="1"/>
          <p:nvPr/>
        </p:nvSpPr>
        <p:spPr>
          <a:xfrm>
            <a:off x="5212080" y="2286000"/>
            <a:ext cx="790418" cy="1246495"/>
          </a:xfrm>
          <a:prstGeom prst="rect">
            <a:avLst/>
          </a:prstGeom>
          <a:noFill/>
        </p:spPr>
        <p:txBody>
          <a:bodyPr vert="horz" wrap="square" rtlCol="0">
            <a:spAutoFit/>
          </a:bodyPr>
          <a:lstStyle/>
          <a:p>
            <a:r>
              <a:rPr lang="en-US" sz="7500" b="1" dirty="0" smtClean="0">
                <a:solidFill>
                  <a:srgbClr val="0000FF"/>
                </a:solidFill>
                <a:latin typeface="Arial" pitchFamily="34" charset="0"/>
                <a:cs typeface="Arial" pitchFamily="34" charset="0"/>
              </a:rPr>
              <a:t>&gt;</a:t>
            </a:r>
            <a:endParaRPr lang="en-US" sz="7500" b="1" dirty="0">
              <a:solidFill>
                <a:srgbClr val="0000FF"/>
              </a:solidFill>
              <a:latin typeface="Arial" pitchFamily="34" charset="0"/>
              <a:cs typeface="Arial" pitchFamily="34" charset="0"/>
            </a:endParaRPr>
          </a:p>
        </p:txBody>
      </p:sp>
      <p:sp>
        <p:nvSpPr>
          <p:cNvPr id="53" name="TextBox 52"/>
          <p:cNvSpPr txBox="1"/>
          <p:nvPr/>
        </p:nvSpPr>
        <p:spPr>
          <a:xfrm>
            <a:off x="5212080" y="2286000"/>
            <a:ext cx="790418" cy="1246495"/>
          </a:xfrm>
          <a:prstGeom prst="rect">
            <a:avLst/>
          </a:prstGeom>
          <a:noFill/>
        </p:spPr>
        <p:txBody>
          <a:bodyPr vert="horz" wrap="square" rtlCol="0">
            <a:spAutoFit/>
          </a:bodyPr>
          <a:lstStyle/>
          <a:p>
            <a:r>
              <a:rPr lang="en-US" sz="7500" b="1" dirty="0" smtClean="0">
                <a:solidFill>
                  <a:srgbClr val="0000FF"/>
                </a:solidFill>
                <a:latin typeface="Arial" pitchFamily="34" charset="0"/>
                <a:cs typeface="Arial" pitchFamily="34" charset="0"/>
              </a:rPr>
              <a:t>&gt;</a:t>
            </a:r>
            <a:endParaRPr lang="en-US" sz="7500" b="1" dirty="0">
              <a:solidFill>
                <a:srgbClr val="0000FF"/>
              </a:solidFill>
              <a:latin typeface="Arial" pitchFamily="34" charset="0"/>
              <a:cs typeface="Arial" pitchFamily="34" charset="0"/>
            </a:endParaRPr>
          </a:p>
        </p:txBody>
      </p:sp>
      <p:sp>
        <p:nvSpPr>
          <p:cNvPr id="54" name="TextBox 53"/>
          <p:cNvSpPr txBox="1"/>
          <p:nvPr/>
        </p:nvSpPr>
        <p:spPr>
          <a:xfrm>
            <a:off x="5212080" y="2286000"/>
            <a:ext cx="790418" cy="1246495"/>
          </a:xfrm>
          <a:prstGeom prst="rect">
            <a:avLst/>
          </a:prstGeom>
          <a:noFill/>
        </p:spPr>
        <p:txBody>
          <a:bodyPr vert="horz" wrap="square" rtlCol="0">
            <a:spAutoFit/>
          </a:bodyPr>
          <a:lstStyle/>
          <a:p>
            <a:r>
              <a:rPr lang="en-US" sz="7500" b="1" dirty="0" smtClean="0">
                <a:solidFill>
                  <a:srgbClr val="0000FF"/>
                </a:solidFill>
                <a:latin typeface="Arial" pitchFamily="34" charset="0"/>
                <a:cs typeface="Arial" pitchFamily="34" charset="0"/>
              </a:rPr>
              <a:t>&gt;</a:t>
            </a:r>
            <a:endParaRPr lang="en-US" sz="7500" b="1" dirty="0">
              <a:solidFill>
                <a:srgbClr val="0000FF"/>
              </a:solidFill>
              <a:latin typeface="Arial" pitchFamily="34" charset="0"/>
              <a:cs typeface="Arial" pitchFamily="34" charset="0"/>
            </a:endParaRPr>
          </a:p>
        </p:txBody>
      </p:sp>
      <p:sp>
        <p:nvSpPr>
          <p:cNvPr id="55" name="TextBox 54"/>
          <p:cNvSpPr txBox="1"/>
          <p:nvPr/>
        </p:nvSpPr>
        <p:spPr>
          <a:xfrm>
            <a:off x="5212080" y="2286000"/>
            <a:ext cx="790418" cy="1246495"/>
          </a:xfrm>
          <a:prstGeom prst="rect">
            <a:avLst/>
          </a:prstGeom>
          <a:noFill/>
        </p:spPr>
        <p:txBody>
          <a:bodyPr vert="horz" wrap="square" rtlCol="0">
            <a:spAutoFit/>
          </a:bodyPr>
          <a:lstStyle/>
          <a:p>
            <a:r>
              <a:rPr lang="en-US" sz="7500" b="1" dirty="0" smtClean="0">
                <a:solidFill>
                  <a:srgbClr val="0000FF"/>
                </a:solidFill>
                <a:latin typeface="Arial" pitchFamily="34" charset="0"/>
                <a:cs typeface="Arial" pitchFamily="34" charset="0"/>
              </a:rPr>
              <a:t>&gt;</a:t>
            </a:r>
            <a:endParaRPr lang="en-US" sz="7500" b="1" dirty="0">
              <a:solidFill>
                <a:srgbClr val="0000FF"/>
              </a:solidFill>
              <a:latin typeface="Arial" pitchFamily="34" charset="0"/>
              <a:cs typeface="Arial" pitchFamily="34" charset="0"/>
            </a:endParaRPr>
          </a:p>
        </p:txBody>
      </p:sp>
      <p:sp>
        <p:nvSpPr>
          <p:cNvPr id="56" name="TextBox 55"/>
          <p:cNvSpPr txBox="1"/>
          <p:nvPr/>
        </p:nvSpPr>
        <p:spPr>
          <a:xfrm>
            <a:off x="5212080" y="2286000"/>
            <a:ext cx="790418" cy="1246495"/>
          </a:xfrm>
          <a:prstGeom prst="rect">
            <a:avLst/>
          </a:prstGeom>
          <a:noFill/>
        </p:spPr>
        <p:txBody>
          <a:bodyPr vert="horz" wrap="square" rtlCol="0">
            <a:spAutoFit/>
          </a:bodyPr>
          <a:lstStyle/>
          <a:p>
            <a:r>
              <a:rPr lang="en-US" sz="7500" b="1" dirty="0" smtClean="0">
                <a:solidFill>
                  <a:srgbClr val="0000FF"/>
                </a:solidFill>
                <a:latin typeface="Arial" pitchFamily="34" charset="0"/>
                <a:cs typeface="Arial" pitchFamily="34" charset="0"/>
              </a:rPr>
              <a:t>&gt;</a:t>
            </a:r>
            <a:endParaRPr lang="en-US" sz="7500" b="1" dirty="0">
              <a:solidFill>
                <a:srgbClr val="0000FF"/>
              </a:solidFill>
              <a:latin typeface="Arial" pitchFamily="34" charset="0"/>
              <a:cs typeface="Arial" pitchFamily="34" charset="0"/>
            </a:endParaRPr>
          </a:p>
        </p:txBody>
      </p:sp>
      <p:sp>
        <p:nvSpPr>
          <p:cNvPr id="57" name="TextBox 56"/>
          <p:cNvSpPr txBox="1"/>
          <p:nvPr/>
        </p:nvSpPr>
        <p:spPr>
          <a:xfrm>
            <a:off x="5212080" y="2286000"/>
            <a:ext cx="790418" cy="1246495"/>
          </a:xfrm>
          <a:prstGeom prst="rect">
            <a:avLst/>
          </a:prstGeom>
          <a:noFill/>
        </p:spPr>
        <p:txBody>
          <a:bodyPr vert="horz" wrap="square" rtlCol="0">
            <a:spAutoFit/>
          </a:bodyPr>
          <a:lstStyle/>
          <a:p>
            <a:r>
              <a:rPr lang="en-US" sz="7500" b="1" dirty="0" smtClean="0">
                <a:solidFill>
                  <a:srgbClr val="0000FF"/>
                </a:solidFill>
                <a:latin typeface="Arial" pitchFamily="34" charset="0"/>
                <a:cs typeface="Arial" pitchFamily="34" charset="0"/>
              </a:rPr>
              <a:t>&gt;</a:t>
            </a:r>
            <a:endParaRPr lang="en-US" sz="75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103695563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7774" y="1008268"/>
            <a:ext cx="738810"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50</a:t>
            </a:r>
            <a:endParaRPr lang="en-US" sz="2800" b="1" dirty="0">
              <a:solidFill>
                <a:srgbClr val="000000"/>
              </a:solidFill>
              <a:latin typeface="Arial" pitchFamily="34" charset="0"/>
              <a:cs typeface="Arial" pitchFamily="34" charset="0"/>
            </a:endParaRPr>
          </a:p>
        </p:txBody>
      </p:sp>
      <p:pic>
        <p:nvPicPr>
          <p:cNvPr id="58" name="Picture 57"/>
          <p:cNvPicPr>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3424" t="33317" r="22879" b="33341"/>
          <a:stretch/>
        </p:blipFill>
        <p:spPr>
          <a:xfrm>
            <a:off x="1408872" y="639196"/>
            <a:ext cx="3291840" cy="1280160"/>
          </a:xfrm>
          <a:prstGeom prst="rect">
            <a:avLst/>
          </a:prstGeom>
          <a:solidFill>
            <a:scrgbClr r="0" g="0" b="0">
              <a:alpha val="0"/>
            </a:scrgbClr>
          </a:solidFill>
        </p:spPr>
      </p:pic>
      <p:pic>
        <p:nvPicPr>
          <p:cNvPr id="67" name="Picture 6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29064" y="99975"/>
            <a:ext cx="3510534" cy="62485"/>
          </a:xfrm>
          <a:prstGeom prst="rect">
            <a:avLst/>
          </a:prstGeom>
          <a:solidFill>
            <a:scrgbClr r="0" g="0" b="0">
              <a:alpha val="0"/>
            </a:scrgbClr>
          </a:solidFill>
        </p:spPr>
      </p:pic>
      <p:sp>
        <p:nvSpPr>
          <p:cNvPr id="62" name="Rectangle 61"/>
          <p:cNvSpPr/>
          <p:nvPr/>
        </p:nvSpPr>
        <p:spPr>
          <a:xfrm>
            <a:off x="2834617" y="2297044"/>
            <a:ext cx="479499"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a:t>
            </a:r>
          </a:p>
        </p:txBody>
      </p:sp>
      <p:sp>
        <p:nvSpPr>
          <p:cNvPr id="63" name="Rectangle 62"/>
          <p:cNvSpPr/>
          <p:nvPr/>
        </p:nvSpPr>
        <p:spPr>
          <a:xfrm>
            <a:off x="2834617" y="2866306"/>
            <a:ext cx="479499"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&lt;</a:t>
            </a:r>
          </a:p>
        </p:txBody>
      </p:sp>
      <p:sp>
        <p:nvSpPr>
          <p:cNvPr id="64" name="Rectangle 63"/>
          <p:cNvSpPr/>
          <p:nvPr/>
        </p:nvSpPr>
        <p:spPr>
          <a:xfrm>
            <a:off x="2834617" y="3370458"/>
            <a:ext cx="479500"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&gt;</a:t>
            </a:r>
          </a:p>
        </p:txBody>
      </p:sp>
      <p:sp>
        <p:nvSpPr>
          <p:cNvPr id="65" name="TextBox 64"/>
          <p:cNvSpPr txBox="1"/>
          <p:nvPr/>
        </p:nvSpPr>
        <p:spPr>
          <a:xfrm>
            <a:off x="2289381" y="2302830"/>
            <a:ext cx="37821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A</a:t>
            </a:r>
            <a:endParaRPr lang="en-GB" sz="2400" b="1" dirty="0">
              <a:latin typeface="Arial" pitchFamily="34" charset="0"/>
              <a:cs typeface="Arial" pitchFamily="34" charset="0"/>
            </a:endParaRPr>
          </a:p>
        </p:txBody>
      </p:sp>
      <p:sp>
        <p:nvSpPr>
          <p:cNvPr id="68" name="TextBox 67"/>
          <p:cNvSpPr txBox="1"/>
          <p:nvPr/>
        </p:nvSpPr>
        <p:spPr>
          <a:xfrm>
            <a:off x="2294021" y="2875158"/>
            <a:ext cx="37357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B</a:t>
            </a:r>
            <a:endParaRPr lang="en-GB" sz="2400" b="1" dirty="0">
              <a:latin typeface="Arial" pitchFamily="34" charset="0"/>
              <a:cs typeface="Arial" pitchFamily="34" charset="0"/>
            </a:endParaRPr>
          </a:p>
        </p:txBody>
      </p:sp>
      <p:sp>
        <p:nvSpPr>
          <p:cNvPr id="69" name="TextBox 68"/>
          <p:cNvSpPr txBox="1"/>
          <p:nvPr/>
        </p:nvSpPr>
        <p:spPr>
          <a:xfrm>
            <a:off x="2303300" y="3389367"/>
            <a:ext cx="364299"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C</a:t>
            </a:r>
            <a:endParaRPr lang="en-GB" sz="2400" b="1" dirty="0">
              <a:latin typeface="Arial" pitchFamily="34" charset="0"/>
              <a:cs typeface="Arial" pitchFamily="34" charset="0"/>
            </a:endParaRPr>
          </a:p>
        </p:txBody>
      </p:sp>
      <p:sp>
        <p:nvSpPr>
          <p:cNvPr id="70" name="Oval 69"/>
          <p:cNvSpPr/>
          <p:nvPr/>
        </p:nvSpPr>
        <p:spPr>
          <a:xfrm>
            <a:off x="1513817" y="234883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71" name="Oval 70"/>
          <p:cNvSpPr/>
          <p:nvPr/>
        </p:nvSpPr>
        <p:spPr>
          <a:xfrm>
            <a:off x="1516462" y="287433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72" name="Oval 71"/>
          <p:cNvSpPr/>
          <p:nvPr/>
        </p:nvSpPr>
        <p:spPr>
          <a:xfrm>
            <a:off x="1519212" y="339249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grpSp>
        <p:nvGrpSpPr>
          <p:cNvPr id="121" name="Group 120"/>
          <p:cNvGrpSpPr/>
          <p:nvPr/>
        </p:nvGrpSpPr>
        <p:grpSpPr>
          <a:xfrm>
            <a:off x="507222" y="5080000"/>
            <a:ext cx="9290990" cy="992785"/>
            <a:chOff x="219329" y="4311650"/>
            <a:chExt cx="9699372" cy="1008918"/>
          </a:xfrm>
        </p:grpSpPr>
        <p:sp>
          <p:nvSpPr>
            <p:cNvPr id="122" name="TextBox 121"/>
            <p:cNvSpPr txBox="1"/>
            <p:nvPr/>
          </p:nvSpPr>
          <p:spPr>
            <a:xfrm>
              <a:off x="5317928" y="4851400"/>
              <a:ext cx="367355" cy="469168"/>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1</a:t>
              </a:r>
              <a:endParaRPr lang="en-US" sz="2400" b="1" dirty="0">
                <a:solidFill>
                  <a:srgbClr val="000000"/>
                </a:solidFill>
                <a:latin typeface="Arial" pitchFamily="34" charset="0"/>
                <a:cs typeface="Arial" pitchFamily="34" charset="0"/>
              </a:endParaRPr>
            </a:p>
          </p:txBody>
        </p:sp>
        <p:sp>
          <p:nvSpPr>
            <p:cNvPr id="123" name="TextBox 122"/>
            <p:cNvSpPr txBox="1"/>
            <p:nvPr/>
          </p:nvSpPr>
          <p:spPr>
            <a:xfrm>
              <a:off x="4902201" y="4851401"/>
              <a:ext cx="419100"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0</a:t>
              </a:r>
              <a:endParaRPr lang="en-US" sz="2400" b="1" dirty="0">
                <a:solidFill>
                  <a:srgbClr val="000000"/>
                </a:solidFill>
                <a:latin typeface="Arial" pitchFamily="34" charset="0"/>
                <a:cs typeface="Arial" pitchFamily="34" charset="0"/>
              </a:endParaRPr>
            </a:p>
          </p:txBody>
        </p:sp>
        <p:sp>
          <p:nvSpPr>
            <p:cNvPr id="124" name="TextBox 123"/>
            <p:cNvSpPr txBox="1"/>
            <p:nvPr/>
          </p:nvSpPr>
          <p:spPr>
            <a:xfrm>
              <a:off x="5765800" y="4851400"/>
              <a:ext cx="330200" cy="469168"/>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2</a:t>
              </a:r>
              <a:endParaRPr lang="en-US" sz="2400" b="1" dirty="0">
                <a:solidFill>
                  <a:srgbClr val="000000"/>
                </a:solidFill>
                <a:latin typeface="Arial" pitchFamily="34" charset="0"/>
                <a:cs typeface="Arial" pitchFamily="34" charset="0"/>
              </a:endParaRPr>
            </a:p>
          </p:txBody>
        </p:sp>
        <p:sp>
          <p:nvSpPr>
            <p:cNvPr id="125" name="TextBox 124"/>
            <p:cNvSpPr txBox="1"/>
            <p:nvPr/>
          </p:nvSpPr>
          <p:spPr>
            <a:xfrm>
              <a:off x="6133309" y="4851400"/>
              <a:ext cx="325371" cy="469168"/>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3</a:t>
              </a:r>
              <a:endParaRPr lang="en-US" sz="2400" b="1" dirty="0">
                <a:solidFill>
                  <a:srgbClr val="000000"/>
                </a:solidFill>
                <a:latin typeface="Arial" pitchFamily="34" charset="0"/>
                <a:cs typeface="Arial" pitchFamily="34" charset="0"/>
              </a:endParaRPr>
            </a:p>
          </p:txBody>
        </p:sp>
        <p:sp>
          <p:nvSpPr>
            <p:cNvPr id="126" name="TextBox 125"/>
            <p:cNvSpPr txBox="1"/>
            <p:nvPr/>
          </p:nvSpPr>
          <p:spPr>
            <a:xfrm>
              <a:off x="6565900" y="4851400"/>
              <a:ext cx="355600" cy="469168"/>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4</a:t>
              </a:r>
              <a:endParaRPr lang="en-US" sz="2400" b="1" dirty="0">
                <a:solidFill>
                  <a:srgbClr val="000000"/>
                </a:solidFill>
                <a:latin typeface="Arial" pitchFamily="34" charset="0"/>
                <a:cs typeface="Arial" pitchFamily="34" charset="0"/>
              </a:endParaRPr>
            </a:p>
          </p:txBody>
        </p:sp>
        <p:sp>
          <p:nvSpPr>
            <p:cNvPr id="127" name="TextBox 126"/>
            <p:cNvSpPr txBox="1"/>
            <p:nvPr/>
          </p:nvSpPr>
          <p:spPr>
            <a:xfrm>
              <a:off x="7010400" y="4851400"/>
              <a:ext cx="355600" cy="469168"/>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5</a:t>
              </a:r>
              <a:endParaRPr lang="en-US" sz="2400" b="1">
                <a:solidFill>
                  <a:srgbClr val="000000"/>
                </a:solidFill>
                <a:latin typeface="Arial" pitchFamily="34" charset="0"/>
                <a:cs typeface="Arial" pitchFamily="34" charset="0"/>
              </a:endParaRPr>
            </a:p>
          </p:txBody>
        </p:sp>
        <p:sp>
          <p:nvSpPr>
            <p:cNvPr id="128" name="TextBox 127"/>
            <p:cNvSpPr txBox="1"/>
            <p:nvPr/>
          </p:nvSpPr>
          <p:spPr>
            <a:xfrm>
              <a:off x="7404100" y="4851401"/>
              <a:ext cx="355600"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6</a:t>
              </a:r>
              <a:endParaRPr lang="en-US" sz="2400" b="1" dirty="0">
                <a:solidFill>
                  <a:srgbClr val="000000"/>
                </a:solidFill>
                <a:latin typeface="Arial" pitchFamily="34" charset="0"/>
                <a:cs typeface="Arial" pitchFamily="34" charset="0"/>
              </a:endParaRPr>
            </a:p>
          </p:txBody>
        </p:sp>
        <p:sp>
          <p:nvSpPr>
            <p:cNvPr id="129" name="TextBox 128"/>
            <p:cNvSpPr txBox="1"/>
            <p:nvPr/>
          </p:nvSpPr>
          <p:spPr>
            <a:xfrm>
              <a:off x="7810500" y="4851401"/>
              <a:ext cx="355600"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7</a:t>
              </a:r>
              <a:endParaRPr lang="en-US" sz="2400" b="1">
                <a:solidFill>
                  <a:srgbClr val="000000"/>
                </a:solidFill>
                <a:latin typeface="Arial" pitchFamily="34" charset="0"/>
                <a:cs typeface="Arial" pitchFamily="34" charset="0"/>
              </a:endParaRPr>
            </a:p>
          </p:txBody>
        </p:sp>
        <p:sp>
          <p:nvSpPr>
            <p:cNvPr id="130" name="TextBox 129"/>
            <p:cNvSpPr txBox="1"/>
            <p:nvPr/>
          </p:nvSpPr>
          <p:spPr>
            <a:xfrm>
              <a:off x="8229600" y="4838699"/>
              <a:ext cx="355600" cy="481869"/>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8</a:t>
              </a:r>
              <a:endParaRPr lang="en-US" sz="2400" b="1">
                <a:solidFill>
                  <a:srgbClr val="000000"/>
                </a:solidFill>
                <a:latin typeface="Arial" pitchFamily="34" charset="0"/>
                <a:cs typeface="Arial" pitchFamily="34" charset="0"/>
              </a:endParaRPr>
            </a:p>
          </p:txBody>
        </p:sp>
        <p:sp>
          <p:nvSpPr>
            <p:cNvPr id="131" name="TextBox 130"/>
            <p:cNvSpPr txBox="1"/>
            <p:nvPr/>
          </p:nvSpPr>
          <p:spPr>
            <a:xfrm>
              <a:off x="8648700" y="4838699"/>
              <a:ext cx="368300"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9</a:t>
              </a:r>
              <a:endParaRPr lang="en-US" sz="2400" b="1">
                <a:solidFill>
                  <a:srgbClr val="000000"/>
                </a:solidFill>
                <a:latin typeface="Arial" pitchFamily="34" charset="0"/>
                <a:cs typeface="Arial" pitchFamily="34" charset="0"/>
              </a:endParaRPr>
            </a:p>
          </p:txBody>
        </p:sp>
        <p:sp>
          <p:nvSpPr>
            <p:cNvPr id="132" name="TextBox 131"/>
            <p:cNvSpPr txBox="1"/>
            <p:nvPr/>
          </p:nvSpPr>
          <p:spPr>
            <a:xfrm>
              <a:off x="9017000" y="4813300"/>
              <a:ext cx="757937"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10</a:t>
              </a:r>
              <a:endParaRPr lang="en-US" sz="2400" b="1">
                <a:solidFill>
                  <a:srgbClr val="000000"/>
                </a:solidFill>
                <a:latin typeface="Arial" pitchFamily="34" charset="0"/>
                <a:cs typeface="Arial" pitchFamily="34" charset="0"/>
              </a:endParaRPr>
            </a:p>
          </p:txBody>
        </p:sp>
        <p:grpSp>
          <p:nvGrpSpPr>
            <p:cNvPr id="133" name="Group 132"/>
            <p:cNvGrpSpPr/>
            <p:nvPr/>
          </p:nvGrpSpPr>
          <p:grpSpPr>
            <a:xfrm>
              <a:off x="219329" y="4311650"/>
              <a:ext cx="9699372" cy="567818"/>
              <a:chOff x="219329" y="4311650"/>
              <a:chExt cx="9699372" cy="567818"/>
            </a:xfrm>
          </p:grpSpPr>
          <p:sp>
            <p:nvSpPr>
              <p:cNvPr id="165" name="Freeform 164"/>
              <p:cNvSpPr/>
              <p:nvPr/>
            </p:nvSpPr>
            <p:spPr>
              <a:xfrm>
                <a:off x="232791" y="4582795"/>
                <a:ext cx="9684005" cy="21464"/>
              </a:xfrm>
              <a:custGeom>
                <a:avLst/>
                <a:gdLst/>
                <a:ahLst/>
                <a:cxnLst/>
                <a:rect l="0" t="0" r="0" b="0"/>
                <a:pathLst>
                  <a:path w="9684005" h="21464">
                    <a:moveTo>
                      <a:pt x="0" y="21463"/>
                    </a:moveTo>
                    <a:lnTo>
                      <a:pt x="0" y="0"/>
                    </a:lnTo>
                    <a:lnTo>
                      <a:pt x="9684004" y="0"/>
                    </a:lnTo>
                    <a:lnTo>
                      <a:pt x="9684004" y="2146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66" name="Freeform 165"/>
              <p:cNvSpPr/>
              <p:nvPr/>
            </p:nvSpPr>
            <p:spPr>
              <a:xfrm>
                <a:off x="219329" y="4311650"/>
                <a:ext cx="279782" cy="296927"/>
              </a:xfrm>
              <a:custGeom>
                <a:avLst/>
                <a:gdLst/>
                <a:ahLst/>
                <a:cxnLst/>
                <a:rect l="0" t="0" r="0" b="0"/>
                <a:pathLst>
                  <a:path w="279782" h="296927">
                    <a:moveTo>
                      <a:pt x="13462" y="296926"/>
                    </a:moveTo>
                    <a:lnTo>
                      <a:pt x="0" y="281813"/>
                    </a:lnTo>
                    <a:lnTo>
                      <a:pt x="266065" y="0"/>
                    </a:lnTo>
                    <a:lnTo>
                      <a:pt x="279781" y="1485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67" name="Freeform 166"/>
              <p:cNvSpPr/>
              <p:nvPr/>
            </p:nvSpPr>
            <p:spPr>
              <a:xfrm>
                <a:off x="223139" y="4581652"/>
                <a:ext cx="279782" cy="296927"/>
              </a:xfrm>
              <a:custGeom>
                <a:avLst/>
                <a:gdLst/>
                <a:ahLst/>
                <a:cxnLst/>
                <a:rect l="0" t="0" r="0" b="0"/>
                <a:pathLst>
                  <a:path w="279782" h="296927">
                    <a:moveTo>
                      <a:pt x="0" y="14986"/>
                    </a:moveTo>
                    <a:lnTo>
                      <a:pt x="13716" y="0"/>
                    </a:lnTo>
                    <a:lnTo>
                      <a:pt x="279781" y="281813"/>
                    </a:lnTo>
                    <a:lnTo>
                      <a:pt x="266192" y="29692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68" name="Freeform 167"/>
              <p:cNvSpPr/>
              <p:nvPr/>
            </p:nvSpPr>
            <p:spPr>
              <a:xfrm>
                <a:off x="9639046" y="4312793"/>
                <a:ext cx="279655" cy="296800"/>
              </a:xfrm>
              <a:custGeom>
                <a:avLst/>
                <a:gdLst/>
                <a:ahLst/>
                <a:cxnLst/>
                <a:rect l="0" t="0" r="0" b="0"/>
                <a:pathLst>
                  <a:path w="279655" h="296800">
                    <a:moveTo>
                      <a:pt x="279654" y="281813"/>
                    </a:moveTo>
                    <a:lnTo>
                      <a:pt x="266192" y="296799"/>
                    </a:lnTo>
                    <a:lnTo>
                      <a:pt x="0" y="14986"/>
                    </a:lnTo>
                    <a:lnTo>
                      <a:pt x="13462"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69" name="Freeform 168"/>
              <p:cNvSpPr/>
              <p:nvPr/>
            </p:nvSpPr>
            <p:spPr>
              <a:xfrm>
                <a:off x="9634982" y="4582795"/>
                <a:ext cx="279909" cy="296673"/>
              </a:xfrm>
              <a:custGeom>
                <a:avLst/>
                <a:gdLst/>
                <a:ahLst/>
                <a:cxnLst/>
                <a:rect l="0" t="0" r="0" b="0"/>
                <a:pathLst>
                  <a:path w="279909" h="296673">
                    <a:moveTo>
                      <a:pt x="266319" y="0"/>
                    </a:moveTo>
                    <a:lnTo>
                      <a:pt x="279908" y="15113"/>
                    </a:lnTo>
                    <a:lnTo>
                      <a:pt x="13716" y="296672"/>
                    </a:lnTo>
                    <a:lnTo>
                      <a:pt x="0" y="28181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sp>
          <p:nvSpPr>
            <p:cNvPr id="134" name="Freeform 133"/>
            <p:cNvSpPr/>
            <p:nvPr/>
          </p:nvSpPr>
          <p:spPr>
            <a:xfrm>
              <a:off x="9215755"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5" name="Freeform 134"/>
            <p:cNvSpPr/>
            <p:nvPr/>
          </p:nvSpPr>
          <p:spPr>
            <a:xfrm>
              <a:off x="8399399"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6" name="Freeform 135"/>
            <p:cNvSpPr/>
            <p:nvPr/>
          </p:nvSpPr>
          <p:spPr>
            <a:xfrm>
              <a:off x="7533005" y="4330065"/>
              <a:ext cx="22226" cy="447422"/>
            </a:xfrm>
            <a:custGeom>
              <a:avLst/>
              <a:gdLst/>
              <a:ahLst/>
              <a:cxnLst/>
              <a:rect l="0" t="0" r="0" b="0"/>
              <a:pathLst>
                <a:path w="22226" h="447422">
                  <a:moveTo>
                    <a:pt x="0" y="0"/>
                  </a:moveTo>
                  <a:lnTo>
                    <a:pt x="22225" y="0"/>
                  </a:lnTo>
                  <a:lnTo>
                    <a:pt x="22225"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7" name="Freeform 136"/>
            <p:cNvSpPr/>
            <p:nvPr/>
          </p:nvSpPr>
          <p:spPr>
            <a:xfrm>
              <a:off x="6716776"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8" name="Freeform 137"/>
            <p:cNvSpPr/>
            <p:nvPr/>
          </p:nvSpPr>
          <p:spPr>
            <a:xfrm>
              <a:off x="5900420"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9" name="Freeform 138"/>
            <p:cNvSpPr/>
            <p:nvPr/>
          </p:nvSpPr>
          <p:spPr>
            <a:xfrm>
              <a:off x="4201033"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0" name="Freeform 139"/>
            <p:cNvSpPr/>
            <p:nvPr/>
          </p:nvSpPr>
          <p:spPr>
            <a:xfrm>
              <a:off x="3384677"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1" name="Freeform 140"/>
            <p:cNvSpPr/>
            <p:nvPr/>
          </p:nvSpPr>
          <p:spPr>
            <a:xfrm>
              <a:off x="2518410"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2" name="Freeform 141"/>
            <p:cNvSpPr/>
            <p:nvPr/>
          </p:nvSpPr>
          <p:spPr>
            <a:xfrm>
              <a:off x="1702054"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3" name="Freeform 142"/>
            <p:cNvSpPr/>
            <p:nvPr/>
          </p:nvSpPr>
          <p:spPr>
            <a:xfrm>
              <a:off x="885698"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4" name="Freeform 143"/>
            <p:cNvSpPr/>
            <p:nvPr/>
          </p:nvSpPr>
          <p:spPr>
            <a:xfrm>
              <a:off x="5050663" y="4330065"/>
              <a:ext cx="22226" cy="447422"/>
            </a:xfrm>
            <a:custGeom>
              <a:avLst/>
              <a:gdLst/>
              <a:ahLst/>
              <a:cxnLst/>
              <a:rect l="0" t="0" r="0" b="0"/>
              <a:pathLst>
                <a:path w="22226" h="447422">
                  <a:moveTo>
                    <a:pt x="0" y="0"/>
                  </a:moveTo>
                  <a:lnTo>
                    <a:pt x="22225" y="0"/>
                  </a:lnTo>
                  <a:lnTo>
                    <a:pt x="22225"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5" name="Freeform 144"/>
            <p:cNvSpPr/>
            <p:nvPr/>
          </p:nvSpPr>
          <p:spPr>
            <a:xfrm>
              <a:off x="2984881"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6" name="Freeform 145"/>
            <p:cNvSpPr/>
            <p:nvPr/>
          </p:nvSpPr>
          <p:spPr>
            <a:xfrm>
              <a:off x="2118614"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7" name="Freeform 146"/>
            <p:cNvSpPr/>
            <p:nvPr/>
          </p:nvSpPr>
          <p:spPr>
            <a:xfrm>
              <a:off x="1302258"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8" name="Freeform 147"/>
            <p:cNvSpPr/>
            <p:nvPr/>
          </p:nvSpPr>
          <p:spPr>
            <a:xfrm>
              <a:off x="6283579"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9" name="Freeform 148"/>
            <p:cNvSpPr/>
            <p:nvPr/>
          </p:nvSpPr>
          <p:spPr>
            <a:xfrm>
              <a:off x="5467223"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0" name="Freeform 149"/>
            <p:cNvSpPr/>
            <p:nvPr/>
          </p:nvSpPr>
          <p:spPr>
            <a:xfrm>
              <a:off x="4600956"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1" name="Freeform 150"/>
            <p:cNvSpPr/>
            <p:nvPr/>
          </p:nvSpPr>
          <p:spPr>
            <a:xfrm>
              <a:off x="3784600"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2" name="Freeform 151"/>
            <p:cNvSpPr/>
            <p:nvPr/>
          </p:nvSpPr>
          <p:spPr>
            <a:xfrm>
              <a:off x="8765921"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3" name="Freeform 152"/>
            <p:cNvSpPr/>
            <p:nvPr/>
          </p:nvSpPr>
          <p:spPr>
            <a:xfrm>
              <a:off x="7949565"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4" name="Freeform 153"/>
            <p:cNvSpPr/>
            <p:nvPr/>
          </p:nvSpPr>
          <p:spPr>
            <a:xfrm>
              <a:off x="7133209"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5" name="TextBox 154"/>
            <p:cNvSpPr txBox="1"/>
            <p:nvPr/>
          </p:nvSpPr>
          <p:spPr>
            <a:xfrm>
              <a:off x="4347736" y="4851400"/>
              <a:ext cx="483669"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-1</a:t>
              </a:r>
              <a:endParaRPr lang="en-US" sz="2400" b="1" dirty="0">
                <a:solidFill>
                  <a:srgbClr val="000000"/>
                </a:solidFill>
                <a:latin typeface="Arial" pitchFamily="34" charset="0"/>
                <a:cs typeface="Arial" pitchFamily="34" charset="0"/>
              </a:endParaRPr>
            </a:p>
          </p:txBody>
        </p:sp>
        <p:sp>
          <p:nvSpPr>
            <p:cNvPr id="156" name="TextBox 155"/>
            <p:cNvSpPr txBox="1"/>
            <p:nvPr/>
          </p:nvSpPr>
          <p:spPr>
            <a:xfrm>
              <a:off x="3965589" y="4851400"/>
              <a:ext cx="506741"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-2</a:t>
              </a:r>
              <a:endParaRPr lang="en-US" sz="2400" b="1" dirty="0">
                <a:solidFill>
                  <a:srgbClr val="000000"/>
                </a:solidFill>
                <a:latin typeface="Arial" pitchFamily="34" charset="0"/>
                <a:cs typeface="Arial" pitchFamily="34" charset="0"/>
              </a:endParaRPr>
            </a:p>
          </p:txBody>
        </p:sp>
        <p:sp>
          <p:nvSpPr>
            <p:cNvPr id="157" name="TextBox 156"/>
            <p:cNvSpPr txBox="1"/>
            <p:nvPr/>
          </p:nvSpPr>
          <p:spPr>
            <a:xfrm>
              <a:off x="3528000" y="4851400"/>
              <a:ext cx="475081"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-3</a:t>
              </a:r>
              <a:endParaRPr lang="en-US" sz="2400" b="1" dirty="0">
                <a:solidFill>
                  <a:srgbClr val="000000"/>
                </a:solidFill>
                <a:latin typeface="Arial" pitchFamily="34" charset="0"/>
                <a:cs typeface="Arial" pitchFamily="34" charset="0"/>
              </a:endParaRPr>
            </a:p>
          </p:txBody>
        </p:sp>
        <p:sp>
          <p:nvSpPr>
            <p:cNvPr id="158" name="TextBox 157"/>
            <p:cNvSpPr txBox="1"/>
            <p:nvPr/>
          </p:nvSpPr>
          <p:spPr>
            <a:xfrm>
              <a:off x="3131867" y="4851400"/>
              <a:ext cx="493689"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-4</a:t>
              </a:r>
              <a:endParaRPr lang="en-US" sz="2400" b="1" dirty="0">
                <a:solidFill>
                  <a:srgbClr val="000000"/>
                </a:solidFill>
                <a:latin typeface="Arial" pitchFamily="34" charset="0"/>
                <a:cs typeface="Arial" pitchFamily="34" charset="0"/>
              </a:endParaRPr>
            </a:p>
          </p:txBody>
        </p:sp>
        <p:sp>
          <p:nvSpPr>
            <p:cNvPr id="159" name="TextBox 158"/>
            <p:cNvSpPr txBox="1"/>
            <p:nvPr/>
          </p:nvSpPr>
          <p:spPr>
            <a:xfrm>
              <a:off x="2754307" y="4851400"/>
              <a:ext cx="509633"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-5</a:t>
              </a:r>
              <a:endParaRPr lang="en-US" sz="2400" b="1" dirty="0">
                <a:solidFill>
                  <a:srgbClr val="000000"/>
                </a:solidFill>
                <a:latin typeface="Arial" pitchFamily="34" charset="0"/>
                <a:cs typeface="Arial" pitchFamily="34" charset="0"/>
              </a:endParaRPr>
            </a:p>
          </p:txBody>
        </p:sp>
        <p:sp>
          <p:nvSpPr>
            <p:cNvPr id="160" name="TextBox 159"/>
            <p:cNvSpPr txBox="1"/>
            <p:nvPr/>
          </p:nvSpPr>
          <p:spPr>
            <a:xfrm>
              <a:off x="2255279" y="4851400"/>
              <a:ext cx="496454"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-6</a:t>
              </a:r>
              <a:endParaRPr lang="en-US" sz="2400" b="1" dirty="0">
                <a:solidFill>
                  <a:srgbClr val="000000"/>
                </a:solidFill>
                <a:latin typeface="Arial" pitchFamily="34" charset="0"/>
                <a:cs typeface="Arial" pitchFamily="34" charset="0"/>
              </a:endParaRPr>
            </a:p>
          </p:txBody>
        </p:sp>
        <p:sp>
          <p:nvSpPr>
            <p:cNvPr id="161" name="TextBox 160"/>
            <p:cNvSpPr txBox="1"/>
            <p:nvPr/>
          </p:nvSpPr>
          <p:spPr>
            <a:xfrm>
              <a:off x="1851344" y="4851400"/>
              <a:ext cx="517878"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-7</a:t>
              </a:r>
              <a:endParaRPr lang="en-US" sz="2400" b="1" dirty="0">
                <a:solidFill>
                  <a:srgbClr val="000000"/>
                </a:solidFill>
                <a:latin typeface="Arial" pitchFamily="34" charset="0"/>
                <a:cs typeface="Arial" pitchFamily="34" charset="0"/>
              </a:endParaRPr>
            </a:p>
          </p:txBody>
        </p:sp>
        <p:sp>
          <p:nvSpPr>
            <p:cNvPr id="162" name="TextBox 161"/>
            <p:cNvSpPr txBox="1"/>
            <p:nvPr/>
          </p:nvSpPr>
          <p:spPr>
            <a:xfrm>
              <a:off x="1439898" y="4851400"/>
              <a:ext cx="512408"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-8</a:t>
              </a:r>
              <a:endParaRPr lang="en-US" sz="2400" b="1" dirty="0">
                <a:solidFill>
                  <a:srgbClr val="000000"/>
                </a:solidFill>
                <a:latin typeface="Arial" pitchFamily="34" charset="0"/>
                <a:cs typeface="Arial" pitchFamily="34" charset="0"/>
              </a:endParaRPr>
            </a:p>
          </p:txBody>
        </p:sp>
        <p:sp>
          <p:nvSpPr>
            <p:cNvPr id="163" name="TextBox 162"/>
            <p:cNvSpPr txBox="1"/>
            <p:nvPr/>
          </p:nvSpPr>
          <p:spPr>
            <a:xfrm>
              <a:off x="1060237" y="4851400"/>
              <a:ext cx="484433"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-9</a:t>
              </a:r>
              <a:endParaRPr lang="en-US" sz="2400" b="1" dirty="0">
                <a:solidFill>
                  <a:srgbClr val="000000"/>
                </a:solidFill>
                <a:latin typeface="Arial" pitchFamily="34" charset="0"/>
                <a:cs typeface="Arial" pitchFamily="34" charset="0"/>
              </a:endParaRPr>
            </a:p>
          </p:txBody>
        </p:sp>
        <p:sp>
          <p:nvSpPr>
            <p:cNvPr id="164" name="TextBox 163"/>
            <p:cNvSpPr txBox="1"/>
            <p:nvPr/>
          </p:nvSpPr>
          <p:spPr>
            <a:xfrm>
              <a:off x="544968" y="4851400"/>
              <a:ext cx="672871"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-10</a:t>
              </a:r>
              <a:endParaRPr lang="en-US" sz="2400" b="1" dirty="0">
                <a:solidFill>
                  <a:srgbClr val="000000"/>
                </a:solidFill>
                <a:latin typeface="Arial" pitchFamily="34" charset="0"/>
                <a:cs typeface="Arial" pitchFamily="34" charset="0"/>
              </a:endParaRPr>
            </a:p>
          </p:txBody>
        </p:sp>
      </p:grpSp>
    </p:spTree>
    <p:extLst>
      <p:ext uri="{BB962C8B-B14F-4D97-AF65-F5344CB8AC3E}">
        <p14:creationId xmlns:p14="http://schemas.microsoft.com/office/powerpoint/2010/main" val="190048980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0822" y="1028146"/>
            <a:ext cx="666259"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51</a:t>
            </a:r>
            <a:endParaRPr lang="en-US" sz="2800" b="1" dirty="0">
              <a:solidFill>
                <a:srgbClr val="000000"/>
              </a:solidFill>
              <a:latin typeface="Arial" pitchFamily="34" charset="0"/>
              <a:cs typeface="Arial" pitchFamily="34" charset="0"/>
            </a:endParaRPr>
          </a:p>
        </p:txBody>
      </p:sp>
      <p:pic>
        <p:nvPicPr>
          <p:cNvPr id="58" name="Picture 57"/>
          <p:cNvPicPr>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4018" t="34042" r="17730" b="32979"/>
          <a:stretch/>
        </p:blipFill>
        <p:spPr>
          <a:xfrm>
            <a:off x="1331176" y="675640"/>
            <a:ext cx="3176054" cy="1280160"/>
          </a:xfrm>
          <a:prstGeom prst="rect">
            <a:avLst/>
          </a:prstGeom>
          <a:solidFill>
            <a:scrgbClr r="0" g="0" b="0">
              <a:alpha val="0"/>
            </a:scrgbClr>
          </a:solidFill>
        </p:spPr>
      </p:pic>
      <p:pic>
        <p:nvPicPr>
          <p:cNvPr id="67" name="Picture 6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29064" y="87478"/>
            <a:ext cx="3510534" cy="62485"/>
          </a:xfrm>
          <a:prstGeom prst="rect">
            <a:avLst/>
          </a:prstGeom>
          <a:solidFill>
            <a:scrgbClr r="0" g="0" b="0">
              <a:alpha val="0"/>
            </a:scrgbClr>
          </a:solidFill>
        </p:spPr>
      </p:pic>
      <p:sp>
        <p:nvSpPr>
          <p:cNvPr id="69" name="Rectangle 68"/>
          <p:cNvSpPr/>
          <p:nvPr/>
        </p:nvSpPr>
        <p:spPr>
          <a:xfrm>
            <a:off x="2834617" y="2297044"/>
            <a:ext cx="479499"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a:t>
            </a:r>
          </a:p>
        </p:txBody>
      </p:sp>
      <p:sp>
        <p:nvSpPr>
          <p:cNvPr id="70" name="Rectangle 69"/>
          <p:cNvSpPr/>
          <p:nvPr/>
        </p:nvSpPr>
        <p:spPr>
          <a:xfrm>
            <a:off x="2834617" y="2866306"/>
            <a:ext cx="651533"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&lt;</a:t>
            </a:r>
          </a:p>
        </p:txBody>
      </p:sp>
      <p:sp>
        <p:nvSpPr>
          <p:cNvPr id="71" name="Rectangle 70"/>
          <p:cNvSpPr/>
          <p:nvPr/>
        </p:nvSpPr>
        <p:spPr>
          <a:xfrm>
            <a:off x="2834617" y="3370458"/>
            <a:ext cx="479500"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&gt;</a:t>
            </a:r>
          </a:p>
        </p:txBody>
      </p:sp>
      <p:sp>
        <p:nvSpPr>
          <p:cNvPr id="72" name="TextBox 71"/>
          <p:cNvSpPr txBox="1"/>
          <p:nvPr/>
        </p:nvSpPr>
        <p:spPr>
          <a:xfrm>
            <a:off x="2289381" y="2302830"/>
            <a:ext cx="37821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A</a:t>
            </a:r>
            <a:endParaRPr lang="en-GB" sz="2400" b="1" dirty="0">
              <a:latin typeface="Arial" pitchFamily="34" charset="0"/>
              <a:cs typeface="Arial" pitchFamily="34" charset="0"/>
            </a:endParaRPr>
          </a:p>
        </p:txBody>
      </p:sp>
      <p:sp>
        <p:nvSpPr>
          <p:cNvPr id="73" name="TextBox 72"/>
          <p:cNvSpPr txBox="1"/>
          <p:nvPr/>
        </p:nvSpPr>
        <p:spPr>
          <a:xfrm>
            <a:off x="2294021" y="2875158"/>
            <a:ext cx="37357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B</a:t>
            </a:r>
            <a:endParaRPr lang="en-GB" sz="2400" b="1" dirty="0">
              <a:latin typeface="Arial" pitchFamily="34" charset="0"/>
              <a:cs typeface="Arial" pitchFamily="34" charset="0"/>
            </a:endParaRPr>
          </a:p>
        </p:txBody>
      </p:sp>
      <p:sp>
        <p:nvSpPr>
          <p:cNvPr id="74" name="TextBox 73"/>
          <p:cNvSpPr txBox="1"/>
          <p:nvPr/>
        </p:nvSpPr>
        <p:spPr>
          <a:xfrm>
            <a:off x="2303300" y="3389367"/>
            <a:ext cx="364299"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C</a:t>
            </a:r>
            <a:endParaRPr lang="en-GB" sz="2400" b="1" dirty="0">
              <a:latin typeface="Arial" pitchFamily="34" charset="0"/>
              <a:cs typeface="Arial" pitchFamily="34" charset="0"/>
            </a:endParaRPr>
          </a:p>
        </p:txBody>
      </p:sp>
      <p:sp>
        <p:nvSpPr>
          <p:cNvPr id="75" name="Oval 74"/>
          <p:cNvSpPr/>
          <p:nvPr/>
        </p:nvSpPr>
        <p:spPr>
          <a:xfrm>
            <a:off x="1513817" y="234883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76" name="Oval 75"/>
          <p:cNvSpPr/>
          <p:nvPr/>
        </p:nvSpPr>
        <p:spPr>
          <a:xfrm>
            <a:off x="1516462" y="287433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77" name="Oval 76"/>
          <p:cNvSpPr/>
          <p:nvPr/>
        </p:nvSpPr>
        <p:spPr>
          <a:xfrm>
            <a:off x="1519212" y="339249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grpSp>
        <p:nvGrpSpPr>
          <p:cNvPr id="63" name="Group 62"/>
          <p:cNvGrpSpPr/>
          <p:nvPr/>
        </p:nvGrpSpPr>
        <p:grpSpPr>
          <a:xfrm>
            <a:off x="507222" y="5080000"/>
            <a:ext cx="9290990" cy="992785"/>
            <a:chOff x="219329" y="4311650"/>
            <a:chExt cx="9699372" cy="1008918"/>
          </a:xfrm>
        </p:grpSpPr>
        <p:sp>
          <p:nvSpPr>
            <p:cNvPr id="68" name="TextBox 67"/>
            <p:cNvSpPr txBox="1"/>
            <p:nvPr/>
          </p:nvSpPr>
          <p:spPr>
            <a:xfrm>
              <a:off x="5317928" y="4851400"/>
              <a:ext cx="367355" cy="469168"/>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1</a:t>
              </a:r>
              <a:endParaRPr lang="en-US" sz="2400" b="1" dirty="0">
                <a:solidFill>
                  <a:srgbClr val="000000"/>
                </a:solidFill>
                <a:latin typeface="Arial" pitchFamily="34" charset="0"/>
                <a:cs typeface="Arial" pitchFamily="34" charset="0"/>
              </a:endParaRPr>
            </a:p>
          </p:txBody>
        </p:sp>
        <p:sp>
          <p:nvSpPr>
            <p:cNvPr id="124" name="TextBox 123"/>
            <p:cNvSpPr txBox="1"/>
            <p:nvPr/>
          </p:nvSpPr>
          <p:spPr>
            <a:xfrm>
              <a:off x="4902201" y="4851401"/>
              <a:ext cx="419100"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0</a:t>
              </a:r>
              <a:endParaRPr lang="en-US" sz="2400" b="1" dirty="0">
                <a:solidFill>
                  <a:srgbClr val="000000"/>
                </a:solidFill>
                <a:latin typeface="Arial" pitchFamily="34" charset="0"/>
                <a:cs typeface="Arial" pitchFamily="34" charset="0"/>
              </a:endParaRPr>
            </a:p>
          </p:txBody>
        </p:sp>
        <p:sp>
          <p:nvSpPr>
            <p:cNvPr id="125" name="TextBox 124"/>
            <p:cNvSpPr txBox="1"/>
            <p:nvPr/>
          </p:nvSpPr>
          <p:spPr>
            <a:xfrm>
              <a:off x="5765800" y="4851400"/>
              <a:ext cx="330200" cy="469168"/>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2</a:t>
              </a:r>
              <a:endParaRPr lang="en-US" sz="2400" b="1" dirty="0">
                <a:solidFill>
                  <a:srgbClr val="000000"/>
                </a:solidFill>
                <a:latin typeface="Arial" pitchFamily="34" charset="0"/>
                <a:cs typeface="Arial" pitchFamily="34" charset="0"/>
              </a:endParaRPr>
            </a:p>
          </p:txBody>
        </p:sp>
        <p:sp>
          <p:nvSpPr>
            <p:cNvPr id="126" name="TextBox 125"/>
            <p:cNvSpPr txBox="1"/>
            <p:nvPr/>
          </p:nvSpPr>
          <p:spPr>
            <a:xfrm>
              <a:off x="6133309" y="4851400"/>
              <a:ext cx="325371" cy="469168"/>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3</a:t>
              </a:r>
              <a:endParaRPr lang="en-US" sz="2400" b="1" dirty="0">
                <a:solidFill>
                  <a:srgbClr val="000000"/>
                </a:solidFill>
                <a:latin typeface="Arial" pitchFamily="34" charset="0"/>
                <a:cs typeface="Arial" pitchFamily="34" charset="0"/>
              </a:endParaRPr>
            </a:p>
          </p:txBody>
        </p:sp>
        <p:sp>
          <p:nvSpPr>
            <p:cNvPr id="127" name="TextBox 126"/>
            <p:cNvSpPr txBox="1"/>
            <p:nvPr/>
          </p:nvSpPr>
          <p:spPr>
            <a:xfrm>
              <a:off x="6565900" y="4851400"/>
              <a:ext cx="355600" cy="469168"/>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4</a:t>
              </a:r>
              <a:endParaRPr lang="en-US" sz="2400" b="1" dirty="0">
                <a:solidFill>
                  <a:srgbClr val="000000"/>
                </a:solidFill>
                <a:latin typeface="Arial" pitchFamily="34" charset="0"/>
                <a:cs typeface="Arial" pitchFamily="34" charset="0"/>
              </a:endParaRPr>
            </a:p>
          </p:txBody>
        </p:sp>
        <p:sp>
          <p:nvSpPr>
            <p:cNvPr id="128" name="TextBox 127"/>
            <p:cNvSpPr txBox="1"/>
            <p:nvPr/>
          </p:nvSpPr>
          <p:spPr>
            <a:xfrm>
              <a:off x="7010400" y="4851400"/>
              <a:ext cx="355600" cy="469168"/>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5</a:t>
              </a:r>
              <a:endParaRPr lang="en-US" sz="2400" b="1">
                <a:solidFill>
                  <a:srgbClr val="000000"/>
                </a:solidFill>
                <a:latin typeface="Arial" pitchFamily="34" charset="0"/>
                <a:cs typeface="Arial" pitchFamily="34" charset="0"/>
              </a:endParaRPr>
            </a:p>
          </p:txBody>
        </p:sp>
        <p:sp>
          <p:nvSpPr>
            <p:cNvPr id="129" name="TextBox 128"/>
            <p:cNvSpPr txBox="1"/>
            <p:nvPr/>
          </p:nvSpPr>
          <p:spPr>
            <a:xfrm>
              <a:off x="7404100" y="4851401"/>
              <a:ext cx="355600"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6</a:t>
              </a:r>
              <a:endParaRPr lang="en-US" sz="2400" b="1" dirty="0">
                <a:solidFill>
                  <a:srgbClr val="000000"/>
                </a:solidFill>
                <a:latin typeface="Arial" pitchFamily="34" charset="0"/>
                <a:cs typeface="Arial" pitchFamily="34" charset="0"/>
              </a:endParaRPr>
            </a:p>
          </p:txBody>
        </p:sp>
        <p:sp>
          <p:nvSpPr>
            <p:cNvPr id="130" name="TextBox 129"/>
            <p:cNvSpPr txBox="1"/>
            <p:nvPr/>
          </p:nvSpPr>
          <p:spPr>
            <a:xfrm>
              <a:off x="7810500" y="4851401"/>
              <a:ext cx="355600"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7</a:t>
              </a:r>
              <a:endParaRPr lang="en-US" sz="2400" b="1">
                <a:solidFill>
                  <a:srgbClr val="000000"/>
                </a:solidFill>
                <a:latin typeface="Arial" pitchFamily="34" charset="0"/>
                <a:cs typeface="Arial" pitchFamily="34" charset="0"/>
              </a:endParaRPr>
            </a:p>
          </p:txBody>
        </p:sp>
        <p:sp>
          <p:nvSpPr>
            <p:cNvPr id="131" name="TextBox 130"/>
            <p:cNvSpPr txBox="1"/>
            <p:nvPr/>
          </p:nvSpPr>
          <p:spPr>
            <a:xfrm>
              <a:off x="8229600" y="4838699"/>
              <a:ext cx="355600" cy="481869"/>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8</a:t>
              </a:r>
              <a:endParaRPr lang="en-US" sz="2400" b="1">
                <a:solidFill>
                  <a:srgbClr val="000000"/>
                </a:solidFill>
                <a:latin typeface="Arial" pitchFamily="34" charset="0"/>
                <a:cs typeface="Arial" pitchFamily="34" charset="0"/>
              </a:endParaRPr>
            </a:p>
          </p:txBody>
        </p:sp>
        <p:sp>
          <p:nvSpPr>
            <p:cNvPr id="132" name="TextBox 131"/>
            <p:cNvSpPr txBox="1"/>
            <p:nvPr/>
          </p:nvSpPr>
          <p:spPr>
            <a:xfrm>
              <a:off x="8648700" y="4838699"/>
              <a:ext cx="368300"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9</a:t>
              </a:r>
              <a:endParaRPr lang="en-US" sz="2400" b="1">
                <a:solidFill>
                  <a:srgbClr val="000000"/>
                </a:solidFill>
                <a:latin typeface="Arial" pitchFamily="34" charset="0"/>
                <a:cs typeface="Arial" pitchFamily="34" charset="0"/>
              </a:endParaRPr>
            </a:p>
          </p:txBody>
        </p:sp>
        <p:sp>
          <p:nvSpPr>
            <p:cNvPr id="133" name="TextBox 132"/>
            <p:cNvSpPr txBox="1"/>
            <p:nvPr/>
          </p:nvSpPr>
          <p:spPr>
            <a:xfrm>
              <a:off x="9017000" y="4813300"/>
              <a:ext cx="757937"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10</a:t>
              </a:r>
              <a:endParaRPr lang="en-US" sz="2400" b="1">
                <a:solidFill>
                  <a:srgbClr val="000000"/>
                </a:solidFill>
                <a:latin typeface="Arial" pitchFamily="34" charset="0"/>
                <a:cs typeface="Arial" pitchFamily="34" charset="0"/>
              </a:endParaRPr>
            </a:p>
          </p:txBody>
        </p:sp>
        <p:grpSp>
          <p:nvGrpSpPr>
            <p:cNvPr id="134" name="Group 133"/>
            <p:cNvGrpSpPr/>
            <p:nvPr/>
          </p:nvGrpSpPr>
          <p:grpSpPr>
            <a:xfrm>
              <a:off x="219329" y="4311650"/>
              <a:ext cx="9699372" cy="567818"/>
              <a:chOff x="219329" y="4311650"/>
              <a:chExt cx="9699372" cy="567818"/>
            </a:xfrm>
          </p:grpSpPr>
          <p:sp>
            <p:nvSpPr>
              <p:cNvPr id="166" name="Freeform 165"/>
              <p:cNvSpPr/>
              <p:nvPr/>
            </p:nvSpPr>
            <p:spPr>
              <a:xfrm>
                <a:off x="232791" y="4582795"/>
                <a:ext cx="9684005" cy="21464"/>
              </a:xfrm>
              <a:custGeom>
                <a:avLst/>
                <a:gdLst/>
                <a:ahLst/>
                <a:cxnLst/>
                <a:rect l="0" t="0" r="0" b="0"/>
                <a:pathLst>
                  <a:path w="9684005" h="21464">
                    <a:moveTo>
                      <a:pt x="0" y="21463"/>
                    </a:moveTo>
                    <a:lnTo>
                      <a:pt x="0" y="0"/>
                    </a:lnTo>
                    <a:lnTo>
                      <a:pt x="9684004" y="0"/>
                    </a:lnTo>
                    <a:lnTo>
                      <a:pt x="9684004" y="2146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67" name="Freeform 166"/>
              <p:cNvSpPr/>
              <p:nvPr/>
            </p:nvSpPr>
            <p:spPr>
              <a:xfrm>
                <a:off x="219329" y="4311650"/>
                <a:ext cx="279782" cy="296927"/>
              </a:xfrm>
              <a:custGeom>
                <a:avLst/>
                <a:gdLst/>
                <a:ahLst/>
                <a:cxnLst/>
                <a:rect l="0" t="0" r="0" b="0"/>
                <a:pathLst>
                  <a:path w="279782" h="296927">
                    <a:moveTo>
                      <a:pt x="13462" y="296926"/>
                    </a:moveTo>
                    <a:lnTo>
                      <a:pt x="0" y="281813"/>
                    </a:lnTo>
                    <a:lnTo>
                      <a:pt x="266065" y="0"/>
                    </a:lnTo>
                    <a:lnTo>
                      <a:pt x="279781" y="1485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68" name="Freeform 167"/>
              <p:cNvSpPr/>
              <p:nvPr/>
            </p:nvSpPr>
            <p:spPr>
              <a:xfrm>
                <a:off x="223139" y="4581652"/>
                <a:ext cx="279782" cy="296927"/>
              </a:xfrm>
              <a:custGeom>
                <a:avLst/>
                <a:gdLst/>
                <a:ahLst/>
                <a:cxnLst/>
                <a:rect l="0" t="0" r="0" b="0"/>
                <a:pathLst>
                  <a:path w="279782" h="296927">
                    <a:moveTo>
                      <a:pt x="0" y="14986"/>
                    </a:moveTo>
                    <a:lnTo>
                      <a:pt x="13716" y="0"/>
                    </a:lnTo>
                    <a:lnTo>
                      <a:pt x="279781" y="281813"/>
                    </a:lnTo>
                    <a:lnTo>
                      <a:pt x="266192" y="29692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69" name="Freeform 168"/>
              <p:cNvSpPr/>
              <p:nvPr/>
            </p:nvSpPr>
            <p:spPr>
              <a:xfrm>
                <a:off x="9639046" y="4312793"/>
                <a:ext cx="279655" cy="296800"/>
              </a:xfrm>
              <a:custGeom>
                <a:avLst/>
                <a:gdLst/>
                <a:ahLst/>
                <a:cxnLst/>
                <a:rect l="0" t="0" r="0" b="0"/>
                <a:pathLst>
                  <a:path w="279655" h="296800">
                    <a:moveTo>
                      <a:pt x="279654" y="281813"/>
                    </a:moveTo>
                    <a:lnTo>
                      <a:pt x="266192" y="296799"/>
                    </a:lnTo>
                    <a:lnTo>
                      <a:pt x="0" y="14986"/>
                    </a:lnTo>
                    <a:lnTo>
                      <a:pt x="13462"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70" name="Freeform 169"/>
              <p:cNvSpPr/>
              <p:nvPr/>
            </p:nvSpPr>
            <p:spPr>
              <a:xfrm>
                <a:off x="9634982" y="4582795"/>
                <a:ext cx="279909" cy="296673"/>
              </a:xfrm>
              <a:custGeom>
                <a:avLst/>
                <a:gdLst/>
                <a:ahLst/>
                <a:cxnLst/>
                <a:rect l="0" t="0" r="0" b="0"/>
                <a:pathLst>
                  <a:path w="279909" h="296673">
                    <a:moveTo>
                      <a:pt x="266319" y="0"/>
                    </a:moveTo>
                    <a:lnTo>
                      <a:pt x="279908" y="15113"/>
                    </a:lnTo>
                    <a:lnTo>
                      <a:pt x="13716" y="296672"/>
                    </a:lnTo>
                    <a:lnTo>
                      <a:pt x="0" y="28181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sp>
          <p:nvSpPr>
            <p:cNvPr id="135" name="Freeform 134"/>
            <p:cNvSpPr/>
            <p:nvPr/>
          </p:nvSpPr>
          <p:spPr>
            <a:xfrm>
              <a:off x="9215755"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6" name="Freeform 135"/>
            <p:cNvSpPr/>
            <p:nvPr/>
          </p:nvSpPr>
          <p:spPr>
            <a:xfrm>
              <a:off x="8399399"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7" name="Freeform 136"/>
            <p:cNvSpPr/>
            <p:nvPr/>
          </p:nvSpPr>
          <p:spPr>
            <a:xfrm>
              <a:off x="7533005" y="4330065"/>
              <a:ext cx="22226" cy="447422"/>
            </a:xfrm>
            <a:custGeom>
              <a:avLst/>
              <a:gdLst/>
              <a:ahLst/>
              <a:cxnLst/>
              <a:rect l="0" t="0" r="0" b="0"/>
              <a:pathLst>
                <a:path w="22226" h="447422">
                  <a:moveTo>
                    <a:pt x="0" y="0"/>
                  </a:moveTo>
                  <a:lnTo>
                    <a:pt x="22225" y="0"/>
                  </a:lnTo>
                  <a:lnTo>
                    <a:pt x="22225"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8" name="Freeform 137"/>
            <p:cNvSpPr/>
            <p:nvPr/>
          </p:nvSpPr>
          <p:spPr>
            <a:xfrm>
              <a:off x="6716776"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9" name="Freeform 138"/>
            <p:cNvSpPr/>
            <p:nvPr/>
          </p:nvSpPr>
          <p:spPr>
            <a:xfrm>
              <a:off x="5900420"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0" name="Freeform 139"/>
            <p:cNvSpPr/>
            <p:nvPr/>
          </p:nvSpPr>
          <p:spPr>
            <a:xfrm>
              <a:off x="4201033"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1" name="Freeform 140"/>
            <p:cNvSpPr/>
            <p:nvPr/>
          </p:nvSpPr>
          <p:spPr>
            <a:xfrm>
              <a:off x="3384677"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2" name="Freeform 141"/>
            <p:cNvSpPr/>
            <p:nvPr/>
          </p:nvSpPr>
          <p:spPr>
            <a:xfrm>
              <a:off x="2518410"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3" name="Freeform 142"/>
            <p:cNvSpPr/>
            <p:nvPr/>
          </p:nvSpPr>
          <p:spPr>
            <a:xfrm>
              <a:off x="1702054"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4" name="Freeform 143"/>
            <p:cNvSpPr/>
            <p:nvPr/>
          </p:nvSpPr>
          <p:spPr>
            <a:xfrm>
              <a:off x="885698"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5" name="Freeform 144"/>
            <p:cNvSpPr/>
            <p:nvPr/>
          </p:nvSpPr>
          <p:spPr>
            <a:xfrm>
              <a:off x="5050663" y="4330065"/>
              <a:ext cx="22226" cy="447422"/>
            </a:xfrm>
            <a:custGeom>
              <a:avLst/>
              <a:gdLst/>
              <a:ahLst/>
              <a:cxnLst/>
              <a:rect l="0" t="0" r="0" b="0"/>
              <a:pathLst>
                <a:path w="22226" h="447422">
                  <a:moveTo>
                    <a:pt x="0" y="0"/>
                  </a:moveTo>
                  <a:lnTo>
                    <a:pt x="22225" y="0"/>
                  </a:lnTo>
                  <a:lnTo>
                    <a:pt x="22225"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6" name="Freeform 145"/>
            <p:cNvSpPr/>
            <p:nvPr/>
          </p:nvSpPr>
          <p:spPr>
            <a:xfrm>
              <a:off x="2984881"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7" name="Freeform 146"/>
            <p:cNvSpPr/>
            <p:nvPr/>
          </p:nvSpPr>
          <p:spPr>
            <a:xfrm>
              <a:off x="2118614"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8" name="Freeform 147"/>
            <p:cNvSpPr/>
            <p:nvPr/>
          </p:nvSpPr>
          <p:spPr>
            <a:xfrm>
              <a:off x="1302258"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9" name="Freeform 148"/>
            <p:cNvSpPr/>
            <p:nvPr/>
          </p:nvSpPr>
          <p:spPr>
            <a:xfrm>
              <a:off x="6283579"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0" name="Freeform 149"/>
            <p:cNvSpPr/>
            <p:nvPr/>
          </p:nvSpPr>
          <p:spPr>
            <a:xfrm>
              <a:off x="5467223"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1" name="Freeform 150"/>
            <p:cNvSpPr/>
            <p:nvPr/>
          </p:nvSpPr>
          <p:spPr>
            <a:xfrm>
              <a:off x="4600956"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2" name="Freeform 151"/>
            <p:cNvSpPr/>
            <p:nvPr/>
          </p:nvSpPr>
          <p:spPr>
            <a:xfrm>
              <a:off x="3784600"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3" name="Freeform 152"/>
            <p:cNvSpPr/>
            <p:nvPr/>
          </p:nvSpPr>
          <p:spPr>
            <a:xfrm>
              <a:off x="8765921"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4" name="Freeform 153"/>
            <p:cNvSpPr/>
            <p:nvPr/>
          </p:nvSpPr>
          <p:spPr>
            <a:xfrm>
              <a:off x="7949565"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5" name="Freeform 154"/>
            <p:cNvSpPr/>
            <p:nvPr/>
          </p:nvSpPr>
          <p:spPr>
            <a:xfrm>
              <a:off x="7133209"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6" name="TextBox 155"/>
            <p:cNvSpPr txBox="1"/>
            <p:nvPr/>
          </p:nvSpPr>
          <p:spPr>
            <a:xfrm>
              <a:off x="4347736" y="4851400"/>
              <a:ext cx="483669"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-1</a:t>
              </a:r>
              <a:endParaRPr lang="en-US" sz="2400" b="1" dirty="0">
                <a:solidFill>
                  <a:srgbClr val="000000"/>
                </a:solidFill>
                <a:latin typeface="Arial" pitchFamily="34" charset="0"/>
                <a:cs typeface="Arial" pitchFamily="34" charset="0"/>
              </a:endParaRPr>
            </a:p>
          </p:txBody>
        </p:sp>
        <p:sp>
          <p:nvSpPr>
            <p:cNvPr id="157" name="TextBox 156"/>
            <p:cNvSpPr txBox="1"/>
            <p:nvPr/>
          </p:nvSpPr>
          <p:spPr>
            <a:xfrm>
              <a:off x="3965589" y="4851400"/>
              <a:ext cx="506741"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-2</a:t>
              </a:r>
              <a:endParaRPr lang="en-US" sz="2400" b="1" dirty="0">
                <a:solidFill>
                  <a:srgbClr val="000000"/>
                </a:solidFill>
                <a:latin typeface="Arial" pitchFamily="34" charset="0"/>
                <a:cs typeface="Arial" pitchFamily="34" charset="0"/>
              </a:endParaRPr>
            </a:p>
          </p:txBody>
        </p:sp>
        <p:sp>
          <p:nvSpPr>
            <p:cNvPr id="158" name="TextBox 157"/>
            <p:cNvSpPr txBox="1"/>
            <p:nvPr/>
          </p:nvSpPr>
          <p:spPr>
            <a:xfrm>
              <a:off x="3528000" y="4851400"/>
              <a:ext cx="475081"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-3</a:t>
              </a:r>
              <a:endParaRPr lang="en-US" sz="2400" b="1" dirty="0">
                <a:solidFill>
                  <a:srgbClr val="000000"/>
                </a:solidFill>
                <a:latin typeface="Arial" pitchFamily="34" charset="0"/>
                <a:cs typeface="Arial" pitchFamily="34" charset="0"/>
              </a:endParaRPr>
            </a:p>
          </p:txBody>
        </p:sp>
        <p:sp>
          <p:nvSpPr>
            <p:cNvPr id="159" name="TextBox 158"/>
            <p:cNvSpPr txBox="1"/>
            <p:nvPr/>
          </p:nvSpPr>
          <p:spPr>
            <a:xfrm>
              <a:off x="3131867" y="4851400"/>
              <a:ext cx="493689"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-4</a:t>
              </a:r>
              <a:endParaRPr lang="en-US" sz="2400" b="1" dirty="0">
                <a:solidFill>
                  <a:srgbClr val="000000"/>
                </a:solidFill>
                <a:latin typeface="Arial" pitchFamily="34" charset="0"/>
                <a:cs typeface="Arial" pitchFamily="34" charset="0"/>
              </a:endParaRPr>
            </a:p>
          </p:txBody>
        </p:sp>
        <p:sp>
          <p:nvSpPr>
            <p:cNvPr id="160" name="TextBox 159"/>
            <p:cNvSpPr txBox="1"/>
            <p:nvPr/>
          </p:nvSpPr>
          <p:spPr>
            <a:xfrm>
              <a:off x="2754307" y="4851400"/>
              <a:ext cx="509633"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-5</a:t>
              </a:r>
              <a:endParaRPr lang="en-US" sz="2400" b="1" dirty="0">
                <a:solidFill>
                  <a:srgbClr val="000000"/>
                </a:solidFill>
                <a:latin typeface="Arial" pitchFamily="34" charset="0"/>
                <a:cs typeface="Arial" pitchFamily="34" charset="0"/>
              </a:endParaRPr>
            </a:p>
          </p:txBody>
        </p:sp>
        <p:sp>
          <p:nvSpPr>
            <p:cNvPr id="161" name="TextBox 160"/>
            <p:cNvSpPr txBox="1"/>
            <p:nvPr/>
          </p:nvSpPr>
          <p:spPr>
            <a:xfrm>
              <a:off x="2255279" y="4851400"/>
              <a:ext cx="496454"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-6</a:t>
              </a:r>
              <a:endParaRPr lang="en-US" sz="2400" b="1" dirty="0">
                <a:solidFill>
                  <a:srgbClr val="000000"/>
                </a:solidFill>
                <a:latin typeface="Arial" pitchFamily="34" charset="0"/>
                <a:cs typeface="Arial" pitchFamily="34" charset="0"/>
              </a:endParaRPr>
            </a:p>
          </p:txBody>
        </p:sp>
        <p:sp>
          <p:nvSpPr>
            <p:cNvPr id="162" name="TextBox 161"/>
            <p:cNvSpPr txBox="1"/>
            <p:nvPr/>
          </p:nvSpPr>
          <p:spPr>
            <a:xfrm>
              <a:off x="1851344" y="4851400"/>
              <a:ext cx="517878"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-7</a:t>
              </a:r>
              <a:endParaRPr lang="en-US" sz="2400" b="1" dirty="0">
                <a:solidFill>
                  <a:srgbClr val="000000"/>
                </a:solidFill>
                <a:latin typeface="Arial" pitchFamily="34" charset="0"/>
                <a:cs typeface="Arial" pitchFamily="34" charset="0"/>
              </a:endParaRPr>
            </a:p>
          </p:txBody>
        </p:sp>
        <p:sp>
          <p:nvSpPr>
            <p:cNvPr id="163" name="TextBox 162"/>
            <p:cNvSpPr txBox="1"/>
            <p:nvPr/>
          </p:nvSpPr>
          <p:spPr>
            <a:xfrm>
              <a:off x="1439898" y="4851400"/>
              <a:ext cx="512408"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-8</a:t>
              </a:r>
              <a:endParaRPr lang="en-US" sz="2400" b="1" dirty="0">
                <a:solidFill>
                  <a:srgbClr val="000000"/>
                </a:solidFill>
                <a:latin typeface="Arial" pitchFamily="34" charset="0"/>
                <a:cs typeface="Arial" pitchFamily="34" charset="0"/>
              </a:endParaRPr>
            </a:p>
          </p:txBody>
        </p:sp>
        <p:sp>
          <p:nvSpPr>
            <p:cNvPr id="164" name="TextBox 163"/>
            <p:cNvSpPr txBox="1"/>
            <p:nvPr/>
          </p:nvSpPr>
          <p:spPr>
            <a:xfrm>
              <a:off x="1060237" y="4851400"/>
              <a:ext cx="484433"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-9</a:t>
              </a:r>
              <a:endParaRPr lang="en-US" sz="2400" b="1" dirty="0">
                <a:solidFill>
                  <a:srgbClr val="000000"/>
                </a:solidFill>
                <a:latin typeface="Arial" pitchFamily="34" charset="0"/>
                <a:cs typeface="Arial" pitchFamily="34" charset="0"/>
              </a:endParaRPr>
            </a:p>
          </p:txBody>
        </p:sp>
        <p:sp>
          <p:nvSpPr>
            <p:cNvPr id="165" name="TextBox 164"/>
            <p:cNvSpPr txBox="1"/>
            <p:nvPr/>
          </p:nvSpPr>
          <p:spPr>
            <a:xfrm>
              <a:off x="544968" y="4851400"/>
              <a:ext cx="672871"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-10</a:t>
              </a:r>
              <a:endParaRPr lang="en-US" sz="2400" b="1" dirty="0">
                <a:solidFill>
                  <a:srgbClr val="000000"/>
                </a:solidFill>
                <a:latin typeface="Arial" pitchFamily="34" charset="0"/>
                <a:cs typeface="Arial" pitchFamily="34" charset="0"/>
              </a:endParaRPr>
            </a:p>
          </p:txBody>
        </p:sp>
      </p:grpSp>
    </p:spTree>
    <p:extLst>
      <p:ext uri="{BB962C8B-B14F-4D97-AF65-F5344CB8AC3E}">
        <p14:creationId xmlns:p14="http://schemas.microsoft.com/office/powerpoint/2010/main" val="12570662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 name="Group 5"/>
          <p:cNvGrpSpPr/>
          <p:nvPr/>
        </p:nvGrpSpPr>
        <p:grpSpPr>
          <a:xfrm>
            <a:off x="1733550" y="4038997"/>
            <a:ext cx="6750034" cy="5861058"/>
            <a:chOff x="1930400" y="2527300"/>
            <a:chExt cx="6642100" cy="5956300"/>
          </a:xfrm>
        </p:grpSpPr>
        <p:cxnSp>
          <p:nvCxnSpPr>
            <p:cNvPr id="2" name="Straight Connector 1"/>
            <p:cNvCxnSpPr/>
            <p:nvPr/>
          </p:nvCxnSpPr>
          <p:spPr>
            <a:xfrm>
              <a:off x="1930400" y="3187700"/>
              <a:ext cx="59944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5181600" y="2540000"/>
              <a:ext cx="0" cy="594360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921000" y="2527300"/>
              <a:ext cx="2032000" cy="469167"/>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integer</a:t>
              </a:r>
              <a:endParaRPr lang="en-US" sz="2400" b="1">
                <a:solidFill>
                  <a:srgbClr val="0000FF"/>
                </a:solidFill>
                <a:latin typeface="Arial" pitchFamily="34" charset="0"/>
                <a:cs typeface="Arial" pitchFamily="34" charset="0"/>
              </a:endParaRPr>
            </a:p>
          </p:txBody>
        </p:sp>
        <p:sp>
          <p:nvSpPr>
            <p:cNvPr id="5" name="TextBox 4"/>
            <p:cNvSpPr txBox="1"/>
            <p:nvPr/>
          </p:nvSpPr>
          <p:spPr>
            <a:xfrm>
              <a:off x="5346700" y="2578100"/>
              <a:ext cx="3225800" cy="469167"/>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not an integer</a:t>
              </a:r>
              <a:endParaRPr lang="en-US" sz="2400" b="1">
                <a:solidFill>
                  <a:srgbClr val="0000FF"/>
                </a:solidFill>
                <a:latin typeface="Arial" pitchFamily="34" charset="0"/>
                <a:cs typeface="Arial" pitchFamily="34" charset="0"/>
              </a:endParaRPr>
            </a:p>
          </p:txBody>
        </p:sp>
      </p:grpSp>
      <p:sp>
        <p:nvSpPr>
          <p:cNvPr id="7" name="TextBox 6"/>
          <p:cNvSpPr txBox="1"/>
          <p:nvPr/>
        </p:nvSpPr>
        <p:spPr>
          <a:xfrm>
            <a:off x="569475" y="1024834"/>
            <a:ext cx="9163455" cy="523220"/>
          </a:xfrm>
          <a:prstGeom prst="rect">
            <a:avLst/>
          </a:prstGeom>
          <a:noFill/>
        </p:spPr>
        <p:txBody>
          <a:bodyPr vert="horz" wrap="square" rtlCol="0">
            <a:spAutoFit/>
          </a:bodyPr>
          <a:lstStyle/>
          <a:p>
            <a:pPr algn="ctr"/>
            <a:r>
              <a:rPr lang="en-US" sz="2800" b="1" dirty="0" smtClean="0">
                <a:solidFill>
                  <a:srgbClr val="0000FF"/>
                </a:solidFill>
                <a:latin typeface="Arial" pitchFamily="34" charset="0"/>
                <a:cs typeface="Arial" pitchFamily="34" charset="0"/>
              </a:rPr>
              <a:t>Classify each number as an integer, or not.</a:t>
            </a:r>
            <a:endParaRPr lang="en-US" sz="2800" b="1" dirty="0">
              <a:solidFill>
                <a:srgbClr val="0000FF"/>
              </a:solidFill>
              <a:latin typeface="Arial" pitchFamily="34" charset="0"/>
              <a:cs typeface="Arial" pitchFamily="34" charset="0"/>
            </a:endParaRPr>
          </a:p>
        </p:txBody>
      </p:sp>
      <p:sp>
        <p:nvSpPr>
          <p:cNvPr id="8" name="TextBox 7"/>
          <p:cNvSpPr txBox="1"/>
          <p:nvPr/>
        </p:nvSpPr>
        <p:spPr>
          <a:xfrm>
            <a:off x="748569" y="2336800"/>
            <a:ext cx="374285"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5 </a:t>
            </a:r>
            <a:endParaRPr lang="en-US" sz="2400" b="1" dirty="0">
              <a:solidFill>
                <a:srgbClr val="0000FF"/>
              </a:solidFill>
              <a:latin typeface="Arial" pitchFamily="34" charset="0"/>
              <a:cs typeface="Arial" pitchFamily="34" charset="0"/>
            </a:endParaRPr>
          </a:p>
        </p:txBody>
      </p:sp>
      <p:sp>
        <p:nvSpPr>
          <p:cNvPr id="9" name="TextBox 8"/>
          <p:cNvSpPr txBox="1"/>
          <p:nvPr/>
        </p:nvSpPr>
        <p:spPr>
          <a:xfrm>
            <a:off x="2065019" y="2276026"/>
            <a:ext cx="506731"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-6</a:t>
            </a:r>
            <a:endParaRPr lang="en-US" sz="2400" b="1" dirty="0">
              <a:solidFill>
                <a:srgbClr val="0000FF"/>
              </a:solidFill>
              <a:latin typeface="Arial" pitchFamily="34" charset="0"/>
              <a:cs typeface="Arial" pitchFamily="34" charset="0"/>
            </a:endParaRPr>
          </a:p>
        </p:txBody>
      </p:sp>
      <p:sp>
        <p:nvSpPr>
          <p:cNvPr id="10" name="TextBox 9"/>
          <p:cNvSpPr txBox="1"/>
          <p:nvPr/>
        </p:nvSpPr>
        <p:spPr>
          <a:xfrm>
            <a:off x="3510533" y="2705936"/>
            <a:ext cx="309753"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0</a:t>
            </a:r>
            <a:endParaRPr lang="en-US" sz="2400" b="1" dirty="0">
              <a:solidFill>
                <a:srgbClr val="0000FF"/>
              </a:solidFill>
              <a:latin typeface="Arial" pitchFamily="34" charset="0"/>
              <a:cs typeface="Arial" pitchFamily="34" charset="0"/>
            </a:endParaRPr>
          </a:p>
        </p:txBody>
      </p:sp>
      <p:sp>
        <p:nvSpPr>
          <p:cNvPr id="11" name="TextBox 10"/>
          <p:cNvSpPr txBox="1"/>
          <p:nvPr/>
        </p:nvSpPr>
        <p:spPr>
          <a:xfrm>
            <a:off x="4155852" y="2276026"/>
            <a:ext cx="649415"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-21</a:t>
            </a:r>
            <a:endParaRPr lang="en-US" sz="2400" b="1" dirty="0">
              <a:solidFill>
                <a:srgbClr val="0000FF"/>
              </a:solidFill>
              <a:latin typeface="Arial" pitchFamily="34" charset="0"/>
              <a:cs typeface="Arial" pitchFamily="34" charset="0"/>
            </a:endParaRPr>
          </a:p>
        </p:txBody>
      </p:sp>
      <p:sp>
        <p:nvSpPr>
          <p:cNvPr id="12" name="TextBox 11"/>
          <p:cNvSpPr txBox="1"/>
          <p:nvPr/>
        </p:nvSpPr>
        <p:spPr>
          <a:xfrm>
            <a:off x="6104714" y="2276026"/>
            <a:ext cx="851821"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-65</a:t>
            </a:r>
            <a:endParaRPr lang="en-US" sz="2400" b="1" dirty="0">
              <a:solidFill>
                <a:srgbClr val="0000FF"/>
              </a:solidFill>
              <a:latin typeface="Arial" pitchFamily="34" charset="0"/>
              <a:cs typeface="Arial" pitchFamily="34" charset="0"/>
            </a:endParaRPr>
          </a:p>
        </p:txBody>
      </p:sp>
      <p:sp>
        <p:nvSpPr>
          <p:cNvPr id="13" name="TextBox 12"/>
          <p:cNvSpPr txBox="1"/>
          <p:nvPr/>
        </p:nvSpPr>
        <p:spPr>
          <a:xfrm>
            <a:off x="7795449" y="2256135"/>
            <a:ext cx="619506"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1</a:t>
            </a:r>
            <a:endParaRPr lang="en-US" sz="2400" b="1" dirty="0">
              <a:solidFill>
                <a:srgbClr val="0000FF"/>
              </a:solidFill>
              <a:latin typeface="Arial" pitchFamily="34" charset="0"/>
              <a:cs typeface="Arial" pitchFamily="34" charset="0"/>
            </a:endParaRPr>
          </a:p>
        </p:txBody>
      </p:sp>
      <p:sp>
        <p:nvSpPr>
          <p:cNvPr id="14" name="TextBox 13"/>
          <p:cNvSpPr txBox="1"/>
          <p:nvPr/>
        </p:nvSpPr>
        <p:spPr>
          <a:xfrm>
            <a:off x="9073180" y="2244271"/>
            <a:ext cx="748570"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3.2</a:t>
            </a:r>
            <a:endParaRPr lang="en-US" sz="2400" b="1" dirty="0">
              <a:solidFill>
                <a:srgbClr val="0000FF"/>
              </a:solidFill>
              <a:latin typeface="Arial" pitchFamily="34" charset="0"/>
              <a:cs typeface="Arial" pitchFamily="34" charset="0"/>
            </a:endParaRPr>
          </a:p>
        </p:txBody>
      </p:sp>
      <p:sp>
        <p:nvSpPr>
          <p:cNvPr id="15" name="TextBox 14"/>
          <p:cNvSpPr txBox="1"/>
          <p:nvPr/>
        </p:nvSpPr>
        <p:spPr>
          <a:xfrm>
            <a:off x="4723732" y="2725915"/>
            <a:ext cx="1032510"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-6.32</a:t>
            </a:r>
            <a:endParaRPr lang="en-US" sz="2400" b="1" dirty="0">
              <a:solidFill>
                <a:srgbClr val="0000FF"/>
              </a:solidFill>
              <a:latin typeface="Arial" pitchFamily="34" charset="0"/>
              <a:cs typeface="Arial" pitchFamily="34" charset="0"/>
            </a:endParaRPr>
          </a:p>
        </p:txBody>
      </p:sp>
      <p:sp>
        <p:nvSpPr>
          <p:cNvPr id="16" name="TextBox 15"/>
          <p:cNvSpPr txBox="1"/>
          <p:nvPr/>
        </p:nvSpPr>
        <p:spPr>
          <a:xfrm>
            <a:off x="3045904" y="3187580"/>
            <a:ext cx="464630" cy="461665"/>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9</a:t>
            </a:r>
            <a:endParaRPr lang="en-US" sz="2400" b="1">
              <a:solidFill>
                <a:srgbClr val="0000FF"/>
              </a:solidFill>
              <a:latin typeface="Arial" pitchFamily="34" charset="0"/>
              <a:cs typeface="Arial" pitchFamily="34" charset="0"/>
            </a:endParaRPr>
          </a:p>
        </p:txBody>
      </p:sp>
      <p:sp>
        <p:nvSpPr>
          <p:cNvPr id="17" name="TextBox 16"/>
          <p:cNvSpPr txBox="1"/>
          <p:nvPr/>
        </p:nvSpPr>
        <p:spPr>
          <a:xfrm>
            <a:off x="6001463" y="2863381"/>
            <a:ext cx="2103739"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2.34437 x 10</a:t>
            </a:r>
            <a:r>
              <a:rPr lang="en-US" sz="2400" b="1" baseline="70000" dirty="0" smtClean="0">
                <a:solidFill>
                  <a:srgbClr val="0000FF"/>
                </a:solidFill>
                <a:latin typeface="Arial" pitchFamily="34" charset="0"/>
                <a:cs typeface="Arial" pitchFamily="34" charset="0"/>
              </a:rPr>
              <a:t>3</a:t>
            </a:r>
            <a:endParaRPr lang="en-US" sz="2400" b="1" baseline="70000" dirty="0">
              <a:solidFill>
                <a:srgbClr val="0000FF"/>
              </a:solidFill>
              <a:latin typeface="Arial" pitchFamily="34" charset="0"/>
              <a:cs typeface="Arial" pitchFamily="34" charset="0"/>
            </a:endParaRPr>
          </a:p>
        </p:txBody>
      </p:sp>
      <p:sp>
        <p:nvSpPr>
          <p:cNvPr id="18" name="TextBox 17"/>
          <p:cNvSpPr txBox="1"/>
          <p:nvPr/>
        </p:nvSpPr>
        <p:spPr>
          <a:xfrm>
            <a:off x="580787" y="3200798"/>
            <a:ext cx="542068"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½  </a:t>
            </a:r>
            <a:endParaRPr lang="en-US" sz="2400" b="1" dirty="0">
              <a:solidFill>
                <a:srgbClr val="0000FF"/>
              </a:solidFill>
              <a:latin typeface="Arial" pitchFamily="34" charset="0"/>
              <a:cs typeface="Arial" pitchFamily="34" charset="0"/>
            </a:endParaRPr>
          </a:p>
        </p:txBody>
      </p:sp>
      <p:sp>
        <p:nvSpPr>
          <p:cNvPr id="19" name="TextBox 18"/>
          <p:cNvSpPr txBox="1"/>
          <p:nvPr/>
        </p:nvSpPr>
        <p:spPr>
          <a:xfrm>
            <a:off x="4246196" y="3175804"/>
            <a:ext cx="559071" cy="461665"/>
          </a:xfrm>
          <a:prstGeom prst="rect">
            <a:avLst/>
          </a:prstGeom>
          <a:noFill/>
        </p:spPr>
        <p:txBody>
          <a:bodyPr vert="horz" wrap="square" rtlCol="0">
            <a:spAutoFit/>
          </a:bodyPr>
          <a:lstStyle/>
          <a:p>
            <a:r>
              <a:rPr lang="en-US" sz="2400" b="1" smtClean="0">
                <a:solidFill>
                  <a:srgbClr val="0000FF"/>
                </a:solidFill>
                <a:latin typeface="Arial" pitchFamily="34" charset="0"/>
                <a:cs typeface="Arial" pitchFamily="34" charset="0"/>
              </a:rPr>
              <a:t>¾</a:t>
            </a:r>
            <a:endParaRPr lang="en-US" sz="2400" b="1">
              <a:solidFill>
                <a:srgbClr val="0000FF"/>
              </a:solidFill>
              <a:latin typeface="Arial" pitchFamily="34" charset="0"/>
              <a:cs typeface="Arial" pitchFamily="34" charset="0"/>
            </a:endParaRPr>
          </a:p>
        </p:txBody>
      </p:sp>
      <p:sp>
        <p:nvSpPr>
          <p:cNvPr id="20" name="TextBox 19"/>
          <p:cNvSpPr txBox="1"/>
          <p:nvPr/>
        </p:nvSpPr>
        <p:spPr>
          <a:xfrm>
            <a:off x="180688" y="2013590"/>
            <a:ext cx="438817" cy="4616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  </a:t>
            </a:r>
            <a:endParaRPr lang="en-US" sz="2400" b="1">
              <a:solidFill>
                <a:srgbClr val="0000FF"/>
              </a:solidFill>
              <a:latin typeface="Arial" pitchFamily="34" charset="0"/>
              <a:cs typeface="Arial" pitchFamily="34" charset="0"/>
            </a:endParaRPr>
          </a:p>
        </p:txBody>
      </p:sp>
      <p:sp>
        <p:nvSpPr>
          <p:cNvPr id="21" name="TextBox 20"/>
          <p:cNvSpPr txBox="1"/>
          <p:nvPr/>
        </p:nvSpPr>
        <p:spPr>
          <a:xfrm>
            <a:off x="1871423" y="3150810"/>
            <a:ext cx="877634"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3¾</a:t>
            </a:r>
            <a:endParaRPr lang="en-US" sz="2400" b="1" dirty="0">
              <a:solidFill>
                <a:srgbClr val="0000FF"/>
              </a:solidFill>
              <a:latin typeface="Arial" pitchFamily="34" charset="0"/>
              <a:cs typeface="Arial" pitchFamily="34" charset="0"/>
            </a:endParaRPr>
          </a:p>
        </p:txBody>
      </p:sp>
      <p:sp>
        <p:nvSpPr>
          <p:cNvPr id="22" name="TextBox 21"/>
          <p:cNvSpPr txBox="1"/>
          <p:nvPr/>
        </p:nvSpPr>
        <p:spPr>
          <a:xfrm>
            <a:off x="5691711" y="3406636"/>
            <a:ext cx="413004" cy="461665"/>
          </a:xfrm>
          <a:prstGeom prst="rect">
            <a:avLst/>
          </a:prstGeom>
          <a:noFill/>
        </p:spPr>
        <p:txBody>
          <a:bodyPr vert="horz" wrap="square" rtlCol="0">
            <a:spAutoFit/>
          </a:bodyPr>
          <a:lstStyle/>
          <a:p>
            <a:r>
              <a:rPr lang="el-GR" sz="2400" b="1" dirty="0" smtClean="0">
                <a:solidFill>
                  <a:srgbClr val="0000FF"/>
                </a:solidFill>
                <a:latin typeface="Arial" pitchFamily="34" charset="0"/>
                <a:cs typeface="Arial" pitchFamily="34" charset="0"/>
              </a:rPr>
              <a:t>π</a:t>
            </a:r>
            <a:endParaRPr lang="en-US" sz="2400" b="1" dirty="0">
              <a:solidFill>
                <a:srgbClr val="0000FF"/>
              </a:solidFill>
              <a:latin typeface="Arial" pitchFamily="34" charset="0"/>
              <a:cs typeface="Arial" pitchFamily="34" charset="0"/>
            </a:endParaRPr>
          </a:p>
        </p:txBody>
      </p:sp>
      <p:grpSp>
        <p:nvGrpSpPr>
          <p:cNvPr id="29" name="Group 28"/>
          <p:cNvGrpSpPr/>
          <p:nvPr/>
        </p:nvGrpSpPr>
        <p:grpSpPr>
          <a:xfrm>
            <a:off x="8152956" y="3329652"/>
            <a:ext cx="649191" cy="531148"/>
            <a:chOff x="8086090" y="1999488"/>
            <a:chExt cx="638810" cy="539779"/>
          </a:xfrm>
        </p:grpSpPr>
        <p:grpSp>
          <p:nvGrpSpPr>
            <p:cNvPr id="27" name="Group 26"/>
            <p:cNvGrpSpPr/>
            <p:nvPr/>
          </p:nvGrpSpPr>
          <p:grpSpPr>
            <a:xfrm>
              <a:off x="8086090" y="1999488"/>
              <a:ext cx="486411" cy="316358"/>
              <a:chOff x="8086090" y="1999488"/>
              <a:chExt cx="486411" cy="316358"/>
            </a:xfrm>
          </p:grpSpPr>
          <p:sp>
            <p:nvSpPr>
              <p:cNvPr id="23" name="Freeform 22"/>
              <p:cNvSpPr/>
              <p:nvPr/>
            </p:nvSpPr>
            <p:spPr>
              <a:xfrm>
                <a:off x="8086090" y="1999488"/>
                <a:ext cx="156465" cy="316358"/>
              </a:xfrm>
              <a:custGeom>
                <a:avLst/>
                <a:gdLst/>
                <a:ahLst/>
                <a:cxnLst/>
                <a:rect l="0" t="0" r="0" b="0"/>
                <a:pathLst>
                  <a:path w="156465" h="316358">
                    <a:moveTo>
                      <a:pt x="156464" y="0"/>
                    </a:moveTo>
                    <a:lnTo>
                      <a:pt x="109474" y="316357"/>
                    </a:lnTo>
                    <a:lnTo>
                      <a:pt x="34798" y="150495"/>
                    </a:lnTo>
                    <a:lnTo>
                      <a:pt x="4953" y="165227"/>
                    </a:lnTo>
                    <a:lnTo>
                      <a:pt x="0" y="154940"/>
                    </a:lnTo>
                    <a:lnTo>
                      <a:pt x="45212" y="130429"/>
                    </a:lnTo>
                    <a:lnTo>
                      <a:pt x="106172" y="263906"/>
                    </a:lnTo>
                    <a:lnTo>
                      <a:pt x="145415" y="0"/>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4" name="Freeform 23"/>
              <p:cNvSpPr/>
              <p:nvPr/>
            </p:nvSpPr>
            <p:spPr>
              <a:xfrm>
                <a:off x="8086090" y="1999488"/>
                <a:ext cx="156465" cy="316358"/>
              </a:xfrm>
              <a:custGeom>
                <a:avLst/>
                <a:gdLst/>
                <a:ahLst/>
                <a:cxnLst/>
                <a:rect l="0" t="0" r="0" b="0"/>
                <a:pathLst>
                  <a:path w="156465" h="316358">
                    <a:moveTo>
                      <a:pt x="156464" y="0"/>
                    </a:moveTo>
                    <a:lnTo>
                      <a:pt x="109474" y="316357"/>
                    </a:lnTo>
                    <a:lnTo>
                      <a:pt x="34798" y="150495"/>
                    </a:lnTo>
                    <a:lnTo>
                      <a:pt x="4953" y="165227"/>
                    </a:lnTo>
                    <a:lnTo>
                      <a:pt x="0" y="154940"/>
                    </a:lnTo>
                    <a:lnTo>
                      <a:pt x="45212" y="130429"/>
                    </a:lnTo>
                    <a:lnTo>
                      <a:pt x="106172" y="263906"/>
                    </a:lnTo>
                    <a:lnTo>
                      <a:pt x="145415" y="0"/>
                    </a:lnTo>
                    <a:close/>
                  </a:path>
                </a:pathLst>
              </a:custGeom>
              <a:solidFill>
                <a:schemeClr val="accent1">
                  <a:alpha val="1000"/>
                </a:schemeClr>
              </a:solidFill>
              <a:ln w="12700" cap="flat" cmpd="sng" algn="ctr">
                <a:solidFill>
                  <a:srgbClr val="1F1A1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5" name="Freeform 24"/>
              <p:cNvSpPr/>
              <p:nvPr/>
            </p:nvSpPr>
            <p:spPr>
              <a:xfrm>
                <a:off x="8229346" y="2001901"/>
                <a:ext cx="343155" cy="15749"/>
              </a:xfrm>
              <a:custGeom>
                <a:avLst/>
                <a:gdLst/>
                <a:ahLst/>
                <a:cxnLst/>
                <a:rect l="0" t="0" r="0" b="0"/>
                <a:pathLst>
                  <a:path w="343155" h="15749">
                    <a:moveTo>
                      <a:pt x="343154" y="0"/>
                    </a:moveTo>
                    <a:lnTo>
                      <a:pt x="343154" y="15748"/>
                    </a:lnTo>
                    <a:lnTo>
                      <a:pt x="0" y="15748"/>
                    </a:lnTo>
                    <a:lnTo>
                      <a:pt x="0" y="0"/>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6" name="Freeform 25"/>
              <p:cNvSpPr/>
              <p:nvPr/>
            </p:nvSpPr>
            <p:spPr>
              <a:xfrm>
                <a:off x="8229346" y="2001901"/>
                <a:ext cx="343155" cy="15749"/>
              </a:xfrm>
              <a:custGeom>
                <a:avLst/>
                <a:gdLst/>
                <a:ahLst/>
                <a:cxnLst/>
                <a:rect l="0" t="0" r="0" b="0"/>
                <a:pathLst>
                  <a:path w="343155" h="15749">
                    <a:moveTo>
                      <a:pt x="343154" y="0"/>
                    </a:moveTo>
                    <a:lnTo>
                      <a:pt x="343154" y="15748"/>
                    </a:lnTo>
                    <a:lnTo>
                      <a:pt x="0" y="15748"/>
                    </a:lnTo>
                    <a:lnTo>
                      <a:pt x="0" y="0"/>
                    </a:lnTo>
                    <a:close/>
                  </a:path>
                </a:pathLst>
              </a:custGeom>
              <a:solidFill>
                <a:schemeClr val="accent1">
                  <a:alpha val="1000"/>
                </a:schemeClr>
              </a:solidFill>
              <a:ln w="12700" cap="flat" cmpd="sng" algn="ctr">
                <a:solidFill>
                  <a:srgbClr val="1F1A1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sp>
          <p:nvSpPr>
            <p:cNvPr id="28" name="TextBox 27"/>
            <p:cNvSpPr txBox="1"/>
            <p:nvPr/>
          </p:nvSpPr>
          <p:spPr>
            <a:xfrm>
              <a:off x="8267700" y="2070100"/>
              <a:ext cx="457200" cy="46916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5</a:t>
              </a:r>
              <a:endParaRPr lang="en-US" sz="2400" b="1" dirty="0">
                <a:solidFill>
                  <a:srgbClr val="0000FF"/>
                </a:solidFill>
                <a:latin typeface="Arial" pitchFamily="34" charset="0"/>
                <a:cs typeface="Arial" pitchFamily="34" charset="0"/>
              </a:endParaRPr>
            </a:p>
          </p:txBody>
        </p:sp>
      </p:grpSp>
    </p:spTree>
    <p:extLst>
      <p:ext uri="{BB962C8B-B14F-4D97-AF65-F5344CB8AC3E}">
        <p14:creationId xmlns:p14="http://schemas.microsoft.com/office/powerpoint/2010/main" val="390923225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7774" y="1027858"/>
            <a:ext cx="650901"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52</a:t>
            </a:r>
            <a:endParaRPr lang="en-US" sz="2800" b="1" dirty="0">
              <a:solidFill>
                <a:srgbClr val="000000"/>
              </a:solidFill>
              <a:latin typeface="Arial" pitchFamily="34" charset="0"/>
              <a:cs typeface="Arial" pitchFamily="34" charset="0"/>
            </a:endParaRPr>
          </a:p>
        </p:txBody>
      </p:sp>
      <p:pic>
        <p:nvPicPr>
          <p:cNvPr id="58" name="Picture 57"/>
          <p:cNvPicPr>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3335" t="30973" r="24233" b="29850"/>
          <a:stretch/>
        </p:blipFill>
        <p:spPr>
          <a:xfrm>
            <a:off x="1306830" y="564322"/>
            <a:ext cx="3291840" cy="1463040"/>
          </a:xfrm>
          <a:prstGeom prst="rect">
            <a:avLst/>
          </a:prstGeom>
          <a:solidFill>
            <a:scrgbClr r="0" g="0" b="0">
              <a:alpha val="0"/>
            </a:scrgbClr>
          </a:solidFill>
        </p:spPr>
      </p:pic>
      <p:pic>
        <p:nvPicPr>
          <p:cNvPr id="67" name="Picture 6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54876" y="87478"/>
            <a:ext cx="3510534" cy="62485"/>
          </a:xfrm>
          <a:prstGeom prst="rect">
            <a:avLst/>
          </a:prstGeom>
          <a:solidFill>
            <a:scrgbClr r="0" g="0" b="0">
              <a:alpha val="0"/>
            </a:scrgbClr>
          </a:solidFill>
        </p:spPr>
      </p:pic>
      <p:sp>
        <p:nvSpPr>
          <p:cNvPr id="69" name="Rectangle 68"/>
          <p:cNvSpPr/>
          <p:nvPr/>
        </p:nvSpPr>
        <p:spPr>
          <a:xfrm>
            <a:off x="2834617" y="2297044"/>
            <a:ext cx="704679"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a:t>
            </a:r>
          </a:p>
        </p:txBody>
      </p:sp>
      <p:sp>
        <p:nvSpPr>
          <p:cNvPr id="70" name="Rectangle 69"/>
          <p:cNvSpPr/>
          <p:nvPr/>
        </p:nvSpPr>
        <p:spPr>
          <a:xfrm>
            <a:off x="2834617" y="2866306"/>
            <a:ext cx="479499"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&lt;</a:t>
            </a:r>
          </a:p>
        </p:txBody>
      </p:sp>
      <p:sp>
        <p:nvSpPr>
          <p:cNvPr id="71" name="Rectangle 70"/>
          <p:cNvSpPr/>
          <p:nvPr/>
        </p:nvSpPr>
        <p:spPr>
          <a:xfrm>
            <a:off x="2834617" y="3370458"/>
            <a:ext cx="479500"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&gt;</a:t>
            </a:r>
          </a:p>
        </p:txBody>
      </p:sp>
      <p:sp>
        <p:nvSpPr>
          <p:cNvPr id="72" name="TextBox 71"/>
          <p:cNvSpPr txBox="1"/>
          <p:nvPr/>
        </p:nvSpPr>
        <p:spPr>
          <a:xfrm>
            <a:off x="2289381" y="2302830"/>
            <a:ext cx="37821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A</a:t>
            </a:r>
            <a:endParaRPr lang="en-GB" sz="2400" b="1" dirty="0">
              <a:latin typeface="Arial" pitchFamily="34" charset="0"/>
              <a:cs typeface="Arial" pitchFamily="34" charset="0"/>
            </a:endParaRPr>
          </a:p>
        </p:txBody>
      </p:sp>
      <p:sp>
        <p:nvSpPr>
          <p:cNvPr id="73" name="TextBox 72"/>
          <p:cNvSpPr txBox="1"/>
          <p:nvPr/>
        </p:nvSpPr>
        <p:spPr>
          <a:xfrm>
            <a:off x="2294021" y="2875158"/>
            <a:ext cx="37357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B</a:t>
            </a:r>
            <a:endParaRPr lang="en-GB" sz="2400" b="1" dirty="0">
              <a:latin typeface="Arial" pitchFamily="34" charset="0"/>
              <a:cs typeface="Arial" pitchFamily="34" charset="0"/>
            </a:endParaRPr>
          </a:p>
        </p:txBody>
      </p:sp>
      <p:sp>
        <p:nvSpPr>
          <p:cNvPr id="74" name="TextBox 73"/>
          <p:cNvSpPr txBox="1"/>
          <p:nvPr/>
        </p:nvSpPr>
        <p:spPr>
          <a:xfrm>
            <a:off x="2303300" y="3389367"/>
            <a:ext cx="364299"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C</a:t>
            </a:r>
            <a:endParaRPr lang="en-GB" sz="2400" b="1" dirty="0">
              <a:latin typeface="Arial" pitchFamily="34" charset="0"/>
              <a:cs typeface="Arial" pitchFamily="34" charset="0"/>
            </a:endParaRPr>
          </a:p>
        </p:txBody>
      </p:sp>
      <p:sp>
        <p:nvSpPr>
          <p:cNvPr id="75" name="Oval 74"/>
          <p:cNvSpPr/>
          <p:nvPr/>
        </p:nvSpPr>
        <p:spPr>
          <a:xfrm>
            <a:off x="1513817" y="234883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76" name="Oval 75"/>
          <p:cNvSpPr/>
          <p:nvPr/>
        </p:nvSpPr>
        <p:spPr>
          <a:xfrm>
            <a:off x="1516462" y="287433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77" name="Oval 76"/>
          <p:cNvSpPr/>
          <p:nvPr/>
        </p:nvSpPr>
        <p:spPr>
          <a:xfrm>
            <a:off x="1519212" y="339249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grpSp>
        <p:nvGrpSpPr>
          <p:cNvPr id="63" name="Group 62"/>
          <p:cNvGrpSpPr/>
          <p:nvPr/>
        </p:nvGrpSpPr>
        <p:grpSpPr>
          <a:xfrm>
            <a:off x="507222" y="5080000"/>
            <a:ext cx="9290990" cy="992785"/>
            <a:chOff x="219329" y="4311650"/>
            <a:chExt cx="9699372" cy="1008918"/>
          </a:xfrm>
        </p:grpSpPr>
        <p:sp>
          <p:nvSpPr>
            <p:cNvPr id="68" name="TextBox 67"/>
            <p:cNvSpPr txBox="1"/>
            <p:nvPr/>
          </p:nvSpPr>
          <p:spPr>
            <a:xfrm>
              <a:off x="5317928" y="4851400"/>
              <a:ext cx="367355" cy="469168"/>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1</a:t>
              </a:r>
              <a:endParaRPr lang="en-US" sz="2400" b="1" dirty="0">
                <a:solidFill>
                  <a:srgbClr val="000000"/>
                </a:solidFill>
                <a:latin typeface="Arial" pitchFamily="34" charset="0"/>
                <a:cs typeface="Arial" pitchFamily="34" charset="0"/>
              </a:endParaRPr>
            </a:p>
          </p:txBody>
        </p:sp>
        <p:sp>
          <p:nvSpPr>
            <p:cNvPr id="124" name="TextBox 123"/>
            <p:cNvSpPr txBox="1"/>
            <p:nvPr/>
          </p:nvSpPr>
          <p:spPr>
            <a:xfrm>
              <a:off x="4902201" y="4851401"/>
              <a:ext cx="419100"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0</a:t>
              </a:r>
              <a:endParaRPr lang="en-US" sz="2400" b="1" dirty="0">
                <a:solidFill>
                  <a:srgbClr val="000000"/>
                </a:solidFill>
                <a:latin typeface="Arial" pitchFamily="34" charset="0"/>
                <a:cs typeface="Arial" pitchFamily="34" charset="0"/>
              </a:endParaRPr>
            </a:p>
          </p:txBody>
        </p:sp>
        <p:sp>
          <p:nvSpPr>
            <p:cNvPr id="125" name="TextBox 124"/>
            <p:cNvSpPr txBox="1"/>
            <p:nvPr/>
          </p:nvSpPr>
          <p:spPr>
            <a:xfrm>
              <a:off x="5765800" y="4851400"/>
              <a:ext cx="330200" cy="469168"/>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2</a:t>
              </a:r>
              <a:endParaRPr lang="en-US" sz="2400" b="1" dirty="0">
                <a:solidFill>
                  <a:srgbClr val="000000"/>
                </a:solidFill>
                <a:latin typeface="Arial" pitchFamily="34" charset="0"/>
                <a:cs typeface="Arial" pitchFamily="34" charset="0"/>
              </a:endParaRPr>
            </a:p>
          </p:txBody>
        </p:sp>
        <p:sp>
          <p:nvSpPr>
            <p:cNvPr id="126" name="TextBox 125"/>
            <p:cNvSpPr txBox="1"/>
            <p:nvPr/>
          </p:nvSpPr>
          <p:spPr>
            <a:xfrm>
              <a:off x="6133309" y="4851400"/>
              <a:ext cx="325371" cy="469168"/>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3</a:t>
              </a:r>
              <a:endParaRPr lang="en-US" sz="2400" b="1" dirty="0">
                <a:solidFill>
                  <a:srgbClr val="000000"/>
                </a:solidFill>
                <a:latin typeface="Arial" pitchFamily="34" charset="0"/>
                <a:cs typeface="Arial" pitchFamily="34" charset="0"/>
              </a:endParaRPr>
            </a:p>
          </p:txBody>
        </p:sp>
        <p:sp>
          <p:nvSpPr>
            <p:cNvPr id="127" name="TextBox 126"/>
            <p:cNvSpPr txBox="1"/>
            <p:nvPr/>
          </p:nvSpPr>
          <p:spPr>
            <a:xfrm>
              <a:off x="6565900" y="4851400"/>
              <a:ext cx="355600" cy="469168"/>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4</a:t>
              </a:r>
              <a:endParaRPr lang="en-US" sz="2400" b="1" dirty="0">
                <a:solidFill>
                  <a:srgbClr val="000000"/>
                </a:solidFill>
                <a:latin typeface="Arial" pitchFamily="34" charset="0"/>
                <a:cs typeface="Arial" pitchFamily="34" charset="0"/>
              </a:endParaRPr>
            </a:p>
          </p:txBody>
        </p:sp>
        <p:sp>
          <p:nvSpPr>
            <p:cNvPr id="128" name="TextBox 127"/>
            <p:cNvSpPr txBox="1"/>
            <p:nvPr/>
          </p:nvSpPr>
          <p:spPr>
            <a:xfrm>
              <a:off x="7010400" y="4851400"/>
              <a:ext cx="355600" cy="469168"/>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5</a:t>
              </a:r>
              <a:endParaRPr lang="en-US" sz="2400" b="1">
                <a:solidFill>
                  <a:srgbClr val="000000"/>
                </a:solidFill>
                <a:latin typeface="Arial" pitchFamily="34" charset="0"/>
                <a:cs typeface="Arial" pitchFamily="34" charset="0"/>
              </a:endParaRPr>
            </a:p>
          </p:txBody>
        </p:sp>
        <p:sp>
          <p:nvSpPr>
            <p:cNvPr id="129" name="TextBox 128"/>
            <p:cNvSpPr txBox="1"/>
            <p:nvPr/>
          </p:nvSpPr>
          <p:spPr>
            <a:xfrm>
              <a:off x="7404100" y="4851401"/>
              <a:ext cx="355600"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6</a:t>
              </a:r>
              <a:endParaRPr lang="en-US" sz="2400" b="1" dirty="0">
                <a:solidFill>
                  <a:srgbClr val="000000"/>
                </a:solidFill>
                <a:latin typeface="Arial" pitchFamily="34" charset="0"/>
                <a:cs typeface="Arial" pitchFamily="34" charset="0"/>
              </a:endParaRPr>
            </a:p>
          </p:txBody>
        </p:sp>
        <p:sp>
          <p:nvSpPr>
            <p:cNvPr id="130" name="TextBox 129"/>
            <p:cNvSpPr txBox="1"/>
            <p:nvPr/>
          </p:nvSpPr>
          <p:spPr>
            <a:xfrm>
              <a:off x="7810500" y="4851401"/>
              <a:ext cx="355600"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7</a:t>
              </a:r>
              <a:endParaRPr lang="en-US" sz="2400" b="1">
                <a:solidFill>
                  <a:srgbClr val="000000"/>
                </a:solidFill>
                <a:latin typeface="Arial" pitchFamily="34" charset="0"/>
                <a:cs typeface="Arial" pitchFamily="34" charset="0"/>
              </a:endParaRPr>
            </a:p>
          </p:txBody>
        </p:sp>
        <p:sp>
          <p:nvSpPr>
            <p:cNvPr id="131" name="TextBox 130"/>
            <p:cNvSpPr txBox="1"/>
            <p:nvPr/>
          </p:nvSpPr>
          <p:spPr>
            <a:xfrm>
              <a:off x="8229600" y="4838699"/>
              <a:ext cx="355600" cy="481869"/>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8</a:t>
              </a:r>
              <a:endParaRPr lang="en-US" sz="2400" b="1">
                <a:solidFill>
                  <a:srgbClr val="000000"/>
                </a:solidFill>
                <a:latin typeface="Arial" pitchFamily="34" charset="0"/>
                <a:cs typeface="Arial" pitchFamily="34" charset="0"/>
              </a:endParaRPr>
            </a:p>
          </p:txBody>
        </p:sp>
        <p:sp>
          <p:nvSpPr>
            <p:cNvPr id="132" name="TextBox 131"/>
            <p:cNvSpPr txBox="1"/>
            <p:nvPr/>
          </p:nvSpPr>
          <p:spPr>
            <a:xfrm>
              <a:off x="8648700" y="4838699"/>
              <a:ext cx="368300"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9</a:t>
              </a:r>
              <a:endParaRPr lang="en-US" sz="2400" b="1">
                <a:solidFill>
                  <a:srgbClr val="000000"/>
                </a:solidFill>
                <a:latin typeface="Arial" pitchFamily="34" charset="0"/>
                <a:cs typeface="Arial" pitchFamily="34" charset="0"/>
              </a:endParaRPr>
            </a:p>
          </p:txBody>
        </p:sp>
        <p:sp>
          <p:nvSpPr>
            <p:cNvPr id="133" name="TextBox 132"/>
            <p:cNvSpPr txBox="1"/>
            <p:nvPr/>
          </p:nvSpPr>
          <p:spPr>
            <a:xfrm>
              <a:off x="9017000" y="4813300"/>
              <a:ext cx="757937"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10</a:t>
              </a:r>
              <a:endParaRPr lang="en-US" sz="2400" b="1">
                <a:solidFill>
                  <a:srgbClr val="000000"/>
                </a:solidFill>
                <a:latin typeface="Arial" pitchFamily="34" charset="0"/>
                <a:cs typeface="Arial" pitchFamily="34" charset="0"/>
              </a:endParaRPr>
            </a:p>
          </p:txBody>
        </p:sp>
        <p:grpSp>
          <p:nvGrpSpPr>
            <p:cNvPr id="134" name="Group 133"/>
            <p:cNvGrpSpPr/>
            <p:nvPr/>
          </p:nvGrpSpPr>
          <p:grpSpPr>
            <a:xfrm>
              <a:off x="219329" y="4311650"/>
              <a:ext cx="9699372" cy="567818"/>
              <a:chOff x="219329" y="4311650"/>
              <a:chExt cx="9699372" cy="567818"/>
            </a:xfrm>
          </p:grpSpPr>
          <p:sp>
            <p:nvSpPr>
              <p:cNvPr id="166" name="Freeform 165"/>
              <p:cNvSpPr/>
              <p:nvPr/>
            </p:nvSpPr>
            <p:spPr>
              <a:xfrm>
                <a:off x="232791" y="4582795"/>
                <a:ext cx="9684005" cy="21464"/>
              </a:xfrm>
              <a:custGeom>
                <a:avLst/>
                <a:gdLst/>
                <a:ahLst/>
                <a:cxnLst/>
                <a:rect l="0" t="0" r="0" b="0"/>
                <a:pathLst>
                  <a:path w="9684005" h="21464">
                    <a:moveTo>
                      <a:pt x="0" y="21463"/>
                    </a:moveTo>
                    <a:lnTo>
                      <a:pt x="0" y="0"/>
                    </a:lnTo>
                    <a:lnTo>
                      <a:pt x="9684004" y="0"/>
                    </a:lnTo>
                    <a:lnTo>
                      <a:pt x="9684004" y="2146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67" name="Freeform 166"/>
              <p:cNvSpPr/>
              <p:nvPr/>
            </p:nvSpPr>
            <p:spPr>
              <a:xfrm>
                <a:off x="219329" y="4311650"/>
                <a:ext cx="279782" cy="296927"/>
              </a:xfrm>
              <a:custGeom>
                <a:avLst/>
                <a:gdLst/>
                <a:ahLst/>
                <a:cxnLst/>
                <a:rect l="0" t="0" r="0" b="0"/>
                <a:pathLst>
                  <a:path w="279782" h="296927">
                    <a:moveTo>
                      <a:pt x="13462" y="296926"/>
                    </a:moveTo>
                    <a:lnTo>
                      <a:pt x="0" y="281813"/>
                    </a:lnTo>
                    <a:lnTo>
                      <a:pt x="266065" y="0"/>
                    </a:lnTo>
                    <a:lnTo>
                      <a:pt x="279781" y="1485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68" name="Freeform 167"/>
              <p:cNvSpPr/>
              <p:nvPr/>
            </p:nvSpPr>
            <p:spPr>
              <a:xfrm>
                <a:off x="223139" y="4581652"/>
                <a:ext cx="279782" cy="296927"/>
              </a:xfrm>
              <a:custGeom>
                <a:avLst/>
                <a:gdLst/>
                <a:ahLst/>
                <a:cxnLst/>
                <a:rect l="0" t="0" r="0" b="0"/>
                <a:pathLst>
                  <a:path w="279782" h="296927">
                    <a:moveTo>
                      <a:pt x="0" y="14986"/>
                    </a:moveTo>
                    <a:lnTo>
                      <a:pt x="13716" y="0"/>
                    </a:lnTo>
                    <a:lnTo>
                      <a:pt x="279781" y="281813"/>
                    </a:lnTo>
                    <a:lnTo>
                      <a:pt x="266192" y="29692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69" name="Freeform 168"/>
              <p:cNvSpPr/>
              <p:nvPr/>
            </p:nvSpPr>
            <p:spPr>
              <a:xfrm>
                <a:off x="9639046" y="4312793"/>
                <a:ext cx="279655" cy="296800"/>
              </a:xfrm>
              <a:custGeom>
                <a:avLst/>
                <a:gdLst/>
                <a:ahLst/>
                <a:cxnLst/>
                <a:rect l="0" t="0" r="0" b="0"/>
                <a:pathLst>
                  <a:path w="279655" h="296800">
                    <a:moveTo>
                      <a:pt x="279654" y="281813"/>
                    </a:moveTo>
                    <a:lnTo>
                      <a:pt x="266192" y="296799"/>
                    </a:lnTo>
                    <a:lnTo>
                      <a:pt x="0" y="14986"/>
                    </a:lnTo>
                    <a:lnTo>
                      <a:pt x="13462"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70" name="Freeform 169"/>
              <p:cNvSpPr/>
              <p:nvPr/>
            </p:nvSpPr>
            <p:spPr>
              <a:xfrm>
                <a:off x="9634982" y="4582795"/>
                <a:ext cx="279909" cy="296673"/>
              </a:xfrm>
              <a:custGeom>
                <a:avLst/>
                <a:gdLst/>
                <a:ahLst/>
                <a:cxnLst/>
                <a:rect l="0" t="0" r="0" b="0"/>
                <a:pathLst>
                  <a:path w="279909" h="296673">
                    <a:moveTo>
                      <a:pt x="266319" y="0"/>
                    </a:moveTo>
                    <a:lnTo>
                      <a:pt x="279908" y="15113"/>
                    </a:lnTo>
                    <a:lnTo>
                      <a:pt x="13716" y="296672"/>
                    </a:lnTo>
                    <a:lnTo>
                      <a:pt x="0" y="28181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sp>
          <p:nvSpPr>
            <p:cNvPr id="135" name="Freeform 134"/>
            <p:cNvSpPr/>
            <p:nvPr/>
          </p:nvSpPr>
          <p:spPr>
            <a:xfrm>
              <a:off x="9215755"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6" name="Freeform 135"/>
            <p:cNvSpPr/>
            <p:nvPr/>
          </p:nvSpPr>
          <p:spPr>
            <a:xfrm>
              <a:off x="8399399"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7" name="Freeform 136"/>
            <p:cNvSpPr/>
            <p:nvPr/>
          </p:nvSpPr>
          <p:spPr>
            <a:xfrm>
              <a:off x="7533005" y="4330065"/>
              <a:ext cx="22226" cy="447422"/>
            </a:xfrm>
            <a:custGeom>
              <a:avLst/>
              <a:gdLst/>
              <a:ahLst/>
              <a:cxnLst/>
              <a:rect l="0" t="0" r="0" b="0"/>
              <a:pathLst>
                <a:path w="22226" h="447422">
                  <a:moveTo>
                    <a:pt x="0" y="0"/>
                  </a:moveTo>
                  <a:lnTo>
                    <a:pt x="22225" y="0"/>
                  </a:lnTo>
                  <a:lnTo>
                    <a:pt x="22225"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8" name="Freeform 137"/>
            <p:cNvSpPr/>
            <p:nvPr/>
          </p:nvSpPr>
          <p:spPr>
            <a:xfrm>
              <a:off x="6716776"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9" name="Freeform 138"/>
            <p:cNvSpPr/>
            <p:nvPr/>
          </p:nvSpPr>
          <p:spPr>
            <a:xfrm>
              <a:off x="5900420"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0" name="Freeform 139"/>
            <p:cNvSpPr/>
            <p:nvPr/>
          </p:nvSpPr>
          <p:spPr>
            <a:xfrm>
              <a:off x="4201033"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1" name="Freeform 140"/>
            <p:cNvSpPr/>
            <p:nvPr/>
          </p:nvSpPr>
          <p:spPr>
            <a:xfrm>
              <a:off x="3384677"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2" name="Freeform 141"/>
            <p:cNvSpPr/>
            <p:nvPr/>
          </p:nvSpPr>
          <p:spPr>
            <a:xfrm>
              <a:off x="2518410"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3" name="Freeform 142"/>
            <p:cNvSpPr/>
            <p:nvPr/>
          </p:nvSpPr>
          <p:spPr>
            <a:xfrm>
              <a:off x="1702054"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4" name="Freeform 143"/>
            <p:cNvSpPr/>
            <p:nvPr/>
          </p:nvSpPr>
          <p:spPr>
            <a:xfrm>
              <a:off x="885698"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5" name="Freeform 144"/>
            <p:cNvSpPr/>
            <p:nvPr/>
          </p:nvSpPr>
          <p:spPr>
            <a:xfrm>
              <a:off x="5050663" y="4330065"/>
              <a:ext cx="22226" cy="447422"/>
            </a:xfrm>
            <a:custGeom>
              <a:avLst/>
              <a:gdLst/>
              <a:ahLst/>
              <a:cxnLst/>
              <a:rect l="0" t="0" r="0" b="0"/>
              <a:pathLst>
                <a:path w="22226" h="447422">
                  <a:moveTo>
                    <a:pt x="0" y="0"/>
                  </a:moveTo>
                  <a:lnTo>
                    <a:pt x="22225" y="0"/>
                  </a:lnTo>
                  <a:lnTo>
                    <a:pt x="22225"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6" name="Freeform 145"/>
            <p:cNvSpPr/>
            <p:nvPr/>
          </p:nvSpPr>
          <p:spPr>
            <a:xfrm>
              <a:off x="2984881"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7" name="Freeform 146"/>
            <p:cNvSpPr/>
            <p:nvPr/>
          </p:nvSpPr>
          <p:spPr>
            <a:xfrm>
              <a:off x="2118614"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8" name="Freeform 147"/>
            <p:cNvSpPr/>
            <p:nvPr/>
          </p:nvSpPr>
          <p:spPr>
            <a:xfrm>
              <a:off x="1302258"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9" name="Freeform 148"/>
            <p:cNvSpPr/>
            <p:nvPr/>
          </p:nvSpPr>
          <p:spPr>
            <a:xfrm>
              <a:off x="6283579"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0" name="Freeform 149"/>
            <p:cNvSpPr/>
            <p:nvPr/>
          </p:nvSpPr>
          <p:spPr>
            <a:xfrm>
              <a:off x="5467223"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1" name="Freeform 150"/>
            <p:cNvSpPr/>
            <p:nvPr/>
          </p:nvSpPr>
          <p:spPr>
            <a:xfrm>
              <a:off x="4600956"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2" name="Freeform 151"/>
            <p:cNvSpPr/>
            <p:nvPr/>
          </p:nvSpPr>
          <p:spPr>
            <a:xfrm>
              <a:off x="3784600"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3" name="Freeform 152"/>
            <p:cNvSpPr/>
            <p:nvPr/>
          </p:nvSpPr>
          <p:spPr>
            <a:xfrm>
              <a:off x="8765921"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4" name="Freeform 153"/>
            <p:cNvSpPr/>
            <p:nvPr/>
          </p:nvSpPr>
          <p:spPr>
            <a:xfrm>
              <a:off x="7949565"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5" name="Freeform 154"/>
            <p:cNvSpPr/>
            <p:nvPr/>
          </p:nvSpPr>
          <p:spPr>
            <a:xfrm>
              <a:off x="7133209"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6" name="TextBox 155"/>
            <p:cNvSpPr txBox="1"/>
            <p:nvPr/>
          </p:nvSpPr>
          <p:spPr>
            <a:xfrm>
              <a:off x="4347736" y="4851400"/>
              <a:ext cx="483669"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-1</a:t>
              </a:r>
              <a:endParaRPr lang="en-US" sz="2400" b="1" dirty="0">
                <a:solidFill>
                  <a:srgbClr val="000000"/>
                </a:solidFill>
                <a:latin typeface="Arial" pitchFamily="34" charset="0"/>
                <a:cs typeface="Arial" pitchFamily="34" charset="0"/>
              </a:endParaRPr>
            </a:p>
          </p:txBody>
        </p:sp>
        <p:sp>
          <p:nvSpPr>
            <p:cNvPr id="157" name="TextBox 156"/>
            <p:cNvSpPr txBox="1"/>
            <p:nvPr/>
          </p:nvSpPr>
          <p:spPr>
            <a:xfrm>
              <a:off x="3965589" y="4851400"/>
              <a:ext cx="506741"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-2</a:t>
              </a:r>
              <a:endParaRPr lang="en-US" sz="2400" b="1" dirty="0">
                <a:solidFill>
                  <a:srgbClr val="000000"/>
                </a:solidFill>
                <a:latin typeface="Arial" pitchFamily="34" charset="0"/>
                <a:cs typeface="Arial" pitchFamily="34" charset="0"/>
              </a:endParaRPr>
            </a:p>
          </p:txBody>
        </p:sp>
        <p:sp>
          <p:nvSpPr>
            <p:cNvPr id="158" name="TextBox 157"/>
            <p:cNvSpPr txBox="1"/>
            <p:nvPr/>
          </p:nvSpPr>
          <p:spPr>
            <a:xfrm>
              <a:off x="3528000" y="4851400"/>
              <a:ext cx="475081"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-3</a:t>
              </a:r>
              <a:endParaRPr lang="en-US" sz="2400" b="1" dirty="0">
                <a:solidFill>
                  <a:srgbClr val="000000"/>
                </a:solidFill>
                <a:latin typeface="Arial" pitchFamily="34" charset="0"/>
                <a:cs typeface="Arial" pitchFamily="34" charset="0"/>
              </a:endParaRPr>
            </a:p>
          </p:txBody>
        </p:sp>
        <p:sp>
          <p:nvSpPr>
            <p:cNvPr id="159" name="TextBox 158"/>
            <p:cNvSpPr txBox="1"/>
            <p:nvPr/>
          </p:nvSpPr>
          <p:spPr>
            <a:xfrm>
              <a:off x="3131867" y="4851400"/>
              <a:ext cx="493689"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-4</a:t>
              </a:r>
              <a:endParaRPr lang="en-US" sz="2400" b="1" dirty="0">
                <a:solidFill>
                  <a:srgbClr val="000000"/>
                </a:solidFill>
                <a:latin typeface="Arial" pitchFamily="34" charset="0"/>
                <a:cs typeface="Arial" pitchFamily="34" charset="0"/>
              </a:endParaRPr>
            </a:p>
          </p:txBody>
        </p:sp>
        <p:sp>
          <p:nvSpPr>
            <p:cNvPr id="160" name="TextBox 159"/>
            <p:cNvSpPr txBox="1"/>
            <p:nvPr/>
          </p:nvSpPr>
          <p:spPr>
            <a:xfrm>
              <a:off x="2754307" y="4851400"/>
              <a:ext cx="509633"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-5</a:t>
              </a:r>
              <a:endParaRPr lang="en-US" sz="2400" b="1" dirty="0">
                <a:solidFill>
                  <a:srgbClr val="000000"/>
                </a:solidFill>
                <a:latin typeface="Arial" pitchFamily="34" charset="0"/>
                <a:cs typeface="Arial" pitchFamily="34" charset="0"/>
              </a:endParaRPr>
            </a:p>
          </p:txBody>
        </p:sp>
        <p:sp>
          <p:nvSpPr>
            <p:cNvPr id="161" name="TextBox 160"/>
            <p:cNvSpPr txBox="1"/>
            <p:nvPr/>
          </p:nvSpPr>
          <p:spPr>
            <a:xfrm>
              <a:off x="2255279" y="4851400"/>
              <a:ext cx="496454"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-6</a:t>
              </a:r>
              <a:endParaRPr lang="en-US" sz="2400" b="1" dirty="0">
                <a:solidFill>
                  <a:srgbClr val="000000"/>
                </a:solidFill>
                <a:latin typeface="Arial" pitchFamily="34" charset="0"/>
                <a:cs typeface="Arial" pitchFamily="34" charset="0"/>
              </a:endParaRPr>
            </a:p>
          </p:txBody>
        </p:sp>
        <p:sp>
          <p:nvSpPr>
            <p:cNvPr id="162" name="TextBox 161"/>
            <p:cNvSpPr txBox="1"/>
            <p:nvPr/>
          </p:nvSpPr>
          <p:spPr>
            <a:xfrm>
              <a:off x="1851344" y="4851400"/>
              <a:ext cx="517878"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-7</a:t>
              </a:r>
              <a:endParaRPr lang="en-US" sz="2400" b="1" dirty="0">
                <a:solidFill>
                  <a:srgbClr val="000000"/>
                </a:solidFill>
                <a:latin typeface="Arial" pitchFamily="34" charset="0"/>
                <a:cs typeface="Arial" pitchFamily="34" charset="0"/>
              </a:endParaRPr>
            </a:p>
          </p:txBody>
        </p:sp>
        <p:sp>
          <p:nvSpPr>
            <p:cNvPr id="163" name="TextBox 162"/>
            <p:cNvSpPr txBox="1"/>
            <p:nvPr/>
          </p:nvSpPr>
          <p:spPr>
            <a:xfrm>
              <a:off x="1439898" y="4851400"/>
              <a:ext cx="512408"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-8</a:t>
              </a:r>
              <a:endParaRPr lang="en-US" sz="2400" b="1" dirty="0">
                <a:solidFill>
                  <a:srgbClr val="000000"/>
                </a:solidFill>
                <a:latin typeface="Arial" pitchFamily="34" charset="0"/>
                <a:cs typeface="Arial" pitchFamily="34" charset="0"/>
              </a:endParaRPr>
            </a:p>
          </p:txBody>
        </p:sp>
        <p:sp>
          <p:nvSpPr>
            <p:cNvPr id="164" name="TextBox 163"/>
            <p:cNvSpPr txBox="1"/>
            <p:nvPr/>
          </p:nvSpPr>
          <p:spPr>
            <a:xfrm>
              <a:off x="1060237" y="4851400"/>
              <a:ext cx="484433"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-9</a:t>
              </a:r>
              <a:endParaRPr lang="en-US" sz="2400" b="1" dirty="0">
                <a:solidFill>
                  <a:srgbClr val="000000"/>
                </a:solidFill>
                <a:latin typeface="Arial" pitchFamily="34" charset="0"/>
                <a:cs typeface="Arial" pitchFamily="34" charset="0"/>
              </a:endParaRPr>
            </a:p>
          </p:txBody>
        </p:sp>
        <p:sp>
          <p:nvSpPr>
            <p:cNvPr id="165" name="TextBox 164"/>
            <p:cNvSpPr txBox="1"/>
            <p:nvPr/>
          </p:nvSpPr>
          <p:spPr>
            <a:xfrm>
              <a:off x="544968" y="4851400"/>
              <a:ext cx="672871"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-10</a:t>
              </a:r>
              <a:endParaRPr lang="en-US" sz="2400" b="1" dirty="0">
                <a:solidFill>
                  <a:srgbClr val="000000"/>
                </a:solidFill>
                <a:latin typeface="Arial" pitchFamily="34" charset="0"/>
                <a:cs typeface="Arial" pitchFamily="34" charset="0"/>
              </a:endParaRPr>
            </a:p>
          </p:txBody>
        </p:sp>
      </p:grpSp>
    </p:spTree>
    <p:extLst>
      <p:ext uri="{BB962C8B-B14F-4D97-AF65-F5344CB8AC3E}">
        <p14:creationId xmlns:p14="http://schemas.microsoft.com/office/powerpoint/2010/main" val="345082322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726" y="1020064"/>
            <a:ext cx="677520"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53</a:t>
            </a:r>
            <a:endParaRPr lang="en-US" sz="2800" b="1" dirty="0">
              <a:solidFill>
                <a:srgbClr val="000000"/>
              </a:solidFill>
              <a:latin typeface="Arial" pitchFamily="34" charset="0"/>
              <a:cs typeface="Arial" pitchFamily="34" charset="0"/>
            </a:endParaRPr>
          </a:p>
        </p:txBody>
      </p:sp>
      <p:pic>
        <p:nvPicPr>
          <p:cNvPr id="58" name="Picture 57"/>
          <p:cNvPicPr>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5119" t="31529" r="23233" b="34803"/>
          <a:stretch/>
        </p:blipFill>
        <p:spPr>
          <a:xfrm>
            <a:off x="1513816" y="551068"/>
            <a:ext cx="3135211" cy="1350884"/>
          </a:xfrm>
          <a:prstGeom prst="rect">
            <a:avLst/>
          </a:prstGeom>
          <a:solidFill>
            <a:scrgbClr r="0" g="0" b="0">
              <a:alpha val="0"/>
            </a:scrgbClr>
          </a:solidFill>
        </p:spPr>
      </p:pic>
      <p:pic>
        <p:nvPicPr>
          <p:cNvPr id="67" name="Picture 6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54876" y="87478"/>
            <a:ext cx="3510534" cy="62485"/>
          </a:xfrm>
          <a:prstGeom prst="rect">
            <a:avLst/>
          </a:prstGeom>
          <a:solidFill>
            <a:scrgbClr r="0" g="0" b="0">
              <a:alpha val="0"/>
            </a:scrgbClr>
          </a:solidFill>
        </p:spPr>
      </p:pic>
      <p:sp>
        <p:nvSpPr>
          <p:cNvPr id="69" name="Rectangle 68"/>
          <p:cNvSpPr/>
          <p:nvPr/>
        </p:nvSpPr>
        <p:spPr>
          <a:xfrm>
            <a:off x="2834617" y="2297044"/>
            <a:ext cx="651533"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a:t>
            </a:r>
          </a:p>
        </p:txBody>
      </p:sp>
      <p:sp>
        <p:nvSpPr>
          <p:cNvPr id="70" name="Rectangle 69"/>
          <p:cNvSpPr/>
          <p:nvPr/>
        </p:nvSpPr>
        <p:spPr>
          <a:xfrm>
            <a:off x="2834617" y="2866306"/>
            <a:ext cx="401967"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&lt;</a:t>
            </a:r>
          </a:p>
        </p:txBody>
      </p:sp>
      <p:sp>
        <p:nvSpPr>
          <p:cNvPr id="71" name="Rectangle 70"/>
          <p:cNvSpPr/>
          <p:nvPr/>
        </p:nvSpPr>
        <p:spPr>
          <a:xfrm>
            <a:off x="2834617" y="3390336"/>
            <a:ext cx="803934" cy="490342"/>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&gt;</a:t>
            </a:r>
          </a:p>
        </p:txBody>
      </p:sp>
      <p:sp>
        <p:nvSpPr>
          <p:cNvPr id="72" name="TextBox 71"/>
          <p:cNvSpPr txBox="1"/>
          <p:nvPr/>
        </p:nvSpPr>
        <p:spPr>
          <a:xfrm>
            <a:off x="2289381" y="2302830"/>
            <a:ext cx="37821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A</a:t>
            </a:r>
            <a:endParaRPr lang="en-GB" sz="2400" b="1" dirty="0">
              <a:latin typeface="Arial" pitchFamily="34" charset="0"/>
              <a:cs typeface="Arial" pitchFamily="34" charset="0"/>
            </a:endParaRPr>
          </a:p>
        </p:txBody>
      </p:sp>
      <p:sp>
        <p:nvSpPr>
          <p:cNvPr id="73" name="TextBox 72"/>
          <p:cNvSpPr txBox="1"/>
          <p:nvPr/>
        </p:nvSpPr>
        <p:spPr>
          <a:xfrm>
            <a:off x="2294021" y="2875158"/>
            <a:ext cx="37357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B</a:t>
            </a:r>
            <a:endParaRPr lang="en-GB" sz="2400" b="1" dirty="0">
              <a:latin typeface="Arial" pitchFamily="34" charset="0"/>
              <a:cs typeface="Arial" pitchFamily="34" charset="0"/>
            </a:endParaRPr>
          </a:p>
        </p:txBody>
      </p:sp>
      <p:sp>
        <p:nvSpPr>
          <p:cNvPr id="74" name="TextBox 73"/>
          <p:cNvSpPr txBox="1"/>
          <p:nvPr/>
        </p:nvSpPr>
        <p:spPr>
          <a:xfrm>
            <a:off x="2303300" y="3389367"/>
            <a:ext cx="364299"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C</a:t>
            </a:r>
            <a:endParaRPr lang="en-GB" sz="2400" b="1" dirty="0">
              <a:latin typeface="Arial" pitchFamily="34" charset="0"/>
              <a:cs typeface="Arial" pitchFamily="34" charset="0"/>
            </a:endParaRPr>
          </a:p>
        </p:txBody>
      </p:sp>
      <p:sp>
        <p:nvSpPr>
          <p:cNvPr id="75" name="Oval 74"/>
          <p:cNvSpPr/>
          <p:nvPr/>
        </p:nvSpPr>
        <p:spPr>
          <a:xfrm>
            <a:off x="1513817" y="234883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76" name="Oval 75"/>
          <p:cNvSpPr/>
          <p:nvPr/>
        </p:nvSpPr>
        <p:spPr>
          <a:xfrm>
            <a:off x="1516462" y="287433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77" name="Oval 76"/>
          <p:cNvSpPr/>
          <p:nvPr/>
        </p:nvSpPr>
        <p:spPr>
          <a:xfrm>
            <a:off x="1519212" y="339249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grpSp>
        <p:nvGrpSpPr>
          <p:cNvPr id="63" name="Group 62"/>
          <p:cNvGrpSpPr/>
          <p:nvPr/>
        </p:nvGrpSpPr>
        <p:grpSpPr>
          <a:xfrm>
            <a:off x="507222" y="5080000"/>
            <a:ext cx="9290990" cy="992785"/>
            <a:chOff x="219329" y="4311650"/>
            <a:chExt cx="9699372" cy="1008918"/>
          </a:xfrm>
        </p:grpSpPr>
        <p:sp>
          <p:nvSpPr>
            <p:cNvPr id="68" name="TextBox 67"/>
            <p:cNvSpPr txBox="1"/>
            <p:nvPr/>
          </p:nvSpPr>
          <p:spPr>
            <a:xfrm>
              <a:off x="5317928" y="4851400"/>
              <a:ext cx="367355" cy="469168"/>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1</a:t>
              </a:r>
              <a:endParaRPr lang="en-US" sz="2400" b="1" dirty="0">
                <a:solidFill>
                  <a:srgbClr val="000000"/>
                </a:solidFill>
                <a:latin typeface="Arial" pitchFamily="34" charset="0"/>
                <a:cs typeface="Arial" pitchFamily="34" charset="0"/>
              </a:endParaRPr>
            </a:p>
          </p:txBody>
        </p:sp>
        <p:sp>
          <p:nvSpPr>
            <p:cNvPr id="124" name="TextBox 123"/>
            <p:cNvSpPr txBox="1"/>
            <p:nvPr/>
          </p:nvSpPr>
          <p:spPr>
            <a:xfrm>
              <a:off x="4902201" y="4851401"/>
              <a:ext cx="419100"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0</a:t>
              </a:r>
              <a:endParaRPr lang="en-US" sz="2400" b="1" dirty="0">
                <a:solidFill>
                  <a:srgbClr val="000000"/>
                </a:solidFill>
                <a:latin typeface="Arial" pitchFamily="34" charset="0"/>
                <a:cs typeface="Arial" pitchFamily="34" charset="0"/>
              </a:endParaRPr>
            </a:p>
          </p:txBody>
        </p:sp>
        <p:sp>
          <p:nvSpPr>
            <p:cNvPr id="125" name="TextBox 124"/>
            <p:cNvSpPr txBox="1"/>
            <p:nvPr/>
          </p:nvSpPr>
          <p:spPr>
            <a:xfrm>
              <a:off x="5765800" y="4851400"/>
              <a:ext cx="330200" cy="469168"/>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2</a:t>
              </a:r>
              <a:endParaRPr lang="en-US" sz="2400" b="1" dirty="0">
                <a:solidFill>
                  <a:srgbClr val="000000"/>
                </a:solidFill>
                <a:latin typeface="Arial" pitchFamily="34" charset="0"/>
                <a:cs typeface="Arial" pitchFamily="34" charset="0"/>
              </a:endParaRPr>
            </a:p>
          </p:txBody>
        </p:sp>
        <p:sp>
          <p:nvSpPr>
            <p:cNvPr id="126" name="TextBox 125"/>
            <p:cNvSpPr txBox="1"/>
            <p:nvPr/>
          </p:nvSpPr>
          <p:spPr>
            <a:xfrm>
              <a:off x="6133309" y="4851400"/>
              <a:ext cx="325371" cy="469168"/>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3</a:t>
              </a:r>
              <a:endParaRPr lang="en-US" sz="2400" b="1" dirty="0">
                <a:solidFill>
                  <a:srgbClr val="000000"/>
                </a:solidFill>
                <a:latin typeface="Arial" pitchFamily="34" charset="0"/>
                <a:cs typeface="Arial" pitchFamily="34" charset="0"/>
              </a:endParaRPr>
            </a:p>
          </p:txBody>
        </p:sp>
        <p:sp>
          <p:nvSpPr>
            <p:cNvPr id="127" name="TextBox 126"/>
            <p:cNvSpPr txBox="1"/>
            <p:nvPr/>
          </p:nvSpPr>
          <p:spPr>
            <a:xfrm>
              <a:off x="6565900" y="4851400"/>
              <a:ext cx="355600" cy="469168"/>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4</a:t>
              </a:r>
              <a:endParaRPr lang="en-US" sz="2400" b="1" dirty="0">
                <a:solidFill>
                  <a:srgbClr val="000000"/>
                </a:solidFill>
                <a:latin typeface="Arial" pitchFamily="34" charset="0"/>
                <a:cs typeface="Arial" pitchFamily="34" charset="0"/>
              </a:endParaRPr>
            </a:p>
          </p:txBody>
        </p:sp>
        <p:sp>
          <p:nvSpPr>
            <p:cNvPr id="128" name="TextBox 127"/>
            <p:cNvSpPr txBox="1"/>
            <p:nvPr/>
          </p:nvSpPr>
          <p:spPr>
            <a:xfrm>
              <a:off x="7010400" y="4851400"/>
              <a:ext cx="355600" cy="469168"/>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5</a:t>
              </a:r>
              <a:endParaRPr lang="en-US" sz="2400" b="1">
                <a:solidFill>
                  <a:srgbClr val="000000"/>
                </a:solidFill>
                <a:latin typeface="Arial" pitchFamily="34" charset="0"/>
                <a:cs typeface="Arial" pitchFamily="34" charset="0"/>
              </a:endParaRPr>
            </a:p>
          </p:txBody>
        </p:sp>
        <p:sp>
          <p:nvSpPr>
            <p:cNvPr id="129" name="TextBox 128"/>
            <p:cNvSpPr txBox="1"/>
            <p:nvPr/>
          </p:nvSpPr>
          <p:spPr>
            <a:xfrm>
              <a:off x="7404100" y="4851401"/>
              <a:ext cx="355600"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6</a:t>
              </a:r>
              <a:endParaRPr lang="en-US" sz="2400" b="1" dirty="0">
                <a:solidFill>
                  <a:srgbClr val="000000"/>
                </a:solidFill>
                <a:latin typeface="Arial" pitchFamily="34" charset="0"/>
                <a:cs typeface="Arial" pitchFamily="34" charset="0"/>
              </a:endParaRPr>
            </a:p>
          </p:txBody>
        </p:sp>
        <p:sp>
          <p:nvSpPr>
            <p:cNvPr id="130" name="TextBox 129"/>
            <p:cNvSpPr txBox="1"/>
            <p:nvPr/>
          </p:nvSpPr>
          <p:spPr>
            <a:xfrm>
              <a:off x="7810500" y="4851401"/>
              <a:ext cx="355600"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7</a:t>
              </a:r>
              <a:endParaRPr lang="en-US" sz="2400" b="1">
                <a:solidFill>
                  <a:srgbClr val="000000"/>
                </a:solidFill>
                <a:latin typeface="Arial" pitchFamily="34" charset="0"/>
                <a:cs typeface="Arial" pitchFamily="34" charset="0"/>
              </a:endParaRPr>
            </a:p>
          </p:txBody>
        </p:sp>
        <p:sp>
          <p:nvSpPr>
            <p:cNvPr id="131" name="TextBox 130"/>
            <p:cNvSpPr txBox="1"/>
            <p:nvPr/>
          </p:nvSpPr>
          <p:spPr>
            <a:xfrm>
              <a:off x="8229600" y="4838699"/>
              <a:ext cx="355600" cy="481869"/>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8</a:t>
              </a:r>
              <a:endParaRPr lang="en-US" sz="2400" b="1">
                <a:solidFill>
                  <a:srgbClr val="000000"/>
                </a:solidFill>
                <a:latin typeface="Arial" pitchFamily="34" charset="0"/>
                <a:cs typeface="Arial" pitchFamily="34" charset="0"/>
              </a:endParaRPr>
            </a:p>
          </p:txBody>
        </p:sp>
        <p:sp>
          <p:nvSpPr>
            <p:cNvPr id="132" name="TextBox 131"/>
            <p:cNvSpPr txBox="1"/>
            <p:nvPr/>
          </p:nvSpPr>
          <p:spPr>
            <a:xfrm>
              <a:off x="8648700" y="4838699"/>
              <a:ext cx="368300"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9</a:t>
              </a:r>
              <a:endParaRPr lang="en-US" sz="2400" b="1">
                <a:solidFill>
                  <a:srgbClr val="000000"/>
                </a:solidFill>
                <a:latin typeface="Arial" pitchFamily="34" charset="0"/>
                <a:cs typeface="Arial" pitchFamily="34" charset="0"/>
              </a:endParaRPr>
            </a:p>
          </p:txBody>
        </p:sp>
        <p:sp>
          <p:nvSpPr>
            <p:cNvPr id="133" name="TextBox 132"/>
            <p:cNvSpPr txBox="1"/>
            <p:nvPr/>
          </p:nvSpPr>
          <p:spPr>
            <a:xfrm>
              <a:off x="9017000" y="4813300"/>
              <a:ext cx="757937"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10</a:t>
              </a:r>
              <a:endParaRPr lang="en-US" sz="2400" b="1">
                <a:solidFill>
                  <a:srgbClr val="000000"/>
                </a:solidFill>
                <a:latin typeface="Arial" pitchFamily="34" charset="0"/>
                <a:cs typeface="Arial" pitchFamily="34" charset="0"/>
              </a:endParaRPr>
            </a:p>
          </p:txBody>
        </p:sp>
        <p:grpSp>
          <p:nvGrpSpPr>
            <p:cNvPr id="134" name="Group 133"/>
            <p:cNvGrpSpPr/>
            <p:nvPr/>
          </p:nvGrpSpPr>
          <p:grpSpPr>
            <a:xfrm>
              <a:off x="219329" y="4311650"/>
              <a:ext cx="9699372" cy="567818"/>
              <a:chOff x="219329" y="4311650"/>
              <a:chExt cx="9699372" cy="567818"/>
            </a:xfrm>
          </p:grpSpPr>
          <p:sp>
            <p:nvSpPr>
              <p:cNvPr id="166" name="Freeform 165"/>
              <p:cNvSpPr/>
              <p:nvPr/>
            </p:nvSpPr>
            <p:spPr>
              <a:xfrm>
                <a:off x="232791" y="4582795"/>
                <a:ext cx="9684005" cy="21464"/>
              </a:xfrm>
              <a:custGeom>
                <a:avLst/>
                <a:gdLst/>
                <a:ahLst/>
                <a:cxnLst/>
                <a:rect l="0" t="0" r="0" b="0"/>
                <a:pathLst>
                  <a:path w="9684005" h="21464">
                    <a:moveTo>
                      <a:pt x="0" y="21463"/>
                    </a:moveTo>
                    <a:lnTo>
                      <a:pt x="0" y="0"/>
                    </a:lnTo>
                    <a:lnTo>
                      <a:pt x="9684004" y="0"/>
                    </a:lnTo>
                    <a:lnTo>
                      <a:pt x="9684004" y="2146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67" name="Freeform 166"/>
              <p:cNvSpPr/>
              <p:nvPr/>
            </p:nvSpPr>
            <p:spPr>
              <a:xfrm>
                <a:off x="219329" y="4311650"/>
                <a:ext cx="279782" cy="296927"/>
              </a:xfrm>
              <a:custGeom>
                <a:avLst/>
                <a:gdLst/>
                <a:ahLst/>
                <a:cxnLst/>
                <a:rect l="0" t="0" r="0" b="0"/>
                <a:pathLst>
                  <a:path w="279782" h="296927">
                    <a:moveTo>
                      <a:pt x="13462" y="296926"/>
                    </a:moveTo>
                    <a:lnTo>
                      <a:pt x="0" y="281813"/>
                    </a:lnTo>
                    <a:lnTo>
                      <a:pt x="266065" y="0"/>
                    </a:lnTo>
                    <a:lnTo>
                      <a:pt x="279781" y="1485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68" name="Freeform 167"/>
              <p:cNvSpPr/>
              <p:nvPr/>
            </p:nvSpPr>
            <p:spPr>
              <a:xfrm>
                <a:off x="223139" y="4581652"/>
                <a:ext cx="279782" cy="296927"/>
              </a:xfrm>
              <a:custGeom>
                <a:avLst/>
                <a:gdLst/>
                <a:ahLst/>
                <a:cxnLst/>
                <a:rect l="0" t="0" r="0" b="0"/>
                <a:pathLst>
                  <a:path w="279782" h="296927">
                    <a:moveTo>
                      <a:pt x="0" y="14986"/>
                    </a:moveTo>
                    <a:lnTo>
                      <a:pt x="13716" y="0"/>
                    </a:lnTo>
                    <a:lnTo>
                      <a:pt x="279781" y="281813"/>
                    </a:lnTo>
                    <a:lnTo>
                      <a:pt x="266192" y="29692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69" name="Freeform 168"/>
              <p:cNvSpPr/>
              <p:nvPr/>
            </p:nvSpPr>
            <p:spPr>
              <a:xfrm>
                <a:off x="9639046" y="4312793"/>
                <a:ext cx="279655" cy="296800"/>
              </a:xfrm>
              <a:custGeom>
                <a:avLst/>
                <a:gdLst/>
                <a:ahLst/>
                <a:cxnLst/>
                <a:rect l="0" t="0" r="0" b="0"/>
                <a:pathLst>
                  <a:path w="279655" h="296800">
                    <a:moveTo>
                      <a:pt x="279654" y="281813"/>
                    </a:moveTo>
                    <a:lnTo>
                      <a:pt x="266192" y="296799"/>
                    </a:lnTo>
                    <a:lnTo>
                      <a:pt x="0" y="14986"/>
                    </a:lnTo>
                    <a:lnTo>
                      <a:pt x="13462"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70" name="Freeform 169"/>
              <p:cNvSpPr/>
              <p:nvPr/>
            </p:nvSpPr>
            <p:spPr>
              <a:xfrm>
                <a:off x="9634982" y="4582795"/>
                <a:ext cx="279909" cy="296673"/>
              </a:xfrm>
              <a:custGeom>
                <a:avLst/>
                <a:gdLst/>
                <a:ahLst/>
                <a:cxnLst/>
                <a:rect l="0" t="0" r="0" b="0"/>
                <a:pathLst>
                  <a:path w="279909" h="296673">
                    <a:moveTo>
                      <a:pt x="266319" y="0"/>
                    </a:moveTo>
                    <a:lnTo>
                      <a:pt x="279908" y="15113"/>
                    </a:lnTo>
                    <a:lnTo>
                      <a:pt x="13716" y="296672"/>
                    </a:lnTo>
                    <a:lnTo>
                      <a:pt x="0" y="28181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sp>
          <p:nvSpPr>
            <p:cNvPr id="135" name="Freeform 134"/>
            <p:cNvSpPr/>
            <p:nvPr/>
          </p:nvSpPr>
          <p:spPr>
            <a:xfrm>
              <a:off x="9215755"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6" name="Freeform 135"/>
            <p:cNvSpPr/>
            <p:nvPr/>
          </p:nvSpPr>
          <p:spPr>
            <a:xfrm>
              <a:off x="8399399"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7" name="Freeform 136"/>
            <p:cNvSpPr/>
            <p:nvPr/>
          </p:nvSpPr>
          <p:spPr>
            <a:xfrm>
              <a:off x="7533005" y="4330065"/>
              <a:ext cx="22226" cy="447422"/>
            </a:xfrm>
            <a:custGeom>
              <a:avLst/>
              <a:gdLst/>
              <a:ahLst/>
              <a:cxnLst/>
              <a:rect l="0" t="0" r="0" b="0"/>
              <a:pathLst>
                <a:path w="22226" h="447422">
                  <a:moveTo>
                    <a:pt x="0" y="0"/>
                  </a:moveTo>
                  <a:lnTo>
                    <a:pt x="22225" y="0"/>
                  </a:lnTo>
                  <a:lnTo>
                    <a:pt x="22225"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8" name="Freeform 137"/>
            <p:cNvSpPr/>
            <p:nvPr/>
          </p:nvSpPr>
          <p:spPr>
            <a:xfrm>
              <a:off x="6716776"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9" name="Freeform 138"/>
            <p:cNvSpPr/>
            <p:nvPr/>
          </p:nvSpPr>
          <p:spPr>
            <a:xfrm>
              <a:off x="5900420"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0" name="Freeform 139"/>
            <p:cNvSpPr/>
            <p:nvPr/>
          </p:nvSpPr>
          <p:spPr>
            <a:xfrm>
              <a:off x="4201033"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1" name="Freeform 140"/>
            <p:cNvSpPr/>
            <p:nvPr/>
          </p:nvSpPr>
          <p:spPr>
            <a:xfrm>
              <a:off x="3384677"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2" name="Freeform 141"/>
            <p:cNvSpPr/>
            <p:nvPr/>
          </p:nvSpPr>
          <p:spPr>
            <a:xfrm>
              <a:off x="2518410"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3" name="Freeform 142"/>
            <p:cNvSpPr/>
            <p:nvPr/>
          </p:nvSpPr>
          <p:spPr>
            <a:xfrm>
              <a:off x="1702054"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4" name="Freeform 143"/>
            <p:cNvSpPr/>
            <p:nvPr/>
          </p:nvSpPr>
          <p:spPr>
            <a:xfrm>
              <a:off x="885698"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5" name="Freeform 144"/>
            <p:cNvSpPr/>
            <p:nvPr/>
          </p:nvSpPr>
          <p:spPr>
            <a:xfrm>
              <a:off x="5050663" y="4330065"/>
              <a:ext cx="22226" cy="447422"/>
            </a:xfrm>
            <a:custGeom>
              <a:avLst/>
              <a:gdLst/>
              <a:ahLst/>
              <a:cxnLst/>
              <a:rect l="0" t="0" r="0" b="0"/>
              <a:pathLst>
                <a:path w="22226" h="447422">
                  <a:moveTo>
                    <a:pt x="0" y="0"/>
                  </a:moveTo>
                  <a:lnTo>
                    <a:pt x="22225" y="0"/>
                  </a:lnTo>
                  <a:lnTo>
                    <a:pt x="22225"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6" name="Freeform 145"/>
            <p:cNvSpPr/>
            <p:nvPr/>
          </p:nvSpPr>
          <p:spPr>
            <a:xfrm>
              <a:off x="2984881"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7" name="Freeform 146"/>
            <p:cNvSpPr/>
            <p:nvPr/>
          </p:nvSpPr>
          <p:spPr>
            <a:xfrm>
              <a:off x="2118614"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8" name="Freeform 147"/>
            <p:cNvSpPr/>
            <p:nvPr/>
          </p:nvSpPr>
          <p:spPr>
            <a:xfrm>
              <a:off x="1302258"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9" name="Freeform 148"/>
            <p:cNvSpPr/>
            <p:nvPr/>
          </p:nvSpPr>
          <p:spPr>
            <a:xfrm>
              <a:off x="6283579"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0" name="Freeform 149"/>
            <p:cNvSpPr/>
            <p:nvPr/>
          </p:nvSpPr>
          <p:spPr>
            <a:xfrm>
              <a:off x="5467223"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1" name="Freeform 150"/>
            <p:cNvSpPr/>
            <p:nvPr/>
          </p:nvSpPr>
          <p:spPr>
            <a:xfrm>
              <a:off x="4600956"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2" name="Freeform 151"/>
            <p:cNvSpPr/>
            <p:nvPr/>
          </p:nvSpPr>
          <p:spPr>
            <a:xfrm>
              <a:off x="3784600"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3" name="Freeform 152"/>
            <p:cNvSpPr/>
            <p:nvPr/>
          </p:nvSpPr>
          <p:spPr>
            <a:xfrm>
              <a:off x="8765921"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4" name="Freeform 153"/>
            <p:cNvSpPr/>
            <p:nvPr/>
          </p:nvSpPr>
          <p:spPr>
            <a:xfrm>
              <a:off x="7949565"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5" name="Freeform 154"/>
            <p:cNvSpPr/>
            <p:nvPr/>
          </p:nvSpPr>
          <p:spPr>
            <a:xfrm>
              <a:off x="7133209"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6" name="TextBox 155"/>
            <p:cNvSpPr txBox="1"/>
            <p:nvPr/>
          </p:nvSpPr>
          <p:spPr>
            <a:xfrm>
              <a:off x="4347736" y="4851400"/>
              <a:ext cx="483669"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-1</a:t>
              </a:r>
              <a:endParaRPr lang="en-US" sz="2400" b="1" dirty="0">
                <a:solidFill>
                  <a:srgbClr val="000000"/>
                </a:solidFill>
                <a:latin typeface="Arial" pitchFamily="34" charset="0"/>
                <a:cs typeface="Arial" pitchFamily="34" charset="0"/>
              </a:endParaRPr>
            </a:p>
          </p:txBody>
        </p:sp>
        <p:sp>
          <p:nvSpPr>
            <p:cNvPr id="157" name="TextBox 156"/>
            <p:cNvSpPr txBox="1"/>
            <p:nvPr/>
          </p:nvSpPr>
          <p:spPr>
            <a:xfrm>
              <a:off x="3965589" y="4851400"/>
              <a:ext cx="506741"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-2</a:t>
              </a:r>
              <a:endParaRPr lang="en-US" sz="2400" b="1" dirty="0">
                <a:solidFill>
                  <a:srgbClr val="000000"/>
                </a:solidFill>
                <a:latin typeface="Arial" pitchFamily="34" charset="0"/>
                <a:cs typeface="Arial" pitchFamily="34" charset="0"/>
              </a:endParaRPr>
            </a:p>
          </p:txBody>
        </p:sp>
        <p:sp>
          <p:nvSpPr>
            <p:cNvPr id="158" name="TextBox 157"/>
            <p:cNvSpPr txBox="1"/>
            <p:nvPr/>
          </p:nvSpPr>
          <p:spPr>
            <a:xfrm>
              <a:off x="3528000" y="4851400"/>
              <a:ext cx="475081"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-3</a:t>
              </a:r>
              <a:endParaRPr lang="en-US" sz="2400" b="1" dirty="0">
                <a:solidFill>
                  <a:srgbClr val="000000"/>
                </a:solidFill>
                <a:latin typeface="Arial" pitchFamily="34" charset="0"/>
                <a:cs typeface="Arial" pitchFamily="34" charset="0"/>
              </a:endParaRPr>
            </a:p>
          </p:txBody>
        </p:sp>
        <p:sp>
          <p:nvSpPr>
            <p:cNvPr id="159" name="TextBox 158"/>
            <p:cNvSpPr txBox="1"/>
            <p:nvPr/>
          </p:nvSpPr>
          <p:spPr>
            <a:xfrm>
              <a:off x="3131867" y="4851400"/>
              <a:ext cx="493689"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-4</a:t>
              </a:r>
              <a:endParaRPr lang="en-US" sz="2400" b="1" dirty="0">
                <a:solidFill>
                  <a:srgbClr val="000000"/>
                </a:solidFill>
                <a:latin typeface="Arial" pitchFamily="34" charset="0"/>
                <a:cs typeface="Arial" pitchFamily="34" charset="0"/>
              </a:endParaRPr>
            </a:p>
          </p:txBody>
        </p:sp>
        <p:sp>
          <p:nvSpPr>
            <p:cNvPr id="160" name="TextBox 159"/>
            <p:cNvSpPr txBox="1"/>
            <p:nvPr/>
          </p:nvSpPr>
          <p:spPr>
            <a:xfrm>
              <a:off x="2754307" y="4851400"/>
              <a:ext cx="509633"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-5</a:t>
              </a:r>
              <a:endParaRPr lang="en-US" sz="2400" b="1" dirty="0">
                <a:solidFill>
                  <a:srgbClr val="000000"/>
                </a:solidFill>
                <a:latin typeface="Arial" pitchFamily="34" charset="0"/>
                <a:cs typeface="Arial" pitchFamily="34" charset="0"/>
              </a:endParaRPr>
            </a:p>
          </p:txBody>
        </p:sp>
        <p:sp>
          <p:nvSpPr>
            <p:cNvPr id="161" name="TextBox 160"/>
            <p:cNvSpPr txBox="1"/>
            <p:nvPr/>
          </p:nvSpPr>
          <p:spPr>
            <a:xfrm>
              <a:off x="2255279" y="4851400"/>
              <a:ext cx="496454"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-6</a:t>
              </a:r>
              <a:endParaRPr lang="en-US" sz="2400" b="1" dirty="0">
                <a:solidFill>
                  <a:srgbClr val="000000"/>
                </a:solidFill>
                <a:latin typeface="Arial" pitchFamily="34" charset="0"/>
                <a:cs typeface="Arial" pitchFamily="34" charset="0"/>
              </a:endParaRPr>
            </a:p>
          </p:txBody>
        </p:sp>
        <p:sp>
          <p:nvSpPr>
            <p:cNvPr id="162" name="TextBox 161"/>
            <p:cNvSpPr txBox="1"/>
            <p:nvPr/>
          </p:nvSpPr>
          <p:spPr>
            <a:xfrm>
              <a:off x="1851344" y="4851400"/>
              <a:ext cx="517878"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-7</a:t>
              </a:r>
              <a:endParaRPr lang="en-US" sz="2400" b="1" dirty="0">
                <a:solidFill>
                  <a:srgbClr val="000000"/>
                </a:solidFill>
                <a:latin typeface="Arial" pitchFamily="34" charset="0"/>
                <a:cs typeface="Arial" pitchFamily="34" charset="0"/>
              </a:endParaRPr>
            </a:p>
          </p:txBody>
        </p:sp>
        <p:sp>
          <p:nvSpPr>
            <p:cNvPr id="163" name="TextBox 162"/>
            <p:cNvSpPr txBox="1"/>
            <p:nvPr/>
          </p:nvSpPr>
          <p:spPr>
            <a:xfrm>
              <a:off x="1439898" y="4851400"/>
              <a:ext cx="512408"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-8</a:t>
              </a:r>
              <a:endParaRPr lang="en-US" sz="2400" b="1" dirty="0">
                <a:solidFill>
                  <a:srgbClr val="000000"/>
                </a:solidFill>
                <a:latin typeface="Arial" pitchFamily="34" charset="0"/>
                <a:cs typeface="Arial" pitchFamily="34" charset="0"/>
              </a:endParaRPr>
            </a:p>
          </p:txBody>
        </p:sp>
        <p:sp>
          <p:nvSpPr>
            <p:cNvPr id="164" name="TextBox 163"/>
            <p:cNvSpPr txBox="1"/>
            <p:nvPr/>
          </p:nvSpPr>
          <p:spPr>
            <a:xfrm>
              <a:off x="1060237" y="4851400"/>
              <a:ext cx="484433"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-9</a:t>
              </a:r>
              <a:endParaRPr lang="en-US" sz="2400" b="1" dirty="0">
                <a:solidFill>
                  <a:srgbClr val="000000"/>
                </a:solidFill>
                <a:latin typeface="Arial" pitchFamily="34" charset="0"/>
                <a:cs typeface="Arial" pitchFamily="34" charset="0"/>
              </a:endParaRPr>
            </a:p>
          </p:txBody>
        </p:sp>
        <p:sp>
          <p:nvSpPr>
            <p:cNvPr id="165" name="TextBox 164"/>
            <p:cNvSpPr txBox="1"/>
            <p:nvPr/>
          </p:nvSpPr>
          <p:spPr>
            <a:xfrm>
              <a:off x="544968" y="4851400"/>
              <a:ext cx="672871"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-10</a:t>
              </a:r>
              <a:endParaRPr lang="en-US" sz="2400" b="1" dirty="0">
                <a:solidFill>
                  <a:srgbClr val="000000"/>
                </a:solidFill>
                <a:latin typeface="Arial" pitchFamily="34" charset="0"/>
                <a:cs typeface="Arial" pitchFamily="34" charset="0"/>
              </a:endParaRPr>
            </a:p>
          </p:txBody>
        </p:sp>
      </p:grpSp>
    </p:spTree>
    <p:extLst>
      <p:ext uri="{BB962C8B-B14F-4D97-AF65-F5344CB8AC3E}">
        <p14:creationId xmlns:p14="http://schemas.microsoft.com/office/powerpoint/2010/main" val="203747891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499" y="1027858"/>
            <a:ext cx="662281"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54</a:t>
            </a:r>
            <a:endParaRPr lang="en-US" sz="2800" b="1" dirty="0">
              <a:solidFill>
                <a:srgbClr val="000000"/>
              </a:solidFill>
              <a:latin typeface="Arial" pitchFamily="34" charset="0"/>
              <a:cs typeface="Arial" pitchFamily="34" charset="0"/>
            </a:endParaRPr>
          </a:p>
        </p:txBody>
      </p:sp>
      <p:pic>
        <p:nvPicPr>
          <p:cNvPr id="9" name="Picture 8"/>
          <p:cNvPicPr>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930" t="33554" r="21015" b="32891"/>
          <a:stretch/>
        </p:blipFill>
        <p:spPr>
          <a:xfrm>
            <a:off x="1398270" y="663712"/>
            <a:ext cx="3383280" cy="1280160"/>
          </a:xfrm>
          <a:prstGeom prst="rect">
            <a:avLst/>
          </a:prstGeom>
          <a:solidFill>
            <a:scrgbClr r="0" g="0" b="0">
              <a:alpha val="0"/>
            </a:scrgbClr>
          </a:solidFill>
        </p:spPr>
      </p:pic>
      <p:pic>
        <p:nvPicPr>
          <p:cNvPr id="67" name="Picture 6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54876" y="74981"/>
            <a:ext cx="3510534" cy="62485"/>
          </a:xfrm>
          <a:prstGeom prst="rect">
            <a:avLst/>
          </a:prstGeom>
          <a:solidFill>
            <a:scrgbClr r="0" g="0" b="0">
              <a:alpha val="0"/>
            </a:scrgbClr>
          </a:solidFill>
        </p:spPr>
      </p:pic>
      <p:sp>
        <p:nvSpPr>
          <p:cNvPr id="69" name="Rectangle 68"/>
          <p:cNvSpPr/>
          <p:nvPr/>
        </p:nvSpPr>
        <p:spPr>
          <a:xfrm>
            <a:off x="2834617" y="2297044"/>
            <a:ext cx="383037"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a:t>
            </a:r>
          </a:p>
        </p:txBody>
      </p:sp>
      <p:sp>
        <p:nvSpPr>
          <p:cNvPr id="70" name="Rectangle 69"/>
          <p:cNvSpPr/>
          <p:nvPr/>
        </p:nvSpPr>
        <p:spPr>
          <a:xfrm>
            <a:off x="2834617" y="2866306"/>
            <a:ext cx="479499"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&lt;</a:t>
            </a:r>
          </a:p>
        </p:txBody>
      </p:sp>
      <p:sp>
        <p:nvSpPr>
          <p:cNvPr id="71" name="Rectangle 70"/>
          <p:cNvSpPr/>
          <p:nvPr/>
        </p:nvSpPr>
        <p:spPr>
          <a:xfrm>
            <a:off x="2834617" y="3370458"/>
            <a:ext cx="479500"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&gt;</a:t>
            </a:r>
          </a:p>
        </p:txBody>
      </p:sp>
      <p:sp>
        <p:nvSpPr>
          <p:cNvPr id="72" name="TextBox 71"/>
          <p:cNvSpPr txBox="1"/>
          <p:nvPr/>
        </p:nvSpPr>
        <p:spPr>
          <a:xfrm>
            <a:off x="2289381" y="2302830"/>
            <a:ext cx="37821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A</a:t>
            </a:r>
            <a:endParaRPr lang="en-GB" sz="2400" b="1" dirty="0">
              <a:latin typeface="Arial" pitchFamily="34" charset="0"/>
              <a:cs typeface="Arial" pitchFamily="34" charset="0"/>
            </a:endParaRPr>
          </a:p>
        </p:txBody>
      </p:sp>
      <p:sp>
        <p:nvSpPr>
          <p:cNvPr id="73" name="TextBox 72"/>
          <p:cNvSpPr txBox="1"/>
          <p:nvPr/>
        </p:nvSpPr>
        <p:spPr>
          <a:xfrm>
            <a:off x="2294021" y="2875158"/>
            <a:ext cx="37357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B</a:t>
            </a:r>
            <a:endParaRPr lang="en-GB" sz="2400" b="1" dirty="0">
              <a:latin typeface="Arial" pitchFamily="34" charset="0"/>
              <a:cs typeface="Arial" pitchFamily="34" charset="0"/>
            </a:endParaRPr>
          </a:p>
        </p:txBody>
      </p:sp>
      <p:sp>
        <p:nvSpPr>
          <p:cNvPr id="74" name="TextBox 73"/>
          <p:cNvSpPr txBox="1"/>
          <p:nvPr/>
        </p:nvSpPr>
        <p:spPr>
          <a:xfrm>
            <a:off x="2303300" y="3389367"/>
            <a:ext cx="364299"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C</a:t>
            </a:r>
            <a:endParaRPr lang="en-GB" sz="2400" b="1" dirty="0">
              <a:latin typeface="Arial" pitchFamily="34" charset="0"/>
              <a:cs typeface="Arial" pitchFamily="34" charset="0"/>
            </a:endParaRPr>
          </a:p>
        </p:txBody>
      </p:sp>
      <p:sp>
        <p:nvSpPr>
          <p:cNvPr id="75" name="Oval 74"/>
          <p:cNvSpPr/>
          <p:nvPr/>
        </p:nvSpPr>
        <p:spPr>
          <a:xfrm>
            <a:off x="1513817" y="234883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76" name="Oval 75"/>
          <p:cNvSpPr/>
          <p:nvPr/>
        </p:nvSpPr>
        <p:spPr>
          <a:xfrm>
            <a:off x="1516462" y="287433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77" name="Oval 76"/>
          <p:cNvSpPr/>
          <p:nvPr/>
        </p:nvSpPr>
        <p:spPr>
          <a:xfrm>
            <a:off x="1519212" y="339249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grpSp>
        <p:nvGrpSpPr>
          <p:cNvPr id="63" name="Group 62"/>
          <p:cNvGrpSpPr/>
          <p:nvPr/>
        </p:nvGrpSpPr>
        <p:grpSpPr>
          <a:xfrm>
            <a:off x="507222" y="5080000"/>
            <a:ext cx="9290990" cy="992785"/>
            <a:chOff x="219329" y="4311650"/>
            <a:chExt cx="9699372" cy="1008918"/>
          </a:xfrm>
        </p:grpSpPr>
        <p:sp>
          <p:nvSpPr>
            <p:cNvPr id="68" name="TextBox 67"/>
            <p:cNvSpPr txBox="1"/>
            <p:nvPr/>
          </p:nvSpPr>
          <p:spPr>
            <a:xfrm>
              <a:off x="5317928" y="4851400"/>
              <a:ext cx="367355" cy="469168"/>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1</a:t>
              </a:r>
              <a:endParaRPr lang="en-US" sz="2400" b="1" dirty="0">
                <a:solidFill>
                  <a:srgbClr val="000000"/>
                </a:solidFill>
                <a:latin typeface="Arial" pitchFamily="34" charset="0"/>
                <a:cs typeface="Arial" pitchFamily="34" charset="0"/>
              </a:endParaRPr>
            </a:p>
          </p:txBody>
        </p:sp>
        <p:sp>
          <p:nvSpPr>
            <p:cNvPr id="124" name="TextBox 123"/>
            <p:cNvSpPr txBox="1"/>
            <p:nvPr/>
          </p:nvSpPr>
          <p:spPr>
            <a:xfrm>
              <a:off x="4902201" y="4851401"/>
              <a:ext cx="419100"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0</a:t>
              </a:r>
              <a:endParaRPr lang="en-US" sz="2400" b="1" dirty="0">
                <a:solidFill>
                  <a:srgbClr val="000000"/>
                </a:solidFill>
                <a:latin typeface="Arial" pitchFamily="34" charset="0"/>
                <a:cs typeface="Arial" pitchFamily="34" charset="0"/>
              </a:endParaRPr>
            </a:p>
          </p:txBody>
        </p:sp>
        <p:sp>
          <p:nvSpPr>
            <p:cNvPr id="125" name="TextBox 124"/>
            <p:cNvSpPr txBox="1"/>
            <p:nvPr/>
          </p:nvSpPr>
          <p:spPr>
            <a:xfrm>
              <a:off x="5765800" y="4851400"/>
              <a:ext cx="330200" cy="469168"/>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2</a:t>
              </a:r>
              <a:endParaRPr lang="en-US" sz="2400" b="1" dirty="0">
                <a:solidFill>
                  <a:srgbClr val="000000"/>
                </a:solidFill>
                <a:latin typeface="Arial" pitchFamily="34" charset="0"/>
                <a:cs typeface="Arial" pitchFamily="34" charset="0"/>
              </a:endParaRPr>
            </a:p>
          </p:txBody>
        </p:sp>
        <p:sp>
          <p:nvSpPr>
            <p:cNvPr id="126" name="TextBox 125"/>
            <p:cNvSpPr txBox="1"/>
            <p:nvPr/>
          </p:nvSpPr>
          <p:spPr>
            <a:xfrm>
              <a:off x="6133309" y="4851400"/>
              <a:ext cx="325371" cy="469168"/>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3</a:t>
              </a:r>
              <a:endParaRPr lang="en-US" sz="2400" b="1" dirty="0">
                <a:solidFill>
                  <a:srgbClr val="000000"/>
                </a:solidFill>
                <a:latin typeface="Arial" pitchFamily="34" charset="0"/>
                <a:cs typeface="Arial" pitchFamily="34" charset="0"/>
              </a:endParaRPr>
            </a:p>
          </p:txBody>
        </p:sp>
        <p:sp>
          <p:nvSpPr>
            <p:cNvPr id="127" name="TextBox 126"/>
            <p:cNvSpPr txBox="1"/>
            <p:nvPr/>
          </p:nvSpPr>
          <p:spPr>
            <a:xfrm>
              <a:off x="6565900" y="4851400"/>
              <a:ext cx="355600" cy="469168"/>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4</a:t>
              </a:r>
              <a:endParaRPr lang="en-US" sz="2400" b="1" dirty="0">
                <a:solidFill>
                  <a:srgbClr val="000000"/>
                </a:solidFill>
                <a:latin typeface="Arial" pitchFamily="34" charset="0"/>
                <a:cs typeface="Arial" pitchFamily="34" charset="0"/>
              </a:endParaRPr>
            </a:p>
          </p:txBody>
        </p:sp>
        <p:sp>
          <p:nvSpPr>
            <p:cNvPr id="128" name="TextBox 127"/>
            <p:cNvSpPr txBox="1"/>
            <p:nvPr/>
          </p:nvSpPr>
          <p:spPr>
            <a:xfrm>
              <a:off x="7010400" y="4851400"/>
              <a:ext cx="355600" cy="469168"/>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5</a:t>
              </a:r>
              <a:endParaRPr lang="en-US" sz="2400" b="1">
                <a:solidFill>
                  <a:srgbClr val="000000"/>
                </a:solidFill>
                <a:latin typeface="Arial" pitchFamily="34" charset="0"/>
                <a:cs typeface="Arial" pitchFamily="34" charset="0"/>
              </a:endParaRPr>
            </a:p>
          </p:txBody>
        </p:sp>
        <p:sp>
          <p:nvSpPr>
            <p:cNvPr id="129" name="TextBox 128"/>
            <p:cNvSpPr txBox="1"/>
            <p:nvPr/>
          </p:nvSpPr>
          <p:spPr>
            <a:xfrm>
              <a:off x="7404100" y="4851401"/>
              <a:ext cx="355600"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6</a:t>
              </a:r>
              <a:endParaRPr lang="en-US" sz="2400" b="1" dirty="0">
                <a:solidFill>
                  <a:srgbClr val="000000"/>
                </a:solidFill>
                <a:latin typeface="Arial" pitchFamily="34" charset="0"/>
                <a:cs typeface="Arial" pitchFamily="34" charset="0"/>
              </a:endParaRPr>
            </a:p>
          </p:txBody>
        </p:sp>
        <p:sp>
          <p:nvSpPr>
            <p:cNvPr id="130" name="TextBox 129"/>
            <p:cNvSpPr txBox="1"/>
            <p:nvPr/>
          </p:nvSpPr>
          <p:spPr>
            <a:xfrm>
              <a:off x="7810500" y="4851401"/>
              <a:ext cx="355600"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7</a:t>
              </a:r>
              <a:endParaRPr lang="en-US" sz="2400" b="1">
                <a:solidFill>
                  <a:srgbClr val="000000"/>
                </a:solidFill>
                <a:latin typeface="Arial" pitchFamily="34" charset="0"/>
                <a:cs typeface="Arial" pitchFamily="34" charset="0"/>
              </a:endParaRPr>
            </a:p>
          </p:txBody>
        </p:sp>
        <p:sp>
          <p:nvSpPr>
            <p:cNvPr id="131" name="TextBox 130"/>
            <p:cNvSpPr txBox="1"/>
            <p:nvPr/>
          </p:nvSpPr>
          <p:spPr>
            <a:xfrm>
              <a:off x="8229600" y="4838699"/>
              <a:ext cx="355600" cy="481869"/>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8</a:t>
              </a:r>
              <a:endParaRPr lang="en-US" sz="2400" b="1">
                <a:solidFill>
                  <a:srgbClr val="000000"/>
                </a:solidFill>
                <a:latin typeface="Arial" pitchFamily="34" charset="0"/>
                <a:cs typeface="Arial" pitchFamily="34" charset="0"/>
              </a:endParaRPr>
            </a:p>
          </p:txBody>
        </p:sp>
        <p:sp>
          <p:nvSpPr>
            <p:cNvPr id="132" name="TextBox 131"/>
            <p:cNvSpPr txBox="1"/>
            <p:nvPr/>
          </p:nvSpPr>
          <p:spPr>
            <a:xfrm>
              <a:off x="8648700" y="4838699"/>
              <a:ext cx="368300"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9</a:t>
              </a:r>
              <a:endParaRPr lang="en-US" sz="2400" b="1">
                <a:solidFill>
                  <a:srgbClr val="000000"/>
                </a:solidFill>
                <a:latin typeface="Arial" pitchFamily="34" charset="0"/>
                <a:cs typeface="Arial" pitchFamily="34" charset="0"/>
              </a:endParaRPr>
            </a:p>
          </p:txBody>
        </p:sp>
        <p:sp>
          <p:nvSpPr>
            <p:cNvPr id="133" name="TextBox 132"/>
            <p:cNvSpPr txBox="1"/>
            <p:nvPr/>
          </p:nvSpPr>
          <p:spPr>
            <a:xfrm>
              <a:off x="9017000" y="4813300"/>
              <a:ext cx="757937"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10</a:t>
              </a:r>
              <a:endParaRPr lang="en-US" sz="2400" b="1">
                <a:solidFill>
                  <a:srgbClr val="000000"/>
                </a:solidFill>
                <a:latin typeface="Arial" pitchFamily="34" charset="0"/>
                <a:cs typeface="Arial" pitchFamily="34" charset="0"/>
              </a:endParaRPr>
            </a:p>
          </p:txBody>
        </p:sp>
        <p:grpSp>
          <p:nvGrpSpPr>
            <p:cNvPr id="134" name="Group 133"/>
            <p:cNvGrpSpPr/>
            <p:nvPr/>
          </p:nvGrpSpPr>
          <p:grpSpPr>
            <a:xfrm>
              <a:off x="219329" y="4311650"/>
              <a:ext cx="9699372" cy="567818"/>
              <a:chOff x="219329" y="4311650"/>
              <a:chExt cx="9699372" cy="567818"/>
            </a:xfrm>
          </p:grpSpPr>
          <p:sp>
            <p:nvSpPr>
              <p:cNvPr id="166" name="Freeform 165"/>
              <p:cNvSpPr/>
              <p:nvPr/>
            </p:nvSpPr>
            <p:spPr>
              <a:xfrm>
                <a:off x="232791" y="4582795"/>
                <a:ext cx="9684005" cy="21464"/>
              </a:xfrm>
              <a:custGeom>
                <a:avLst/>
                <a:gdLst/>
                <a:ahLst/>
                <a:cxnLst/>
                <a:rect l="0" t="0" r="0" b="0"/>
                <a:pathLst>
                  <a:path w="9684005" h="21464">
                    <a:moveTo>
                      <a:pt x="0" y="21463"/>
                    </a:moveTo>
                    <a:lnTo>
                      <a:pt x="0" y="0"/>
                    </a:lnTo>
                    <a:lnTo>
                      <a:pt x="9684004" y="0"/>
                    </a:lnTo>
                    <a:lnTo>
                      <a:pt x="9684004" y="2146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67" name="Freeform 166"/>
              <p:cNvSpPr/>
              <p:nvPr/>
            </p:nvSpPr>
            <p:spPr>
              <a:xfrm>
                <a:off x="219329" y="4311650"/>
                <a:ext cx="279782" cy="296927"/>
              </a:xfrm>
              <a:custGeom>
                <a:avLst/>
                <a:gdLst/>
                <a:ahLst/>
                <a:cxnLst/>
                <a:rect l="0" t="0" r="0" b="0"/>
                <a:pathLst>
                  <a:path w="279782" h="296927">
                    <a:moveTo>
                      <a:pt x="13462" y="296926"/>
                    </a:moveTo>
                    <a:lnTo>
                      <a:pt x="0" y="281813"/>
                    </a:lnTo>
                    <a:lnTo>
                      <a:pt x="266065" y="0"/>
                    </a:lnTo>
                    <a:lnTo>
                      <a:pt x="279781" y="1485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68" name="Freeform 167"/>
              <p:cNvSpPr/>
              <p:nvPr/>
            </p:nvSpPr>
            <p:spPr>
              <a:xfrm>
                <a:off x="223139" y="4581652"/>
                <a:ext cx="279782" cy="296927"/>
              </a:xfrm>
              <a:custGeom>
                <a:avLst/>
                <a:gdLst/>
                <a:ahLst/>
                <a:cxnLst/>
                <a:rect l="0" t="0" r="0" b="0"/>
                <a:pathLst>
                  <a:path w="279782" h="296927">
                    <a:moveTo>
                      <a:pt x="0" y="14986"/>
                    </a:moveTo>
                    <a:lnTo>
                      <a:pt x="13716" y="0"/>
                    </a:lnTo>
                    <a:lnTo>
                      <a:pt x="279781" y="281813"/>
                    </a:lnTo>
                    <a:lnTo>
                      <a:pt x="266192" y="29692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69" name="Freeform 168"/>
              <p:cNvSpPr/>
              <p:nvPr/>
            </p:nvSpPr>
            <p:spPr>
              <a:xfrm>
                <a:off x="9639046" y="4312793"/>
                <a:ext cx="279655" cy="296800"/>
              </a:xfrm>
              <a:custGeom>
                <a:avLst/>
                <a:gdLst/>
                <a:ahLst/>
                <a:cxnLst/>
                <a:rect l="0" t="0" r="0" b="0"/>
                <a:pathLst>
                  <a:path w="279655" h="296800">
                    <a:moveTo>
                      <a:pt x="279654" y="281813"/>
                    </a:moveTo>
                    <a:lnTo>
                      <a:pt x="266192" y="296799"/>
                    </a:lnTo>
                    <a:lnTo>
                      <a:pt x="0" y="14986"/>
                    </a:lnTo>
                    <a:lnTo>
                      <a:pt x="13462"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70" name="Freeform 169"/>
              <p:cNvSpPr/>
              <p:nvPr/>
            </p:nvSpPr>
            <p:spPr>
              <a:xfrm>
                <a:off x="9634982" y="4582795"/>
                <a:ext cx="279909" cy="296673"/>
              </a:xfrm>
              <a:custGeom>
                <a:avLst/>
                <a:gdLst/>
                <a:ahLst/>
                <a:cxnLst/>
                <a:rect l="0" t="0" r="0" b="0"/>
                <a:pathLst>
                  <a:path w="279909" h="296673">
                    <a:moveTo>
                      <a:pt x="266319" y="0"/>
                    </a:moveTo>
                    <a:lnTo>
                      <a:pt x="279908" y="15113"/>
                    </a:lnTo>
                    <a:lnTo>
                      <a:pt x="13716" y="296672"/>
                    </a:lnTo>
                    <a:lnTo>
                      <a:pt x="0" y="28181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sp>
          <p:nvSpPr>
            <p:cNvPr id="135" name="Freeform 134"/>
            <p:cNvSpPr/>
            <p:nvPr/>
          </p:nvSpPr>
          <p:spPr>
            <a:xfrm>
              <a:off x="9215755"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6" name="Freeform 135"/>
            <p:cNvSpPr/>
            <p:nvPr/>
          </p:nvSpPr>
          <p:spPr>
            <a:xfrm>
              <a:off x="8399399"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7" name="Freeform 136"/>
            <p:cNvSpPr/>
            <p:nvPr/>
          </p:nvSpPr>
          <p:spPr>
            <a:xfrm>
              <a:off x="7533005" y="4330065"/>
              <a:ext cx="22226" cy="447422"/>
            </a:xfrm>
            <a:custGeom>
              <a:avLst/>
              <a:gdLst/>
              <a:ahLst/>
              <a:cxnLst/>
              <a:rect l="0" t="0" r="0" b="0"/>
              <a:pathLst>
                <a:path w="22226" h="447422">
                  <a:moveTo>
                    <a:pt x="0" y="0"/>
                  </a:moveTo>
                  <a:lnTo>
                    <a:pt x="22225" y="0"/>
                  </a:lnTo>
                  <a:lnTo>
                    <a:pt x="22225"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8" name="Freeform 137"/>
            <p:cNvSpPr/>
            <p:nvPr/>
          </p:nvSpPr>
          <p:spPr>
            <a:xfrm>
              <a:off x="6716776"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9" name="Freeform 138"/>
            <p:cNvSpPr/>
            <p:nvPr/>
          </p:nvSpPr>
          <p:spPr>
            <a:xfrm>
              <a:off x="5900420"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0" name="Freeform 139"/>
            <p:cNvSpPr/>
            <p:nvPr/>
          </p:nvSpPr>
          <p:spPr>
            <a:xfrm>
              <a:off x="4201033"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1" name="Freeform 140"/>
            <p:cNvSpPr/>
            <p:nvPr/>
          </p:nvSpPr>
          <p:spPr>
            <a:xfrm>
              <a:off x="3384677"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2" name="Freeform 141"/>
            <p:cNvSpPr/>
            <p:nvPr/>
          </p:nvSpPr>
          <p:spPr>
            <a:xfrm>
              <a:off x="2518410"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3" name="Freeform 142"/>
            <p:cNvSpPr/>
            <p:nvPr/>
          </p:nvSpPr>
          <p:spPr>
            <a:xfrm>
              <a:off x="1702054"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4" name="Freeform 143"/>
            <p:cNvSpPr/>
            <p:nvPr/>
          </p:nvSpPr>
          <p:spPr>
            <a:xfrm>
              <a:off x="885698"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5" name="Freeform 144"/>
            <p:cNvSpPr/>
            <p:nvPr/>
          </p:nvSpPr>
          <p:spPr>
            <a:xfrm>
              <a:off x="5050663" y="4330065"/>
              <a:ext cx="22226" cy="447422"/>
            </a:xfrm>
            <a:custGeom>
              <a:avLst/>
              <a:gdLst/>
              <a:ahLst/>
              <a:cxnLst/>
              <a:rect l="0" t="0" r="0" b="0"/>
              <a:pathLst>
                <a:path w="22226" h="447422">
                  <a:moveTo>
                    <a:pt x="0" y="0"/>
                  </a:moveTo>
                  <a:lnTo>
                    <a:pt x="22225" y="0"/>
                  </a:lnTo>
                  <a:lnTo>
                    <a:pt x="22225"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6" name="Freeform 145"/>
            <p:cNvSpPr/>
            <p:nvPr/>
          </p:nvSpPr>
          <p:spPr>
            <a:xfrm>
              <a:off x="2984881"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7" name="Freeform 146"/>
            <p:cNvSpPr/>
            <p:nvPr/>
          </p:nvSpPr>
          <p:spPr>
            <a:xfrm>
              <a:off x="2118614"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8" name="Freeform 147"/>
            <p:cNvSpPr/>
            <p:nvPr/>
          </p:nvSpPr>
          <p:spPr>
            <a:xfrm>
              <a:off x="1302258"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9" name="Freeform 148"/>
            <p:cNvSpPr/>
            <p:nvPr/>
          </p:nvSpPr>
          <p:spPr>
            <a:xfrm>
              <a:off x="6283579"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0" name="Freeform 149"/>
            <p:cNvSpPr/>
            <p:nvPr/>
          </p:nvSpPr>
          <p:spPr>
            <a:xfrm>
              <a:off x="5467223"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1" name="Freeform 150"/>
            <p:cNvSpPr/>
            <p:nvPr/>
          </p:nvSpPr>
          <p:spPr>
            <a:xfrm>
              <a:off x="4600956"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2" name="Freeform 151"/>
            <p:cNvSpPr/>
            <p:nvPr/>
          </p:nvSpPr>
          <p:spPr>
            <a:xfrm>
              <a:off x="3784600"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3" name="Freeform 152"/>
            <p:cNvSpPr/>
            <p:nvPr/>
          </p:nvSpPr>
          <p:spPr>
            <a:xfrm>
              <a:off x="8765921"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4" name="Freeform 153"/>
            <p:cNvSpPr/>
            <p:nvPr/>
          </p:nvSpPr>
          <p:spPr>
            <a:xfrm>
              <a:off x="7949565"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5" name="Freeform 154"/>
            <p:cNvSpPr/>
            <p:nvPr/>
          </p:nvSpPr>
          <p:spPr>
            <a:xfrm>
              <a:off x="7133209"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6" name="TextBox 155"/>
            <p:cNvSpPr txBox="1"/>
            <p:nvPr/>
          </p:nvSpPr>
          <p:spPr>
            <a:xfrm>
              <a:off x="4347736" y="4851400"/>
              <a:ext cx="483669"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-1</a:t>
              </a:r>
              <a:endParaRPr lang="en-US" sz="2400" b="1" dirty="0">
                <a:solidFill>
                  <a:srgbClr val="000000"/>
                </a:solidFill>
                <a:latin typeface="Arial" pitchFamily="34" charset="0"/>
                <a:cs typeface="Arial" pitchFamily="34" charset="0"/>
              </a:endParaRPr>
            </a:p>
          </p:txBody>
        </p:sp>
        <p:sp>
          <p:nvSpPr>
            <p:cNvPr id="157" name="TextBox 156"/>
            <p:cNvSpPr txBox="1"/>
            <p:nvPr/>
          </p:nvSpPr>
          <p:spPr>
            <a:xfrm>
              <a:off x="3965589" y="4851400"/>
              <a:ext cx="506741"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-2</a:t>
              </a:r>
              <a:endParaRPr lang="en-US" sz="2400" b="1" dirty="0">
                <a:solidFill>
                  <a:srgbClr val="000000"/>
                </a:solidFill>
                <a:latin typeface="Arial" pitchFamily="34" charset="0"/>
                <a:cs typeface="Arial" pitchFamily="34" charset="0"/>
              </a:endParaRPr>
            </a:p>
          </p:txBody>
        </p:sp>
        <p:sp>
          <p:nvSpPr>
            <p:cNvPr id="158" name="TextBox 157"/>
            <p:cNvSpPr txBox="1"/>
            <p:nvPr/>
          </p:nvSpPr>
          <p:spPr>
            <a:xfrm>
              <a:off x="3528000" y="4851400"/>
              <a:ext cx="475081"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-3</a:t>
              </a:r>
              <a:endParaRPr lang="en-US" sz="2400" b="1" dirty="0">
                <a:solidFill>
                  <a:srgbClr val="000000"/>
                </a:solidFill>
                <a:latin typeface="Arial" pitchFamily="34" charset="0"/>
                <a:cs typeface="Arial" pitchFamily="34" charset="0"/>
              </a:endParaRPr>
            </a:p>
          </p:txBody>
        </p:sp>
        <p:sp>
          <p:nvSpPr>
            <p:cNvPr id="159" name="TextBox 158"/>
            <p:cNvSpPr txBox="1"/>
            <p:nvPr/>
          </p:nvSpPr>
          <p:spPr>
            <a:xfrm>
              <a:off x="3131867" y="4851400"/>
              <a:ext cx="493689"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-4</a:t>
              </a:r>
              <a:endParaRPr lang="en-US" sz="2400" b="1" dirty="0">
                <a:solidFill>
                  <a:srgbClr val="000000"/>
                </a:solidFill>
                <a:latin typeface="Arial" pitchFamily="34" charset="0"/>
                <a:cs typeface="Arial" pitchFamily="34" charset="0"/>
              </a:endParaRPr>
            </a:p>
          </p:txBody>
        </p:sp>
        <p:sp>
          <p:nvSpPr>
            <p:cNvPr id="160" name="TextBox 159"/>
            <p:cNvSpPr txBox="1"/>
            <p:nvPr/>
          </p:nvSpPr>
          <p:spPr>
            <a:xfrm>
              <a:off x="2754307" y="4851400"/>
              <a:ext cx="509633"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-5</a:t>
              </a:r>
              <a:endParaRPr lang="en-US" sz="2400" b="1" dirty="0">
                <a:solidFill>
                  <a:srgbClr val="000000"/>
                </a:solidFill>
                <a:latin typeface="Arial" pitchFamily="34" charset="0"/>
                <a:cs typeface="Arial" pitchFamily="34" charset="0"/>
              </a:endParaRPr>
            </a:p>
          </p:txBody>
        </p:sp>
        <p:sp>
          <p:nvSpPr>
            <p:cNvPr id="161" name="TextBox 160"/>
            <p:cNvSpPr txBox="1"/>
            <p:nvPr/>
          </p:nvSpPr>
          <p:spPr>
            <a:xfrm>
              <a:off x="2255279" y="4851400"/>
              <a:ext cx="496454"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-6</a:t>
              </a:r>
              <a:endParaRPr lang="en-US" sz="2400" b="1" dirty="0">
                <a:solidFill>
                  <a:srgbClr val="000000"/>
                </a:solidFill>
                <a:latin typeface="Arial" pitchFamily="34" charset="0"/>
                <a:cs typeface="Arial" pitchFamily="34" charset="0"/>
              </a:endParaRPr>
            </a:p>
          </p:txBody>
        </p:sp>
        <p:sp>
          <p:nvSpPr>
            <p:cNvPr id="162" name="TextBox 161"/>
            <p:cNvSpPr txBox="1"/>
            <p:nvPr/>
          </p:nvSpPr>
          <p:spPr>
            <a:xfrm>
              <a:off x="1851344" y="4851400"/>
              <a:ext cx="517878"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-7</a:t>
              </a:r>
              <a:endParaRPr lang="en-US" sz="2400" b="1" dirty="0">
                <a:solidFill>
                  <a:srgbClr val="000000"/>
                </a:solidFill>
                <a:latin typeface="Arial" pitchFamily="34" charset="0"/>
                <a:cs typeface="Arial" pitchFamily="34" charset="0"/>
              </a:endParaRPr>
            </a:p>
          </p:txBody>
        </p:sp>
        <p:sp>
          <p:nvSpPr>
            <p:cNvPr id="163" name="TextBox 162"/>
            <p:cNvSpPr txBox="1"/>
            <p:nvPr/>
          </p:nvSpPr>
          <p:spPr>
            <a:xfrm>
              <a:off x="1439898" y="4851400"/>
              <a:ext cx="512408"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-8</a:t>
              </a:r>
              <a:endParaRPr lang="en-US" sz="2400" b="1" dirty="0">
                <a:solidFill>
                  <a:srgbClr val="000000"/>
                </a:solidFill>
                <a:latin typeface="Arial" pitchFamily="34" charset="0"/>
                <a:cs typeface="Arial" pitchFamily="34" charset="0"/>
              </a:endParaRPr>
            </a:p>
          </p:txBody>
        </p:sp>
        <p:sp>
          <p:nvSpPr>
            <p:cNvPr id="164" name="TextBox 163"/>
            <p:cNvSpPr txBox="1"/>
            <p:nvPr/>
          </p:nvSpPr>
          <p:spPr>
            <a:xfrm>
              <a:off x="1060237" y="4851400"/>
              <a:ext cx="484433"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-9</a:t>
              </a:r>
              <a:endParaRPr lang="en-US" sz="2400" b="1" dirty="0">
                <a:solidFill>
                  <a:srgbClr val="000000"/>
                </a:solidFill>
                <a:latin typeface="Arial" pitchFamily="34" charset="0"/>
                <a:cs typeface="Arial" pitchFamily="34" charset="0"/>
              </a:endParaRPr>
            </a:p>
          </p:txBody>
        </p:sp>
        <p:sp>
          <p:nvSpPr>
            <p:cNvPr id="165" name="TextBox 164"/>
            <p:cNvSpPr txBox="1"/>
            <p:nvPr/>
          </p:nvSpPr>
          <p:spPr>
            <a:xfrm>
              <a:off x="544968" y="4851400"/>
              <a:ext cx="672871"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-10</a:t>
              </a:r>
              <a:endParaRPr lang="en-US" sz="2400" b="1" dirty="0">
                <a:solidFill>
                  <a:srgbClr val="000000"/>
                </a:solidFill>
                <a:latin typeface="Arial" pitchFamily="34" charset="0"/>
                <a:cs typeface="Arial" pitchFamily="34" charset="0"/>
              </a:endParaRPr>
            </a:p>
          </p:txBody>
        </p:sp>
      </p:grpSp>
    </p:spTree>
    <p:extLst>
      <p:ext uri="{BB962C8B-B14F-4D97-AF65-F5344CB8AC3E}">
        <p14:creationId xmlns:p14="http://schemas.microsoft.com/office/powerpoint/2010/main" val="372086025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7774" y="1027858"/>
            <a:ext cx="706014" cy="523220"/>
          </a:xfrm>
          <a:prstGeom prst="rect">
            <a:avLst/>
          </a:prstGeom>
          <a:noFill/>
        </p:spPr>
        <p:txBody>
          <a:bodyPr vert="horz" wrap="square" rtlCol="0">
            <a:spAutoFit/>
          </a:bodyPr>
          <a:lstStyle/>
          <a:p>
            <a:r>
              <a:rPr lang="en-US" sz="2800" b="1" dirty="0" smtClean="0">
                <a:solidFill>
                  <a:srgbClr val="000000"/>
                </a:solidFill>
                <a:latin typeface="Arial" pitchFamily="34" charset="0"/>
                <a:cs typeface="Arial" pitchFamily="34" charset="0"/>
              </a:rPr>
              <a:t>55</a:t>
            </a:r>
            <a:endParaRPr lang="en-US" sz="2800" b="1" dirty="0">
              <a:solidFill>
                <a:srgbClr val="000000"/>
              </a:solidFill>
              <a:latin typeface="Arial" pitchFamily="34" charset="0"/>
              <a:cs typeface="Arial" pitchFamily="34" charset="0"/>
            </a:endParaRPr>
          </a:p>
        </p:txBody>
      </p:sp>
      <p:pic>
        <p:nvPicPr>
          <p:cNvPr id="58" name="Picture 57"/>
          <p:cNvPicPr>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2665" t="35668" r="22397" b="32166"/>
          <a:stretch/>
        </p:blipFill>
        <p:spPr>
          <a:xfrm>
            <a:off x="1388994" y="676802"/>
            <a:ext cx="3474720" cy="1371600"/>
          </a:xfrm>
          <a:prstGeom prst="rect">
            <a:avLst/>
          </a:prstGeom>
          <a:solidFill>
            <a:scrgbClr r="0" g="0" b="0">
              <a:alpha val="0"/>
            </a:scrgbClr>
          </a:solidFill>
        </p:spPr>
      </p:pic>
      <p:pic>
        <p:nvPicPr>
          <p:cNvPr id="67" name="Picture 6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67783" y="112472"/>
            <a:ext cx="3510534" cy="62485"/>
          </a:xfrm>
          <a:prstGeom prst="rect">
            <a:avLst/>
          </a:prstGeom>
          <a:solidFill>
            <a:scrgbClr r="0" g="0" b="0">
              <a:alpha val="0"/>
            </a:scrgbClr>
          </a:solidFill>
        </p:spPr>
      </p:pic>
      <p:sp>
        <p:nvSpPr>
          <p:cNvPr id="69" name="Rectangle 68"/>
          <p:cNvSpPr/>
          <p:nvPr/>
        </p:nvSpPr>
        <p:spPr>
          <a:xfrm>
            <a:off x="2834617" y="2297044"/>
            <a:ext cx="651533"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a:t>
            </a:r>
          </a:p>
        </p:txBody>
      </p:sp>
      <p:sp>
        <p:nvSpPr>
          <p:cNvPr id="70" name="Rectangle 69"/>
          <p:cNvSpPr/>
          <p:nvPr/>
        </p:nvSpPr>
        <p:spPr>
          <a:xfrm>
            <a:off x="2834617" y="2866306"/>
            <a:ext cx="383037"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&lt;</a:t>
            </a:r>
          </a:p>
        </p:txBody>
      </p:sp>
      <p:sp>
        <p:nvSpPr>
          <p:cNvPr id="71" name="Rectangle 70"/>
          <p:cNvSpPr/>
          <p:nvPr/>
        </p:nvSpPr>
        <p:spPr>
          <a:xfrm>
            <a:off x="2834617" y="3370458"/>
            <a:ext cx="479500" cy="476391"/>
          </a:xfrm>
          <a:prstGeom prst="rect">
            <a:avLst/>
          </a:prstGeom>
        </p:spPr>
        <p:txBody>
          <a:bodyPr wrap="square" lIns="106025" tIns="53012" rIns="106025" bIns="53012">
            <a:spAutoFit/>
          </a:bodyPr>
          <a:lstStyle/>
          <a:p>
            <a:r>
              <a:rPr lang="en-US" sz="2400" b="1" dirty="0">
                <a:solidFill>
                  <a:srgbClr val="000000"/>
                </a:solidFill>
                <a:latin typeface="Arial" pitchFamily="34" charset="0"/>
                <a:cs typeface="Arial" pitchFamily="34" charset="0"/>
              </a:rPr>
              <a:t>&gt;</a:t>
            </a:r>
          </a:p>
        </p:txBody>
      </p:sp>
      <p:sp>
        <p:nvSpPr>
          <p:cNvPr id="72" name="TextBox 71"/>
          <p:cNvSpPr txBox="1"/>
          <p:nvPr/>
        </p:nvSpPr>
        <p:spPr>
          <a:xfrm>
            <a:off x="2289381" y="2302830"/>
            <a:ext cx="37821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A</a:t>
            </a:r>
            <a:endParaRPr lang="en-GB" sz="2400" b="1" dirty="0">
              <a:latin typeface="Arial" pitchFamily="34" charset="0"/>
              <a:cs typeface="Arial" pitchFamily="34" charset="0"/>
            </a:endParaRPr>
          </a:p>
        </p:txBody>
      </p:sp>
      <p:sp>
        <p:nvSpPr>
          <p:cNvPr id="73" name="TextBox 72"/>
          <p:cNvSpPr txBox="1"/>
          <p:nvPr/>
        </p:nvSpPr>
        <p:spPr>
          <a:xfrm>
            <a:off x="2294021" y="2875158"/>
            <a:ext cx="373578"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B</a:t>
            </a:r>
            <a:endParaRPr lang="en-GB" sz="2400" b="1" dirty="0">
              <a:latin typeface="Arial" pitchFamily="34" charset="0"/>
              <a:cs typeface="Arial" pitchFamily="34" charset="0"/>
            </a:endParaRPr>
          </a:p>
        </p:txBody>
      </p:sp>
      <p:sp>
        <p:nvSpPr>
          <p:cNvPr id="74" name="TextBox 73"/>
          <p:cNvSpPr txBox="1"/>
          <p:nvPr/>
        </p:nvSpPr>
        <p:spPr>
          <a:xfrm>
            <a:off x="2303300" y="3389367"/>
            <a:ext cx="364299" cy="476391"/>
          </a:xfrm>
          <a:prstGeom prst="rect">
            <a:avLst/>
          </a:prstGeom>
          <a:noFill/>
        </p:spPr>
        <p:txBody>
          <a:bodyPr wrap="square" lIns="106025" tIns="53012" rIns="106025" bIns="53012" rtlCol="0">
            <a:spAutoFit/>
          </a:bodyPr>
          <a:lstStyle/>
          <a:p>
            <a:r>
              <a:rPr lang="en-US" sz="2400" b="1" dirty="0">
                <a:latin typeface="Arial" pitchFamily="34" charset="0"/>
                <a:cs typeface="Arial" pitchFamily="34" charset="0"/>
              </a:rPr>
              <a:t>C</a:t>
            </a:r>
            <a:endParaRPr lang="en-GB" sz="2400" b="1" dirty="0">
              <a:latin typeface="Arial" pitchFamily="34" charset="0"/>
              <a:cs typeface="Arial" pitchFamily="34" charset="0"/>
            </a:endParaRPr>
          </a:p>
        </p:txBody>
      </p:sp>
      <p:sp>
        <p:nvSpPr>
          <p:cNvPr id="75" name="Oval 74"/>
          <p:cNvSpPr/>
          <p:nvPr/>
        </p:nvSpPr>
        <p:spPr>
          <a:xfrm>
            <a:off x="1513817" y="2348832"/>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76" name="Oval 75"/>
          <p:cNvSpPr/>
          <p:nvPr/>
        </p:nvSpPr>
        <p:spPr>
          <a:xfrm>
            <a:off x="1516462" y="287433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sp>
        <p:nvSpPr>
          <p:cNvPr id="77" name="Oval 76"/>
          <p:cNvSpPr/>
          <p:nvPr/>
        </p:nvSpPr>
        <p:spPr>
          <a:xfrm>
            <a:off x="1519212" y="3392490"/>
            <a:ext cx="365760" cy="36576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06025" tIns="53012" rIns="106025" bIns="53012" rtlCol="0" anchor="ctr"/>
          <a:lstStyle/>
          <a:p>
            <a:pPr algn="ctr"/>
            <a:endParaRPr lang="en-US" sz="2400">
              <a:latin typeface="Arial" pitchFamily="34" charset="0"/>
              <a:cs typeface="Arial" pitchFamily="34" charset="0"/>
            </a:endParaRPr>
          </a:p>
        </p:txBody>
      </p:sp>
      <p:grpSp>
        <p:nvGrpSpPr>
          <p:cNvPr id="63" name="Group 62"/>
          <p:cNvGrpSpPr/>
          <p:nvPr/>
        </p:nvGrpSpPr>
        <p:grpSpPr>
          <a:xfrm>
            <a:off x="507222" y="5080000"/>
            <a:ext cx="9290990" cy="992785"/>
            <a:chOff x="219329" y="4311650"/>
            <a:chExt cx="9699372" cy="1008918"/>
          </a:xfrm>
        </p:grpSpPr>
        <p:sp>
          <p:nvSpPr>
            <p:cNvPr id="68" name="TextBox 67"/>
            <p:cNvSpPr txBox="1"/>
            <p:nvPr/>
          </p:nvSpPr>
          <p:spPr>
            <a:xfrm>
              <a:off x="5317928" y="4851400"/>
              <a:ext cx="367355" cy="469168"/>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1</a:t>
              </a:r>
              <a:endParaRPr lang="en-US" sz="2400" b="1" dirty="0">
                <a:solidFill>
                  <a:srgbClr val="000000"/>
                </a:solidFill>
                <a:latin typeface="Arial" pitchFamily="34" charset="0"/>
                <a:cs typeface="Arial" pitchFamily="34" charset="0"/>
              </a:endParaRPr>
            </a:p>
          </p:txBody>
        </p:sp>
        <p:sp>
          <p:nvSpPr>
            <p:cNvPr id="78" name="TextBox 77"/>
            <p:cNvSpPr txBox="1"/>
            <p:nvPr/>
          </p:nvSpPr>
          <p:spPr>
            <a:xfrm>
              <a:off x="4902201" y="4851401"/>
              <a:ext cx="419100"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0</a:t>
              </a:r>
              <a:endParaRPr lang="en-US" sz="2400" b="1" dirty="0">
                <a:solidFill>
                  <a:srgbClr val="000000"/>
                </a:solidFill>
                <a:latin typeface="Arial" pitchFamily="34" charset="0"/>
                <a:cs typeface="Arial" pitchFamily="34" charset="0"/>
              </a:endParaRPr>
            </a:p>
          </p:txBody>
        </p:sp>
        <p:sp>
          <p:nvSpPr>
            <p:cNvPr id="79" name="TextBox 78"/>
            <p:cNvSpPr txBox="1"/>
            <p:nvPr/>
          </p:nvSpPr>
          <p:spPr>
            <a:xfrm>
              <a:off x="5765800" y="4851400"/>
              <a:ext cx="330200" cy="469168"/>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2</a:t>
              </a:r>
              <a:endParaRPr lang="en-US" sz="2400" b="1" dirty="0">
                <a:solidFill>
                  <a:srgbClr val="000000"/>
                </a:solidFill>
                <a:latin typeface="Arial" pitchFamily="34" charset="0"/>
                <a:cs typeface="Arial" pitchFamily="34" charset="0"/>
              </a:endParaRPr>
            </a:p>
          </p:txBody>
        </p:sp>
        <p:sp>
          <p:nvSpPr>
            <p:cNvPr id="80" name="TextBox 79"/>
            <p:cNvSpPr txBox="1"/>
            <p:nvPr/>
          </p:nvSpPr>
          <p:spPr>
            <a:xfrm>
              <a:off x="6133309" y="4851400"/>
              <a:ext cx="325371" cy="469168"/>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3</a:t>
              </a:r>
              <a:endParaRPr lang="en-US" sz="2400" b="1" dirty="0">
                <a:solidFill>
                  <a:srgbClr val="000000"/>
                </a:solidFill>
                <a:latin typeface="Arial" pitchFamily="34" charset="0"/>
                <a:cs typeface="Arial" pitchFamily="34" charset="0"/>
              </a:endParaRPr>
            </a:p>
          </p:txBody>
        </p:sp>
        <p:sp>
          <p:nvSpPr>
            <p:cNvPr id="81" name="TextBox 80"/>
            <p:cNvSpPr txBox="1"/>
            <p:nvPr/>
          </p:nvSpPr>
          <p:spPr>
            <a:xfrm>
              <a:off x="6565900" y="4851400"/>
              <a:ext cx="355600" cy="469168"/>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4</a:t>
              </a:r>
              <a:endParaRPr lang="en-US" sz="2400" b="1" dirty="0">
                <a:solidFill>
                  <a:srgbClr val="000000"/>
                </a:solidFill>
                <a:latin typeface="Arial" pitchFamily="34" charset="0"/>
                <a:cs typeface="Arial" pitchFamily="34" charset="0"/>
              </a:endParaRPr>
            </a:p>
          </p:txBody>
        </p:sp>
        <p:sp>
          <p:nvSpPr>
            <p:cNvPr id="82" name="TextBox 81"/>
            <p:cNvSpPr txBox="1"/>
            <p:nvPr/>
          </p:nvSpPr>
          <p:spPr>
            <a:xfrm>
              <a:off x="7010400" y="4851400"/>
              <a:ext cx="355600" cy="469168"/>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5</a:t>
              </a:r>
              <a:endParaRPr lang="en-US" sz="2400" b="1">
                <a:solidFill>
                  <a:srgbClr val="000000"/>
                </a:solidFill>
                <a:latin typeface="Arial" pitchFamily="34" charset="0"/>
                <a:cs typeface="Arial" pitchFamily="34" charset="0"/>
              </a:endParaRPr>
            </a:p>
          </p:txBody>
        </p:sp>
        <p:sp>
          <p:nvSpPr>
            <p:cNvPr id="83" name="TextBox 82"/>
            <p:cNvSpPr txBox="1"/>
            <p:nvPr/>
          </p:nvSpPr>
          <p:spPr>
            <a:xfrm>
              <a:off x="7404100" y="4851401"/>
              <a:ext cx="355600"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6</a:t>
              </a:r>
              <a:endParaRPr lang="en-US" sz="2400" b="1" dirty="0">
                <a:solidFill>
                  <a:srgbClr val="000000"/>
                </a:solidFill>
                <a:latin typeface="Arial" pitchFamily="34" charset="0"/>
                <a:cs typeface="Arial" pitchFamily="34" charset="0"/>
              </a:endParaRPr>
            </a:p>
          </p:txBody>
        </p:sp>
        <p:sp>
          <p:nvSpPr>
            <p:cNvPr id="84" name="TextBox 83"/>
            <p:cNvSpPr txBox="1"/>
            <p:nvPr/>
          </p:nvSpPr>
          <p:spPr>
            <a:xfrm>
              <a:off x="7810500" y="4851401"/>
              <a:ext cx="355600"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7</a:t>
              </a:r>
              <a:endParaRPr lang="en-US" sz="2400" b="1">
                <a:solidFill>
                  <a:srgbClr val="000000"/>
                </a:solidFill>
                <a:latin typeface="Arial" pitchFamily="34" charset="0"/>
                <a:cs typeface="Arial" pitchFamily="34" charset="0"/>
              </a:endParaRPr>
            </a:p>
          </p:txBody>
        </p:sp>
        <p:sp>
          <p:nvSpPr>
            <p:cNvPr id="85" name="TextBox 84"/>
            <p:cNvSpPr txBox="1"/>
            <p:nvPr/>
          </p:nvSpPr>
          <p:spPr>
            <a:xfrm>
              <a:off x="8229600" y="4838699"/>
              <a:ext cx="355600" cy="481869"/>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8</a:t>
              </a:r>
              <a:endParaRPr lang="en-US" sz="2400" b="1">
                <a:solidFill>
                  <a:srgbClr val="000000"/>
                </a:solidFill>
                <a:latin typeface="Arial" pitchFamily="34" charset="0"/>
                <a:cs typeface="Arial" pitchFamily="34" charset="0"/>
              </a:endParaRPr>
            </a:p>
          </p:txBody>
        </p:sp>
        <p:sp>
          <p:nvSpPr>
            <p:cNvPr id="86" name="TextBox 85"/>
            <p:cNvSpPr txBox="1"/>
            <p:nvPr/>
          </p:nvSpPr>
          <p:spPr>
            <a:xfrm>
              <a:off x="8648700" y="4838699"/>
              <a:ext cx="368300"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9</a:t>
              </a:r>
              <a:endParaRPr lang="en-US" sz="2400" b="1">
                <a:solidFill>
                  <a:srgbClr val="000000"/>
                </a:solidFill>
                <a:latin typeface="Arial" pitchFamily="34" charset="0"/>
                <a:cs typeface="Arial" pitchFamily="34" charset="0"/>
              </a:endParaRPr>
            </a:p>
          </p:txBody>
        </p:sp>
        <p:sp>
          <p:nvSpPr>
            <p:cNvPr id="87" name="TextBox 86"/>
            <p:cNvSpPr txBox="1"/>
            <p:nvPr/>
          </p:nvSpPr>
          <p:spPr>
            <a:xfrm>
              <a:off x="9017000" y="4813300"/>
              <a:ext cx="757937" cy="469167"/>
            </a:xfrm>
            <a:prstGeom prst="rect">
              <a:avLst/>
            </a:prstGeom>
            <a:noFill/>
          </p:spPr>
          <p:txBody>
            <a:bodyPr vert="horz" wrap="square" rtlCol="0">
              <a:spAutoFit/>
            </a:bodyPr>
            <a:lstStyle/>
            <a:p>
              <a:r>
                <a:rPr lang="en-US" sz="2400" b="1" smtClean="0">
                  <a:solidFill>
                    <a:srgbClr val="000000"/>
                  </a:solidFill>
                  <a:latin typeface="Arial" pitchFamily="34" charset="0"/>
                  <a:cs typeface="Arial" pitchFamily="34" charset="0"/>
                </a:rPr>
                <a:t>10</a:t>
              </a:r>
              <a:endParaRPr lang="en-US" sz="2400" b="1">
                <a:solidFill>
                  <a:srgbClr val="000000"/>
                </a:solidFill>
                <a:latin typeface="Arial" pitchFamily="34" charset="0"/>
                <a:cs typeface="Arial" pitchFamily="34" charset="0"/>
              </a:endParaRPr>
            </a:p>
          </p:txBody>
        </p:sp>
        <p:grpSp>
          <p:nvGrpSpPr>
            <p:cNvPr id="88" name="Group 87"/>
            <p:cNvGrpSpPr/>
            <p:nvPr/>
          </p:nvGrpSpPr>
          <p:grpSpPr>
            <a:xfrm>
              <a:off x="219329" y="4311650"/>
              <a:ext cx="9699372" cy="567818"/>
              <a:chOff x="219329" y="4311650"/>
              <a:chExt cx="9699372" cy="567818"/>
            </a:xfrm>
          </p:grpSpPr>
          <p:sp>
            <p:nvSpPr>
              <p:cNvPr id="120" name="Freeform 119"/>
              <p:cNvSpPr/>
              <p:nvPr/>
            </p:nvSpPr>
            <p:spPr>
              <a:xfrm>
                <a:off x="232791" y="4582795"/>
                <a:ext cx="9684005" cy="21464"/>
              </a:xfrm>
              <a:custGeom>
                <a:avLst/>
                <a:gdLst/>
                <a:ahLst/>
                <a:cxnLst/>
                <a:rect l="0" t="0" r="0" b="0"/>
                <a:pathLst>
                  <a:path w="9684005" h="21464">
                    <a:moveTo>
                      <a:pt x="0" y="21463"/>
                    </a:moveTo>
                    <a:lnTo>
                      <a:pt x="0" y="0"/>
                    </a:lnTo>
                    <a:lnTo>
                      <a:pt x="9684004" y="0"/>
                    </a:lnTo>
                    <a:lnTo>
                      <a:pt x="9684004" y="2146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21" name="Freeform 120"/>
              <p:cNvSpPr/>
              <p:nvPr/>
            </p:nvSpPr>
            <p:spPr>
              <a:xfrm>
                <a:off x="219329" y="4311650"/>
                <a:ext cx="279782" cy="296927"/>
              </a:xfrm>
              <a:custGeom>
                <a:avLst/>
                <a:gdLst/>
                <a:ahLst/>
                <a:cxnLst/>
                <a:rect l="0" t="0" r="0" b="0"/>
                <a:pathLst>
                  <a:path w="279782" h="296927">
                    <a:moveTo>
                      <a:pt x="13462" y="296926"/>
                    </a:moveTo>
                    <a:lnTo>
                      <a:pt x="0" y="281813"/>
                    </a:lnTo>
                    <a:lnTo>
                      <a:pt x="266065" y="0"/>
                    </a:lnTo>
                    <a:lnTo>
                      <a:pt x="279781" y="14859"/>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22" name="Freeform 121"/>
              <p:cNvSpPr/>
              <p:nvPr/>
            </p:nvSpPr>
            <p:spPr>
              <a:xfrm>
                <a:off x="223139" y="4581652"/>
                <a:ext cx="279782" cy="296927"/>
              </a:xfrm>
              <a:custGeom>
                <a:avLst/>
                <a:gdLst/>
                <a:ahLst/>
                <a:cxnLst/>
                <a:rect l="0" t="0" r="0" b="0"/>
                <a:pathLst>
                  <a:path w="279782" h="296927">
                    <a:moveTo>
                      <a:pt x="0" y="14986"/>
                    </a:moveTo>
                    <a:lnTo>
                      <a:pt x="13716" y="0"/>
                    </a:lnTo>
                    <a:lnTo>
                      <a:pt x="279781" y="281813"/>
                    </a:lnTo>
                    <a:lnTo>
                      <a:pt x="266192" y="296926"/>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23" name="Freeform 122"/>
              <p:cNvSpPr/>
              <p:nvPr/>
            </p:nvSpPr>
            <p:spPr>
              <a:xfrm>
                <a:off x="9639046" y="4312793"/>
                <a:ext cx="279655" cy="296800"/>
              </a:xfrm>
              <a:custGeom>
                <a:avLst/>
                <a:gdLst/>
                <a:ahLst/>
                <a:cxnLst/>
                <a:rect l="0" t="0" r="0" b="0"/>
                <a:pathLst>
                  <a:path w="279655" h="296800">
                    <a:moveTo>
                      <a:pt x="279654" y="281813"/>
                    </a:moveTo>
                    <a:lnTo>
                      <a:pt x="266192" y="296799"/>
                    </a:lnTo>
                    <a:lnTo>
                      <a:pt x="0" y="14986"/>
                    </a:lnTo>
                    <a:lnTo>
                      <a:pt x="13462"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24" name="Freeform 123"/>
              <p:cNvSpPr/>
              <p:nvPr/>
            </p:nvSpPr>
            <p:spPr>
              <a:xfrm>
                <a:off x="9634982" y="4582795"/>
                <a:ext cx="279909" cy="296673"/>
              </a:xfrm>
              <a:custGeom>
                <a:avLst/>
                <a:gdLst/>
                <a:ahLst/>
                <a:cxnLst/>
                <a:rect l="0" t="0" r="0" b="0"/>
                <a:pathLst>
                  <a:path w="279909" h="296673">
                    <a:moveTo>
                      <a:pt x="266319" y="0"/>
                    </a:moveTo>
                    <a:lnTo>
                      <a:pt x="279908" y="15113"/>
                    </a:lnTo>
                    <a:lnTo>
                      <a:pt x="13716" y="296672"/>
                    </a:lnTo>
                    <a:lnTo>
                      <a:pt x="0" y="281813"/>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sp>
          <p:nvSpPr>
            <p:cNvPr id="89" name="Freeform 88"/>
            <p:cNvSpPr/>
            <p:nvPr/>
          </p:nvSpPr>
          <p:spPr>
            <a:xfrm>
              <a:off x="9215755"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90" name="Freeform 89"/>
            <p:cNvSpPr/>
            <p:nvPr/>
          </p:nvSpPr>
          <p:spPr>
            <a:xfrm>
              <a:off x="8399399"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91" name="Freeform 90"/>
            <p:cNvSpPr/>
            <p:nvPr/>
          </p:nvSpPr>
          <p:spPr>
            <a:xfrm>
              <a:off x="7533005" y="4330065"/>
              <a:ext cx="22226" cy="447422"/>
            </a:xfrm>
            <a:custGeom>
              <a:avLst/>
              <a:gdLst/>
              <a:ahLst/>
              <a:cxnLst/>
              <a:rect l="0" t="0" r="0" b="0"/>
              <a:pathLst>
                <a:path w="22226" h="447422">
                  <a:moveTo>
                    <a:pt x="0" y="0"/>
                  </a:moveTo>
                  <a:lnTo>
                    <a:pt x="22225" y="0"/>
                  </a:lnTo>
                  <a:lnTo>
                    <a:pt x="22225"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92" name="Freeform 91"/>
            <p:cNvSpPr/>
            <p:nvPr/>
          </p:nvSpPr>
          <p:spPr>
            <a:xfrm>
              <a:off x="6716776"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93" name="Freeform 92"/>
            <p:cNvSpPr/>
            <p:nvPr/>
          </p:nvSpPr>
          <p:spPr>
            <a:xfrm>
              <a:off x="5900420"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94" name="Freeform 93"/>
            <p:cNvSpPr/>
            <p:nvPr/>
          </p:nvSpPr>
          <p:spPr>
            <a:xfrm>
              <a:off x="4201033"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95" name="Freeform 94"/>
            <p:cNvSpPr/>
            <p:nvPr/>
          </p:nvSpPr>
          <p:spPr>
            <a:xfrm>
              <a:off x="3384677"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96" name="Freeform 95"/>
            <p:cNvSpPr/>
            <p:nvPr/>
          </p:nvSpPr>
          <p:spPr>
            <a:xfrm>
              <a:off x="2518410"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97" name="Freeform 96"/>
            <p:cNvSpPr/>
            <p:nvPr/>
          </p:nvSpPr>
          <p:spPr>
            <a:xfrm>
              <a:off x="1702054"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98" name="Freeform 97"/>
            <p:cNvSpPr/>
            <p:nvPr/>
          </p:nvSpPr>
          <p:spPr>
            <a:xfrm>
              <a:off x="885698" y="4348353"/>
              <a:ext cx="22226" cy="447549"/>
            </a:xfrm>
            <a:custGeom>
              <a:avLst/>
              <a:gdLst/>
              <a:ahLst/>
              <a:cxnLst/>
              <a:rect l="0" t="0" r="0" b="0"/>
              <a:pathLst>
                <a:path w="22226" h="447549">
                  <a:moveTo>
                    <a:pt x="0" y="0"/>
                  </a:moveTo>
                  <a:lnTo>
                    <a:pt x="22225" y="0"/>
                  </a:lnTo>
                  <a:lnTo>
                    <a:pt x="22225"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99" name="Freeform 98"/>
            <p:cNvSpPr/>
            <p:nvPr/>
          </p:nvSpPr>
          <p:spPr>
            <a:xfrm>
              <a:off x="5050663" y="4330065"/>
              <a:ext cx="22226" cy="447422"/>
            </a:xfrm>
            <a:custGeom>
              <a:avLst/>
              <a:gdLst/>
              <a:ahLst/>
              <a:cxnLst/>
              <a:rect l="0" t="0" r="0" b="0"/>
              <a:pathLst>
                <a:path w="22226" h="447422">
                  <a:moveTo>
                    <a:pt x="0" y="0"/>
                  </a:moveTo>
                  <a:lnTo>
                    <a:pt x="22225" y="0"/>
                  </a:lnTo>
                  <a:lnTo>
                    <a:pt x="22225"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00" name="Freeform 99"/>
            <p:cNvSpPr/>
            <p:nvPr/>
          </p:nvSpPr>
          <p:spPr>
            <a:xfrm>
              <a:off x="2984881"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01" name="Freeform 100"/>
            <p:cNvSpPr/>
            <p:nvPr/>
          </p:nvSpPr>
          <p:spPr>
            <a:xfrm>
              <a:off x="2118614"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02" name="Freeform 101"/>
            <p:cNvSpPr/>
            <p:nvPr/>
          </p:nvSpPr>
          <p:spPr>
            <a:xfrm>
              <a:off x="1302258"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03" name="Freeform 102"/>
            <p:cNvSpPr/>
            <p:nvPr/>
          </p:nvSpPr>
          <p:spPr>
            <a:xfrm>
              <a:off x="6283579"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04" name="Freeform 103"/>
            <p:cNvSpPr/>
            <p:nvPr/>
          </p:nvSpPr>
          <p:spPr>
            <a:xfrm>
              <a:off x="5467223"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05" name="Freeform 104"/>
            <p:cNvSpPr/>
            <p:nvPr/>
          </p:nvSpPr>
          <p:spPr>
            <a:xfrm>
              <a:off x="4600956"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06" name="Freeform 105"/>
            <p:cNvSpPr/>
            <p:nvPr/>
          </p:nvSpPr>
          <p:spPr>
            <a:xfrm>
              <a:off x="3784600" y="4330065"/>
              <a:ext cx="22099" cy="447422"/>
            </a:xfrm>
            <a:custGeom>
              <a:avLst/>
              <a:gdLst/>
              <a:ahLst/>
              <a:cxnLst/>
              <a:rect l="0" t="0" r="0" b="0"/>
              <a:pathLst>
                <a:path w="22099" h="447422">
                  <a:moveTo>
                    <a:pt x="0" y="0"/>
                  </a:moveTo>
                  <a:lnTo>
                    <a:pt x="22098" y="0"/>
                  </a:lnTo>
                  <a:lnTo>
                    <a:pt x="22098" y="447421"/>
                  </a:lnTo>
                  <a:lnTo>
                    <a:pt x="0" y="44742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07" name="Freeform 106"/>
            <p:cNvSpPr/>
            <p:nvPr/>
          </p:nvSpPr>
          <p:spPr>
            <a:xfrm>
              <a:off x="8765921"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08" name="Freeform 107"/>
            <p:cNvSpPr/>
            <p:nvPr/>
          </p:nvSpPr>
          <p:spPr>
            <a:xfrm>
              <a:off x="7949565"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09" name="Freeform 108"/>
            <p:cNvSpPr/>
            <p:nvPr/>
          </p:nvSpPr>
          <p:spPr>
            <a:xfrm>
              <a:off x="7133209" y="4348353"/>
              <a:ext cx="22099" cy="447549"/>
            </a:xfrm>
            <a:custGeom>
              <a:avLst/>
              <a:gdLst/>
              <a:ahLst/>
              <a:cxnLst/>
              <a:rect l="0" t="0" r="0" b="0"/>
              <a:pathLst>
                <a:path w="22099" h="447549">
                  <a:moveTo>
                    <a:pt x="0" y="0"/>
                  </a:moveTo>
                  <a:lnTo>
                    <a:pt x="22098" y="0"/>
                  </a:lnTo>
                  <a:lnTo>
                    <a:pt x="22098" y="447548"/>
                  </a:lnTo>
                  <a:lnTo>
                    <a:pt x="0" y="447548"/>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10" name="TextBox 109"/>
            <p:cNvSpPr txBox="1"/>
            <p:nvPr/>
          </p:nvSpPr>
          <p:spPr>
            <a:xfrm>
              <a:off x="4347736" y="4851400"/>
              <a:ext cx="483669"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-1</a:t>
              </a:r>
              <a:endParaRPr lang="en-US" sz="2400" b="1" dirty="0">
                <a:solidFill>
                  <a:srgbClr val="000000"/>
                </a:solidFill>
                <a:latin typeface="Arial" pitchFamily="34" charset="0"/>
                <a:cs typeface="Arial" pitchFamily="34" charset="0"/>
              </a:endParaRPr>
            </a:p>
          </p:txBody>
        </p:sp>
        <p:sp>
          <p:nvSpPr>
            <p:cNvPr id="111" name="TextBox 110"/>
            <p:cNvSpPr txBox="1"/>
            <p:nvPr/>
          </p:nvSpPr>
          <p:spPr>
            <a:xfrm>
              <a:off x="3965589" y="4851400"/>
              <a:ext cx="506741"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-2</a:t>
              </a:r>
              <a:endParaRPr lang="en-US" sz="2400" b="1" dirty="0">
                <a:solidFill>
                  <a:srgbClr val="000000"/>
                </a:solidFill>
                <a:latin typeface="Arial" pitchFamily="34" charset="0"/>
                <a:cs typeface="Arial" pitchFamily="34" charset="0"/>
              </a:endParaRPr>
            </a:p>
          </p:txBody>
        </p:sp>
        <p:sp>
          <p:nvSpPr>
            <p:cNvPr id="112" name="TextBox 111"/>
            <p:cNvSpPr txBox="1"/>
            <p:nvPr/>
          </p:nvSpPr>
          <p:spPr>
            <a:xfrm>
              <a:off x="3528000" y="4851400"/>
              <a:ext cx="475081"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-3</a:t>
              </a:r>
              <a:endParaRPr lang="en-US" sz="2400" b="1" dirty="0">
                <a:solidFill>
                  <a:srgbClr val="000000"/>
                </a:solidFill>
                <a:latin typeface="Arial" pitchFamily="34" charset="0"/>
                <a:cs typeface="Arial" pitchFamily="34" charset="0"/>
              </a:endParaRPr>
            </a:p>
          </p:txBody>
        </p:sp>
        <p:sp>
          <p:nvSpPr>
            <p:cNvPr id="113" name="TextBox 112"/>
            <p:cNvSpPr txBox="1"/>
            <p:nvPr/>
          </p:nvSpPr>
          <p:spPr>
            <a:xfrm>
              <a:off x="3131867" y="4851400"/>
              <a:ext cx="493689"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-4</a:t>
              </a:r>
              <a:endParaRPr lang="en-US" sz="2400" b="1" dirty="0">
                <a:solidFill>
                  <a:srgbClr val="000000"/>
                </a:solidFill>
                <a:latin typeface="Arial" pitchFamily="34" charset="0"/>
                <a:cs typeface="Arial" pitchFamily="34" charset="0"/>
              </a:endParaRPr>
            </a:p>
          </p:txBody>
        </p:sp>
        <p:sp>
          <p:nvSpPr>
            <p:cNvPr id="114" name="TextBox 113"/>
            <p:cNvSpPr txBox="1"/>
            <p:nvPr/>
          </p:nvSpPr>
          <p:spPr>
            <a:xfrm>
              <a:off x="2754307" y="4851400"/>
              <a:ext cx="509633"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-5</a:t>
              </a:r>
              <a:endParaRPr lang="en-US" sz="2400" b="1" dirty="0">
                <a:solidFill>
                  <a:srgbClr val="000000"/>
                </a:solidFill>
                <a:latin typeface="Arial" pitchFamily="34" charset="0"/>
                <a:cs typeface="Arial" pitchFamily="34" charset="0"/>
              </a:endParaRPr>
            </a:p>
          </p:txBody>
        </p:sp>
        <p:sp>
          <p:nvSpPr>
            <p:cNvPr id="115" name="TextBox 114"/>
            <p:cNvSpPr txBox="1"/>
            <p:nvPr/>
          </p:nvSpPr>
          <p:spPr>
            <a:xfrm>
              <a:off x="2255279" y="4851400"/>
              <a:ext cx="496454"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-6</a:t>
              </a:r>
              <a:endParaRPr lang="en-US" sz="2400" b="1" dirty="0">
                <a:solidFill>
                  <a:srgbClr val="000000"/>
                </a:solidFill>
                <a:latin typeface="Arial" pitchFamily="34" charset="0"/>
                <a:cs typeface="Arial" pitchFamily="34" charset="0"/>
              </a:endParaRPr>
            </a:p>
          </p:txBody>
        </p:sp>
        <p:sp>
          <p:nvSpPr>
            <p:cNvPr id="116" name="TextBox 115"/>
            <p:cNvSpPr txBox="1"/>
            <p:nvPr/>
          </p:nvSpPr>
          <p:spPr>
            <a:xfrm>
              <a:off x="1851344" y="4851400"/>
              <a:ext cx="517878"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-7</a:t>
              </a:r>
              <a:endParaRPr lang="en-US" sz="2400" b="1" dirty="0">
                <a:solidFill>
                  <a:srgbClr val="000000"/>
                </a:solidFill>
                <a:latin typeface="Arial" pitchFamily="34" charset="0"/>
                <a:cs typeface="Arial" pitchFamily="34" charset="0"/>
              </a:endParaRPr>
            </a:p>
          </p:txBody>
        </p:sp>
        <p:sp>
          <p:nvSpPr>
            <p:cNvPr id="117" name="TextBox 116"/>
            <p:cNvSpPr txBox="1"/>
            <p:nvPr/>
          </p:nvSpPr>
          <p:spPr>
            <a:xfrm>
              <a:off x="1439898" y="4851400"/>
              <a:ext cx="512408"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-8</a:t>
              </a:r>
              <a:endParaRPr lang="en-US" sz="2400" b="1" dirty="0">
                <a:solidFill>
                  <a:srgbClr val="000000"/>
                </a:solidFill>
                <a:latin typeface="Arial" pitchFamily="34" charset="0"/>
                <a:cs typeface="Arial" pitchFamily="34" charset="0"/>
              </a:endParaRPr>
            </a:p>
          </p:txBody>
        </p:sp>
        <p:sp>
          <p:nvSpPr>
            <p:cNvPr id="118" name="TextBox 117"/>
            <p:cNvSpPr txBox="1"/>
            <p:nvPr/>
          </p:nvSpPr>
          <p:spPr>
            <a:xfrm>
              <a:off x="1060237" y="4851400"/>
              <a:ext cx="484433"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-9</a:t>
              </a:r>
              <a:endParaRPr lang="en-US" sz="2400" b="1" dirty="0">
                <a:solidFill>
                  <a:srgbClr val="000000"/>
                </a:solidFill>
                <a:latin typeface="Arial" pitchFamily="34" charset="0"/>
                <a:cs typeface="Arial" pitchFamily="34" charset="0"/>
              </a:endParaRPr>
            </a:p>
          </p:txBody>
        </p:sp>
        <p:sp>
          <p:nvSpPr>
            <p:cNvPr id="119" name="TextBox 118"/>
            <p:cNvSpPr txBox="1"/>
            <p:nvPr/>
          </p:nvSpPr>
          <p:spPr>
            <a:xfrm>
              <a:off x="544968" y="4851400"/>
              <a:ext cx="672871" cy="469167"/>
            </a:xfrm>
            <a:prstGeom prst="rect">
              <a:avLst/>
            </a:prstGeom>
            <a:noFill/>
          </p:spPr>
          <p:txBody>
            <a:bodyPr vert="horz" wrap="square" rtlCol="0">
              <a:spAutoFit/>
            </a:bodyPr>
            <a:lstStyle/>
            <a:p>
              <a:r>
                <a:rPr lang="en-US" sz="2400" b="1" dirty="0" smtClean="0">
                  <a:solidFill>
                    <a:srgbClr val="000000"/>
                  </a:solidFill>
                  <a:latin typeface="Arial" pitchFamily="34" charset="0"/>
                  <a:cs typeface="Arial" pitchFamily="34" charset="0"/>
                </a:rPr>
                <a:t>-10</a:t>
              </a:r>
              <a:endParaRPr lang="en-US" sz="2400" b="1" dirty="0">
                <a:solidFill>
                  <a:srgbClr val="000000"/>
                </a:solidFill>
                <a:latin typeface="Arial" pitchFamily="34" charset="0"/>
                <a:cs typeface="Arial" pitchFamily="34" charset="0"/>
              </a:endParaRPr>
            </a:p>
          </p:txBody>
        </p:sp>
      </p:grpSp>
    </p:spTree>
    <p:extLst>
      <p:ext uri="{BB962C8B-B14F-4D97-AF65-F5344CB8AC3E}">
        <p14:creationId xmlns:p14="http://schemas.microsoft.com/office/powerpoint/2010/main" val="2327330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3698" y="759790"/>
            <a:ext cx="5677705" cy="830997"/>
          </a:xfrm>
          <a:prstGeom prst="rect">
            <a:avLst/>
          </a:prstGeom>
          <a:noFill/>
        </p:spPr>
        <p:txBody>
          <a:bodyPr vert="horz" wrap="square" rtlCol="0">
            <a:spAutoFit/>
          </a:bodyPr>
          <a:lstStyle/>
          <a:p>
            <a:pPr algn="ctr"/>
            <a:r>
              <a:rPr lang="en-US" sz="4800" b="1" dirty="0" smtClean="0">
                <a:solidFill>
                  <a:srgbClr val="0000FF"/>
                </a:solidFill>
                <a:latin typeface="Arial" pitchFamily="34" charset="0"/>
                <a:cs typeface="Arial" pitchFamily="34" charset="0"/>
              </a:rPr>
              <a:t>Cartesian Plane</a:t>
            </a:r>
            <a:endParaRPr lang="en-US" sz="4800" b="1" dirty="0">
              <a:solidFill>
                <a:srgbClr val="0000FF"/>
              </a:solidFill>
              <a:latin typeface="Arial" pitchFamily="34" charset="0"/>
              <a:cs typeface="Arial" pitchFamily="34" charset="0"/>
            </a:endParaRPr>
          </a:p>
        </p:txBody>
      </p:sp>
      <p:sp>
        <p:nvSpPr>
          <p:cNvPr id="3" name="TextBox 2">
            <a:hlinkClick r:id="rId2" action="ppaction://hlinksldjump"/>
          </p:cNvPr>
          <p:cNvSpPr txBox="1"/>
          <p:nvPr/>
        </p:nvSpPr>
        <p:spPr>
          <a:xfrm>
            <a:off x="7219950" y="3381514"/>
            <a:ext cx="1524000" cy="1015663"/>
          </a:xfrm>
          <a:prstGeom prst="rect">
            <a:avLst/>
          </a:prstGeom>
          <a:noFill/>
        </p:spPr>
        <p:txBody>
          <a:bodyPr vert="horz" wrap="square" rtlCol="0">
            <a:spAutoFit/>
          </a:bodyPr>
          <a:lstStyle/>
          <a:p>
            <a:r>
              <a:rPr lang="en-US" sz="2000" b="1" i="1" dirty="0" smtClean="0">
                <a:solidFill>
                  <a:srgbClr val="0000FF"/>
                </a:solidFill>
                <a:latin typeface="Arial" pitchFamily="34" charset="0"/>
                <a:cs typeface="Arial" pitchFamily="34" charset="0"/>
              </a:rPr>
              <a:t>Return to </a:t>
            </a:r>
          </a:p>
          <a:p>
            <a:r>
              <a:rPr lang="en-US" sz="2000" b="1" i="1" dirty="0" smtClean="0">
                <a:solidFill>
                  <a:srgbClr val="0000FF"/>
                </a:solidFill>
                <a:latin typeface="Arial" pitchFamily="34" charset="0"/>
                <a:cs typeface="Arial" pitchFamily="34" charset="0"/>
              </a:rPr>
              <a:t>Table of </a:t>
            </a:r>
          </a:p>
          <a:p>
            <a:r>
              <a:rPr lang="en-US" sz="2000" b="1" i="1" dirty="0" smtClean="0">
                <a:solidFill>
                  <a:srgbClr val="0000FF"/>
                </a:solidFill>
                <a:latin typeface="Arial" pitchFamily="34" charset="0"/>
                <a:cs typeface="Arial" pitchFamily="34" charset="0"/>
              </a:rPr>
              <a:t>Contents</a:t>
            </a:r>
            <a:endParaRPr lang="en-US" sz="2000" b="1" i="1" dirty="0">
              <a:solidFill>
                <a:srgbClr val="0000FF"/>
              </a:solidFill>
              <a:latin typeface="Arial" pitchFamily="34" charset="0"/>
              <a:cs typeface="Arial" pitchFamily="34" charset="0"/>
            </a:endParaRPr>
          </a:p>
        </p:txBody>
      </p:sp>
      <p:sp>
        <p:nvSpPr>
          <p:cNvPr id="4" name="Freeform 3">
            <a:hlinkClick r:id="rId2" action="ppaction://hlinksldjump"/>
          </p:cNvPr>
          <p:cNvSpPr/>
          <p:nvPr/>
        </p:nvSpPr>
        <p:spPr>
          <a:xfrm>
            <a:off x="7067550" y="3251200"/>
            <a:ext cx="1752600" cy="1295400"/>
          </a:xfrm>
          <a:custGeom>
            <a:avLst/>
            <a:gdLst/>
            <a:ahLst/>
            <a:cxnLst/>
            <a:rect l="0" t="0" r="0" b="0"/>
            <a:pathLst>
              <a:path w="2810511" h="1082295">
                <a:moveTo>
                  <a:pt x="0" y="0"/>
                </a:moveTo>
                <a:lnTo>
                  <a:pt x="2810510" y="0"/>
                </a:lnTo>
                <a:lnTo>
                  <a:pt x="2810510" y="1082294"/>
                </a:lnTo>
                <a:lnTo>
                  <a:pt x="0" y="1082294"/>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val="143134966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p:cNvGrpSpPr/>
          <p:nvPr/>
        </p:nvGrpSpPr>
        <p:grpSpPr>
          <a:xfrm>
            <a:off x="6220873" y="4911590"/>
            <a:ext cx="3587972" cy="3698368"/>
            <a:chOff x="6121400" y="4267200"/>
            <a:chExt cx="3530600" cy="3758467"/>
          </a:xfrm>
        </p:grpSpPr>
        <p:grpSp>
          <p:nvGrpSpPr>
            <p:cNvPr id="44" name="Group 43"/>
            <p:cNvGrpSpPr/>
            <p:nvPr/>
          </p:nvGrpSpPr>
          <p:grpSpPr>
            <a:xfrm>
              <a:off x="6146800" y="4343400"/>
              <a:ext cx="3465323" cy="3461767"/>
              <a:chOff x="6146800" y="4343400"/>
              <a:chExt cx="3465323" cy="3461767"/>
            </a:xfrm>
          </p:grpSpPr>
          <p:sp>
            <p:nvSpPr>
              <p:cNvPr id="2" name="Freeform 1"/>
              <p:cNvSpPr/>
              <p:nvPr/>
            </p:nvSpPr>
            <p:spPr>
              <a:xfrm>
                <a:off x="6146800" y="4351147"/>
                <a:ext cx="17273" cy="3441828"/>
              </a:xfrm>
              <a:custGeom>
                <a:avLst/>
                <a:gdLst/>
                <a:ahLst/>
                <a:cxnLst/>
                <a:rect l="0" t="0" r="0" b="0"/>
                <a:pathLst>
                  <a:path w="17273" h="3441828">
                    <a:moveTo>
                      <a:pt x="0" y="0"/>
                    </a:moveTo>
                    <a:lnTo>
                      <a:pt x="17272" y="0"/>
                    </a:lnTo>
                    <a:lnTo>
                      <a:pt x="17272" y="3441827"/>
                    </a:lnTo>
                    <a:lnTo>
                      <a:pt x="0" y="344182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 name="Freeform 2"/>
              <p:cNvSpPr/>
              <p:nvPr/>
            </p:nvSpPr>
            <p:spPr>
              <a:xfrm>
                <a:off x="6146800" y="4343400"/>
                <a:ext cx="3464180" cy="17273"/>
              </a:xfrm>
              <a:custGeom>
                <a:avLst/>
                <a:gdLst/>
                <a:ahLst/>
                <a:cxnLst/>
                <a:rect l="0" t="0" r="0" b="0"/>
                <a:pathLst>
                  <a:path w="3464180" h="17273">
                    <a:moveTo>
                      <a:pt x="0" y="0"/>
                    </a:moveTo>
                    <a:lnTo>
                      <a:pt x="3464179" y="0"/>
                    </a:lnTo>
                    <a:lnTo>
                      <a:pt x="3464179" y="17272"/>
                    </a:lnTo>
                    <a:lnTo>
                      <a:pt x="0" y="1727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 name="Freeform 3"/>
              <p:cNvSpPr/>
              <p:nvPr/>
            </p:nvSpPr>
            <p:spPr>
              <a:xfrm>
                <a:off x="6158865" y="4516374"/>
                <a:ext cx="3446273" cy="18035"/>
              </a:xfrm>
              <a:custGeom>
                <a:avLst/>
                <a:gdLst/>
                <a:ahLst/>
                <a:cxnLst/>
                <a:rect l="0" t="0" r="0" b="0"/>
                <a:pathLst>
                  <a:path w="3446273" h="18035">
                    <a:moveTo>
                      <a:pt x="0" y="0"/>
                    </a:moveTo>
                    <a:lnTo>
                      <a:pt x="3446272" y="0"/>
                    </a:lnTo>
                    <a:lnTo>
                      <a:pt x="3446272" y="18034"/>
                    </a:lnTo>
                    <a:lnTo>
                      <a:pt x="0" y="1803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5" name="Freeform 4"/>
              <p:cNvSpPr/>
              <p:nvPr/>
            </p:nvSpPr>
            <p:spPr>
              <a:xfrm>
                <a:off x="6320663" y="4352036"/>
                <a:ext cx="18162" cy="3441828"/>
              </a:xfrm>
              <a:custGeom>
                <a:avLst/>
                <a:gdLst/>
                <a:ahLst/>
                <a:cxnLst/>
                <a:rect l="0" t="0" r="0" b="0"/>
                <a:pathLst>
                  <a:path w="18162" h="3441828">
                    <a:moveTo>
                      <a:pt x="0" y="0"/>
                    </a:moveTo>
                    <a:lnTo>
                      <a:pt x="18161" y="0"/>
                    </a:lnTo>
                    <a:lnTo>
                      <a:pt x="18161" y="3441827"/>
                    </a:lnTo>
                    <a:lnTo>
                      <a:pt x="0" y="344182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6" name="Freeform 5"/>
              <p:cNvSpPr/>
              <p:nvPr/>
            </p:nvSpPr>
            <p:spPr>
              <a:xfrm>
                <a:off x="6491986" y="4351147"/>
                <a:ext cx="17908" cy="3441828"/>
              </a:xfrm>
              <a:custGeom>
                <a:avLst/>
                <a:gdLst/>
                <a:ahLst/>
                <a:cxnLst/>
                <a:rect l="0" t="0" r="0" b="0"/>
                <a:pathLst>
                  <a:path w="17908" h="3441828">
                    <a:moveTo>
                      <a:pt x="0" y="0"/>
                    </a:moveTo>
                    <a:lnTo>
                      <a:pt x="17907" y="0"/>
                    </a:lnTo>
                    <a:lnTo>
                      <a:pt x="17907" y="3441827"/>
                    </a:lnTo>
                    <a:lnTo>
                      <a:pt x="0" y="344182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7" name="Freeform 6"/>
              <p:cNvSpPr/>
              <p:nvPr/>
            </p:nvSpPr>
            <p:spPr>
              <a:xfrm>
                <a:off x="6665595" y="4352036"/>
                <a:ext cx="19940" cy="3442844"/>
              </a:xfrm>
              <a:custGeom>
                <a:avLst/>
                <a:gdLst/>
                <a:ahLst/>
                <a:cxnLst/>
                <a:rect l="0" t="0" r="0" b="0"/>
                <a:pathLst>
                  <a:path w="19940" h="3442844">
                    <a:moveTo>
                      <a:pt x="0" y="0"/>
                    </a:moveTo>
                    <a:lnTo>
                      <a:pt x="19939" y="0"/>
                    </a:lnTo>
                    <a:lnTo>
                      <a:pt x="19939" y="3442843"/>
                    </a:lnTo>
                    <a:lnTo>
                      <a:pt x="0" y="344284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8" name="Freeform 7"/>
              <p:cNvSpPr/>
              <p:nvPr/>
            </p:nvSpPr>
            <p:spPr>
              <a:xfrm>
                <a:off x="6834378" y="4351147"/>
                <a:ext cx="20702" cy="3443733"/>
              </a:xfrm>
              <a:custGeom>
                <a:avLst/>
                <a:gdLst/>
                <a:ahLst/>
                <a:cxnLst/>
                <a:rect l="0" t="0" r="0" b="0"/>
                <a:pathLst>
                  <a:path w="20702" h="3443733">
                    <a:moveTo>
                      <a:pt x="0" y="0"/>
                    </a:moveTo>
                    <a:lnTo>
                      <a:pt x="20701" y="0"/>
                    </a:lnTo>
                    <a:lnTo>
                      <a:pt x="20701" y="3443732"/>
                    </a:lnTo>
                    <a:lnTo>
                      <a:pt x="0" y="344373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9" name="Freeform 8"/>
              <p:cNvSpPr/>
              <p:nvPr/>
            </p:nvSpPr>
            <p:spPr>
              <a:xfrm>
                <a:off x="7008114" y="4352036"/>
                <a:ext cx="17908" cy="3441828"/>
              </a:xfrm>
              <a:custGeom>
                <a:avLst/>
                <a:gdLst/>
                <a:ahLst/>
                <a:cxnLst/>
                <a:rect l="0" t="0" r="0" b="0"/>
                <a:pathLst>
                  <a:path w="17908" h="3441828">
                    <a:moveTo>
                      <a:pt x="0" y="0"/>
                    </a:moveTo>
                    <a:lnTo>
                      <a:pt x="17907" y="0"/>
                    </a:lnTo>
                    <a:lnTo>
                      <a:pt x="17907" y="3441827"/>
                    </a:lnTo>
                    <a:lnTo>
                      <a:pt x="0" y="344182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0" name="Freeform 9"/>
              <p:cNvSpPr/>
              <p:nvPr/>
            </p:nvSpPr>
            <p:spPr>
              <a:xfrm>
                <a:off x="7181977" y="4352925"/>
                <a:ext cx="19940" cy="3442844"/>
              </a:xfrm>
              <a:custGeom>
                <a:avLst/>
                <a:gdLst/>
                <a:ahLst/>
                <a:cxnLst/>
                <a:rect l="0" t="0" r="0" b="0"/>
                <a:pathLst>
                  <a:path w="19940" h="3442844">
                    <a:moveTo>
                      <a:pt x="0" y="0"/>
                    </a:moveTo>
                    <a:lnTo>
                      <a:pt x="19939" y="0"/>
                    </a:lnTo>
                    <a:lnTo>
                      <a:pt x="19939" y="3442843"/>
                    </a:lnTo>
                    <a:lnTo>
                      <a:pt x="0" y="344284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1" name="Freeform 10"/>
              <p:cNvSpPr/>
              <p:nvPr/>
            </p:nvSpPr>
            <p:spPr>
              <a:xfrm>
                <a:off x="7354189" y="4352036"/>
                <a:ext cx="18797" cy="3441828"/>
              </a:xfrm>
              <a:custGeom>
                <a:avLst/>
                <a:gdLst/>
                <a:ahLst/>
                <a:cxnLst/>
                <a:rect l="0" t="0" r="0" b="0"/>
                <a:pathLst>
                  <a:path w="18797" h="3441828">
                    <a:moveTo>
                      <a:pt x="0" y="0"/>
                    </a:moveTo>
                    <a:lnTo>
                      <a:pt x="18796" y="0"/>
                    </a:lnTo>
                    <a:lnTo>
                      <a:pt x="18796" y="3441827"/>
                    </a:lnTo>
                    <a:lnTo>
                      <a:pt x="0" y="344182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2" name="Freeform 11"/>
              <p:cNvSpPr/>
              <p:nvPr/>
            </p:nvSpPr>
            <p:spPr>
              <a:xfrm>
                <a:off x="7526909" y="4353560"/>
                <a:ext cx="20829" cy="3441066"/>
              </a:xfrm>
              <a:custGeom>
                <a:avLst/>
                <a:gdLst/>
                <a:ahLst/>
                <a:cxnLst/>
                <a:rect l="0" t="0" r="0" b="0"/>
                <a:pathLst>
                  <a:path w="20829" h="3441066">
                    <a:moveTo>
                      <a:pt x="0" y="0"/>
                    </a:moveTo>
                    <a:lnTo>
                      <a:pt x="20828" y="0"/>
                    </a:lnTo>
                    <a:lnTo>
                      <a:pt x="20828" y="3441065"/>
                    </a:lnTo>
                    <a:lnTo>
                      <a:pt x="0" y="344106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3" name="Freeform 12"/>
              <p:cNvSpPr/>
              <p:nvPr/>
            </p:nvSpPr>
            <p:spPr>
              <a:xfrm>
                <a:off x="7694676" y="4352036"/>
                <a:ext cx="22353" cy="3441828"/>
              </a:xfrm>
              <a:custGeom>
                <a:avLst/>
                <a:gdLst/>
                <a:ahLst/>
                <a:cxnLst/>
                <a:rect l="0" t="0" r="0" b="0"/>
                <a:pathLst>
                  <a:path w="22353" h="3441828">
                    <a:moveTo>
                      <a:pt x="0" y="0"/>
                    </a:moveTo>
                    <a:lnTo>
                      <a:pt x="22352" y="0"/>
                    </a:lnTo>
                    <a:lnTo>
                      <a:pt x="22352" y="3441827"/>
                    </a:lnTo>
                    <a:lnTo>
                      <a:pt x="0" y="344182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4" name="Freeform 13"/>
              <p:cNvSpPr/>
              <p:nvPr/>
            </p:nvSpPr>
            <p:spPr>
              <a:xfrm>
                <a:off x="7869682" y="4352925"/>
                <a:ext cx="17908" cy="3439415"/>
              </a:xfrm>
              <a:custGeom>
                <a:avLst/>
                <a:gdLst/>
                <a:ahLst/>
                <a:cxnLst/>
                <a:rect l="0" t="0" r="0" b="0"/>
                <a:pathLst>
                  <a:path w="17908" h="3439415">
                    <a:moveTo>
                      <a:pt x="0" y="0"/>
                    </a:moveTo>
                    <a:lnTo>
                      <a:pt x="17907" y="0"/>
                    </a:lnTo>
                    <a:lnTo>
                      <a:pt x="17907" y="3439414"/>
                    </a:lnTo>
                    <a:lnTo>
                      <a:pt x="0" y="343941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5" name="Freeform 14"/>
              <p:cNvSpPr/>
              <p:nvPr/>
            </p:nvSpPr>
            <p:spPr>
              <a:xfrm>
                <a:off x="8043291" y="4352925"/>
                <a:ext cx="19813" cy="3440304"/>
              </a:xfrm>
              <a:custGeom>
                <a:avLst/>
                <a:gdLst/>
                <a:ahLst/>
                <a:cxnLst/>
                <a:rect l="0" t="0" r="0" b="0"/>
                <a:pathLst>
                  <a:path w="19813" h="3440304">
                    <a:moveTo>
                      <a:pt x="0" y="0"/>
                    </a:moveTo>
                    <a:lnTo>
                      <a:pt x="19812" y="0"/>
                    </a:lnTo>
                    <a:lnTo>
                      <a:pt x="19812" y="3440303"/>
                    </a:lnTo>
                    <a:lnTo>
                      <a:pt x="0" y="344030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6" name="Freeform 15"/>
              <p:cNvSpPr/>
              <p:nvPr/>
            </p:nvSpPr>
            <p:spPr>
              <a:xfrm>
                <a:off x="8215503" y="4352925"/>
                <a:ext cx="18797" cy="3441066"/>
              </a:xfrm>
              <a:custGeom>
                <a:avLst/>
                <a:gdLst/>
                <a:ahLst/>
                <a:cxnLst/>
                <a:rect l="0" t="0" r="0" b="0"/>
                <a:pathLst>
                  <a:path w="18797" h="3441066">
                    <a:moveTo>
                      <a:pt x="0" y="0"/>
                    </a:moveTo>
                    <a:lnTo>
                      <a:pt x="18796" y="0"/>
                    </a:lnTo>
                    <a:lnTo>
                      <a:pt x="18796" y="3441065"/>
                    </a:lnTo>
                    <a:lnTo>
                      <a:pt x="0" y="3441065"/>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7" name="Freeform 16"/>
              <p:cNvSpPr/>
              <p:nvPr/>
            </p:nvSpPr>
            <p:spPr>
              <a:xfrm>
                <a:off x="8388477" y="4353560"/>
                <a:ext cx="20702" cy="3442971"/>
              </a:xfrm>
              <a:custGeom>
                <a:avLst/>
                <a:gdLst/>
                <a:ahLst/>
                <a:cxnLst/>
                <a:rect l="0" t="0" r="0" b="0"/>
                <a:pathLst>
                  <a:path w="20702" h="3442971">
                    <a:moveTo>
                      <a:pt x="0" y="0"/>
                    </a:moveTo>
                    <a:lnTo>
                      <a:pt x="20701" y="0"/>
                    </a:lnTo>
                    <a:lnTo>
                      <a:pt x="20701" y="3442970"/>
                    </a:lnTo>
                    <a:lnTo>
                      <a:pt x="0" y="34429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8" name="Freeform 17"/>
              <p:cNvSpPr/>
              <p:nvPr/>
            </p:nvSpPr>
            <p:spPr>
              <a:xfrm>
                <a:off x="8556244" y="4352036"/>
                <a:ext cx="22353" cy="3443733"/>
              </a:xfrm>
              <a:custGeom>
                <a:avLst/>
                <a:gdLst/>
                <a:ahLst/>
                <a:cxnLst/>
                <a:rect l="0" t="0" r="0" b="0"/>
                <a:pathLst>
                  <a:path w="22353" h="3443733">
                    <a:moveTo>
                      <a:pt x="0" y="0"/>
                    </a:moveTo>
                    <a:lnTo>
                      <a:pt x="22352" y="0"/>
                    </a:lnTo>
                    <a:lnTo>
                      <a:pt x="22352" y="3443732"/>
                    </a:lnTo>
                    <a:lnTo>
                      <a:pt x="0" y="344373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19" name="Freeform 18"/>
              <p:cNvSpPr/>
              <p:nvPr/>
            </p:nvSpPr>
            <p:spPr>
              <a:xfrm>
                <a:off x="8730869" y="4352925"/>
                <a:ext cx="19813" cy="3441955"/>
              </a:xfrm>
              <a:custGeom>
                <a:avLst/>
                <a:gdLst/>
                <a:ahLst/>
                <a:cxnLst/>
                <a:rect l="0" t="0" r="0" b="0"/>
                <a:pathLst>
                  <a:path w="19813" h="3441955">
                    <a:moveTo>
                      <a:pt x="0" y="0"/>
                    </a:moveTo>
                    <a:lnTo>
                      <a:pt x="19812" y="0"/>
                    </a:lnTo>
                    <a:lnTo>
                      <a:pt x="19812" y="3441954"/>
                    </a:lnTo>
                    <a:lnTo>
                      <a:pt x="0" y="344195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0" name="Freeform 19"/>
              <p:cNvSpPr/>
              <p:nvPr/>
            </p:nvSpPr>
            <p:spPr>
              <a:xfrm>
                <a:off x="8904605" y="4353560"/>
                <a:ext cx="21337" cy="3442971"/>
              </a:xfrm>
              <a:custGeom>
                <a:avLst/>
                <a:gdLst/>
                <a:ahLst/>
                <a:cxnLst/>
                <a:rect l="0" t="0" r="0" b="0"/>
                <a:pathLst>
                  <a:path w="21337" h="3442971">
                    <a:moveTo>
                      <a:pt x="0" y="0"/>
                    </a:moveTo>
                    <a:lnTo>
                      <a:pt x="21336" y="0"/>
                    </a:lnTo>
                    <a:lnTo>
                      <a:pt x="21336" y="3442970"/>
                    </a:lnTo>
                    <a:lnTo>
                      <a:pt x="0" y="3442970"/>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1" name="Freeform 20"/>
              <p:cNvSpPr/>
              <p:nvPr/>
            </p:nvSpPr>
            <p:spPr>
              <a:xfrm>
                <a:off x="9076690" y="4352925"/>
                <a:ext cx="20702" cy="3441955"/>
              </a:xfrm>
              <a:custGeom>
                <a:avLst/>
                <a:gdLst/>
                <a:ahLst/>
                <a:cxnLst/>
                <a:rect l="0" t="0" r="0" b="0"/>
                <a:pathLst>
                  <a:path w="20702" h="3441955">
                    <a:moveTo>
                      <a:pt x="0" y="0"/>
                    </a:moveTo>
                    <a:lnTo>
                      <a:pt x="20701" y="0"/>
                    </a:lnTo>
                    <a:lnTo>
                      <a:pt x="20701" y="3441954"/>
                    </a:lnTo>
                    <a:lnTo>
                      <a:pt x="0" y="344195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2" name="Freeform 21"/>
              <p:cNvSpPr/>
              <p:nvPr/>
            </p:nvSpPr>
            <p:spPr>
              <a:xfrm>
                <a:off x="9248775" y="4352925"/>
                <a:ext cx="22353" cy="3443733"/>
              </a:xfrm>
              <a:custGeom>
                <a:avLst/>
                <a:gdLst/>
                <a:ahLst/>
                <a:cxnLst/>
                <a:rect l="0" t="0" r="0" b="0"/>
                <a:pathLst>
                  <a:path w="22353" h="3443733">
                    <a:moveTo>
                      <a:pt x="0" y="0"/>
                    </a:moveTo>
                    <a:lnTo>
                      <a:pt x="22352" y="0"/>
                    </a:lnTo>
                    <a:lnTo>
                      <a:pt x="22352" y="3443732"/>
                    </a:lnTo>
                    <a:lnTo>
                      <a:pt x="0" y="344373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3" name="Freeform 22"/>
              <p:cNvSpPr/>
              <p:nvPr/>
            </p:nvSpPr>
            <p:spPr>
              <a:xfrm>
                <a:off x="9417558" y="4352925"/>
                <a:ext cx="24131" cy="3443733"/>
              </a:xfrm>
              <a:custGeom>
                <a:avLst/>
                <a:gdLst/>
                <a:ahLst/>
                <a:cxnLst/>
                <a:rect l="0" t="0" r="0" b="0"/>
                <a:pathLst>
                  <a:path w="24131" h="3443733">
                    <a:moveTo>
                      <a:pt x="0" y="0"/>
                    </a:moveTo>
                    <a:lnTo>
                      <a:pt x="24130" y="0"/>
                    </a:lnTo>
                    <a:lnTo>
                      <a:pt x="24130" y="3443732"/>
                    </a:lnTo>
                    <a:lnTo>
                      <a:pt x="0" y="3443732"/>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4" name="Freeform 23"/>
              <p:cNvSpPr/>
              <p:nvPr/>
            </p:nvSpPr>
            <p:spPr>
              <a:xfrm>
                <a:off x="9587103" y="4350258"/>
                <a:ext cx="25020" cy="3444368"/>
              </a:xfrm>
              <a:custGeom>
                <a:avLst/>
                <a:gdLst/>
                <a:ahLst/>
                <a:cxnLst/>
                <a:rect l="0" t="0" r="0" b="0"/>
                <a:pathLst>
                  <a:path w="25020" h="3444368">
                    <a:moveTo>
                      <a:pt x="0" y="0"/>
                    </a:moveTo>
                    <a:lnTo>
                      <a:pt x="25019" y="0"/>
                    </a:lnTo>
                    <a:lnTo>
                      <a:pt x="25019" y="3444367"/>
                    </a:lnTo>
                    <a:lnTo>
                      <a:pt x="0" y="344436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5" name="Freeform 24"/>
              <p:cNvSpPr/>
              <p:nvPr/>
            </p:nvSpPr>
            <p:spPr>
              <a:xfrm>
                <a:off x="6156960" y="4689221"/>
                <a:ext cx="3442971" cy="17908"/>
              </a:xfrm>
              <a:custGeom>
                <a:avLst/>
                <a:gdLst/>
                <a:ahLst/>
                <a:cxnLst/>
                <a:rect l="0" t="0" r="0" b="0"/>
                <a:pathLst>
                  <a:path w="3442971" h="17908">
                    <a:moveTo>
                      <a:pt x="0" y="0"/>
                    </a:moveTo>
                    <a:lnTo>
                      <a:pt x="3442970" y="0"/>
                    </a:lnTo>
                    <a:lnTo>
                      <a:pt x="3442970" y="17907"/>
                    </a:lnTo>
                    <a:lnTo>
                      <a:pt x="0" y="179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6" name="Freeform 25"/>
              <p:cNvSpPr/>
              <p:nvPr/>
            </p:nvSpPr>
            <p:spPr>
              <a:xfrm>
                <a:off x="6157849" y="4860671"/>
                <a:ext cx="3448178" cy="17908"/>
              </a:xfrm>
              <a:custGeom>
                <a:avLst/>
                <a:gdLst/>
                <a:ahLst/>
                <a:cxnLst/>
                <a:rect l="0" t="0" r="0" b="0"/>
                <a:pathLst>
                  <a:path w="3448178" h="17908">
                    <a:moveTo>
                      <a:pt x="0" y="0"/>
                    </a:moveTo>
                    <a:lnTo>
                      <a:pt x="3448177" y="0"/>
                    </a:lnTo>
                    <a:lnTo>
                      <a:pt x="3448177" y="17907"/>
                    </a:lnTo>
                    <a:lnTo>
                      <a:pt x="0" y="179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7" name="Freeform 26"/>
              <p:cNvSpPr/>
              <p:nvPr/>
            </p:nvSpPr>
            <p:spPr>
              <a:xfrm>
                <a:off x="6156325" y="5029073"/>
                <a:ext cx="3448813" cy="18924"/>
              </a:xfrm>
              <a:custGeom>
                <a:avLst/>
                <a:gdLst/>
                <a:ahLst/>
                <a:cxnLst/>
                <a:rect l="0" t="0" r="0" b="0"/>
                <a:pathLst>
                  <a:path w="3448813" h="18924">
                    <a:moveTo>
                      <a:pt x="0" y="0"/>
                    </a:moveTo>
                    <a:lnTo>
                      <a:pt x="3448812" y="0"/>
                    </a:lnTo>
                    <a:lnTo>
                      <a:pt x="3448812" y="18923"/>
                    </a:lnTo>
                    <a:lnTo>
                      <a:pt x="0" y="1892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8" name="Freeform 27"/>
              <p:cNvSpPr/>
              <p:nvPr/>
            </p:nvSpPr>
            <p:spPr>
              <a:xfrm>
                <a:off x="6159754" y="5893181"/>
                <a:ext cx="3448813" cy="18797"/>
              </a:xfrm>
              <a:custGeom>
                <a:avLst/>
                <a:gdLst/>
                <a:ahLst/>
                <a:cxnLst/>
                <a:rect l="0" t="0" r="0" b="0"/>
                <a:pathLst>
                  <a:path w="3448813" h="18797">
                    <a:moveTo>
                      <a:pt x="0" y="0"/>
                    </a:moveTo>
                    <a:lnTo>
                      <a:pt x="3448812" y="0"/>
                    </a:lnTo>
                    <a:lnTo>
                      <a:pt x="3448812" y="18796"/>
                    </a:lnTo>
                    <a:lnTo>
                      <a:pt x="0" y="1879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29" name="Freeform 28"/>
              <p:cNvSpPr/>
              <p:nvPr/>
            </p:nvSpPr>
            <p:spPr>
              <a:xfrm>
                <a:off x="6157849" y="5721985"/>
                <a:ext cx="3448940" cy="18797"/>
              </a:xfrm>
              <a:custGeom>
                <a:avLst/>
                <a:gdLst/>
                <a:ahLst/>
                <a:cxnLst/>
                <a:rect l="0" t="0" r="0" b="0"/>
                <a:pathLst>
                  <a:path w="3448940" h="18797">
                    <a:moveTo>
                      <a:pt x="0" y="0"/>
                    </a:moveTo>
                    <a:lnTo>
                      <a:pt x="3448939" y="0"/>
                    </a:lnTo>
                    <a:lnTo>
                      <a:pt x="3448939" y="18796"/>
                    </a:lnTo>
                    <a:lnTo>
                      <a:pt x="0" y="1879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0" name="Freeform 29"/>
              <p:cNvSpPr/>
              <p:nvPr/>
            </p:nvSpPr>
            <p:spPr>
              <a:xfrm>
                <a:off x="6157849" y="5548884"/>
                <a:ext cx="3442971" cy="18924"/>
              </a:xfrm>
              <a:custGeom>
                <a:avLst/>
                <a:gdLst/>
                <a:ahLst/>
                <a:cxnLst/>
                <a:rect l="0" t="0" r="0" b="0"/>
                <a:pathLst>
                  <a:path w="3442971" h="18924">
                    <a:moveTo>
                      <a:pt x="0" y="0"/>
                    </a:moveTo>
                    <a:lnTo>
                      <a:pt x="3442970" y="0"/>
                    </a:lnTo>
                    <a:lnTo>
                      <a:pt x="3442970" y="18923"/>
                    </a:lnTo>
                    <a:lnTo>
                      <a:pt x="0" y="1892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1" name="Freeform 30"/>
              <p:cNvSpPr/>
              <p:nvPr/>
            </p:nvSpPr>
            <p:spPr>
              <a:xfrm>
                <a:off x="6159754" y="5376164"/>
                <a:ext cx="3448051" cy="17908"/>
              </a:xfrm>
              <a:custGeom>
                <a:avLst/>
                <a:gdLst/>
                <a:ahLst/>
                <a:cxnLst/>
                <a:rect l="0" t="0" r="0" b="0"/>
                <a:pathLst>
                  <a:path w="3448051" h="17908">
                    <a:moveTo>
                      <a:pt x="0" y="0"/>
                    </a:moveTo>
                    <a:lnTo>
                      <a:pt x="3448050" y="0"/>
                    </a:lnTo>
                    <a:lnTo>
                      <a:pt x="3448050" y="17907"/>
                    </a:lnTo>
                    <a:lnTo>
                      <a:pt x="0" y="179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2" name="Freeform 31"/>
              <p:cNvSpPr/>
              <p:nvPr/>
            </p:nvSpPr>
            <p:spPr>
              <a:xfrm>
                <a:off x="6158865" y="5204714"/>
                <a:ext cx="3438526" cy="17908"/>
              </a:xfrm>
              <a:custGeom>
                <a:avLst/>
                <a:gdLst/>
                <a:ahLst/>
                <a:cxnLst/>
                <a:rect l="0" t="0" r="0" b="0"/>
                <a:pathLst>
                  <a:path w="3438526" h="17908">
                    <a:moveTo>
                      <a:pt x="0" y="0"/>
                    </a:moveTo>
                    <a:lnTo>
                      <a:pt x="3438525" y="0"/>
                    </a:lnTo>
                    <a:lnTo>
                      <a:pt x="3438525" y="17907"/>
                    </a:lnTo>
                    <a:lnTo>
                      <a:pt x="0" y="17907"/>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3" name="Freeform 32"/>
              <p:cNvSpPr/>
              <p:nvPr/>
            </p:nvSpPr>
            <p:spPr>
              <a:xfrm>
                <a:off x="6156960" y="6063361"/>
                <a:ext cx="3442082" cy="18162"/>
              </a:xfrm>
              <a:custGeom>
                <a:avLst/>
                <a:gdLst/>
                <a:ahLst/>
                <a:cxnLst/>
                <a:rect l="0" t="0" r="0" b="0"/>
                <a:pathLst>
                  <a:path w="3442082" h="18162">
                    <a:moveTo>
                      <a:pt x="0" y="0"/>
                    </a:moveTo>
                    <a:lnTo>
                      <a:pt x="3442081" y="0"/>
                    </a:lnTo>
                    <a:lnTo>
                      <a:pt x="3442081" y="18161"/>
                    </a:lnTo>
                    <a:lnTo>
                      <a:pt x="0" y="1816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4" name="Freeform 33"/>
              <p:cNvSpPr/>
              <p:nvPr/>
            </p:nvSpPr>
            <p:spPr>
              <a:xfrm>
                <a:off x="6156325" y="6236462"/>
                <a:ext cx="3448178" cy="18035"/>
              </a:xfrm>
              <a:custGeom>
                <a:avLst/>
                <a:gdLst/>
                <a:ahLst/>
                <a:cxnLst/>
                <a:rect l="0" t="0" r="0" b="0"/>
                <a:pathLst>
                  <a:path w="3448178" h="18035">
                    <a:moveTo>
                      <a:pt x="0" y="0"/>
                    </a:moveTo>
                    <a:lnTo>
                      <a:pt x="3448177" y="0"/>
                    </a:lnTo>
                    <a:lnTo>
                      <a:pt x="3448177" y="18034"/>
                    </a:lnTo>
                    <a:lnTo>
                      <a:pt x="0" y="18034"/>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5" name="Freeform 34"/>
              <p:cNvSpPr/>
              <p:nvPr/>
            </p:nvSpPr>
            <p:spPr>
              <a:xfrm>
                <a:off x="6155436" y="6409563"/>
                <a:ext cx="3446273" cy="18797"/>
              </a:xfrm>
              <a:custGeom>
                <a:avLst/>
                <a:gdLst/>
                <a:ahLst/>
                <a:cxnLst/>
                <a:rect l="0" t="0" r="0" b="0"/>
                <a:pathLst>
                  <a:path w="3446273" h="18797">
                    <a:moveTo>
                      <a:pt x="0" y="0"/>
                    </a:moveTo>
                    <a:lnTo>
                      <a:pt x="3446272" y="0"/>
                    </a:lnTo>
                    <a:lnTo>
                      <a:pt x="3446272" y="18796"/>
                    </a:lnTo>
                    <a:lnTo>
                      <a:pt x="0" y="1879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6" name="Freeform 35"/>
              <p:cNvSpPr/>
              <p:nvPr/>
            </p:nvSpPr>
            <p:spPr>
              <a:xfrm>
                <a:off x="6156325" y="6580759"/>
                <a:ext cx="3448813" cy="18797"/>
              </a:xfrm>
              <a:custGeom>
                <a:avLst/>
                <a:gdLst/>
                <a:ahLst/>
                <a:cxnLst/>
                <a:rect l="0" t="0" r="0" b="0"/>
                <a:pathLst>
                  <a:path w="3448813" h="18797">
                    <a:moveTo>
                      <a:pt x="0" y="0"/>
                    </a:moveTo>
                    <a:lnTo>
                      <a:pt x="3448812" y="0"/>
                    </a:lnTo>
                    <a:lnTo>
                      <a:pt x="3448812" y="18796"/>
                    </a:lnTo>
                    <a:lnTo>
                      <a:pt x="0" y="1879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7" name="Freeform 36"/>
              <p:cNvSpPr/>
              <p:nvPr/>
            </p:nvSpPr>
            <p:spPr>
              <a:xfrm>
                <a:off x="6155436" y="6749415"/>
                <a:ext cx="3448686" cy="18924"/>
              </a:xfrm>
              <a:custGeom>
                <a:avLst/>
                <a:gdLst/>
                <a:ahLst/>
                <a:cxnLst/>
                <a:rect l="0" t="0" r="0" b="0"/>
                <a:pathLst>
                  <a:path w="3448686" h="18924">
                    <a:moveTo>
                      <a:pt x="0" y="0"/>
                    </a:moveTo>
                    <a:lnTo>
                      <a:pt x="3448685" y="0"/>
                    </a:lnTo>
                    <a:lnTo>
                      <a:pt x="3448685" y="18923"/>
                    </a:lnTo>
                    <a:lnTo>
                      <a:pt x="0" y="1892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8" name="Freeform 37"/>
              <p:cNvSpPr/>
              <p:nvPr/>
            </p:nvSpPr>
            <p:spPr>
              <a:xfrm>
                <a:off x="6157849" y="7609840"/>
                <a:ext cx="3448940" cy="20702"/>
              </a:xfrm>
              <a:custGeom>
                <a:avLst/>
                <a:gdLst/>
                <a:ahLst/>
                <a:cxnLst/>
                <a:rect l="0" t="0" r="0" b="0"/>
                <a:pathLst>
                  <a:path w="3448940" h="20702">
                    <a:moveTo>
                      <a:pt x="0" y="0"/>
                    </a:moveTo>
                    <a:lnTo>
                      <a:pt x="3448939" y="0"/>
                    </a:lnTo>
                    <a:lnTo>
                      <a:pt x="3448939" y="20701"/>
                    </a:lnTo>
                    <a:lnTo>
                      <a:pt x="0" y="2070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39" name="Freeform 38"/>
              <p:cNvSpPr/>
              <p:nvPr/>
            </p:nvSpPr>
            <p:spPr>
              <a:xfrm>
                <a:off x="6157849" y="7441057"/>
                <a:ext cx="3449829" cy="20702"/>
              </a:xfrm>
              <a:custGeom>
                <a:avLst/>
                <a:gdLst/>
                <a:ahLst/>
                <a:cxnLst/>
                <a:rect l="0" t="0" r="0" b="0"/>
                <a:pathLst>
                  <a:path w="3449829" h="20702">
                    <a:moveTo>
                      <a:pt x="0" y="0"/>
                    </a:moveTo>
                    <a:lnTo>
                      <a:pt x="3449828" y="0"/>
                    </a:lnTo>
                    <a:lnTo>
                      <a:pt x="3449828" y="20701"/>
                    </a:lnTo>
                    <a:lnTo>
                      <a:pt x="0" y="20701"/>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0" name="Freeform 39"/>
              <p:cNvSpPr/>
              <p:nvPr/>
            </p:nvSpPr>
            <p:spPr>
              <a:xfrm>
                <a:off x="6155436" y="7268972"/>
                <a:ext cx="3448178" cy="18924"/>
              </a:xfrm>
              <a:custGeom>
                <a:avLst/>
                <a:gdLst/>
                <a:ahLst/>
                <a:cxnLst/>
                <a:rect l="0" t="0" r="0" b="0"/>
                <a:pathLst>
                  <a:path w="3448178" h="18924">
                    <a:moveTo>
                      <a:pt x="0" y="0"/>
                    </a:moveTo>
                    <a:lnTo>
                      <a:pt x="3448177" y="0"/>
                    </a:lnTo>
                    <a:lnTo>
                      <a:pt x="3448177" y="18923"/>
                    </a:lnTo>
                    <a:lnTo>
                      <a:pt x="0" y="1892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1" name="Freeform 40"/>
              <p:cNvSpPr/>
              <p:nvPr/>
            </p:nvSpPr>
            <p:spPr>
              <a:xfrm>
                <a:off x="6156325" y="7096125"/>
                <a:ext cx="3448813" cy="18924"/>
              </a:xfrm>
              <a:custGeom>
                <a:avLst/>
                <a:gdLst/>
                <a:ahLst/>
                <a:cxnLst/>
                <a:rect l="0" t="0" r="0" b="0"/>
                <a:pathLst>
                  <a:path w="3448813" h="18924">
                    <a:moveTo>
                      <a:pt x="0" y="0"/>
                    </a:moveTo>
                    <a:lnTo>
                      <a:pt x="3448812" y="0"/>
                    </a:lnTo>
                    <a:lnTo>
                      <a:pt x="3448812" y="18923"/>
                    </a:lnTo>
                    <a:lnTo>
                      <a:pt x="0" y="18923"/>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2" name="Freeform 41"/>
              <p:cNvSpPr/>
              <p:nvPr/>
            </p:nvSpPr>
            <p:spPr>
              <a:xfrm>
                <a:off x="6156325" y="6925056"/>
                <a:ext cx="3444495" cy="18797"/>
              </a:xfrm>
              <a:custGeom>
                <a:avLst/>
                <a:gdLst/>
                <a:ahLst/>
                <a:cxnLst/>
                <a:rect l="0" t="0" r="0" b="0"/>
                <a:pathLst>
                  <a:path w="3444495" h="18797">
                    <a:moveTo>
                      <a:pt x="0" y="0"/>
                    </a:moveTo>
                    <a:lnTo>
                      <a:pt x="3444494" y="0"/>
                    </a:lnTo>
                    <a:lnTo>
                      <a:pt x="3444494" y="18796"/>
                    </a:lnTo>
                    <a:lnTo>
                      <a:pt x="0" y="18796"/>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sp>
            <p:nvSpPr>
              <p:cNvPr id="43" name="Freeform 42"/>
              <p:cNvSpPr/>
              <p:nvPr/>
            </p:nvSpPr>
            <p:spPr>
              <a:xfrm>
                <a:off x="6146800" y="7784338"/>
                <a:ext cx="3465196" cy="20829"/>
              </a:xfrm>
              <a:custGeom>
                <a:avLst/>
                <a:gdLst/>
                <a:ahLst/>
                <a:cxnLst/>
                <a:rect l="0" t="0" r="0" b="0"/>
                <a:pathLst>
                  <a:path w="3465196" h="20829">
                    <a:moveTo>
                      <a:pt x="0" y="0"/>
                    </a:moveTo>
                    <a:lnTo>
                      <a:pt x="3465195" y="0"/>
                    </a:lnTo>
                    <a:lnTo>
                      <a:pt x="3465195" y="20828"/>
                    </a:lnTo>
                    <a:lnTo>
                      <a:pt x="0" y="20828"/>
                    </a:lnTo>
                    <a:close/>
                  </a:path>
                </a:pathLst>
              </a:custGeom>
              <a:solidFill>
                <a:srgbClr val="8C8CFF">
                  <a:alpha val="50980"/>
                </a:srgbClr>
              </a:solidFill>
              <a:ln w="0" cap="flat" cmpd="sng" algn="ctr">
                <a:solidFill>
                  <a:srgbClr val="8C8CFF">
                    <a:alpha val="5098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Arial" pitchFamily="34" charset="0"/>
                  <a:cs typeface="Arial" pitchFamily="34" charset="0"/>
                </a:endParaRPr>
              </a:p>
            </p:txBody>
          </p:sp>
        </p:grpSp>
        <p:cxnSp>
          <p:nvCxnSpPr>
            <p:cNvPr id="45" name="Straight Connector 44"/>
            <p:cNvCxnSpPr/>
            <p:nvPr/>
          </p:nvCxnSpPr>
          <p:spPr>
            <a:xfrm>
              <a:off x="7886700" y="4267200"/>
              <a:ext cx="0" cy="344170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172200" y="5880100"/>
              <a:ext cx="3479800" cy="0"/>
            </a:xfrm>
            <a:prstGeom prst="line">
              <a:avLst/>
            </a:prstGeom>
            <a:ln w="38100" cap="flat" cmpd="sng" algn="ctr">
              <a:solidFill>
                <a:srgbClr val="000000"/>
              </a:solidFill>
              <a:prstDash val="solid"/>
              <a:round/>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121400" y="5880100"/>
              <a:ext cx="431800" cy="469167"/>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x</a:t>
              </a:r>
              <a:endParaRPr lang="en-US" sz="2400" b="1">
                <a:solidFill>
                  <a:srgbClr val="000000"/>
                </a:solidFill>
                <a:latin typeface="Arial" pitchFamily="34" charset="0"/>
                <a:cs typeface="Arial" pitchFamily="34" charset="0"/>
              </a:endParaRPr>
            </a:p>
          </p:txBody>
        </p:sp>
        <p:sp>
          <p:nvSpPr>
            <p:cNvPr id="48" name="TextBox 47"/>
            <p:cNvSpPr txBox="1"/>
            <p:nvPr/>
          </p:nvSpPr>
          <p:spPr>
            <a:xfrm>
              <a:off x="6972301" y="6184900"/>
              <a:ext cx="876300" cy="375334"/>
            </a:xfrm>
            <a:prstGeom prst="rect">
              <a:avLst/>
            </a:prstGeom>
            <a:noFill/>
          </p:spPr>
          <p:txBody>
            <a:bodyPr vert="horz" wrap="square" rtlCol="0">
              <a:spAutoFit/>
            </a:bodyPr>
            <a:lstStyle/>
            <a:p>
              <a:r>
                <a:rPr lang="en-US" b="1" dirty="0" smtClean="0">
                  <a:solidFill>
                    <a:srgbClr val="000000"/>
                  </a:solidFill>
                  <a:latin typeface="Arial" pitchFamily="34" charset="0"/>
                  <a:cs typeface="Arial" pitchFamily="34" charset="0"/>
                </a:rPr>
                <a:t>(-1,-1)</a:t>
              </a:r>
              <a:endParaRPr lang="en-US" b="1" dirty="0">
                <a:solidFill>
                  <a:srgbClr val="000000"/>
                </a:solidFill>
                <a:latin typeface="Arial" pitchFamily="34" charset="0"/>
                <a:cs typeface="Arial" pitchFamily="34" charset="0"/>
              </a:endParaRPr>
            </a:p>
          </p:txBody>
        </p:sp>
        <p:sp>
          <p:nvSpPr>
            <p:cNvPr id="49" name="TextBox 48"/>
            <p:cNvSpPr txBox="1"/>
            <p:nvPr/>
          </p:nvSpPr>
          <p:spPr>
            <a:xfrm>
              <a:off x="7848600" y="7556500"/>
              <a:ext cx="431800" cy="469167"/>
            </a:xfrm>
            <a:prstGeom prst="rect">
              <a:avLst/>
            </a:prstGeom>
            <a:noFill/>
          </p:spPr>
          <p:txBody>
            <a:bodyPr vert="horz" rtlCol="0">
              <a:spAutoFit/>
            </a:bodyPr>
            <a:lstStyle/>
            <a:p>
              <a:r>
                <a:rPr lang="en-US" sz="2400" b="1" smtClean="0">
                  <a:solidFill>
                    <a:srgbClr val="000000"/>
                  </a:solidFill>
                  <a:latin typeface="Arial" pitchFamily="34" charset="0"/>
                  <a:cs typeface="Arial" pitchFamily="34" charset="0"/>
                </a:rPr>
                <a:t>y</a:t>
              </a:r>
              <a:endParaRPr lang="en-US" sz="2400" b="1">
                <a:solidFill>
                  <a:srgbClr val="000000"/>
                </a:solidFill>
                <a:latin typeface="Arial" pitchFamily="34" charset="0"/>
                <a:cs typeface="Arial" pitchFamily="34" charset="0"/>
              </a:endParaRPr>
            </a:p>
          </p:txBody>
        </p:sp>
        <p:pic>
          <p:nvPicPr>
            <p:cNvPr id="50" name="Picture 4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962900" y="5588000"/>
              <a:ext cx="192278" cy="257810"/>
            </a:xfrm>
            <a:prstGeom prst="rect">
              <a:avLst/>
            </a:prstGeom>
            <a:solidFill>
              <a:scrgbClr r="0" g="0" b="0">
                <a:alpha val="0"/>
              </a:scrgbClr>
            </a:solidFill>
          </p:spPr>
        </p:pic>
        <p:sp>
          <p:nvSpPr>
            <p:cNvPr id="51" name="TextBox 50"/>
            <p:cNvSpPr txBox="1"/>
            <p:nvPr/>
          </p:nvSpPr>
          <p:spPr>
            <a:xfrm>
              <a:off x="7962900" y="5283200"/>
              <a:ext cx="941705" cy="375334"/>
            </a:xfrm>
            <a:prstGeom prst="rect">
              <a:avLst/>
            </a:prstGeom>
            <a:noFill/>
          </p:spPr>
          <p:txBody>
            <a:bodyPr vert="horz" wrap="square" rtlCol="0">
              <a:spAutoFit/>
            </a:bodyPr>
            <a:lstStyle/>
            <a:p>
              <a:r>
                <a:rPr lang="en-US" b="1" dirty="0" smtClean="0">
                  <a:solidFill>
                    <a:srgbClr val="000000"/>
                  </a:solidFill>
                  <a:latin typeface="Arial" pitchFamily="34" charset="0"/>
                  <a:cs typeface="Arial" pitchFamily="34" charset="0"/>
                </a:rPr>
                <a:t>(1,1)</a:t>
              </a:r>
              <a:endParaRPr lang="en-US" b="1" dirty="0">
                <a:solidFill>
                  <a:srgbClr val="000000"/>
                </a:solidFill>
                <a:latin typeface="Arial" pitchFamily="34" charset="0"/>
                <a:cs typeface="Arial" pitchFamily="34" charset="0"/>
              </a:endParaRPr>
            </a:p>
          </p:txBody>
        </p:sp>
        <p:sp>
          <p:nvSpPr>
            <p:cNvPr id="52" name="TextBox 51"/>
            <p:cNvSpPr txBox="1"/>
            <p:nvPr/>
          </p:nvSpPr>
          <p:spPr>
            <a:xfrm>
              <a:off x="8255000" y="6426200"/>
              <a:ext cx="1174622" cy="375334"/>
            </a:xfrm>
            <a:prstGeom prst="rect">
              <a:avLst/>
            </a:prstGeom>
            <a:noFill/>
          </p:spPr>
          <p:txBody>
            <a:bodyPr vert="horz" wrap="square" rtlCol="0">
              <a:spAutoFit/>
            </a:bodyPr>
            <a:lstStyle/>
            <a:p>
              <a:r>
                <a:rPr lang="en-US" b="1" dirty="0" smtClean="0">
                  <a:solidFill>
                    <a:srgbClr val="000000"/>
                  </a:solidFill>
                  <a:latin typeface="Arial" pitchFamily="34" charset="0"/>
                  <a:cs typeface="Arial" pitchFamily="34" charset="0"/>
                </a:rPr>
                <a:t>(2,-2)</a:t>
              </a:r>
              <a:endParaRPr lang="en-US" b="1" dirty="0">
                <a:solidFill>
                  <a:srgbClr val="000000"/>
                </a:solidFill>
                <a:latin typeface="Arial" pitchFamily="34" charset="0"/>
                <a:cs typeface="Arial" pitchFamily="34" charset="0"/>
              </a:endParaRPr>
            </a:p>
          </p:txBody>
        </p:sp>
        <p:pic>
          <p:nvPicPr>
            <p:cNvPr id="53" name="Picture 5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089900" y="6096000"/>
              <a:ext cx="192278" cy="257810"/>
            </a:xfrm>
            <a:prstGeom prst="rect">
              <a:avLst/>
            </a:prstGeom>
            <a:solidFill>
              <a:scrgbClr r="0" g="0" b="0">
                <a:alpha val="0"/>
              </a:scrgbClr>
            </a:solidFill>
          </p:spPr>
        </p:pic>
        <p:pic>
          <p:nvPicPr>
            <p:cNvPr id="54" name="Picture 5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607300" y="5969000"/>
              <a:ext cx="192278" cy="257810"/>
            </a:xfrm>
            <a:prstGeom prst="rect">
              <a:avLst/>
            </a:prstGeom>
            <a:solidFill>
              <a:scrgbClr r="0" g="0" b="0">
                <a:alpha val="0"/>
              </a:scrgbClr>
            </a:solidFill>
          </p:spPr>
        </p:pic>
      </p:grpSp>
      <p:sp>
        <p:nvSpPr>
          <p:cNvPr id="56" name="TextBox 55"/>
          <p:cNvSpPr txBox="1"/>
          <p:nvPr/>
        </p:nvSpPr>
        <p:spPr>
          <a:xfrm>
            <a:off x="497789" y="372166"/>
            <a:ext cx="9140683" cy="452431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The development of the Coordinate or Cartesian plane is often credited to the French philosopher and mathematician, Rene Descartes. It is said that Descartes first came up with the idea for the plane as he lay in bed watching several flies crawl across his tiled ceiling; as he observed their movement he realized that he could use the intersecting lines formed by the tiles to describe a fly’s location. Although historical evidence suggests that a contemporary of Descartes, Pierre de Fermat, did more to develop the coordinate system, Rene Descartes’ work certainly revolutionized mathematics by describing the properties of the plane and using it as the first systematic link between Euclidean geometry and algebra.</a:t>
            </a:r>
            <a:endParaRPr lang="en-US" sz="2400" b="1" dirty="0">
              <a:solidFill>
                <a:srgbClr val="0000FF"/>
              </a:solidFill>
              <a:latin typeface="Arial" pitchFamily="34" charset="0"/>
              <a:cs typeface="Arial" pitchFamily="34" charset="0"/>
            </a:endParaRPr>
          </a:p>
        </p:txBody>
      </p:sp>
      <p:pic>
        <p:nvPicPr>
          <p:cNvPr id="57" name="Picture 56"/>
          <p:cNvPicPr>
            <a:picLocks/>
          </p:cNvPicPr>
          <p:nvPr/>
        </p:nvPicPr>
        <p:blipFill>
          <a:blip r:embed="rId3" cstate="print">
            <a:extLst>
              <a:ext uri="{28A0092B-C50C-407E-A947-70E740481C1C}">
                <a14:useLocalDpi xmlns:a14="http://schemas.microsoft.com/office/drawing/2010/main" val="0"/>
              </a:ext>
            </a:extLst>
          </a:blip>
          <a:stretch>
            <a:fillRect/>
          </a:stretch>
        </p:blipFill>
        <p:spPr>
          <a:xfrm flipH="1">
            <a:off x="1466897" y="6581366"/>
            <a:ext cx="2314113" cy="2213330"/>
          </a:xfrm>
          <a:prstGeom prst="rect">
            <a:avLst/>
          </a:prstGeom>
          <a:solidFill>
            <a:scrgbClr r="0" g="0" b="0">
              <a:alpha val="0"/>
            </a:scrgbClr>
          </a:solidFill>
        </p:spPr>
      </p:pic>
      <p:sp>
        <p:nvSpPr>
          <p:cNvPr id="58" name="TextBox 57"/>
          <p:cNvSpPr txBox="1"/>
          <p:nvPr/>
        </p:nvSpPr>
        <p:spPr>
          <a:xfrm>
            <a:off x="2034778" y="5294183"/>
            <a:ext cx="413004" cy="338554"/>
          </a:xfrm>
          <a:prstGeom prst="rect">
            <a:avLst/>
          </a:prstGeom>
          <a:noFill/>
        </p:spPr>
        <p:txBody>
          <a:bodyPr vert="horz" rtlCol="0">
            <a:spAutoFit/>
          </a:bodyPr>
          <a:lstStyle/>
          <a:p>
            <a:r>
              <a:rPr lang="en-US" sz="1600" smtClean="0">
                <a:solidFill>
                  <a:srgbClr val="000000"/>
                </a:solidFill>
                <a:latin typeface="Arial" pitchFamily="34" charset="0"/>
                <a:cs typeface="Arial" pitchFamily="34" charset="0"/>
              </a:rPr>
              <a:t>"</a:t>
            </a:r>
            <a:endParaRPr lang="en-US" sz="1600">
              <a:solidFill>
                <a:srgbClr val="000000"/>
              </a:solidFill>
              <a:latin typeface="Arial" pitchFamily="34" charset="0"/>
              <a:cs typeface="Arial" pitchFamily="34" charset="0"/>
            </a:endParaRPr>
          </a:p>
        </p:txBody>
      </p:sp>
      <p:sp>
        <p:nvSpPr>
          <p:cNvPr id="59" name="Freeform 58"/>
          <p:cNvSpPr/>
          <p:nvPr/>
        </p:nvSpPr>
        <p:spPr>
          <a:xfrm>
            <a:off x="1363646" y="5544121"/>
            <a:ext cx="3807382" cy="1837049"/>
          </a:xfrm>
          <a:custGeom>
            <a:avLst/>
            <a:gdLst/>
            <a:ahLst/>
            <a:cxnLst/>
            <a:rect l="0" t="0" r="0" b="0"/>
            <a:pathLst>
              <a:path w="3746501" h="1866901">
                <a:moveTo>
                  <a:pt x="138303" y="359791"/>
                </a:moveTo>
                <a:lnTo>
                  <a:pt x="256032" y="284480"/>
                </a:lnTo>
                <a:lnTo>
                  <a:pt x="429260" y="213360"/>
                </a:lnTo>
                <a:lnTo>
                  <a:pt x="668528" y="140208"/>
                </a:lnTo>
                <a:lnTo>
                  <a:pt x="956437" y="83439"/>
                </a:lnTo>
                <a:lnTo>
                  <a:pt x="1221613" y="47498"/>
                </a:lnTo>
                <a:lnTo>
                  <a:pt x="1544320" y="16764"/>
                </a:lnTo>
                <a:lnTo>
                  <a:pt x="1877187" y="1143"/>
                </a:lnTo>
                <a:lnTo>
                  <a:pt x="2144522" y="0"/>
                </a:lnTo>
                <a:lnTo>
                  <a:pt x="2487803" y="8890"/>
                </a:lnTo>
                <a:lnTo>
                  <a:pt x="2738628" y="34925"/>
                </a:lnTo>
                <a:lnTo>
                  <a:pt x="3028569" y="82042"/>
                </a:lnTo>
                <a:lnTo>
                  <a:pt x="3318002" y="168402"/>
                </a:lnTo>
                <a:lnTo>
                  <a:pt x="3453257" y="228473"/>
                </a:lnTo>
                <a:lnTo>
                  <a:pt x="3561207" y="291465"/>
                </a:lnTo>
                <a:lnTo>
                  <a:pt x="3647059" y="364871"/>
                </a:lnTo>
                <a:lnTo>
                  <a:pt x="3711575" y="449072"/>
                </a:lnTo>
                <a:lnTo>
                  <a:pt x="3746500" y="565912"/>
                </a:lnTo>
                <a:lnTo>
                  <a:pt x="3737483" y="662051"/>
                </a:lnTo>
                <a:lnTo>
                  <a:pt x="3686429" y="777240"/>
                </a:lnTo>
                <a:lnTo>
                  <a:pt x="3602990" y="860806"/>
                </a:lnTo>
                <a:lnTo>
                  <a:pt x="3498850" y="932688"/>
                </a:lnTo>
                <a:lnTo>
                  <a:pt x="3382772" y="990219"/>
                </a:lnTo>
                <a:lnTo>
                  <a:pt x="3221482" y="1053592"/>
                </a:lnTo>
                <a:lnTo>
                  <a:pt x="3021711" y="1096518"/>
                </a:lnTo>
                <a:lnTo>
                  <a:pt x="2815209" y="1122172"/>
                </a:lnTo>
                <a:lnTo>
                  <a:pt x="2589657" y="1131951"/>
                </a:lnTo>
                <a:lnTo>
                  <a:pt x="2596515" y="1235329"/>
                </a:lnTo>
                <a:lnTo>
                  <a:pt x="2551684" y="1340358"/>
                </a:lnTo>
                <a:lnTo>
                  <a:pt x="2474087" y="1455928"/>
                </a:lnTo>
                <a:lnTo>
                  <a:pt x="2366391" y="1554607"/>
                </a:lnTo>
                <a:lnTo>
                  <a:pt x="2200783" y="1674749"/>
                </a:lnTo>
                <a:lnTo>
                  <a:pt x="2072259" y="1743329"/>
                </a:lnTo>
                <a:lnTo>
                  <a:pt x="1915160" y="1808988"/>
                </a:lnTo>
                <a:lnTo>
                  <a:pt x="1732026" y="1866900"/>
                </a:lnTo>
                <a:lnTo>
                  <a:pt x="1902079" y="1736725"/>
                </a:lnTo>
                <a:lnTo>
                  <a:pt x="2091182" y="1566418"/>
                </a:lnTo>
                <a:lnTo>
                  <a:pt x="2161921" y="1470406"/>
                </a:lnTo>
                <a:lnTo>
                  <a:pt x="2205228" y="1369187"/>
                </a:lnTo>
                <a:lnTo>
                  <a:pt x="2210562" y="1286129"/>
                </a:lnTo>
                <a:lnTo>
                  <a:pt x="2183257" y="1212596"/>
                </a:lnTo>
                <a:lnTo>
                  <a:pt x="2125345" y="1132586"/>
                </a:lnTo>
                <a:lnTo>
                  <a:pt x="1738884" y="1123696"/>
                </a:lnTo>
                <a:lnTo>
                  <a:pt x="1437259" y="1106678"/>
                </a:lnTo>
                <a:lnTo>
                  <a:pt x="1148588" y="1079246"/>
                </a:lnTo>
                <a:lnTo>
                  <a:pt x="945769" y="1049909"/>
                </a:lnTo>
                <a:lnTo>
                  <a:pt x="723138" y="1005840"/>
                </a:lnTo>
                <a:lnTo>
                  <a:pt x="551434" y="967486"/>
                </a:lnTo>
                <a:lnTo>
                  <a:pt x="362331" y="903097"/>
                </a:lnTo>
                <a:lnTo>
                  <a:pt x="166370" y="804799"/>
                </a:lnTo>
                <a:lnTo>
                  <a:pt x="92075" y="758698"/>
                </a:lnTo>
                <a:lnTo>
                  <a:pt x="37338" y="707263"/>
                </a:lnTo>
                <a:lnTo>
                  <a:pt x="0" y="642620"/>
                </a:lnTo>
                <a:lnTo>
                  <a:pt x="3810" y="561086"/>
                </a:lnTo>
                <a:lnTo>
                  <a:pt x="13081" y="498856"/>
                </a:lnTo>
                <a:lnTo>
                  <a:pt x="66929" y="423926"/>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itchFamily="34" charset="0"/>
              <a:cs typeface="Arial" pitchFamily="34" charset="0"/>
            </a:endParaRPr>
          </a:p>
        </p:txBody>
      </p:sp>
      <p:sp>
        <p:nvSpPr>
          <p:cNvPr id="60" name="TextBox 59"/>
          <p:cNvSpPr txBox="1"/>
          <p:nvPr/>
        </p:nvSpPr>
        <p:spPr>
          <a:xfrm>
            <a:off x="1970246" y="5919029"/>
            <a:ext cx="3174968" cy="338554"/>
          </a:xfrm>
          <a:prstGeom prst="rect">
            <a:avLst/>
          </a:prstGeom>
          <a:noFill/>
        </p:spPr>
        <p:txBody>
          <a:bodyPr vert="horz" rtlCol="0">
            <a:spAutoFit/>
          </a:bodyPr>
          <a:lstStyle/>
          <a:p>
            <a:r>
              <a:rPr lang="en-US" sz="1600" smtClean="0">
                <a:solidFill>
                  <a:srgbClr val="000000"/>
                </a:solidFill>
                <a:latin typeface="Arial" pitchFamily="34" charset="0"/>
                <a:cs typeface="Arial" pitchFamily="34" charset="0"/>
              </a:rPr>
              <a:t>Pierre, bring me my fly swatter!</a:t>
            </a:r>
            <a:endParaRPr lang="en-US" sz="1600">
              <a:solidFill>
                <a:srgbClr val="000000"/>
              </a:solidFill>
              <a:latin typeface="Arial" pitchFamily="34" charset="0"/>
              <a:cs typeface="Arial" pitchFamily="34" charset="0"/>
            </a:endParaRPr>
          </a:p>
        </p:txBody>
      </p:sp>
      <p:sp>
        <p:nvSpPr>
          <p:cNvPr id="61" name="TextBox 60"/>
          <p:cNvSpPr txBox="1"/>
          <p:nvPr/>
        </p:nvSpPr>
        <p:spPr>
          <a:xfrm>
            <a:off x="1944433" y="8955782"/>
            <a:ext cx="2994279" cy="1077218"/>
          </a:xfrm>
          <a:prstGeom prst="rect">
            <a:avLst/>
          </a:prstGeom>
          <a:noFill/>
        </p:spPr>
        <p:txBody>
          <a:bodyPr vert="horz" rtlCol="0">
            <a:spAutoFit/>
          </a:bodyPr>
          <a:lstStyle/>
          <a:p>
            <a:r>
              <a:rPr lang="en-US" sz="1600" dirty="0" smtClean="0">
                <a:solidFill>
                  <a:srgbClr val="000000"/>
                </a:solidFill>
                <a:latin typeface="Arial" pitchFamily="34" charset="0"/>
                <a:cs typeface="Arial" pitchFamily="34" charset="0"/>
              </a:rPr>
              <a:t>The well known quote;</a:t>
            </a:r>
          </a:p>
          <a:p>
            <a:r>
              <a:rPr lang="en-US" sz="1600" dirty="0" smtClean="0">
                <a:solidFill>
                  <a:srgbClr val="000000"/>
                </a:solidFill>
                <a:latin typeface="Arial" pitchFamily="34" charset="0"/>
                <a:cs typeface="Arial" pitchFamily="34" charset="0"/>
              </a:rPr>
              <a:t>"Cogito,ergo sum" </a:t>
            </a:r>
          </a:p>
          <a:p>
            <a:r>
              <a:rPr lang="en-US" sz="1600" dirty="0" smtClean="0">
                <a:solidFill>
                  <a:srgbClr val="000000"/>
                </a:solidFill>
                <a:latin typeface="Arial" pitchFamily="34" charset="0"/>
                <a:cs typeface="Arial" pitchFamily="34" charset="0"/>
              </a:rPr>
              <a:t>(I think,therefore I am) is</a:t>
            </a:r>
          </a:p>
          <a:p>
            <a:r>
              <a:rPr lang="en-US" sz="1600" dirty="0" smtClean="0">
                <a:solidFill>
                  <a:srgbClr val="000000"/>
                </a:solidFill>
                <a:latin typeface="Arial" pitchFamily="34" charset="0"/>
                <a:cs typeface="Arial" pitchFamily="34" charset="0"/>
              </a:rPr>
              <a:t>attributed to Rene Descartes.</a:t>
            </a:r>
            <a:endParaRPr lang="en-US" sz="1600" dirty="0">
              <a:solidFill>
                <a:srgbClr val="000000"/>
              </a:solidFill>
              <a:latin typeface="Arial" pitchFamily="34" charset="0"/>
              <a:cs typeface="Arial" pitchFamily="34" charset="0"/>
            </a:endParaRPr>
          </a:p>
        </p:txBody>
      </p:sp>
      <p:sp>
        <p:nvSpPr>
          <p:cNvPr id="62" name="Freeform 61"/>
          <p:cNvSpPr/>
          <p:nvPr/>
        </p:nvSpPr>
        <p:spPr>
          <a:xfrm>
            <a:off x="589264" y="4869288"/>
            <a:ext cx="1621300" cy="2246948"/>
          </a:xfrm>
          <a:custGeom>
            <a:avLst/>
            <a:gdLst/>
            <a:ahLst/>
            <a:cxnLst/>
            <a:rect l="0" t="0" r="0" b="0"/>
            <a:pathLst>
              <a:path w="1595375" h="2283461">
                <a:moveTo>
                  <a:pt x="1651" y="909955"/>
                </a:moveTo>
                <a:lnTo>
                  <a:pt x="0" y="868172"/>
                </a:lnTo>
                <a:lnTo>
                  <a:pt x="1016" y="800354"/>
                </a:lnTo>
                <a:lnTo>
                  <a:pt x="6223" y="743966"/>
                </a:lnTo>
                <a:lnTo>
                  <a:pt x="11049" y="709803"/>
                </a:lnTo>
                <a:lnTo>
                  <a:pt x="19050" y="664210"/>
                </a:lnTo>
                <a:lnTo>
                  <a:pt x="33782" y="605663"/>
                </a:lnTo>
                <a:lnTo>
                  <a:pt x="48768" y="558038"/>
                </a:lnTo>
                <a:lnTo>
                  <a:pt x="70739" y="499237"/>
                </a:lnTo>
                <a:lnTo>
                  <a:pt x="97282" y="444119"/>
                </a:lnTo>
                <a:lnTo>
                  <a:pt x="125095" y="392557"/>
                </a:lnTo>
                <a:lnTo>
                  <a:pt x="162433" y="335534"/>
                </a:lnTo>
                <a:lnTo>
                  <a:pt x="197358" y="290576"/>
                </a:lnTo>
                <a:lnTo>
                  <a:pt x="246126" y="236347"/>
                </a:lnTo>
                <a:lnTo>
                  <a:pt x="295275" y="189611"/>
                </a:lnTo>
                <a:lnTo>
                  <a:pt x="342392" y="151765"/>
                </a:lnTo>
                <a:lnTo>
                  <a:pt x="413512" y="103505"/>
                </a:lnTo>
                <a:lnTo>
                  <a:pt x="491363" y="64008"/>
                </a:lnTo>
                <a:lnTo>
                  <a:pt x="550291" y="41148"/>
                </a:lnTo>
                <a:lnTo>
                  <a:pt x="595884" y="26543"/>
                </a:lnTo>
                <a:lnTo>
                  <a:pt x="653415" y="12954"/>
                </a:lnTo>
                <a:lnTo>
                  <a:pt x="724916" y="2159"/>
                </a:lnTo>
                <a:lnTo>
                  <a:pt x="765048" y="0"/>
                </a:lnTo>
                <a:lnTo>
                  <a:pt x="836168" y="0"/>
                </a:lnTo>
                <a:lnTo>
                  <a:pt x="884682" y="4318"/>
                </a:lnTo>
                <a:lnTo>
                  <a:pt x="950214" y="15113"/>
                </a:lnTo>
                <a:lnTo>
                  <a:pt x="1009142" y="29210"/>
                </a:lnTo>
                <a:lnTo>
                  <a:pt x="1082040" y="54610"/>
                </a:lnTo>
                <a:lnTo>
                  <a:pt x="1137793" y="80772"/>
                </a:lnTo>
                <a:lnTo>
                  <a:pt x="1179957" y="103505"/>
                </a:lnTo>
                <a:lnTo>
                  <a:pt x="1231646" y="136652"/>
                </a:lnTo>
                <a:lnTo>
                  <a:pt x="1280795" y="173482"/>
                </a:lnTo>
                <a:lnTo>
                  <a:pt x="1312799" y="201676"/>
                </a:lnTo>
                <a:lnTo>
                  <a:pt x="1354709" y="241173"/>
                </a:lnTo>
                <a:lnTo>
                  <a:pt x="1398270" y="291084"/>
                </a:lnTo>
                <a:lnTo>
                  <a:pt x="1426845" y="327406"/>
                </a:lnTo>
                <a:lnTo>
                  <a:pt x="1452372" y="365379"/>
                </a:lnTo>
                <a:lnTo>
                  <a:pt x="1473708" y="399542"/>
                </a:lnTo>
                <a:lnTo>
                  <a:pt x="1497965" y="443484"/>
                </a:lnTo>
                <a:lnTo>
                  <a:pt x="1512062" y="472694"/>
                </a:lnTo>
                <a:lnTo>
                  <a:pt x="1531493" y="517271"/>
                </a:lnTo>
                <a:lnTo>
                  <a:pt x="1544066" y="550926"/>
                </a:lnTo>
                <a:lnTo>
                  <a:pt x="1558671" y="596392"/>
                </a:lnTo>
                <a:lnTo>
                  <a:pt x="1568831" y="633349"/>
                </a:lnTo>
                <a:lnTo>
                  <a:pt x="1577848" y="675005"/>
                </a:lnTo>
                <a:lnTo>
                  <a:pt x="1585595" y="717423"/>
                </a:lnTo>
                <a:lnTo>
                  <a:pt x="1589659" y="747776"/>
                </a:lnTo>
                <a:lnTo>
                  <a:pt x="1593596" y="793877"/>
                </a:lnTo>
                <a:lnTo>
                  <a:pt x="1594993" y="822579"/>
                </a:lnTo>
                <a:lnTo>
                  <a:pt x="1595374" y="879475"/>
                </a:lnTo>
                <a:lnTo>
                  <a:pt x="1593977" y="911479"/>
                </a:lnTo>
                <a:lnTo>
                  <a:pt x="1589659" y="957580"/>
                </a:lnTo>
                <a:lnTo>
                  <a:pt x="1583817" y="1001014"/>
                </a:lnTo>
                <a:lnTo>
                  <a:pt x="1570863" y="1065022"/>
                </a:lnTo>
                <a:lnTo>
                  <a:pt x="1553464" y="1128395"/>
                </a:lnTo>
                <a:lnTo>
                  <a:pt x="1531112" y="1190752"/>
                </a:lnTo>
                <a:lnTo>
                  <a:pt x="1499108" y="1261745"/>
                </a:lnTo>
                <a:lnTo>
                  <a:pt x="1473327" y="1308862"/>
                </a:lnTo>
                <a:lnTo>
                  <a:pt x="1442593" y="1356741"/>
                </a:lnTo>
                <a:lnTo>
                  <a:pt x="1405255" y="1407033"/>
                </a:lnTo>
                <a:lnTo>
                  <a:pt x="1363091" y="1456436"/>
                </a:lnTo>
                <a:lnTo>
                  <a:pt x="1326134" y="1493266"/>
                </a:lnTo>
                <a:lnTo>
                  <a:pt x="1288415" y="1527048"/>
                </a:lnTo>
                <a:lnTo>
                  <a:pt x="1245235" y="1561211"/>
                </a:lnTo>
                <a:lnTo>
                  <a:pt x="1212088" y="1583944"/>
                </a:lnTo>
                <a:lnTo>
                  <a:pt x="1175385" y="1606042"/>
                </a:lnTo>
                <a:lnTo>
                  <a:pt x="1130554" y="1630553"/>
                </a:lnTo>
                <a:lnTo>
                  <a:pt x="1094486" y="1646809"/>
                </a:lnTo>
                <a:lnTo>
                  <a:pt x="1047877" y="1664208"/>
                </a:lnTo>
                <a:lnTo>
                  <a:pt x="1010793" y="1674876"/>
                </a:lnTo>
                <a:lnTo>
                  <a:pt x="1031748" y="1670050"/>
                </a:lnTo>
                <a:lnTo>
                  <a:pt x="1061720" y="1666367"/>
                </a:lnTo>
                <a:lnTo>
                  <a:pt x="1093470" y="1665224"/>
                </a:lnTo>
                <a:lnTo>
                  <a:pt x="1120394" y="1666367"/>
                </a:lnTo>
                <a:lnTo>
                  <a:pt x="1151128" y="1670050"/>
                </a:lnTo>
                <a:lnTo>
                  <a:pt x="1196086" y="1682115"/>
                </a:lnTo>
                <a:lnTo>
                  <a:pt x="1231646" y="1695577"/>
                </a:lnTo>
                <a:lnTo>
                  <a:pt x="1279398" y="1724914"/>
                </a:lnTo>
                <a:lnTo>
                  <a:pt x="1305560" y="1750441"/>
                </a:lnTo>
                <a:lnTo>
                  <a:pt x="1323340" y="1780286"/>
                </a:lnTo>
                <a:lnTo>
                  <a:pt x="1328293" y="1794891"/>
                </a:lnTo>
                <a:lnTo>
                  <a:pt x="1330325" y="1805178"/>
                </a:lnTo>
                <a:lnTo>
                  <a:pt x="1331341" y="1820291"/>
                </a:lnTo>
                <a:lnTo>
                  <a:pt x="1327150" y="1847342"/>
                </a:lnTo>
                <a:lnTo>
                  <a:pt x="1314958" y="1875028"/>
                </a:lnTo>
                <a:lnTo>
                  <a:pt x="1305560" y="1887601"/>
                </a:lnTo>
                <a:lnTo>
                  <a:pt x="1281430" y="1911985"/>
                </a:lnTo>
                <a:lnTo>
                  <a:pt x="1247267" y="1934718"/>
                </a:lnTo>
                <a:lnTo>
                  <a:pt x="1210691" y="1951609"/>
                </a:lnTo>
                <a:lnTo>
                  <a:pt x="1175385" y="1962912"/>
                </a:lnTo>
                <a:lnTo>
                  <a:pt x="1148334" y="1966214"/>
                </a:lnTo>
                <a:lnTo>
                  <a:pt x="1092073" y="1968881"/>
                </a:lnTo>
                <a:lnTo>
                  <a:pt x="1134618" y="1971040"/>
                </a:lnTo>
                <a:lnTo>
                  <a:pt x="1181735" y="1979295"/>
                </a:lnTo>
                <a:lnTo>
                  <a:pt x="1226058" y="1999742"/>
                </a:lnTo>
                <a:lnTo>
                  <a:pt x="1248283" y="2019808"/>
                </a:lnTo>
                <a:lnTo>
                  <a:pt x="1252220" y="2027428"/>
                </a:lnTo>
                <a:lnTo>
                  <a:pt x="1255776" y="2037842"/>
                </a:lnTo>
                <a:lnTo>
                  <a:pt x="1256792" y="2043176"/>
                </a:lnTo>
                <a:lnTo>
                  <a:pt x="1256792" y="2049653"/>
                </a:lnTo>
                <a:lnTo>
                  <a:pt x="1253998" y="2063750"/>
                </a:lnTo>
                <a:lnTo>
                  <a:pt x="1248029" y="2074037"/>
                </a:lnTo>
                <a:lnTo>
                  <a:pt x="1239266" y="2084451"/>
                </a:lnTo>
                <a:lnTo>
                  <a:pt x="1209929" y="2104517"/>
                </a:lnTo>
                <a:lnTo>
                  <a:pt x="1172083" y="2118614"/>
                </a:lnTo>
                <a:lnTo>
                  <a:pt x="1141984" y="2126107"/>
                </a:lnTo>
                <a:lnTo>
                  <a:pt x="1103249" y="2129409"/>
                </a:lnTo>
                <a:lnTo>
                  <a:pt x="1124458" y="2133219"/>
                </a:lnTo>
                <a:lnTo>
                  <a:pt x="1159383" y="2147189"/>
                </a:lnTo>
                <a:lnTo>
                  <a:pt x="1178306" y="2163064"/>
                </a:lnTo>
                <a:lnTo>
                  <a:pt x="1188720" y="2176653"/>
                </a:lnTo>
                <a:lnTo>
                  <a:pt x="1195070" y="2192909"/>
                </a:lnTo>
                <a:lnTo>
                  <a:pt x="1196721" y="2204847"/>
                </a:lnTo>
                <a:lnTo>
                  <a:pt x="1196086" y="2216150"/>
                </a:lnTo>
                <a:lnTo>
                  <a:pt x="1193673" y="2227072"/>
                </a:lnTo>
                <a:lnTo>
                  <a:pt x="1183132" y="2247646"/>
                </a:lnTo>
                <a:lnTo>
                  <a:pt x="1173099" y="2257425"/>
                </a:lnTo>
                <a:lnTo>
                  <a:pt x="1150366" y="2273681"/>
                </a:lnTo>
                <a:lnTo>
                  <a:pt x="1120775" y="2283460"/>
                </a:lnTo>
                <a:lnTo>
                  <a:pt x="1074293" y="2283460"/>
                </a:lnTo>
                <a:lnTo>
                  <a:pt x="1041527" y="2273046"/>
                </a:lnTo>
                <a:lnTo>
                  <a:pt x="1016508" y="2255266"/>
                </a:lnTo>
                <a:lnTo>
                  <a:pt x="1002538" y="2235835"/>
                </a:lnTo>
                <a:lnTo>
                  <a:pt x="997966" y="2222754"/>
                </a:lnTo>
                <a:lnTo>
                  <a:pt x="996569" y="2213991"/>
                </a:lnTo>
                <a:lnTo>
                  <a:pt x="996569" y="2202688"/>
                </a:lnTo>
                <a:lnTo>
                  <a:pt x="997712" y="2195576"/>
                </a:lnTo>
                <a:lnTo>
                  <a:pt x="1000760" y="2185289"/>
                </a:lnTo>
                <a:lnTo>
                  <a:pt x="1007110" y="2173351"/>
                </a:lnTo>
                <a:lnTo>
                  <a:pt x="1020318" y="2157603"/>
                </a:lnTo>
                <a:lnTo>
                  <a:pt x="1039876" y="2144141"/>
                </a:lnTo>
                <a:lnTo>
                  <a:pt x="1077468" y="2132203"/>
                </a:lnTo>
                <a:lnTo>
                  <a:pt x="1103249" y="2129409"/>
                </a:lnTo>
                <a:lnTo>
                  <a:pt x="1060069" y="2122424"/>
                </a:lnTo>
                <a:lnTo>
                  <a:pt x="1023366" y="2112645"/>
                </a:lnTo>
                <a:lnTo>
                  <a:pt x="986536" y="2094103"/>
                </a:lnTo>
                <a:lnTo>
                  <a:pt x="973201" y="2082800"/>
                </a:lnTo>
                <a:lnTo>
                  <a:pt x="964565" y="2071370"/>
                </a:lnTo>
                <a:lnTo>
                  <a:pt x="959612" y="2060067"/>
                </a:lnTo>
                <a:lnTo>
                  <a:pt x="957834" y="2049653"/>
                </a:lnTo>
                <a:lnTo>
                  <a:pt x="958850" y="2036191"/>
                </a:lnTo>
                <a:lnTo>
                  <a:pt x="964565" y="2024761"/>
                </a:lnTo>
                <a:lnTo>
                  <a:pt x="972185" y="2013966"/>
                </a:lnTo>
                <a:lnTo>
                  <a:pt x="982218" y="2004695"/>
                </a:lnTo>
                <a:lnTo>
                  <a:pt x="1012190" y="1986280"/>
                </a:lnTo>
                <a:lnTo>
                  <a:pt x="1037463" y="1978660"/>
                </a:lnTo>
                <a:lnTo>
                  <a:pt x="1092073" y="1968881"/>
                </a:lnTo>
                <a:lnTo>
                  <a:pt x="1009142" y="1966722"/>
                </a:lnTo>
                <a:lnTo>
                  <a:pt x="967994" y="1955800"/>
                </a:lnTo>
                <a:lnTo>
                  <a:pt x="928243" y="1940687"/>
                </a:lnTo>
                <a:lnTo>
                  <a:pt x="880872" y="1910969"/>
                </a:lnTo>
                <a:lnTo>
                  <a:pt x="851535" y="1879981"/>
                </a:lnTo>
                <a:lnTo>
                  <a:pt x="841756" y="1863217"/>
                </a:lnTo>
                <a:lnTo>
                  <a:pt x="836803" y="1850644"/>
                </a:lnTo>
                <a:lnTo>
                  <a:pt x="832739" y="1834515"/>
                </a:lnTo>
                <a:lnTo>
                  <a:pt x="831342" y="1819783"/>
                </a:lnTo>
                <a:lnTo>
                  <a:pt x="832993" y="1801876"/>
                </a:lnTo>
                <a:lnTo>
                  <a:pt x="838327" y="1783461"/>
                </a:lnTo>
                <a:lnTo>
                  <a:pt x="846963" y="1765046"/>
                </a:lnTo>
                <a:lnTo>
                  <a:pt x="877951" y="1729105"/>
                </a:lnTo>
                <a:lnTo>
                  <a:pt x="914019" y="1707515"/>
                </a:lnTo>
                <a:lnTo>
                  <a:pt x="954024" y="1692275"/>
                </a:lnTo>
                <a:lnTo>
                  <a:pt x="1031367" y="1668526"/>
                </a:lnTo>
                <a:lnTo>
                  <a:pt x="981202" y="1683639"/>
                </a:lnTo>
                <a:lnTo>
                  <a:pt x="938022" y="1694561"/>
                </a:lnTo>
                <a:lnTo>
                  <a:pt x="882904" y="1703197"/>
                </a:lnTo>
                <a:lnTo>
                  <a:pt x="863727" y="1705356"/>
                </a:lnTo>
                <a:lnTo>
                  <a:pt x="826389" y="1707515"/>
                </a:lnTo>
                <a:lnTo>
                  <a:pt x="760476" y="1707515"/>
                </a:lnTo>
                <a:lnTo>
                  <a:pt x="710565" y="1703197"/>
                </a:lnTo>
                <a:lnTo>
                  <a:pt x="664337" y="1696212"/>
                </a:lnTo>
                <a:lnTo>
                  <a:pt x="633984" y="1690116"/>
                </a:lnTo>
                <a:lnTo>
                  <a:pt x="600837" y="1681480"/>
                </a:lnTo>
                <a:lnTo>
                  <a:pt x="570484" y="1672717"/>
                </a:lnTo>
                <a:lnTo>
                  <a:pt x="541528" y="1663065"/>
                </a:lnTo>
                <a:lnTo>
                  <a:pt x="518541" y="1654429"/>
                </a:lnTo>
                <a:lnTo>
                  <a:pt x="491363" y="1642491"/>
                </a:lnTo>
                <a:lnTo>
                  <a:pt x="451866" y="1623949"/>
                </a:lnTo>
                <a:lnTo>
                  <a:pt x="402717" y="1596263"/>
                </a:lnTo>
                <a:lnTo>
                  <a:pt x="362204" y="1570355"/>
                </a:lnTo>
                <a:lnTo>
                  <a:pt x="317881" y="1536192"/>
                </a:lnTo>
                <a:lnTo>
                  <a:pt x="290830" y="1512824"/>
                </a:lnTo>
                <a:lnTo>
                  <a:pt x="263271" y="1487932"/>
                </a:lnTo>
                <a:lnTo>
                  <a:pt x="234569" y="1458595"/>
                </a:lnTo>
                <a:lnTo>
                  <a:pt x="204216" y="1425575"/>
                </a:lnTo>
                <a:lnTo>
                  <a:pt x="171196" y="1382649"/>
                </a:lnTo>
                <a:lnTo>
                  <a:pt x="140843" y="1338707"/>
                </a:lnTo>
                <a:lnTo>
                  <a:pt x="114681" y="1295400"/>
                </a:lnTo>
                <a:lnTo>
                  <a:pt x="81534" y="1230884"/>
                </a:lnTo>
                <a:lnTo>
                  <a:pt x="62357" y="1185418"/>
                </a:lnTo>
                <a:lnTo>
                  <a:pt x="47752" y="1145159"/>
                </a:lnTo>
                <a:lnTo>
                  <a:pt x="36322" y="1108964"/>
                </a:lnTo>
                <a:lnTo>
                  <a:pt x="21209" y="1052957"/>
                </a:lnTo>
                <a:lnTo>
                  <a:pt x="10414" y="993394"/>
                </a:lnTo>
                <a:lnTo>
                  <a:pt x="6223" y="96139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itchFamily="34" charset="0"/>
              <a:cs typeface="Arial" pitchFamily="34" charset="0"/>
            </a:endParaRPr>
          </a:p>
        </p:txBody>
      </p:sp>
      <p:sp>
        <p:nvSpPr>
          <p:cNvPr id="63" name="TextBox 62"/>
          <p:cNvSpPr txBox="1"/>
          <p:nvPr/>
        </p:nvSpPr>
        <p:spPr>
          <a:xfrm>
            <a:off x="705421" y="5431649"/>
            <a:ext cx="1600391" cy="584775"/>
          </a:xfrm>
          <a:prstGeom prst="rect">
            <a:avLst/>
          </a:prstGeom>
          <a:noFill/>
        </p:spPr>
        <p:txBody>
          <a:bodyPr vert="horz" rtlCol="0">
            <a:spAutoFit/>
          </a:bodyPr>
          <a:lstStyle/>
          <a:p>
            <a:r>
              <a:rPr lang="en-US" sz="1600" dirty="0" smtClean="0">
                <a:solidFill>
                  <a:srgbClr val="000000"/>
                </a:solidFill>
                <a:latin typeface="Arial" pitchFamily="34" charset="0"/>
                <a:cs typeface="Arial" pitchFamily="34" charset="0"/>
              </a:rPr>
              <a:t>Cogito,ergo sum</a:t>
            </a:r>
            <a:endParaRPr lang="en-US" sz="1600" dirty="0">
              <a:solidFill>
                <a:srgbClr val="000000"/>
              </a:solidFill>
              <a:latin typeface="Arial" pitchFamily="34" charset="0"/>
              <a:cs typeface="Arial" pitchFamily="34" charset="0"/>
            </a:endParaRPr>
          </a:p>
        </p:txBody>
      </p:sp>
      <p:sp>
        <p:nvSpPr>
          <p:cNvPr id="64" name="TextBox 63"/>
          <p:cNvSpPr txBox="1"/>
          <p:nvPr/>
        </p:nvSpPr>
        <p:spPr>
          <a:xfrm>
            <a:off x="877634" y="2274441"/>
            <a:ext cx="413004" cy="461665"/>
          </a:xfrm>
          <a:prstGeom prst="rect">
            <a:avLst/>
          </a:prstGeom>
          <a:noFill/>
        </p:spPr>
        <p:txBody>
          <a:bodyPr vert="horz" rtlCol="0">
            <a:spAutoFit/>
          </a:bodyPr>
          <a:lstStyle/>
          <a:p>
            <a:r>
              <a:rPr lang="en-US" sz="2400" smtClean="0">
                <a:solidFill>
                  <a:srgbClr val="000000"/>
                </a:solidFill>
                <a:latin typeface="Arial" pitchFamily="34" charset="0"/>
                <a:cs typeface="Arial" pitchFamily="34" charset="0"/>
              </a:rPr>
              <a:t>"</a:t>
            </a:r>
            <a:endParaRPr lang="en-US" sz="2400">
              <a:solidFill>
                <a:srgbClr val="000000"/>
              </a:solidFill>
              <a:latin typeface="Arial" pitchFamily="34" charset="0"/>
              <a:cs typeface="Arial" pitchFamily="34" charset="0"/>
            </a:endParaRPr>
          </a:p>
        </p:txBody>
      </p:sp>
      <p:sp>
        <p:nvSpPr>
          <p:cNvPr id="65" name="TextBox 64"/>
          <p:cNvSpPr txBox="1"/>
          <p:nvPr/>
        </p:nvSpPr>
        <p:spPr>
          <a:xfrm>
            <a:off x="3493198" y="7356176"/>
            <a:ext cx="2736152" cy="830997"/>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Rene Descartes</a:t>
            </a:r>
          </a:p>
          <a:p>
            <a:r>
              <a:rPr lang="en-US" sz="2400" b="1" smtClean="0">
                <a:solidFill>
                  <a:srgbClr val="0000FF"/>
                </a:solidFill>
                <a:latin typeface="Arial" pitchFamily="34" charset="0"/>
                <a:cs typeface="Arial" pitchFamily="34" charset="0"/>
              </a:rPr>
              <a:t>   1596 - 1650</a:t>
            </a:r>
            <a:endParaRPr lang="en-US" sz="2400" b="1">
              <a:solidFill>
                <a:srgbClr val="0000FF"/>
              </a:solidFill>
              <a:latin typeface="Arial" pitchFamily="34" charset="0"/>
              <a:cs typeface="Arial" pitchFamily="34" charset="0"/>
            </a:endParaRPr>
          </a:p>
        </p:txBody>
      </p:sp>
      <p:grpSp>
        <p:nvGrpSpPr>
          <p:cNvPr id="68" name="Group 67"/>
          <p:cNvGrpSpPr/>
          <p:nvPr/>
        </p:nvGrpSpPr>
        <p:grpSpPr>
          <a:xfrm>
            <a:off x="1399914" y="8883282"/>
            <a:ext cx="3355659" cy="1149718"/>
            <a:chOff x="1587500" y="7937502"/>
            <a:chExt cx="3302001" cy="1168401"/>
          </a:xfrm>
        </p:grpSpPr>
        <p:sp>
          <p:nvSpPr>
            <p:cNvPr id="66" name="Freeform 65"/>
            <p:cNvSpPr/>
            <p:nvPr/>
          </p:nvSpPr>
          <p:spPr>
            <a:xfrm>
              <a:off x="1587500" y="7937502"/>
              <a:ext cx="3302001" cy="1168401"/>
            </a:xfrm>
            <a:custGeom>
              <a:avLst/>
              <a:gdLst/>
              <a:ahLst/>
              <a:cxnLst/>
              <a:rect l="0" t="0" r="0" b="0"/>
              <a:pathLst>
                <a:path w="3302001" h="1168401">
                  <a:moveTo>
                    <a:pt x="0" y="0"/>
                  </a:moveTo>
                  <a:lnTo>
                    <a:pt x="3302000" y="0"/>
                  </a:lnTo>
                  <a:lnTo>
                    <a:pt x="3302000" y="1168400"/>
                  </a:lnTo>
                  <a:lnTo>
                    <a:pt x="0" y="1168400"/>
                  </a:lnTo>
                  <a:close/>
                </a:path>
              </a:pathLst>
            </a:custGeom>
            <a:gradFill flip="none" rotWithShape="1">
              <a:gsLst>
                <a:gs pos="0">
                  <a:srgbClr val="C0C0C0"/>
                </a:gs>
                <a:gs pos="100000">
                  <a:srgbClr val="808080"/>
                </a:gs>
              </a:gsLst>
              <a:lin ang="0" scaled="1"/>
              <a:tileRect/>
            </a:gra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itchFamily="34" charset="0"/>
                <a:cs typeface="Arial" pitchFamily="34" charset="0"/>
              </a:endParaRPr>
            </a:p>
          </p:txBody>
        </p:sp>
        <p:sp>
          <p:nvSpPr>
            <p:cNvPr id="67" name="TextBox 66"/>
            <p:cNvSpPr txBox="1"/>
            <p:nvPr/>
          </p:nvSpPr>
          <p:spPr>
            <a:xfrm>
              <a:off x="2489200" y="8331200"/>
              <a:ext cx="1143000" cy="344055"/>
            </a:xfrm>
            <a:prstGeom prst="rect">
              <a:avLst/>
            </a:prstGeom>
            <a:noFill/>
          </p:spPr>
          <p:txBody>
            <a:bodyPr vert="horz" rtlCol="0">
              <a:spAutoFit/>
            </a:bodyPr>
            <a:lstStyle/>
            <a:p>
              <a:r>
                <a:rPr lang="en-US" sz="1600" dirty="0" smtClean="0">
                  <a:solidFill>
                    <a:srgbClr val="000000"/>
                  </a:solidFill>
                  <a:latin typeface="Arial" pitchFamily="34" charset="0"/>
                  <a:cs typeface="Arial" pitchFamily="34" charset="0"/>
                </a:rPr>
                <a:t>Fun Fact</a:t>
              </a:r>
              <a:endParaRPr lang="en-US" sz="1600" dirty="0">
                <a:solidFill>
                  <a:srgbClr val="000000"/>
                </a:solidFill>
                <a:latin typeface="Arial" pitchFamily="34" charset="0"/>
                <a:cs typeface="Arial" pitchFamily="34" charset="0"/>
              </a:endParaRPr>
            </a:p>
          </p:txBody>
        </p:sp>
      </p:grpSp>
    </p:spTree>
    <p:extLst>
      <p:ext uri="{BB962C8B-B14F-4D97-AF65-F5344CB8AC3E}">
        <p14:creationId xmlns:p14="http://schemas.microsoft.com/office/powerpoint/2010/main" val="294517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8"/>
                                        </p:tgtEl>
                                      </p:cBhvr>
                                    </p:animEffect>
                                    <p:set>
                                      <p:cBhvr>
                                        <p:cTn id="7" dur="1" fill="hold">
                                          <p:stCondLst>
                                            <p:cond delay="499"/>
                                          </p:stCondLst>
                                        </p:cTn>
                                        <p:tgtEl>
                                          <p:spTgt spid="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675222" y="421942"/>
            <a:ext cx="4861573" cy="4491895"/>
            <a:chOff x="2761742" y="31242"/>
            <a:chExt cx="4783836" cy="4564888"/>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761742" y="31242"/>
              <a:ext cx="4783836" cy="4564888"/>
            </a:xfrm>
            <a:prstGeom prst="rect">
              <a:avLst/>
            </a:prstGeom>
            <a:solidFill>
              <a:scrgbClr r="0" g="0" b="0">
                <a:alpha val="0"/>
              </a:scrgbClr>
            </a:solidFill>
          </p:spPr>
        </p:pic>
        <p:sp>
          <p:nvSpPr>
            <p:cNvPr id="3" name="TextBox 2"/>
            <p:cNvSpPr txBox="1"/>
            <p:nvPr/>
          </p:nvSpPr>
          <p:spPr>
            <a:xfrm>
              <a:off x="4978400" y="2260600"/>
              <a:ext cx="381000" cy="344055"/>
            </a:xfrm>
            <a:prstGeom prst="rect">
              <a:avLst/>
            </a:prstGeom>
            <a:noFill/>
          </p:spPr>
          <p:txBody>
            <a:bodyPr vert="horz" rtlCol="0">
              <a:spAutoFit/>
            </a:bodyPr>
            <a:lstStyle/>
            <a:p>
              <a:r>
                <a:rPr lang="en-US" sz="1600" b="1" dirty="0" smtClean="0">
                  <a:solidFill>
                    <a:srgbClr val="000000"/>
                  </a:solidFill>
                  <a:latin typeface="Arial" pitchFamily="34" charset="0"/>
                  <a:cs typeface="Arial" pitchFamily="34" charset="0"/>
                </a:rPr>
                <a:t>0</a:t>
              </a:r>
              <a:endParaRPr lang="en-US" sz="1600" b="1" dirty="0">
                <a:solidFill>
                  <a:srgbClr val="000000"/>
                </a:solidFill>
                <a:latin typeface="Arial" pitchFamily="34" charset="0"/>
                <a:cs typeface="Arial" pitchFamily="34" charset="0"/>
              </a:endParaRPr>
            </a:p>
          </p:txBody>
        </p:sp>
      </p:grpSp>
      <p:sp>
        <p:nvSpPr>
          <p:cNvPr id="5" name="TextBox 4"/>
          <p:cNvSpPr txBox="1"/>
          <p:nvPr/>
        </p:nvSpPr>
        <p:spPr>
          <a:xfrm>
            <a:off x="480155" y="5102330"/>
            <a:ext cx="9254395" cy="1938992"/>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The coordinate plane is divided into four sections called </a:t>
            </a:r>
            <a:r>
              <a:rPr lang="en-US" sz="2400" b="1" u="sng" dirty="0" smtClean="0">
                <a:solidFill>
                  <a:srgbClr val="0000FF"/>
                </a:solidFill>
                <a:latin typeface="Arial" pitchFamily="34" charset="0"/>
                <a:cs typeface="Arial" pitchFamily="34" charset="0"/>
              </a:rPr>
              <a:t>quadrants</a:t>
            </a:r>
            <a:r>
              <a:rPr lang="en-US" sz="2400" b="1" dirty="0" smtClean="0">
                <a:solidFill>
                  <a:srgbClr val="0000FF"/>
                </a:solidFill>
                <a:latin typeface="Arial" pitchFamily="34" charset="0"/>
                <a:cs typeface="Arial" pitchFamily="34" charset="0"/>
              </a:rPr>
              <a:t>. </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Each quadrant is numbered using the Roman numerals I through IV, in a counter-clock wise direction. </a:t>
            </a:r>
            <a:endParaRPr lang="en-US" sz="2400" b="1" dirty="0">
              <a:solidFill>
                <a:srgbClr val="0000FF"/>
              </a:solidFill>
              <a:latin typeface="Arial" pitchFamily="34" charset="0"/>
              <a:cs typeface="Arial" pitchFamily="34" charset="0"/>
            </a:endParaRPr>
          </a:p>
        </p:txBody>
      </p:sp>
      <p:sp>
        <p:nvSpPr>
          <p:cNvPr id="6" name="Freeform 5"/>
          <p:cNvSpPr/>
          <p:nvPr/>
        </p:nvSpPr>
        <p:spPr>
          <a:xfrm>
            <a:off x="5160216" y="2603156"/>
            <a:ext cx="12907" cy="12498"/>
          </a:xfrm>
          <a:custGeom>
            <a:avLst/>
            <a:gdLst/>
            <a:ahLst/>
            <a:cxnLst/>
            <a:rect l="0" t="0" r="0" b="0"/>
            <a:pathLst>
              <a:path w="12701" h="12701">
                <a:moveTo>
                  <a:pt x="0" y="0"/>
                </a:moveTo>
                <a:lnTo>
                  <a:pt x="12700" y="12700"/>
                </a:lnTo>
              </a:path>
            </a:pathLst>
          </a:custGeom>
          <a:ln w="38100" cap="flat" cmpd="sng" algn="ctr">
            <a:solidFill>
              <a:srgbClr val="32CD3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b="1">
              <a:latin typeface="Arial" pitchFamily="34" charset="0"/>
              <a:cs typeface="Arial" pitchFamily="34" charset="0"/>
            </a:endParaRPr>
          </a:p>
        </p:txBody>
      </p:sp>
    </p:spTree>
    <p:extLst>
      <p:ext uri="{BB962C8B-B14F-4D97-AF65-F5344CB8AC3E}">
        <p14:creationId xmlns:p14="http://schemas.microsoft.com/office/powerpoint/2010/main" val="318756778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238750" y="398668"/>
            <a:ext cx="4861573" cy="4491895"/>
            <a:chOff x="4298442" y="-108458"/>
            <a:chExt cx="4783836" cy="4564888"/>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298442" y="-108458"/>
              <a:ext cx="4783836" cy="4564888"/>
            </a:xfrm>
            <a:prstGeom prst="rect">
              <a:avLst/>
            </a:prstGeom>
            <a:solidFill>
              <a:scrgbClr r="0" g="0" b="0">
                <a:alpha val="0"/>
              </a:scrgbClr>
            </a:solidFill>
          </p:spPr>
        </p:pic>
        <p:sp>
          <p:nvSpPr>
            <p:cNvPr id="3" name="TextBox 2"/>
            <p:cNvSpPr txBox="1"/>
            <p:nvPr/>
          </p:nvSpPr>
          <p:spPr>
            <a:xfrm>
              <a:off x="6515100" y="2101540"/>
              <a:ext cx="381000" cy="312778"/>
            </a:xfrm>
            <a:prstGeom prst="rect">
              <a:avLst/>
            </a:prstGeom>
            <a:noFill/>
          </p:spPr>
          <p:txBody>
            <a:bodyPr vert="horz" rtlCol="0">
              <a:spAutoFit/>
            </a:bodyPr>
            <a:lstStyle/>
            <a:p>
              <a:r>
                <a:rPr lang="en-US" sz="1400" b="1" smtClean="0">
                  <a:solidFill>
                    <a:srgbClr val="000000"/>
                  </a:solidFill>
                  <a:latin typeface="Arial" pitchFamily="34" charset="0"/>
                  <a:cs typeface="Arial" pitchFamily="34" charset="0"/>
                </a:rPr>
                <a:t>0</a:t>
              </a:r>
              <a:endParaRPr lang="en-US" sz="1400" b="1">
                <a:solidFill>
                  <a:srgbClr val="000000"/>
                </a:solidFill>
                <a:latin typeface="Arial" pitchFamily="34" charset="0"/>
                <a:cs typeface="Arial" pitchFamily="34" charset="0"/>
              </a:endParaRPr>
            </a:p>
          </p:txBody>
        </p:sp>
      </p:grpSp>
      <p:sp>
        <p:nvSpPr>
          <p:cNvPr id="5" name="TextBox 4"/>
          <p:cNvSpPr txBox="1"/>
          <p:nvPr/>
        </p:nvSpPr>
        <p:spPr>
          <a:xfrm>
            <a:off x="3129804" y="965200"/>
            <a:ext cx="1880346" cy="3170099"/>
          </a:xfrm>
          <a:prstGeom prst="rect">
            <a:avLst/>
          </a:prstGeom>
          <a:noFill/>
        </p:spPr>
        <p:txBody>
          <a:bodyPr vert="horz" wrap="square" rtlCol="0">
            <a:spAutoFit/>
          </a:bodyPr>
          <a:lstStyle/>
          <a:p>
            <a:r>
              <a:rPr lang="en-US" sz="20000" b="1" dirty="0" smtClean="0">
                <a:solidFill>
                  <a:srgbClr val="FF0000"/>
                </a:solidFill>
                <a:latin typeface="Arial" pitchFamily="34" charset="0"/>
                <a:cs typeface="Arial" pitchFamily="34" charset="0"/>
              </a:rPr>
              <a:t>C</a:t>
            </a:r>
            <a:endParaRPr lang="en-US" sz="20000" b="1" dirty="0">
              <a:solidFill>
                <a:srgbClr val="FF0000"/>
              </a:solidFill>
              <a:latin typeface="Arial" pitchFamily="34" charset="0"/>
              <a:cs typeface="Arial" pitchFamily="34" charset="0"/>
            </a:endParaRPr>
          </a:p>
        </p:txBody>
      </p:sp>
      <p:sp>
        <p:nvSpPr>
          <p:cNvPr id="6" name="TextBox 5"/>
          <p:cNvSpPr txBox="1"/>
          <p:nvPr/>
        </p:nvSpPr>
        <p:spPr>
          <a:xfrm>
            <a:off x="1405186" y="5752546"/>
            <a:ext cx="8518208" cy="1938992"/>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The </a:t>
            </a:r>
            <a:r>
              <a:rPr lang="en-US" sz="2400" b="1" u="sng" dirty="0" smtClean="0">
                <a:solidFill>
                  <a:srgbClr val="0000FF"/>
                </a:solidFill>
                <a:latin typeface="Arial" pitchFamily="34" charset="0"/>
                <a:cs typeface="Arial" pitchFamily="34" charset="0"/>
              </a:rPr>
              <a:t>Coordinate plane</a:t>
            </a:r>
            <a:r>
              <a:rPr lang="en-US" sz="2400" b="1" dirty="0" smtClean="0">
                <a:solidFill>
                  <a:srgbClr val="0000FF"/>
                </a:solidFill>
                <a:latin typeface="Arial" pitchFamily="34" charset="0"/>
                <a:cs typeface="Arial" pitchFamily="34" charset="0"/>
              </a:rPr>
              <a:t> is also called the </a:t>
            </a:r>
            <a:r>
              <a:rPr lang="en-US" sz="2400" b="1" u="sng" dirty="0" smtClean="0">
                <a:solidFill>
                  <a:srgbClr val="0000FF"/>
                </a:solidFill>
                <a:latin typeface="Arial" pitchFamily="34" charset="0"/>
                <a:cs typeface="Arial" pitchFamily="34" charset="0"/>
              </a:rPr>
              <a:t>Cartesian plane</a:t>
            </a:r>
            <a:r>
              <a:rPr lang="en-US" sz="2400" b="1" dirty="0" smtClean="0">
                <a:solidFill>
                  <a:srgbClr val="0000FF"/>
                </a:solidFill>
                <a:latin typeface="Arial" pitchFamily="34" charset="0"/>
                <a:cs typeface="Arial" pitchFamily="34" charset="0"/>
              </a:rPr>
              <a:t>. </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One way to remember how the quadrants are numbered is to write a big "C" on top of the plane. The "C" will begin in quadrant I and end in quadrant IV.</a:t>
            </a:r>
            <a:endParaRPr lang="en-US" sz="2400" b="1" dirty="0">
              <a:solidFill>
                <a:srgbClr val="0000FF"/>
              </a:solidFill>
              <a:latin typeface="Arial" pitchFamily="34" charset="0"/>
              <a:cs typeface="Arial" pitchFamily="34" charset="0"/>
            </a:endParaRPr>
          </a:p>
        </p:txBody>
      </p:sp>
      <p:sp>
        <p:nvSpPr>
          <p:cNvPr id="7" name="TextBox 6"/>
          <p:cNvSpPr txBox="1"/>
          <p:nvPr/>
        </p:nvSpPr>
        <p:spPr>
          <a:xfrm>
            <a:off x="529828" y="2094946"/>
            <a:ext cx="2916841" cy="1200329"/>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Slide the "C"</a:t>
            </a:r>
          </a:p>
          <a:p>
            <a:r>
              <a:rPr lang="en-US" sz="2400" b="1" dirty="0" smtClean="0">
                <a:solidFill>
                  <a:srgbClr val="0000FF"/>
                </a:solidFill>
                <a:latin typeface="Arial" pitchFamily="34" charset="0"/>
                <a:cs typeface="Arial" pitchFamily="34" charset="0"/>
              </a:rPr>
              <a:t>onto the </a:t>
            </a:r>
          </a:p>
          <a:p>
            <a:r>
              <a:rPr lang="en-US" sz="2400" b="1" dirty="0" smtClean="0">
                <a:solidFill>
                  <a:srgbClr val="0000FF"/>
                </a:solidFill>
                <a:latin typeface="Arial" pitchFamily="34" charset="0"/>
                <a:cs typeface="Arial" pitchFamily="34" charset="0"/>
              </a:rPr>
              <a:t>coordinate plane</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103738757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858246" y="423168"/>
            <a:ext cx="4861573" cy="4491895"/>
          </a:xfrm>
          <a:prstGeom prst="rect">
            <a:avLst/>
          </a:prstGeom>
          <a:solidFill>
            <a:scrgbClr r="0" g="0" b="0">
              <a:alpha val="0"/>
            </a:scrgbClr>
          </a:solidFill>
        </p:spPr>
      </p:pic>
      <p:sp>
        <p:nvSpPr>
          <p:cNvPr id="3" name="TextBox 2"/>
          <p:cNvSpPr txBox="1"/>
          <p:nvPr/>
        </p:nvSpPr>
        <p:spPr>
          <a:xfrm>
            <a:off x="5111687" y="2578778"/>
            <a:ext cx="387191" cy="338554"/>
          </a:xfrm>
          <a:prstGeom prst="rect">
            <a:avLst/>
          </a:prstGeom>
          <a:noFill/>
        </p:spPr>
        <p:txBody>
          <a:bodyPr vert="horz" rtlCol="0">
            <a:spAutoFit/>
          </a:bodyPr>
          <a:lstStyle/>
          <a:p>
            <a:r>
              <a:rPr lang="en-US" sz="1600" b="1" dirty="0" smtClean="0">
                <a:solidFill>
                  <a:srgbClr val="000000"/>
                </a:solidFill>
                <a:latin typeface="Arial" pitchFamily="34" charset="0"/>
                <a:cs typeface="Arial" pitchFamily="34" charset="0"/>
              </a:rPr>
              <a:t>0</a:t>
            </a:r>
            <a:endParaRPr lang="en-US" sz="1600" b="1" dirty="0">
              <a:solidFill>
                <a:srgbClr val="000000"/>
              </a:solidFill>
              <a:latin typeface="Arial" pitchFamily="34" charset="0"/>
              <a:cs typeface="Arial" pitchFamily="34" charset="0"/>
            </a:endParaRPr>
          </a:p>
        </p:txBody>
      </p:sp>
      <p:sp>
        <p:nvSpPr>
          <p:cNvPr id="4" name="TextBox 3"/>
          <p:cNvSpPr txBox="1"/>
          <p:nvPr/>
        </p:nvSpPr>
        <p:spPr>
          <a:xfrm>
            <a:off x="590551" y="5133876"/>
            <a:ext cx="9063418" cy="2308324"/>
          </a:xfrm>
          <a:prstGeom prst="rect">
            <a:avLst/>
          </a:prstGeom>
          <a:noFill/>
        </p:spPr>
        <p:txBody>
          <a:bodyPr vert="horz" wrap="square" rtlCol="0">
            <a:spAutoFit/>
          </a:bodyPr>
          <a:lstStyle/>
          <a:p>
            <a:pPr algn="ctr"/>
            <a:r>
              <a:rPr lang="en-US" sz="2400" b="1" dirty="0" smtClean="0">
                <a:solidFill>
                  <a:srgbClr val="0000FF"/>
                </a:solidFill>
                <a:latin typeface="Arial" pitchFamily="34" charset="0"/>
                <a:cs typeface="Arial" pitchFamily="34" charset="0"/>
              </a:rPr>
              <a:t>The quadrants are formed by two intersecting number lines called axes.</a:t>
            </a:r>
          </a:p>
          <a:p>
            <a:pPr algn="ctr"/>
            <a:endParaRPr lang="en-US" sz="2400" b="1" dirty="0" smtClean="0">
              <a:solidFill>
                <a:srgbClr val="0000FF"/>
              </a:solidFill>
              <a:latin typeface="Arial" pitchFamily="34" charset="0"/>
              <a:cs typeface="Arial" pitchFamily="34" charset="0"/>
            </a:endParaRPr>
          </a:p>
          <a:p>
            <a:pPr algn="ctr"/>
            <a:r>
              <a:rPr lang="en-US" sz="2400" b="1" dirty="0" smtClean="0">
                <a:solidFill>
                  <a:srgbClr val="0000FF"/>
                </a:solidFill>
                <a:latin typeface="Arial" pitchFamily="34" charset="0"/>
                <a:cs typeface="Arial" pitchFamily="34" charset="0"/>
              </a:rPr>
              <a:t>The </a:t>
            </a:r>
            <a:r>
              <a:rPr lang="en-US" sz="2400" b="1" dirty="0" smtClean="0">
                <a:solidFill>
                  <a:srgbClr val="FF0000"/>
                </a:solidFill>
                <a:latin typeface="Arial" pitchFamily="34" charset="0"/>
                <a:cs typeface="Arial" pitchFamily="34" charset="0"/>
              </a:rPr>
              <a:t>horizontal line</a:t>
            </a:r>
            <a:r>
              <a:rPr lang="en-US" sz="2400" b="1" dirty="0" smtClean="0">
                <a:solidFill>
                  <a:srgbClr val="0000FF"/>
                </a:solidFill>
                <a:latin typeface="Arial" pitchFamily="34" charset="0"/>
                <a:cs typeface="Arial" pitchFamily="34" charset="0"/>
              </a:rPr>
              <a:t> is the </a:t>
            </a:r>
            <a:r>
              <a:rPr lang="en-US" sz="2400" b="1" u="sng" dirty="0" smtClean="0">
                <a:solidFill>
                  <a:srgbClr val="FF0000"/>
                </a:solidFill>
                <a:latin typeface="Arial" pitchFamily="34" charset="0"/>
                <a:cs typeface="Arial" pitchFamily="34" charset="0"/>
              </a:rPr>
              <a:t>x-axis</a:t>
            </a:r>
            <a:r>
              <a:rPr lang="en-US" sz="2400" b="1" dirty="0" smtClean="0">
                <a:solidFill>
                  <a:srgbClr val="0000FF"/>
                </a:solidFill>
                <a:latin typeface="Arial" pitchFamily="34" charset="0"/>
                <a:cs typeface="Arial" pitchFamily="34" charset="0"/>
              </a:rPr>
              <a:t>.  </a:t>
            </a:r>
          </a:p>
          <a:p>
            <a:pPr algn="ctr"/>
            <a:endParaRPr lang="en-US" sz="2400" b="1" dirty="0" smtClean="0">
              <a:solidFill>
                <a:srgbClr val="0000FF"/>
              </a:solidFill>
              <a:latin typeface="Arial" pitchFamily="34" charset="0"/>
              <a:cs typeface="Arial" pitchFamily="34" charset="0"/>
            </a:endParaRPr>
          </a:p>
          <a:p>
            <a:pPr algn="ctr"/>
            <a:r>
              <a:rPr lang="en-US" sz="2400" b="1" dirty="0" smtClean="0">
                <a:solidFill>
                  <a:srgbClr val="0000FF"/>
                </a:solidFill>
                <a:latin typeface="Arial" pitchFamily="34" charset="0"/>
                <a:cs typeface="Arial" pitchFamily="34" charset="0"/>
              </a:rPr>
              <a:t>The </a:t>
            </a:r>
            <a:r>
              <a:rPr lang="en-US" sz="2400" b="1" dirty="0" smtClean="0">
                <a:solidFill>
                  <a:srgbClr val="009300"/>
                </a:solidFill>
                <a:latin typeface="Arial" pitchFamily="34" charset="0"/>
                <a:cs typeface="Arial" pitchFamily="34" charset="0"/>
              </a:rPr>
              <a:t>vertical line</a:t>
            </a:r>
            <a:r>
              <a:rPr lang="en-US" sz="2400" b="1" dirty="0" smtClean="0">
                <a:solidFill>
                  <a:srgbClr val="0000FF"/>
                </a:solidFill>
                <a:latin typeface="Arial" pitchFamily="34" charset="0"/>
                <a:cs typeface="Arial" pitchFamily="34" charset="0"/>
              </a:rPr>
              <a:t> is the </a:t>
            </a:r>
            <a:r>
              <a:rPr lang="en-US" sz="2400" b="1" u="sng" dirty="0" smtClean="0">
                <a:solidFill>
                  <a:srgbClr val="009300"/>
                </a:solidFill>
                <a:latin typeface="Arial" pitchFamily="34" charset="0"/>
                <a:cs typeface="Arial" pitchFamily="34" charset="0"/>
              </a:rPr>
              <a:t>y-axis</a:t>
            </a:r>
            <a:r>
              <a:rPr lang="en-US" sz="2400" b="1" dirty="0" smtClean="0">
                <a:solidFill>
                  <a:srgbClr val="0000FF"/>
                </a:solidFill>
                <a:latin typeface="Arial" pitchFamily="34" charset="0"/>
                <a:cs typeface="Arial" pitchFamily="34" charset="0"/>
              </a:rPr>
              <a:t>.</a:t>
            </a:r>
            <a:endParaRPr lang="en-US" sz="2400" b="1" dirty="0">
              <a:solidFill>
                <a:srgbClr val="0000FF"/>
              </a:solidFill>
              <a:latin typeface="Arial" pitchFamily="34" charset="0"/>
              <a:cs typeface="Arial" pitchFamily="34" charset="0"/>
            </a:endParaRPr>
          </a:p>
        </p:txBody>
      </p:sp>
      <p:sp>
        <p:nvSpPr>
          <p:cNvPr id="5" name="TextBox 4"/>
          <p:cNvSpPr txBox="1"/>
          <p:nvPr/>
        </p:nvSpPr>
        <p:spPr>
          <a:xfrm>
            <a:off x="8131016" y="2579388"/>
            <a:ext cx="1522952" cy="461665"/>
          </a:xfrm>
          <a:prstGeom prst="rect">
            <a:avLst/>
          </a:prstGeom>
          <a:noFill/>
        </p:spPr>
        <p:txBody>
          <a:bodyPr vert="horz" rtlCol="0">
            <a:spAutoFit/>
          </a:bodyPr>
          <a:lstStyle/>
          <a:p>
            <a:r>
              <a:rPr lang="en-US" sz="2400" b="1" smtClean="0">
                <a:solidFill>
                  <a:srgbClr val="FF0000"/>
                </a:solidFill>
                <a:latin typeface="Arial" pitchFamily="34" charset="0"/>
                <a:cs typeface="Arial" pitchFamily="34" charset="0"/>
              </a:rPr>
              <a:t>x - axis</a:t>
            </a:r>
            <a:endParaRPr lang="en-US" sz="2400" b="1">
              <a:solidFill>
                <a:srgbClr val="FF0000"/>
              </a:solidFill>
              <a:latin typeface="Arial" pitchFamily="34" charset="0"/>
              <a:cs typeface="Arial" pitchFamily="34" charset="0"/>
            </a:endParaRPr>
          </a:p>
        </p:txBody>
      </p:sp>
      <p:sp>
        <p:nvSpPr>
          <p:cNvPr id="6" name="Freeform 5"/>
          <p:cNvSpPr/>
          <p:nvPr/>
        </p:nvSpPr>
        <p:spPr>
          <a:xfrm>
            <a:off x="6053090" y="1935339"/>
            <a:ext cx="2710340" cy="624847"/>
          </a:xfrm>
          <a:custGeom>
            <a:avLst/>
            <a:gdLst/>
            <a:ahLst/>
            <a:cxnLst/>
            <a:rect l="0" t="0" r="0" b="0"/>
            <a:pathLst>
              <a:path w="2667001" h="635001">
                <a:moveTo>
                  <a:pt x="2667000" y="635000"/>
                </a:moveTo>
                <a:lnTo>
                  <a:pt x="2667000" y="563880"/>
                </a:lnTo>
                <a:lnTo>
                  <a:pt x="2665730" y="549910"/>
                </a:lnTo>
                <a:lnTo>
                  <a:pt x="2663190" y="535940"/>
                </a:lnTo>
                <a:lnTo>
                  <a:pt x="2660650" y="521970"/>
                </a:lnTo>
                <a:lnTo>
                  <a:pt x="2658110" y="508000"/>
                </a:lnTo>
                <a:lnTo>
                  <a:pt x="2656840" y="492760"/>
                </a:lnTo>
                <a:lnTo>
                  <a:pt x="2655570" y="476250"/>
                </a:lnTo>
                <a:lnTo>
                  <a:pt x="2654300" y="461010"/>
                </a:lnTo>
                <a:lnTo>
                  <a:pt x="2651760" y="447040"/>
                </a:lnTo>
                <a:lnTo>
                  <a:pt x="2647950" y="434340"/>
                </a:lnTo>
                <a:lnTo>
                  <a:pt x="2642870" y="421640"/>
                </a:lnTo>
                <a:lnTo>
                  <a:pt x="2636520" y="411480"/>
                </a:lnTo>
                <a:lnTo>
                  <a:pt x="2630170" y="401320"/>
                </a:lnTo>
                <a:lnTo>
                  <a:pt x="2623820" y="389890"/>
                </a:lnTo>
                <a:lnTo>
                  <a:pt x="2618740" y="378460"/>
                </a:lnTo>
                <a:lnTo>
                  <a:pt x="2613660" y="367030"/>
                </a:lnTo>
                <a:lnTo>
                  <a:pt x="2608580" y="354330"/>
                </a:lnTo>
                <a:lnTo>
                  <a:pt x="2599690" y="330200"/>
                </a:lnTo>
                <a:lnTo>
                  <a:pt x="2592070" y="320040"/>
                </a:lnTo>
                <a:lnTo>
                  <a:pt x="2573020" y="306070"/>
                </a:lnTo>
                <a:lnTo>
                  <a:pt x="2565400" y="297180"/>
                </a:lnTo>
                <a:lnTo>
                  <a:pt x="2557780" y="287020"/>
                </a:lnTo>
                <a:lnTo>
                  <a:pt x="2551430" y="275590"/>
                </a:lnTo>
                <a:lnTo>
                  <a:pt x="2537460" y="256540"/>
                </a:lnTo>
                <a:lnTo>
                  <a:pt x="2522220" y="237490"/>
                </a:lnTo>
                <a:lnTo>
                  <a:pt x="2505710" y="220980"/>
                </a:lnTo>
                <a:lnTo>
                  <a:pt x="2463800" y="177800"/>
                </a:lnTo>
                <a:lnTo>
                  <a:pt x="2454910" y="168910"/>
                </a:lnTo>
                <a:lnTo>
                  <a:pt x="2434590" y="156210"/>
                </a:lnTo>
                <a:lnTo>
                  <a:pt x="2399030" y="140970"/>
                </a:lnTo>
                <a:lnTo>
                  <a:pt x="2376170" y="130810"/>
                </a:lnTo>
                <a:lnTo>
                  <a:pt x="2355850" y="116840"/>
                </a:lnTo>
                <a:lnTo>
                  <a:pt x="2338070" y="100330"/>
                </a:lnTo>
                <a:lnTo>
                  <a:pt x="2320290" y="83820"/>
                </a:lnTo>
                <a:lnTo>
                  <a:pt x="2302510" y="67310"/>
                </a:lnTo>
                <a:lnTo>
                  <a:pt x="2282190" y="54610"/>
                </a:lnTo>
                <a:lnTo>
                  <a:pt x="2246630" y="39370"/>
                </a:lnTo>
                <a:lnTo>
                  <a:pt x="2223770" y="29210"/>
                </a:lnTo>
                <a:lnTo>
                  <a:pt x="2203450" y="15240"/>
                </a:lnTo>
                <a:lnTo>
                  <a:pt x="2192020" y="10160"/>
                </a:lnTo>
                <a:lnTo>
                  <a:pt x="2147570" y="2540"/>
                </a:lnTo>
                <a:lnTo>
                  <a:pt x="2065020" y="0"/>
                </a:lnTo>
                <a:lnTo>
                  <a:pt x="796290" y="0"/>
                </a:lnTo>
                <a:lnTo>
                  <a:pt x="765810" y="7620"/>
                </a:lnTo>
                <a:lnTo>
                  <a:pt x="725170" y="24130"/>
                </a:lnTo>
                <a:lnTo>
                  <a:pt x="679450" y="41910"/>
                </a:lnTo>
                <a:lnTo>
                  <a:pt x="633730" y="67310"/>
                </a:lnTo>
                <a:lnTo>
                  <a:pt x="577850" y="92710"/>
                </a:lnTo>
                <a:lnTo>
                  <a:pt x="544830" y="113030"/>
                </a:lnTo>
                <a:lnTo>
                  <a:pt x="508000" y="129540"/>
                </a:lnTo>
                <a:lnTo>
                  <a:pt x="466090" y="148590"/>
                </a:lnTo>
                <a:lnTo>
                  <a:pt x="443230" y="163830"/>
                </a:lnTo>
                <a:lnTo>
                  <a:pt x="406400" y="180340"/>
                </a:lnTo>
                <a:lnTo>
                  <a:pt x="396240" y="187960"/>
                </a:lnTo>
                <a:lnTo>
                  <a:pt x="381000" y="208280"/>
                </a:lnTo>
                <a:lnTo>
                  <a:pt x="373380" y="215900"/>
                </a:lnTo>
                <a:lnTo>
                  <a:pt x="351790" y="228600"/>
                </a:lnTo>
                <a:lnTo>
                  <a:pt x="342900" y="237490"/>
                </a:lnTo>
                <a:lnTo>
                  <a:pt x="336550" y="247650"/>
                </a:lnTo>
                <a:lnTo>
                  <a:pt x="330200" y="257810"/>
                </a:lnTo>
                <a:lnTo>
                  <a:pt x="321310" y="266700"/>
                </a:lnTo>
                <a:lnTo>
                  <a:pt x="300990" y="279400"/>
                </a:lnTo>
                <a:lnTo>
                  <a:pt x="292100" y="288290"/>
                </a:lnTo>
                <a:lnTo>
                  <a:pt x="285750" y="298450"/>
                </a:lnTo>
                <a:lnTo>
                  <a:pt x="279400" y="308610"/>
                </a:lnTo>
                <a:lnTo>
                  <a:pt x="270510" y="317500"/>
                </a:lnTo>
                <a:lnTo>
                  <a:pt x="250190" y="330200"/>
                </a:lnTo>
                <a:lnTo>
                  <a:pt x="241300" y="339090"/>
                </a:lnTo>
                <a:lnTo>
                  <a:pt x="234950" y="349250"/>
                </a:lnTo>
                <a:lnTo>
                  <a:pt x="228600" y="359410"/>
                </a:lnTo>
                <a:lnTo>
                  <a:pt x="219710" y="368300"/>
                </a:lnTo>
                <a:lnTo>
                  <a:pt x="199390" y="381000"/>
                </a:lnTo>
                <a:lnTo>
                  <a:pt x="190500" y="389890"/>
                </a:lnTo>
                <a:lnTo>
                  <a:pt x="184150" y="400050"/>
                </a:lnTo>
                <a:lnTo>
                  <a:pt x="177800" y="410210"/>
                </a:lnTo>
                <a:lnTo>
                  <a:pt x="168910" y="419100"/>
                </a:lnTo>
                <a:lnTo>
                  <a:pt x="148590" y="431800"/>
                </a:lnTo>
                <a:lnTo>
                  <a:pt x="139700" y="440690"/>
                </a:lnTo>
                <a:lnTo>
                  <a:pt x="133350" y="450850"/>
                </a:lnTo>
                <a:lnTo>
                  <a:pt x="127000" y="461010"/>
                </a:lnTo>
                <a:lnTo>
                  <a:pt x="115570" y="480060"/>
                </a:lnTo>
                <a:lnTo>
                  <a:pt x="105410" y="500380"/>
                </a:lnTo>
                <a:lnTo>
                  <a:pt x="91440" y="523240"/>
                </a:lnTo>
                <a:lnTo>
                  <a:pt x="74930" y="539750"/>
                </a:lnTo>
                <a:lnTo>
                  <a:pt x="58420" y="554990"/>
                </a:lnTo>
                <a:lnTo>
                  <a:pt x="50800" y="563880"/>
                </a:lnTo>
                <a:lnTo>
                  <a:pt x="34290" y="584200"/>
                </a:lnTo>
                <a:lnTo>
                  <a:pt x="25400" y="590550"/>
                </a:lnTo>
                <a:lnTo>
                  <a:pt x="0" y="635000"/>
                </a:lnTo>
              </a:path>
            </a:pathLst>
          </a:custGeom>
          <a:ln w="76200" cap="flat" cmpd="sng" algn="ctr">
            <a:solidFill>
              <a:srgbClr val="FF0000"/>
            </a:solidFill>
            <a:prstDash val="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b="1">
              <a:latin typeface="Arial" pitchFamily="34" charset="0"/>
              <a:cs typeface="Arial" pitchFamily="34" charset="0"/>
            </a:endParaRPr>
          </a:p>
        </p:txBody>
      </p:sp>
      <p:sp>
        <p:nvSpPr>
          <p:cNvPr id="7" name="TextBox 6"/>
          <p:cNvSpPr txBox="1"/>
          <p:nvPr/>
        </p:nvSpPr>
        <p:spPr>
          <a:xfrm>
            <a:off x="1379410" y="2141995"/>
            <a:ext cx="1497140" cy="461665"/>
          </a:xfrm>
          <a:prstGeom prst="rect">
            <a:avLst/>
          </a:prstGeom>
          <a:noFill/>
        </p:spPr>
        <p:txBody>
          <a:bodyPr vert="horz" rtlCol="0">
            <a:spAutoFit/>
          </a:bodyPr>
          <a:lstStyle/>
          <a:p>
            <a:r>
              <a:rPr lang="en-US" sz="2400" b="1" dirty="0" smtClean="0">
                <a:solidFill>
                  <a:srgbClr val="009300"/>
                </a:solidFill>
                <a:latin typeface="Arial" pitchFamily="34" charset="0"/>
                <a:cs typeface="Arial" pitchFamily="34" charset="0"/>
              </a:rPr>
              <a:t>y - axis</a:t>
            </a:r>
            <a:endParaRPr lang="en-US" sz="2400" b="1" dirty="0">
              <a:solidFill>
                <a:srgbClr val="009300"/>
              </a:solidFill>
              <a:latin typeface="Arial" pitchFamily="34" charset="0"/>
              <a:cs typeface="Arial" pitchFamily="34" charset="0"/>
            </a:endParaRPr>
          </a:p>
        </p:txBody>
      </p:sp>
      <p:sp>
        <p:nvSpPr>
          <p:cNvPr id="8" name="Freeform 7"/>
          <p:cNvSpPr/>
          <p:nvPr/>
        </p:nvSpPr>
        <p:spPr>
          <a:xfrm>
            <a:off x="2152174" y="1242217"/>
            <a:ext cx="3097531" cy="849792"/>
          </a:xfrm>
          <a:custGeom>
            <a:avLst/>
            <a:gdLst/>
            <a:ahLst/>
            <a:cxnLst/>
            <a:rect l="0" t="0" r="0" b="0"/>
            <a:pathLst>
              <a:path w="3048001" h="863601">
                <a:moveTo>
                  <a:pt x="0" y="863600"/>
                </a:moveTo>
                <a:lnTo>
                  <a:pt x="0" y="643890"/>
                </a:lnTo>
                <a:lnTo>
                  <a:pt x="1270" y="627380"/>
                </a:lnTo>
                <a:lnTo>
                  <a:pt x="3810" y="613410"/>
                </a:lnTo>
                <a:lnTo>
                  <a:pt x="6350" y="599440"/>
                </a:lnTo>
                <a:lnTo>
                  <a:pt x="17780" y="572770"/>
                </a:lnTo>
                <a:lnTo>
                  <a:pt x="24130" y="560070"/>
                </a:lnTo>
                <a:lnTo>
                  <a:pt x="39370" y="541020"/>
                </a:lnTo>
                <a:lnTo>
                  <a:pt x="55880" y="525780"/>
                </a:lnTo>
                <a:lnTo>
                  <a:pt x="72390" y="504190"/>
                </a:lnTo>
                <a:lnTo>
                  <a:pt x="88900" y="488950"/>
                </a:lnTo>
                <a:lnTo>
                  <a:pt x="105410" y="473710"/>
                </a:lnTo>
                <a:lnTo>
                  <a:pt x="123190" y="453390"/>
                </a:lnTo>
                <a:lnTo>
                  <a:pt x="139700" y="438150"/>
                </a:lnTo>
                <a:lnTo>
                  <a:pt x="148590" y="431800"/>
                </a:lnTo>
                <a:lnTo>
                  <a:pt x="165100" y="412750"/>
                </a:lnTo>
                <a:lnTo>
                  <a:pt x="181610" y="393700"/>
                </a:lnTo>
                <a:lnTo>
                  <a:pt x="199390" y="381000"/>
                </a:lnTo>
                <a:lnTo>
                  <a:pt x="255270" y="351790"/>
                </a:lnTo>
                <a:lnTo>
                  <a:pt x="298450" y="327660"/>
                </a:lnTo>
                <a:lnTo>
                  <a:pt x="323850" y="322580"/>
                </a:lnTo>
                <a:lnTo>
                  <a:pt x="367030" y="314960"/>
                </a:lnTo>
                <a:lnTo>
                  <a:pt x="392430" y="306070"/>
                </a:lnTo>
                <a:lnTo>
                  <a:pt x="440690" y="281940"/>
                </a:lnTo>
                <a:lnTo>
                  <a:pt x="450850" y="276860"/>
                </a:lnTo>
                <a:lnTo>
                  <a:pt x="468630" y="260350"/>
                </a:lnTo>
                <a:lnTo>
                  <a:pt x="486410" y="241300"/>
                </a:lnTo>
                <a:lnTo>
                  <a:pt x="502920" y="228600"/>
                </a:lnTo>
                <a:lnTo>
                  <a:pt x="560070" y="199390"/>
                </a:lnTo>
                <a:lnTo>
                  <a:pt x="572770" y="193040"/>
                </a:lnTo>
                <a:lnTo>
                  <a:pt x="600710" y="184150"/>
                </a:lnTo>
                <a:lnTo>
                  <a:pt x="641350" y="176530"/>
                </a:lnTo>
                <a:lnTo>
                  <a:pt x="708660" y="154940"/>
                </a:lnTo>
                <a:lnTo>
                  <a:pt x="762000" y="129540"/>
                </a:lnTo>
                <a:lnTo>
                  <a:pt x="788670" y="120650"/>
                </a:lnTo>
                <a:lnTo>
                  <a:pt x="844550" y="111760"/>
                </a:lnTo>
                <a:lnTo>
                  <a:pt x="867410" y="106680"/>
                </a:lnTo>
                <a:lnTo>
                  <a:pt x="961390" y="101600"/>
                </a:lnTo>
                <a:lnTo>
                  <a:pt x="1146810" y="101600"/>
                </a:lnTo>
                <a:lnTo>
                  <a:pt x="1177290" y="93980"/>
                </a:lnTo>
                <a:lnTo>
                  <a:pt x="1245870" y="68580"/>
                </a:lnTo>
                <a:lnTo>
                  <a:pt x="1292860" y="57150"/>
                </a:lnTo>
                <a:lnTo>
                  <a:pt x="1343660" y="49530"/>
                </a:lnTo>
                <a:lnTo>
                  <a:pt x="1423670" y="30480"/>
                </a:lnTo>
                <a:lnTo>
                  <a:pt x="1513840" y="26670"/>
                </a:lnTo>
                <a:lnTo>
                  <a:pt x="1611630" y="25400"/>
                </a:lnTo>
                <a:lnTo>
                  <a:pt x="2137410" y="25400"/>
                </a:lnTo>
                <a:lnTo>
                  <a:pt x="2226310" y="15240"/>
                </a:lnTo>
                <a:lnTo>
                  <a:pt x="2279650" y="10160"/>
                </a:lnTo>
                <a:lnTo>
                  <a:pt x="2325370" y="2540"/>
                </a:lnTo>
                <a:lnTo>
                  <a:pt x="2409190" y="0"/>
                </a:lnTo>
                <a:lnTo>
                  <a:pt x="2645410" y="0"/>
                </a:lnTo>
                <a:lnTo>
                  <a:pt x="2740660" y="10160"/>
                </a:lnTo>
                <a:lnTo>
                  <a:pt x="2827020" y="12700"/>
                </a:lnTo>
                <a:lnTo>
                  <a:pt x="3048000" y="12700"/>
                </a:lnTo>
              </a:path>
            </a:pathLst>
          </a:custGeom>
          <a:ln w="76200" cap="flat" cmpd="sng" algn="ctr">
            <a:solidFill>
              <a:srgbClr val="009300"/>
            </a:solidFill>
            <a:prstDash val="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b="1">
              <a:latin typeface="Arial" pitchFamily="34" charset="0"/>
              <a:cs typeface="Arial" pitchFamily="34" charset="0"/>
            </a:endParaRPr>
          </a:p>
        </p:txBody>
      </p:sp>
      <p:sp>
        <p:nvSpPr>
          <p:cNvPr id="9" name="Freeform 8"/>
          <p:cNvSpPr/>
          <p:nvPr/>
        </p:nvSpPr>
        <p:spPr>
          <a:xfrm>
            <a:off x="3510535" y="2616879"/>
            <a:ext cx="3587973" cy="1"/>
          </a:xfrm>
          <a:custGeom>
            <a:avLst/>
            <a:gdLst/>
            <a:ahLst/>
            <a:cxnLst/>
            <a:rect l="0" t="0" r="0" b="0"/>
            <a:pathLst>
              <a:path w="3530601" h="1">
                <a:moveTo>
                  <a:pt x="0" y="0"/>
                </a:moveTo>
                <a:lnTo>
                  <a:pt x="3530600" y="0"/>
                </a:lnTo>
              </a:path>
            </a:pathLst>
          </a:custGeom>
          <a:ln w="762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b="1">
              <a:latin typeface="Arial" pitchFamily="34" charset="0"/>
              <a:cs typeface="Arial" pitchFamily="34" charset="0"/>
            </a:endParaRPr>
          </a:p>
        </p:txBody>
      </p:sp>
      <p:sp>
        <p:nvSpPr>
          <p:cNvPr id="10" name="Freeform 9"/>
          <p:cNvSpPr/>
          <p:nvPr/>
        </p:nvSpPr>
        <p:spPr>
          <a:xfrm rot="16179000">
            <a:off x="3604024" y="2641873"/>
            <a:ext cx="3474146" cy="1"/>
          </a:xfrm>
          <a:custGeom>
            <a:avLst/>
            <a:gdLst/>
            <a:ahLst/>
            <a:cxnLst/>
            <a:rect l="0" t="0" r="0" b="0"/>
            <a:pathLst>
              <a:path w="3530601" h="1">
                <a:moveTo>
                  <a:pt x="0" y="0"/>
                </a:moveTo>
                <a:lnTo>
                  <a:pt x="3530600" y="0"/>
                </a:lnTo>
              </a:path>
            </a:pathLst>
          </a:custGeom>
          <a:ln w="76200" cap="flat" cmpd="sng" algn="ctr">
            <a:solidFill>
              <a:srgbClr val="0093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b="1">
              <a:latin typeface="Arial" pitchFamily="34" charset="0"/>
              <a:cs typeface="Arial" pitchFamily="34" charset="0"/>
            </a:endParaRPr>
          </a:p>
        </p:txBody>
      </p:sp>
    </p:spTree>
    <p:extLst>
      <p:ext uri="{BB962C8B-B14F-4D97-AF65-F5344CB8AC3E}">
        <p14:creationId xmlns:p14="http://schemas.microsoft.com/office/powerpoint/2010/main" val="329387948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3766" y="5123647"/>
            <a:ext cx="9734550" cy="830997"/>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The point at which the x and y axes intersect is called the </a:t>
            </a:r>
            <a:r>
              <a:rPr lang="en-US" sz="2400" b="1" u="sng" dirty="0" smtClean="0">
                <a:solidFill>
                  <a:srgbClr val="FF0000"/>
                </a:solidFill>
                <a:latin typeface="Arial" pitchFamily="34" charset="0"/>
                <a:cs typeface="Arial" pitchFamily="34" charset="0"/>
              </a:rPr>
              <a:t>origin</a:t>
            </a:r>
            <a:r>
              <a:rPr lang="en-US" sz="2400" b="1" dirty="0" smtClean="0">
                <a:solidFill>
                  <a:srgbClr val="FF0000"/>
                </a:solidFill>
                <a:latin typeface="Arial" pitchFamily="34" charset="0"/>
                <a:cs typeface="Arial" pitchFamily="34" charset="0"/>
              </a:rPr>
              <a:t>.</a:t>
            </a:r>
            <a:r>
              <a:rPr lang="en-US" sz="2400" b="1" dirty="0" smtClean="0">
                <a:solidFill>
                  <a:srgbClr val="0000FF"/>
                </a:solidFill>
                <a:latin typeface="Arial" pitchFamily="34" charset="0"/>
                <a:cs typeface="Arial" pitchFamily="34" charset="0"/>
              </a:rPr>
              <a:t> The coordinates of the origin are (0, 0). </a:t>
            </a:r>
            <a:endParaRPr lang="en-US" sz="2400" b="1" dirty="0">
              <a:solidFill>
                <a:srgbClr val="0000FF"/>
              </a:solidFill>
              <a:latin typeface="Arial" pitchFamily="34" charset="0"/>
              <a:cs typeface="Arial" pitchFamily="34" charset="0"/>
            </a:endParaRPr>
          </a:p>
        </p:txBody>
      </p:sp>
      <p:sp>
        <p:nvSpPr>
          <p:cNvPr id="7" name="TextBox 6"/>
          <p:cNvSpPr txBox="1"/>
          <p:nvPr/>
        </p:nvSpPr>
        <p:spPr>
          <a:xfrm>
            <a:off x="6879550" y="1995345"/>
            <a:ext cx="1123736" cy="830997"/>
          </a:xfrm>
          <a:prstGeom prst="rect">
            <a:avLst/>
          </a:prstGeom>
          <a:noFill/>
        </p:spPr>
        <p:txBody>
          <a:bodyPr vert="horz" wrap="square" rtlCol="0">
            <a:spAutoFit/>
          </a:bodyPr>
          <a:lstStyle/>
          <a:p>
            <a:r>
              <a:rPr lang="en-US" sz="2400" b="1" dirty="0" smtClean="0">
                <a:solidFill>
                  <a:srgbClr val="FF0000"/>
                </a:solidFill>
                <a:latin typeface="Arial" pitchFamily="34" charset="0"/>
                <a:cs typeface="Arial" pitchFamily="34" charset="0"/>
              </a:rPr>
              <a:t>Origin</a:t>
            </a:r>
          </a:p>
          <a:p>
            <a:r>
              <a:rPr lang="en-US" sz="2400" b="1" dirty="0" smtClean="0">
                <a:solidFill>
                  <a:srgbClr val="FF0000"/>
                </a:solidFill>
                <a:latin typeface="Arial" pitchFamily="34" charset="0"/>
                <a:cs typeface="Arial" pitchFamily="34" charset="0"/>
              </a:rPr>
              <a:t>(0, 0)</a:t>
            </a:r>
            <a:endParaRPr lang="en-US" sz="2400" b="1" dirty="0">
              <a:solidFill>
                <a:srgbClr val="FF0000"/>
              </a:solidFill>
              <a:latin typeface="Arial" pitchFamily="34" charset="0"/>
              <a:cs typeface="Arial" pitchFamily="34" charset="0"/>
            </a:endParaRPr>
          </a:p>
        </p:txBody>
      </p:sp>
      <p:sp>
        <p:nvSpPr>
          <p:cNvPr id="8" name="Freeform 7"/>
          <p:cNvSpPr/>
          <p:nvPr/>
        </p:nvSpPr>
        <p:spPr>
          <a:xfrm>
            <a:off x="4366047" y="2647015"/>
            <a:ext cx="12907" cy="12498"/>
          </a:xfrm>
          <a:custGeom>
            <a:avLst/>
            <a:gdLst/>
            <a:ahLst/>
            <a:cxnLst/>
            <a:rect l="0" t="0" r="0" b="0"/>
            <a:pathLst>
              <a:path w="12701" h="12701">
                <a:moveTo>
                  <a:pt x="0" y="0"/>
                </a:moveTo>
                <a:lnTo>
                  <a:pt x="12700" y="12700"/>
                </a:lnTo>
              </a:path>
            </a:pathLst>
          </a:custGeom>
          <a:ln w="1905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b="1">
              <a:latin typeface="Arial" pitchFamily="34" charset="0"/>
              <a:cs typeface="Arial" pitchFamily="34" charset="0"/>
            </a:endParaRPr>
          </a:p>
        </p:txBody>
      </p:sp>
      <p:grpSp>
        <p:nvGrpSpPr>
          <p:cNvPr id="10" name="Group 9"/>
          <p:cNvGrpSpPr/>
          <p:nvPr/>
        </p:nvGrpSpPr>
        <p:grpSpPr>
          <a:xfrm>
            <a:off x="1940801" y="417417"/>
            <a:ext cx="4861573" cy="4491895"/>
            <a:chOff x="1945584" y="415813"/>
            <a:chExt cx="4861573" cy="4491895"/>
          </a:xfrm>
        </p:grpSpPr>
        <p:grpSp>
          <p:nvGrpSpPr>
            <p:cNvPr id="4" name="Group 3"/>
            <p:cNvGrpSpPr/>
            <p:nvPr/>
          </p:nvGrpSpPr>
          <p:grpSpPr>
            <a:xfrm>
              <a:off x="1945584" y="415813"/>
              <a:ext cx="4861573" cy="4491895"/>
              <a:chOff x="2761742" y="31242"/>
              <a:chExt cx="4783836" cy="4564888"/>
            </a:xfrm>
          </p:grpSpPr>
          <p:pic>
            <p:nvPicPr>
              <p:cNvPr id="2" name="Picture 1"/>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61742" y="31242"/>
                <a:ext cx="4783836" cy="4564888"/>
              </a:xfrm>
              <a:prstGeom prst="rect">
                <a:avLst/>
              </a:prstGeom>
              <a:solidFill>
                <a:scrgbClr r="0" g="0" b="0">
                  <a:alpha val="0"/>
                </a:scrgbClr>
              </a:solidFill>
            </p:spPr>
          </p:pic>
          <p:sp>
            <p:nvSpPr>
              <p:cNvPr id="3" name="TextBox 2"/>
              <p:cNvSpPr txBox="1"/>
              <p:nvPr/>
            </p:nvSpPr>
            <p:spPr>
              <a:xfrm>
                <a:off x="4979150" y="2241240"/>
                <a:ext cx="381000" cy="344055"/>
              </a:xfrm>
              <a:prstGeom prst="rect">
                <a:avLst/>
              </a:prstGeom>
              <a:noFill/>
            </p:spPr>
            <p:txBody>
              <a:bodyPr vert="horz" rtlCol="0">
                <a:spAutoFit/>
              </a:bodyPr>
              <a:lstStyle/>
              <a:p>
                <a:r>
                  <a:rPr lang="en-US" sz="1600" b="1" dirty="0" smtClean="0">
                    <a:solidFill>
                      <a:srgbClr val="000000"/>
                    </a:solidFill>
                    <a:latin typeface="Arial" pitchFamily="34" charset="0"/>
                    <a:cs typeface="Arial" pitchFamily="34" charset="0"/>
                  </a:rPr>
                  <a:t>0</a:t>
                </a:r>
                <a:endParaRPr lang="en-US" sz="1600" b="1" dirty="0">
                  <a:solidFill>
                    <a:srgbClr val="000000"/>
                  </a:solidFill>
                  <a:latin typeface="Arial" pitchFamily="34" charset="0"/>
                  <a:cs typeface="Arial" pitchFamily="34" charset="0"/>
                </a:endParaRPr>
              </a:p>
            </p:txBody>
          </p:sp>
        </p:grpSp>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4415430" y="2583328"/>
                <a:ext cx="360" cy="360"/>
              </p14:xfrm>
            </p:contentPart>
          </mc:Choice>
          <mc:Fallback xmlns="">
            <p:pic>
              <p:nvPicPr>
                <p:cNvPr id="9" name="Ink 8"/>
                <p:cNvPicPr/>
                <p:nvPr/>
              </p:nvPicPr>
              <p:blipFill>
                <a:blip r:embed="rId5" cstate="print"/>
                <a:stretch>
                  <a:fillRect/>
                </a:stretch>
              </p:blipFill>
              <p:spPr>
                <a:xfrm>
                  <a:off x="4334430" y="2583328"/>
                  <a:ext cx="162360" cy="162360"/>
                </a:xfrm>
                <a:prstGeom prst="rect">
                  <a:avLst/>
                </a:prstGeom>
              </p:spPr>
            </p:pic>
          </mc:Fallback>
        </mc:AlternateContent>
      </p:grpSp>
      <p:sp>
        <p:nvSpPr>
          <p:cNvPr id="6" name="Freeform 5"/>
          <p:cNvSpPr/>
          <p:nvPr/>
        </p:nvSpPr>
        <p:spPr>
          <a:xfrm>
            <a:off x="4466059" y="2161767"/>
            <a:ext cx="2348961" cy="399903"/>
          </a:xfrm>
          <a:custGeom>
            <a:avLst/>
            <a:gdLst/>
            <a:ahLst/>
            <a:cxnLst/>
            <a:rect l="0" t="0" r="0" b="0"/>
            <a:pathLst>
              <a:path w="2311401" h="406401">
                <a:moveTo>
                  <a:pt x="2311400" y="101600"/>
                </a:moveTo>
                <a:lnTo>
                  <a:pt x="2273300" y="100330"/>
                </a:lnTo>
                <a:lnTo>
                  <a:pt x="2254250" y="95250"/>
                </a:lnTo>
                <a:lnTo>
                  <a:pt x="2232660" y="83820"/>
                </a:lnTo>
                <a:lnTo>
                  <a:pt x="2221230" y="77470"/>
                </a:lnTo>
                <a:lnTo>
                  <a:pt x="2195830" y="66040"/>
                </a:lnTo>
                <a:lnTo>
                  <a:pt x="2184400" y="60960"/>
                </a:lnTo>
                <a:lnTo>
                  <a:pt x="2174240" y="53340"/>
                </a:lnTo>
                <a:lnTo>
                  <a:pt x="2166620" y="44450"/>
                </a:lnTo>
                <a:lnTo>
                  <a:pt x="2159000" y="33020"/>
                </a:lnTo>
                <a:lnTo>
                  <a:pt x="2151380" y="25400"/>
                </a:lnTo>
                <a:lnTo>
                  <a:pt x="2141220" y="17780"/>
                </a:lnTo>
                <a:lnTo>
                  <a:pt x="2129790" y="12700"/>
                </a:lnTo>
                <a:lnTo>
                  <a:pt x="2103120" y="5080"/>
                </a:lnTo>
                <a:lnTo>
                  <a:pt x="2039620" y="1270"/>
                </a:lnTo>
                <a:lnTo>
                  <a:pt x="1972310" y="0"/>
                </a:lnTo>
                <a:lnTo>
                  <a:pt x="669290" y="0"/>
                </a:lnTo>
                <a:lnTo>
                  <a:pt x="642620" y="3810"/>
                </a:lnTo>
                <a:lnTo>
                  <a:pt x="619760" y="11430"/>
                </a:lnTo>
                <a:lnTo>
                  <a:pt x="608330" y="17780"/>
                </a:lnTo>
                <a:lnTo>
                  <a:pt x="595630" y="24130"/>
                </a:lnTo>
                <a:lnTo>
                  <a:pt x="567690" y="31750"/>
                </a:lnTo>
                <a:lnTo>
                  <a:pt x="487680" y="38100"/>
                </a:lnTo>
                <a:lnTo>
                  <a:pt x="447040" y="48260"/>
                </a:lnTo>
                <a:lnTo>
                  <a:pt x="414020" y="58420"/>
                </a:lnTo>
                <a:lnTo>
                  <a:pt x="370840" y="64770"/>
                </a:lnTo>
                <a:lnTo>
                  <a:pt x="330200" y="81280"/>
                </a:lnTo>
                <a:lnTo>
                  <a:pt x="298450" y="91440"/>
                </a:lnTo>
                <a:lnTo>
                  <a:pt x="255270" y="105410"/>
                </a:lnTo>
                <a:lnTo>
                  <a:pt x="233680" y="118110"/>
                </a:lnTo>
                <a:lnTo>
                  <a:pt x="223520" y="125730"/>
                </a:lnTo>
                <a:lnTo>
                  <a:pt x="213360" y="133350"/>
                </a:lnTo>
                <a:lnTo>
                  <a:pt x="204470" y="140970"/>
                </a:lnTo>
                <a:lnTo>
                  <a:pt x="195580" y="148590"/>
                </a:lnTo>
                <a:lnTo>
                  <a:pt x="187960" y="158750"/>
                </a:lnTo>
                <a:lnTo>
                  <a:pt x="181610" y="168910"/>
                </a:lnTo>
                <a:lnTo>
                  <a:pt x="176530" y="180340"/>
                </a:lnTo>
                <a:lnTo>
                  <a:pt x="168910" y="189230"/>
                </a:lnTo>
                <a:lnTo>
                  <a:pt x="158750" y="196850"/>
                </a:lnTo>
                <a:lnTo>
                  <a:pt x="148590" y="203200"/>
                </a:lnTo>
                <a:lnTo>
                  <a:pt x="139700" y="212090"/>
                </a:lnTo>
                <a:lnTo>
                  <a:pt x="132080" y="220980"/>
                </a:lnTo>
                <a:lnTo>
                  <a:pt x="127000" y="232410"/>
                </a:lnTo>
                <a:lnTo>
                  <a:pt x="120650" y="243840"/>
                </a:lnTo>
                <a:lnTo>
                  <a:pt x="115570" y="255270"/>
                </a:lnTo>
                <a:lnTo>
                  <a:pt x="111760" y="267970"/>
                </a:lnTo>
                <a:lnTo>
                  <a:pt x="104140" y="276860"/>
                </a:lnTo>
                <a:lnTo>
                  <a:pt x="93980" y="284480"/>
                </a:lnTo>
                <a:lnTo>
                  <a:pt x="83820" y="292100"/>
                </a:lnTo>
                <a:lnTo>
                  <a:pt x="76200" y="299720"/>
                </a:lnTo>
                <a:lnTo>
                  <a:pt x="68580" y="309880"/>
                </a:lnTo>
                <a:lnTo>
                  <a:pt x="63500" y="321310"/>
                </a:lnTo>
                <a:lnTo>
                  <a:pt x="54610" y="330200"/>
                </a:lnTo>
                <a:lnTo>
                  <a:pt x="44450" y="336550"/>
                </a:lnTo>
                <a:lnTo>
                  <a:pt x="34290" y="342900"/>
                </a:lnTo>
                <a:lnTo>
                  <a:pt x="26670" y="353060"/>
                </a:lnTo>
                <a:lnTo>
                  <a:pt x="22860" y="365760"/>
                </a:lnTo>
                <a:lnTo>
                  <a:pt x="0" y="406400"/>
                </a:lnTo>
              </a:path>
            </a:pathLst>
          </a:custGeom>
          <a:ln w="76200" cap="flat" cmpd="sng" algn="ctr">
            <a:solidFill>
              <a:srgbClr val="FF0000"/>
            </a:solidFill>
            <a:prstDash val="dash"/>
            <a:roun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b="1">
              <a:latin typeface="Arial" pitchFamily="34" charset="0"/>
              <a:cs typeface="Arial" pitchFamily="34" charset="0"/>
            </a:endParaRPr>
          </a:p>
        </p:txBody>
      </p:sp>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4381140" y="2603140"/>
              <a:ext cx="360" cy="360"/>
            </p14:xfrm>
          </p:contentPart>
        </mc:Choice>
        <mc:Fallback xmlns="">
          <p:pic>
            <p:nvPicPr>
              <p:cNvPr id="11" name="Ink 10"/>
              <p:cNvPicPr/>
              <p:nvPr/>
            </p:nvPicPr>
            <p:blipFill>
              <a:blip r:embed="rId7" cstate="print"/>
              <a:stretch>
                <a:fillRect/>
              </a:stretch>
            </p:blipFill>
            <p:spPr>
              <a:xfrm>
                <a:off x="4300140" y="2522140"/>
                <a:ext cx="162360" cy="162360"/>
              </a:xfrm>
              <a:prstGeom prst="rect">
                <a:avLst/>
              </a:prstGeom>
            </p:spPr>
          </p:pic>
        </mc:Fallback>
      </mc:AlternateContent>
    </p:spTree>
    <p:extLst>
      <p:ext uri="{BB962C8B-B14F-4D97-AF65-F5344CB8AC3E}">
        <p14:creationId xmlns:p14="http://schemas.microsoft.com/office/powerpoint/2010/main" val="3226117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1732</TotalTime>
  <Words>5595</Words>
  <Application>Microsoft Office PowerPoint</Application>
  <PresentationFormat>Custom</PresentationFormat>
  <Paragraphs>1806</Paragraphs>
  <Slides>146</Slides>
  <Notes>90</Notes>
  <HiddenSlides>0</HiddenSlides>
  <MMClips>0</MMClips>
  <ScaleCrop>false</ScaleCrop>
  <HeadingPairs>
    <vt:vector size="4" baseType="variant">
      <vt:variant>
        <vt:lpstr>Theme</vt:lpstr>
      </vt:variant>
      <vt:variant>
        <vt:i4>1</vt:i4>
      </vt:variant>
      <vt:variant>
        <vt:lpstr>Slide Titles</vt:lpstr>
      </vt:variant>
      <vt:variant>
        <vt:i4>146</vt:i4>
      </vt:variant>
    </vt:vector>
  </HeadingPairs>
  <TitlesOfParts>
    <vt:vector size="14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itexpert4</dc:creator>
  <cp:lastModifiedBy>Jurick, Stacy</cp:lastModifiedBy>
  <cp:revision>935</cp:revision>
  <dcterms:created xsi:type="dcterms:W3CDTF">2012-06-21T06:25:20Z</dcterms:created>
  <dcterms:modified xsi:type="dcterms:W3CDTF">2014-03-12T17:51:10Z</dcterms:modified>
</cp:coreProperties>
</file>