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notesSlides/notesSlide37.xml" ContentType="application/vnd.openxmlformats-officedocument.presentationml.notesSlide+xml"/>
  <Default Extension="jpeg" ContentType="image/jpeg"/>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Default Extension="fntdata" ContentType="application/x-fontdata"/>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notesMasterIdLst>
    <p:notesMasterId r:id="rId149"/>
  </p:notesMasterIdLst>
  <p:sldIdLst>
    <p:sldId id="256" r:id="rId4"/>
    <p:sldId id="257" r:id="rId5"/>
    <p:sldId id="398"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399"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404" r:id="rId71"/>
    <p:sldId id="322" r:id="rId72"/>
    <p:sldId id="323" r:id="rId73"/>
    <p:sldId id="324" r:id="rId74"/>
    <p:sldId id="325" r:id="rId75"/>
    <p:sldId id="326" r:id="rId76"/>
    <p:sldId id="327" r:id="rId77"/>
    <p:sldId id="328" r:id="rId78"/>
    <p:sldId id="329" r:id="rId79"/>
    <p:sldId id="330" r:id="rId80"/>
    <p:sldId id="331" r:id="rId81"/>
    <p:sldId id="400" r:id="rId82"/>
    <p:sldId id="40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402" r:id="rId97"/>
    <p:sldId id="403" r:id="rId98"/>
    <p:sldId id="346" r:id="rId99"/>
    <p:sldId id="347" r:id="rId100"/>
    <p:sldId id="348" r:id="rId101"/>
    <p:sldId id="349" r:id="rId102"/>
    <p:sldId id="350" r:id="rId103"/>
    <p:sldId id="351" r:id="rId104"/>
    <p:sldId id="352" r:id="rId105"/>
    <p:sldId id="353" r:id="rId106"/>
    <p:sldId id="354" r:id="rId107"/>
    <p:sldId id="355" r:id="rId108"/>
    <p:sldId id="356" r:id="rId109"/>
    <p:sldId id="357" r:id="rId110"/>
    <p:sldId id="358" r:id="rId111"/>
    <p:sldId id="359" r:id="rId112"/>
    <p:sldId id="361" r:id="rId113"/>
    <p:sldId id="362" r:id="rId114"/>
    <p:sldId id="363" r:id="rId115"/>
    <p:sldId id="397" r:id="rId116"/>
    <p:sldId id="365" r:id="rId117"/>
    <p:sldId id="366" r:id="rId118"/>
    <p:sldId id="367" r:id="rId119"/>
    <p:sldId id="368" r:id="rId120"/>
    <p:sldId id="369" r:id="rId121"/>
    <p:sldId id="370" r:id="rId122"/>
    <p:sldId id="371" r:id="rId123"/>
    <p:sldId id="372" r:id="rId124"/>
    <p:sldId id="373" r:id="rId125"/>
    <p:sldId id="374" r:id="rId126"/>
    <p:sldId id="375" r:id="rId127"/>
    <p:sldId id="376" r:id="rId128"/>
    <p:sldId id="377" r:id="rId129"/>
    <p:sldId id="378" r:id="rId130"/>
    <p:sldId id="379" r:id="rId131"/>
    <p:sldId id="380" r:id="rId132"/>
    <p:sldId id="381" r:id="rId133"/>
    <p:sldId id="382" r:id="rId134"/>
    <p:sldId id="383" r:id="rId135"/>
    <p:sldId id="384" r:id="rId136"/>
    <p:sldId id="385" r:id="rId137"/>
    <p:sldId id="386" r:id="rId138"/>
    <p:sldId id="387" r:id="rId139"/>
    <p:sldId id="388" r:id="rId140"/>
    <p:sldId id="389" r:id="rId141"/>
    <p:sldId id="390" r:id="rId142"/>
    <p:sldId id="391" r:id="rId143"/>
    <p:sldId id="392" r:id="rId144"/>
    <p:sldId id="393" r:id="rId145"/>
    <p:sldId id="394" r:id="rId146"/>
    <p:sldId id="395" r:id="rId147"/>
    <p:sldId id="396" r:id="rId148"/>
  </p:sldIdLst>
  <p:sldSz cx="9144000" cy="6858000" type="screen4x3"/>
  <p:notesSz cx="6858000" cy="9144000"/>
  <p:embeddedFontLst>
    <p:embeddedFont>
      <p:font typeface="Calibri" pitchFamily="34" charset="0"/>
      <p:regular r:id="rId150"/>
      <p:bold r:id="rId151"/>
      <p:italic r:id="rId152"/>
      <p:boldItalic r:id="rId153"/>
    </p:embeddedFont>
  </p:embeddedFontLst>
  <p:defaultTextStyle>
    <a:defPPr>
      <a:defRPr lang="en-US"/>
    </a:defPPr>
    <a:lvl1pPr marL="0" algn="l" defTabSz="675562" rtl="0" eaLnBrk="1" latinLnBrk="0" hangingPunct="1">
      <a:defRPr sz="1300" kern="1200">
        <a:solidFill>
          <a:schemeClr val="tx1"/>
        </a:solidFill>
        <a:latin typeface="+mn-lt"/>
        <a:ea typeface="+mn-ea"/>
        <a:cs typeface="+mn-cs"/>
      </a:defRPr>
    </a:lvl1pPr>
    <a:lvl2pPr marL="337781" algn="l" defTabSz="675562" rtl="0" eaLnBrk="1" latinLnBrk="0" hangingPunct="1">
      <a:defRPr sz="1300" kern="1200">
        <a:solidFill>
          <a:schemeClr val="tx1"/>
        </a:solidFill>
        <a:latin typeface="+mn-lt"/>
        <a:ea typeface="+mn-ea"/>
        <a:cs typeface="+mn-cs"/>
      </a:defRPr>
    </a:lvl2pPr>
    <a:lvl3pPr marL="675562" algn="l" defTabSz="675562" rtl="0" eaLnBrk="1" latinLnBrk="0" hangingPunct="1">
      <a:defRPr sz="1300" kern="1200">
        <a:solidFill>
          <a:schemeClr val="tx1"/>
        </a:solidFill>
        <a:latin typeface="+mn-lt"/>
        <a:ea typeface="+mn-ea"/>
        <a:cs typeface="+mn-cs"/>
      </a:defRPr>
    </a:lvl3pPr>
    <a:lvl4pPr marL="1013343" algn="l" defTabSz="675562" rtl="0" eaLnBrk="1" latinLnBrk="0" hangingPunct="1">
      <a:defRPr sz="1300" kern="1200">
        <a:solidFill>
          <a:schemeClr val="tx1"/>
        </a:solidFill>
        <a:latin typeface="+mn-lt"/>
        <a:ea typeface="+mn-ea"/>
        <a:cs typeface="+mn-cs"/>
      </a:defRPr>
    </a:lvl4pPr>
    <a:lvl5pPr marL="1351125" algn="l" defTabSz="675562" rtl="0" eaLnBrk="1" latinLnBrk="0" hangingPunct="1">
      <a:defRPr sz="1300" kern="1200">
        <a:solidFill>
          <a:schemeClr val="tx1"/>
        </a:solidFill>
        <a:latin typeface="+mn-lt"/>
        <a:ea typeface="+mn-ea"/>
        <a:cs typeface="+mn-cs"/>
      </a:defRPr>
    </a:lvl5pPr>
    <a:lvl6pPr marL="1688906" algn="l" defTabSz="675562" rtl="0" eaLnBrk="1" latinLnBrk="0" hangingPunct="1">
      <a:defRPr sz="1300" kern="1200">
        <a:solidFill>
          <a:schemeClr val="tx1"/>
        </a:solidFill>
        <a:latin typeface="+mn-lt"/>
        <a:ea typeface="+mn-ea"/>
        <a:cs typeface="+mn-cs"/>
      </a:defRPr>
    </a:lvl6pPr>
    <a:lvl7pPr marL="2026687" algn="l" defTabSz="675562" rtl="0" eaLnBrk="1" latinLnBrk="0" hangingPunct="1">
      <a:defRPr sz="1300" kern="1200">
        <a:solidFill>
          <a:schemeClr val="tx1"/>
        </a:solidFill>
        <a:latin typeface="+mn-lt"/>
        <a:ea typeface="+mn-ea"/>
        <a:cs typeface="+mn-cs"/>
      </a:defRPr>
    </a:lvl7pPr>
    <a:lvl8pPr marL="2364469" algn="l" defTabSz="675562" rtl="0" eaLnBrk="1" latinLnBrk="0" hangingPunct="1">
      <a:defRPr sz="1300" kern="1200">
        <a:solidFill>
          <a:schemeClr val="tx1"/>
        </a:solidFill>
        <a:latin typeface="+mn-lt"/>
        <a:ea typeface="+mn-ea"/>
        <a:cs typeface="+mn-cs"/>
      </a:defRPr>
    </a:lvl8pPr>
    <a:lvl9pPr marL="2702248" algn="l" defTabSz="675562" rtl="0" eaLnBrk="1" latinLnBrk="0" hangingPunct="1">
      <a:defRPr sz="1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6380" autoAdjust="0"/>
  </p:normalViewPr>
  <p:slideViewPr>
    <p:cSldViewPr>
      <p:cViewPr varScale="1">
        <p:scale>
          <a:sx n="73" d="100"/>
          <a:sy n="73" d="100"/>
        </p:scale>
        <p:origin x="-1296"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54" Type="http://schemas.openxmlformats.org/officeDocument/2006/relationships/presProps" Target="pres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slide" Target="slides/slide141.xml"/><Relationship Id="rId149" Type="http://schemas.openxmlformats.org/officeDocument/2006/relationships/notesMaster" Target="notesMasters/notesMaster1.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font" Target="fonts/font1.fntdata"/><Relationship Id="rId155" Type="http://schemas.openxmlformats.org/officeDocument/2006/relationships/viewProps" Target="viewProps.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slide" Target="slides/slide129.xml"/><Relationship Id="rId140" Type="http://schemas.openxmlformats.org/officeDocument/2006/relationships/slide" Target="slides/slide137.xml"/><Relationship Id="rId145" Type="http://schemas.openxmlformats.org/officeDocument/2006/relationships/slide" Target="slides/slide142.xml"/><Relationship Id="rId153"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143" Type="http://schemas.openxmlformats.org/officeDocument/2006/relationships/slide" Target="slides/slide140.xml"/><Relationship Id="rId148" Type="http://schemas.openxmlformats.org/officeDocument/2006/relationships/slide" Target="slides/slide145.xml"/><Relationship Id="rId151" Type="http://schemas.openxmlformats.org/officeDocument/2006/relationships/font" Target="fonts/font2.fntdata"/><Relationship Id="rId15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font" Target="fonts/font3.fntdata"/><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3FEF11-1A3A-4D75-82C5-64A298F4434E}" type="datetimeFigureOut">
              <a:rPr lang="en-US" smtClean="0"/>
              <a:pPr/>
              <a:t>11/16/2012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9F77B3-A670-45EE-9F40-2DFCCCC194AC}" type="slidenum">
              <a:rPr lang="en-US" smtClean="0"/>
              <a:pPr/>
              <a:t>‹#›</a:t>
            </a:fld>
            <a:endParaRPr lang="en-US"/>
          </a:p>
        </p:txBody>
      </p:sp>
    </p:spTree>
    <p:extLst>
      <p:ext uri="{BB962C8B-B14F-4D97-AF65-F5344CB8AC3E}">
        <p14:creationId xmlns:p14="http://schemas.microsoft.com/office/powerpoint/2010/main" xmlns="" val="382063754"/>
      </p:ext>
    </p:extLst>
  </p:cSld>
  <p:clrMap bg1="lt1" tx1="dk1" bg2="lt2" tx2="dk2" accent1="accent1" accent2="accent2" accent3="accent3" accent4="accent4" accent5="accent5" accent6="accent6" hlink="hlink" folHlink="folHlink"/>
  <p:notesStyle>
    <a:lvl1pPr marL="0" algn="l" defTabSz="914157" rtl="0" eaLnBrk="1" latinLnBrk="0" hangingPunct="1">
      <a:defRPr sz="1200" kern="1200">
        <a:solidFill>
          <a:schemeClr val="tx1"/>
        </a:solidFill>
        <a:latin typeface="+mn-lt"/>
        <a:ea typeface="+mn-ea"/>
        <a:cs typeface="+mn-cs"/>
      </a:defRPr>
    </a:lvl1pPr>
    <a:lvl2pPr marL="457079" algn="l" defTabSz="914157" rtl="0" eaLnBrk="1" latinLnBrk="0" hangingPunct="1">
      <a:defRPr sz="1200" kern="1200">
        <a:solidFill>
          <a:schemeClr val="tx1"/>
        </a:solidFill>
        <a:latin typeface="+mn-lt"/>
        <a:ea typeface="+mn-ea"/>
        <a:cs typeface="+mn-cs"/>
      </a:defRPr>
    </a:lvl2pPr>
    <a:lvl3pPr marL="914157" algn="l" defTabSz="914157" rtl="0" eaLnBrk="1" latinLnBrk="0" hangingPunct="1">
      <a:defRPr sz="1200" kern="1200">
        <a:solidFill>
          <a:schemeClr val="tx1"/>
        </a:solidFill>
        <a:latin typeface="+mn-lt"/>
        <a:ea typeface="+mn-ea"/>
        <a:cs typeface="+mn-cs"/>
      </a:defRPr>
    </a:lvl3pPr>
    <a:lvl4pPr marL="1371236" algn="l" defTabSz="914157" rtl="0" eaLnBrk="1" latinLnBrk="0" hangingPunct="1">
      <a:defRPr sz="1200" kern="1200">
        <a:solidFill>
          <a:schemeClr val="tx1"/>
        </a:solidFill>
        <a:latin typeface="+mn-lt"/>
        <a:ea typeface="+mn-ea"/>
        <a:cs typeface="+mn-cs"/>
      </a:defRPr>
    </a:lvl4pPr>
    <a:lvl5pPr marL="1828316" algn="l" defTabSz="914157" rtl="0" eaLnBrk="1" latinLnBrk="0" hangingPunct="1">
      <a:defRPr sz="1200" kern="1200">
        <a:solidFill>
          <a:schemeClr val="tx1"/>
        </a:solidFill>
        <a:latin typeface="+mn-lt"/>
        <a:ea typeface="+mn-ea"/>
        <a:cs typeface="+mn-cs"/>
      </a:defRPr>
    </a:lvl5pPr>
    <a:lvl6pPr marL="2285393" algn="l" defTabSz="914157" rtl="0" eaLnBrk="1" latinLnBrk="0" hangingPunct="1">
      <a:defRPr sz="1200" kern="1200">
        <a:solidFill>
          <a:schemeClr val="tx1"/>
        </a:solidFill>
        <a:latin typeface="+mn-lt"/>
        <a:ea typeface="+mn-ea"/>
        <a:cs typeface="+mn-cs"/>
      </a:defRPr>
    </a:lvl6pPr>
    <a:lvl7pPr marL="2742472" algn="l" defTabSz="914157" rtl="0" eaLnBrk="1" latinLnBrk="0" hangingPunct="1">
      <a:defRPr sz="1200" kern="1200">
        <a:solidFill>
          <a:schemeClr val="tx1"/>
        </a:solidFill>
        <a:latin typeface="+mn-lt"/>
        <a:ea typeface="+mn-ea"/>
        <a:cs typeface="+mn-cs"/>
      </a:defRPr>
    </a:lvl7pPr>
    <a:lvl8pPr marL="3199551" algn="l" defTabSz="914157" rtl="0" eaLnBrk="1" latinLnBrk="0" hangingPunct="1">
      <a:defRPr sz="1200" kern="1200">
        <a:solidFill>
          <a:schemeClr val="tx1"/>
        </a:solidFill>
        <a:latin typeface="+mn-lt"/>
        <a:ea typeface="+mn-ea"/>
        <a:cs typeface="+mn-cs"/>
      </a:defRPr>
    </a:lvl8pPr>
    <a:lvl9pPr marL="3656629" algn="l" defTabSz="91415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Teacher’s instructions: </a:t>
            </a:r>
            <a:r>
              <a:rPr lang="en-US" sz="1200" b="0" dirty="0" smtClean="0">
                <a:solidFill>
                  <a:srgbClr val="0000FF"/>
                </a:solidFill>
                <a:latin typeface="Arial - 20"/>
              </a:rPr>
              <a:t>Separate students into groups of 4.</a:t>
            </a:r>
          </a:p>
          <a:p>
            <a:r>
              <a:rPr lang="en-US" sz="1200" b="0" dirty="0" smtClean="0">
                <a:solidFill>
                  <a:srgbClr val="0000FF"/>
                </a:solidFill>
                <a:latin typeface="Arial - 20"/>
              </a:rPr>
              <a:t>Prepare bags with 4 different colored tiles or cubes. (Use the numbers 2, 3, 7, and 12.)</a:t>
            </a:r>
          </a:p>
          <a:p>
            <a:r>
              <a:rPr lang="en-US" sz="1200" b="0" dirty="0" smtClean="0">
                <a:solidFill>
                  <a:srgbClr val="0000FF"/>
                </a:solidFill>
                <a:latin typeface="Arial - 20"/>
              </a:rPr>
              <a:t>Prepare index cards written with the colors of the tiles or cubes.</a:t>
            </a:r>
            <a:endParaRPr lang="en-US" b="0"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6</a:t>
            </a:fld>
            <a:endParaRPr lang="en-US"/>
          </a:p>
        </p:txBody>
      </p:sp>
    </p:spTree>
    <p:extLst>
      <p:ext uri="{BB962C8B-B14F-4D97-AF65-F5344CB8AC3E}">
        <p14:creationId xmlns:p14="http://schemas.microsoft.com/office/powerpoint/2010/main" xmlns="" val="461527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A</a:t>
            </a:r>
            <a:r>
              <a:rPr lang="en-US" baseline="0" dirty="0" smtClean="0"/>
              <a:t> &amp; D</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22</a:t>
            </a:fld>
            <a:endParaRPr lang="en-US"/>
          </a:p>
        </p:txBody>
      </p:sp>
    </p:spTree>
    <p:extLst>
      <p:ext uri="{BB962C8B-B14F-4D97-AF65-F5344CB8AC3E}">
        <p14:creationId xmlns:p14="http://schemas.microsoft.com/office/powerpoint/2010/main" xmlns="" val="454702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2 or 3</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23</a:t>
            </a:fld>
            <a:endParaRPr lang="en-US"/>
          </a:p>
        </p:txBody>
      </p:sp>
    </p:spTree>
    <p:extLst>
      <p:ext uri="{BB962C8B-B14F-4D97-AF65-F5344CB8AC3E}">
        <p14:creationId xmlns:p14="http://schemas.microsoft.com/office/powerpoint/2010/main" xmlns="" val="2579923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A &amp; C</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24</a:t>
            </a:fld>
            <a:endParaRPr lang="en-US"/>
          </a:p>
        </p:txBody>
      </p:sp>
    </p:spTree>
    <p:extLst>
      <p:ext uri="{BB962C8B-B14F-4D97-AF65-F5344CB8AC3E}">
        <p14:creationId xmlns:p14="http://schemas.microsoft.com/office/powerpoint/2010/main" xmlns="" val="4262631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7</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25</a:t>
            </a:fld>
            <a:endParaRPr lang="en-US"/>
          </a:p>
        </p:txBody>
      </p:sp>
    </p:spTree>
    <p:extLst>
      <p:ext uri="{BB962C8B-B14F-4D97-AF65-F5344CB8AC3E}">
        <p14:creationId xmlns:p14="http://schemas.microsoft.com/office/powerpoint/2010/main" xmlns="" val="2474475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Teacher’s instructions:</a:t>
            </a:r>
          </a:p>
          <a:p>
            <a:r>
              <a:rPr lang="en-US" sz="1200" u="sng" dirty="0" smtClean="0">
                <a:solidFill>
                  <a:srgbClr val="000000"/>
                </a:solidFill>
                <a:latin typeface="Arial - 16"/>
              </a:rPr>
              <a:t>87 + 86 + 89 + 88 + x</a:t>
            </a:r>
            <a:r>
              <a:rPr lang="en-US" sz="1200" dirty="0" smtClean="0">
                <a:solidFill>
                  <a:srgbClr val="000000"/>
                </a:solidFill>
                <a:latin typeface="Arial - 16"/>
              </a:rPr>
              <a:t> = 90</a:t>
            </a:r>
          </a:p>
          <a:p>
            <a:r>
              <a:rPr lang="en-US" sz="1200" dirty="0" smtClean="0">
                <a:solidFill>
                  <a:srgbClr val="000000"/>
                </a:solidFill>
                <a:latin typeface="Arial - 16"/>
              </a:rPr>
              <a:t>                5</a:t>
            </a:r>
          </a:p>
          <a:p>
            <a:r>
              <a:rPr lang="en-US" sz="1200" u="sng" dirty="0" smtClean="0">
                <a:solidFill>
                  <a:srgbClr val="000000"/>
                </a:solidFill>
                <a:latin typeface="Arial - 16"/>
              </a:rPr>
              <a:t>350 + x</a:t>
            </a:r>
            <a:r>
              <a:rPr lang="en-US" sz="1200" dirty="0" smtClean="0">
                <a:solidFill>
                  <a:srgbClr val="000000"/>
                </a:solidFill>
                <a:latin typeface="Arial - 16"/>
              </a:rPr>
              <a:t> = 90</a:t>
            </a:r>
          </a:p>
          <a:p>
            <a:r>
              <a:rPr lang="en-US" sz="1200" dirty="0" smtClean="0">
                <a:solidFill>
                  <a:srgbClr val="000000"/>
                </a:solidFill>
                <a:latin typeface="Arial - 16"/>
              </a:rPr>
              <a:t>     5</a:t>
            </a:r>
          </a:p>
          <a:p>
            <a:r>
              <a:rPr lang="en-US" sz="1200" dirty="0" smtClean="0">
                <a:solidFill>
                  <a:srgbClr val="000000"/>
                </a:solidFill>
                <a:latin typeface="Arial - 16"/>
              </a:rPr>
              <a:t>350 + x = 450</a:t>
            </a:r>
          </a:p>
          <a:p>
            <a:r>
              <a:rPr lang="en-US" sz="1200" dirty="0" smtClean="0">
                <a:solidFill>
                  <a:srgbClr val="000000"/>
                </a:solidFill>
                <a:latin typeface="Arial - 16"/>
              </a:rPr>
              <a:t>x = 100</a:t>
            </a:r>
          </a:p>
          <a:p>
            <a:r>
              <a:rPr lang="en-US" sz="1200" dirty="0" smtClean="0">
                <a:solidFill>
                  <a:srgbClr val="000000"/>
                </a:solidFill>
                <a:latin typeface="Arial - 16"/>
              </a:rPr>
              <a:t>You need a 100 on your test</a:t>
            </a:r>
          </a:p>
        </p:txBody>
      </p:sp>
      <p:sp>
        <p:nvSpPr>
          <p:cNvPr id="4" name="Slide Number Placeholder 3"/>
          <p:cNvSpPr>
            <a:spLocks noGrp="1"/>
          </p:cNvSpPr>
          <p:nvPr>
            <p:ph type="sldNum" sz="quarter" idx="10"/>
          </p:nvPr>
        </p:nvSpPr>
        <p:spPr/>
        <p:txBody>
          <a:bodyPr/>
          <a:lstStyle/>
          <a:p>
            <a:fld id="{FD9F77B3-A670-45EE-9F40-2DFCCCC194AC}" type="slidenum">
              <a:rPr lang="en-US" smtClean="0"/>
              <a:pPr/>
              <a:t>30</a:t>
            </a:fld>
            <a:endParaRPr lang="en-US"/>
          </a:p>
        </p:txBody>
      </p:sp>
    </p:spTree>
    <p:extLst>
      <p:ext uri="{BB962C8B-B14F-4D97-AF65-F5344CB8AC3E}">
        <p14:creationId xmlns:p14="http://schemas.microsoft.com/office/powerpoint/2010/main" xmlns="" val="1127727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a:t>
            </a:r>
          </a:p>
          <a:p>
            <a:r>
              <a:rPr lang="en-US" sz="1200" u="sng" dirty="0" smtClean="0">
                <a:solidFill>
                  <a:srgbClr val="000000"/>
                </a:solidFill>
                <a:latin typeface="Arial - 18"/>
              </a:rPr>
              <a:t>72 + 83 + 78 + 85 + 90 + x</a:t>
            </a:r>
            <a:r>
              <a:rPr lang="en-US" sz="1200" dirty="0" smtClean="0">
                <a:solidFill>
                  <a:srgbClr val="000000"/>
                </a:solidFill>
                <a:latin typeface="Arial - 18"/>
              </a:rPr>
              <a:t> = 82</a:t>
            </a:r>
          </a:p>
          <a:p>
            <a:r>
              <a:rPr lang="en-US" sz="1200" dirty="0" smtClean="0">
                <a:solidFill>
                  <a:srgbClr val="000000"/>
                </a:solidFill>
                <a:latin typeface="Arial - 18"/>
              </a:rPr>
              <a:t>	  6</a:t>
            </a:r>
          </a:p>
          <a:p>
            <a:r>
              <a:rPr lang="en-US" sz="1200" u="sng" dirty="0" smtClean="0">
                <a:solidFill>
                  <a:srgbClr val="000000"/>
                </a:solidFill>
                <a:latin typeface="Arial - 18"/>
              </a:rPr>
              <a:t>408 + x</a:t>
            </a:r>
            <a:r>
              <a:rPr lang="en-US" sz="1200" dirty="0" smtClean="0">
                <a:solidFill>
                  <a:srgbClr val="000000"/>
                </a:solidFill>
                <a:latin typeface="Arial - 18"/>
              </a:rPr>
              <a:t> = 82</a:t>
            </a:r>
          </a:p>
          <a:p>
            <a:r>
              <a:rPr lang="en-US" sz="1200" dirty="0" smtClean="0">
                <a:solidFill>
                  <a:srgbClr val="000000"/>
                </a:solidFill>
                <a:latin typeface="Arial - 18"/>
              </a:rPr>
              <a:t>     6</a:t>
            </a:r>
          </a:p>
          <a:p>
            <a:r>
              <a:rPr lang="en-US" sz="1200" dirty="0" smtClean="0">
                <a:solidFill>
                  <a:srgbClr val="000000"/>
                </a:solidFill>
                <a:latin typeface="Arial - 18"/>
              </a:rPr>
              <a:t>408 + x = 492</a:t>
            </a:r>
          </a:p>
          <a:p>
            <a:r>
              <a:rPr lang="en-US" sz="1200" dirty="0" smtClean="0">
                <a:solidFill>
                  <a:srgbClr val="000000"/>
                </a:solidFill>
                <a:latin typeface="Arial - 18"/>
              </a:rPr>
              <a:t>x = 84</a:t>
            </a:r>
          </a:p>
        </p:txBody>
      </p:sp>
      <p:sp>
        <p:nvSpPr>
          <p:cNvPr id="4" name="Slide Number Placeholder 3"/>
          <p:cNvSpPr>
            <a:spLocks noGrp="1"/>
          </p:cNvSpPr>
          <p:nvPr>
            <p:ph type="sldNum" sz="quarter" idx="10"/>
          </p:nvPr>
        </p:nvSpPr>
        <p:spPr/>
        <p:txBody>
          <a:bodyPr/>
          <a:lstStyle/>
          <a:p>
            <a:fld id="{FD9F77B3-A670-45EE-9F40-2DFCCCC194AC}" type="slidenum">
              <a:rPr lang="en-US" smtClean="0"/>
              <a:pPr/>
              <a:t>31</a:t>
            </a:fld>
            <a:endParaRPr lang="en-US"/>
          </a:p>
        </p:txBody>
      </p:sp>
    </p:spTree>
    <p:extLst>
      <p:ext uri="{BB962C8B-B14F-4D97-AF65-F5344CB8AC3E}">
        <p14:creationId xmlns:p14="http://schemas.microsoft.com/office/powerpoint/2010/main" xmlns="" val="932542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a:t>
            </a:r>
            <a:r>
              <a:rPr lang="en-US" sz="1200" dirty="0" smtClean="0">
                <a:solidFill>
                  <a:srgbClr val="000000"/>
                </a:solidFill>
                <a:latin typeface="Arial - 20"/>
              </a:rPr>
              <a:t>Yes my friend is correct because I would need a 102 on the next test.</a:t>
            </a:r>
          </a:p>
          <a:p>
            <a:r>
              <a:rPr lang="en-US" sz="1200" u="sng" dirty="0" smtClean="0">
                <a:solidFill>
                  <a:srgbClr val="000000"/>
                </a:solidFill>
                <a:latin typeface="Arial - 20"/>
              </a:rPr>
              <a:t>72 + 83 + 78 + 85 + 90 + x</a:t>
            </a:r>
            <a:r>
              <a:rPr lang="en-US" sz="1200" dirty="0" smtClean="0">
                <a:solidFill>
                  <a:srgbClr val="000000"/>
                </a:solidFill>
                <a:latin typeface="Arial - 20"/>
              </a:rPr>
              <a:t> = 85</a:t>
            </a:r>
          </a:p>
          <a:p>
            <a:r>
              <a:rPr lang="en-US" sz="1200" dirty="0" smtClean="0">
                <a:solidFill>
                  <a:srgbClr val="000000"/>
                </a:solidFill>
                <a:latin typeface="Arial - 20"/>
              </a:rPr>
              <a:t>	    6</a:t>
            </a:r>
          </a:p>
          <a:p>
            <a:r>
              <a:rPr lang="en-US" sz="1200" u="sng" dirty="0" smtClean="0">
                <a:solidFill>
                  <a:srgbClr val="000000"/>
                </a:solidFill>
                <a:latin typeface="Arial - 20"/>
              </a:rPr>
              <a:t>408 + x</a:t>
            </a:r>
            <a:r>
              <a:rPr lang="en-US" sz="1200" dirty="0" smtClean="0">
                <a:solidFill>
                  <a:srgbClr val="000000"/>
                </a:solidFill>
                <a:latin typeface="Arial - 20"/>
              </a:rPr>
              <a:t> = 85</a:t>
            </a:r>
          </a:p>
          <a:p>
            <a:r>
              <a:rPr lang="en-US" sz="1200" dirty="0" smtClean="0">
                <a:solidFill>
                  <a:srgbClr val="000000"/>
                </a:solidFill>
                <a:latin typeface="Arial - 20"/>
              </a:rPr>
              <a:t>     6</a:t>
            </a:r>
          </a:p>
          <a:p>
            <a:r>
              <a:rPr lang="en-US" sz="1200" dirty="0" smtClean="0">
                <a:solidFill>
                  <a:srgbClr val="000000"/>
                </a:solidFill>
                <a:latin typeface="Arial - 20"/>
              </a:rPr>
              <a:t>408 + x = 510</a:t>
            </a:r>
          </a:p>
          <a:p>
            <a:r>
              <a:rPr lang="en-US" sz="1200" dirty="0" smtClean="0">
                <a:solidFill>
                  <a:srgbClr val="000000"/>
                </a:solidFill>
                <a:latin typeface="Arial - 20"/>
              </a:rPr>
              <a:t>x = 102</a:t>
            </a:r>
          </a:p>
        </p:txBody>
      </p:sp>
      <p:sp>
        <p:nvSpPr>
          <p:cNvPr id="4" name="Slide Number Placeholder 3"/>
          <p:cNvSpPr>
            <a:spLocks noGrp="1"/>
          </p:cNvSpPr>
          <p:nvPr>
            <p:ph type="sldNum" sz="quarter" idx="10"/>
          </p:nvPr>
        </p:nvSpPr>
        <p:spPr/>
        <p:txBody>
          <a:bodyPr/>
          <a:lstStyle/>
          <a:p>
            <a:fld id="{FD9F77B3-A670-45EE-9F40-2DFCCCC194AC}" type="slidenum">
              <a:rPr lang="en-US" smtClean="0"/>
              <a:pPr/>
              <a:t>32</a:t>
            </a:fld>
            <a:endParaRPr lang="en-US"/>
          </a:p>
        </p:txBody>
      </p:sp>
    </p:spTree>
    <p:extLst>
      <p:ext uri="{BB962C8B-B14F-4D97-AF65-F5344CB8AC3E}">
        <p14:creationId xmlns:p14="http://schemas.microsoft.com/office/powerpoint/2010/main" xmlns="" val="1878722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Mean: 70, Median: 70, Mode: 80</a:t>
            </a:r>
          </a:p>
          <a:p>
            <a:r>
              <a:rPr lang="en-US" dirty="0" smtClean="0"/>
              <a:t>After adding 60: Mean 68.75, Median:</a:t>
            </a:r>
            <a:r>
              <a:rPr lang="en-US" baseline="0" dirty="0" smtClean="0"/>
              <a:t> 67.5, Mode: 60 &amp; 80</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33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x was less than the mean, the mean would decrease </a:t>
            </a:r>
          </a:p>
          <a:p>
            <a:r>
              <a:rPr lang="en-US" dirty="0" smtClean="0"/>
              <a:t>If</a:t>
            </a:r>
            <a:r>
              <a:rPr lang="en-US" baseline="0" dirty="0" smtClean="0"/>
              <a:t> x equaled the mean, the mean would not change.</a:t>
            </a:r>
          </a:p>
          <a:p>
            <a:r>
              <a:rPr lang="en-US" baseline="0" dirty="0" smtClean="0"/>
              <a:t>If x was greater than the mean, the mean would increase.</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34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x was less than 57, the median would decrease to 57.</a:t>
            </a:r>
          </a:p>
          <a:p>
            <a:r>
              <a:rPr lang="en-US" dirty="0" smtClean="0"/>
              <a:t>If x was between</a:t>
            </a:r>
            <a:r>
              <a:rPr lang="en-US" baseline="0" dirty="0" smtClean="0"/>
              <a:t> 57 &amp; 58, the median increase or decrease to that number added between 57 &amp; 58.</a:t>
            </a:r>
          </a:p>
          <a:p>
            <a:r>
              <a:rPr lang="en-US" baseline="0" dirty="0" smtClean="0"/>
              <a:t>If x was greater than 58, the median would increase to 58.</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23</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11</a:t>
            </a:fld>
            <a:endParaRPr lang="en-US"/>
          </a:p>
        </p:txBody>
      </p:sp>
    </p:spTree>
    <p:extLst>
      <p:ext uri="{BB962C8B-B14F-4D97-AF65-F5344CB8AC3E}">
        <p14:creationId xmlns:p14="http://schemas.microsoft.com/office/powerpoint/2010/main" xmlns="" val="65817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Mean: 17.625</a:t>
            </a:r>
          </a:p>
          <a:p>
            <a:r>
              <a:rPr lang="en-US" sz="1200" b="1" kern="1200" dirty="0" smtClean="0">
                <a:solidFill>
                  <a:schemeClr val="tx1"/>
                </a:solidFill>
                <a:latin typeface="+mn-lt"/>
                <a:ea typeface="+mn-ea"/>
                <a:cs typeface="+mn-cs"/>
              </a:rPr>
              <a:t>Median: 18</a:t>
            </a:r>
          </a:p>
          <a:p>
            <a:r>
              <a:rPr lang="en-US" sz="1200" b="1" kern="1200" dirty="0" smtClean="0">
                <a:solidFill>
                  <a:schemeClr val="tx1"/>
                </a:solidFill>
                <a:latin typeface="+mn-lt"/>
                <a:ea typeface="+mn-ea"/>
                <a:cs typeface="+mn-cs"/>
              </a:rPr>
              <a:t>Mode: 18 &amp; 20</a:t>
            </a:r>
          </a:p>
          <a:p>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36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If x was 55, the mode would stay the same at 55.</a:t>
            </a:r>
          </a:p>
          <a:p>
            <a:r>
              <a:rPr lang="en-US" sz="1200" kern="1200" dirty="0" smtClean="0">
                <a:solidFill>
                  <a:schemeClr val="tx1"/>
                </a:solidFill>
                <a:latin typeface="+mn-lt"/>
                <a:ea typeface="+mn-ea"/>
                <a:cs typeface="+mn-cs"/>
              </a:rPr>
              <a:t>If x was another number on the list other than 55, there would be another mode.</a:t>
            </a:r>
          </a:p>
          <a:p>
            <a:r>
              <a:rPr lang="en-US" sz="1200" kern="1200" dirty="0" smtClean="0">
                <a:solidFill>
                  <a:schemeClr val="tx1"/>
                </a:solidFill>
                <a:latin typeface="+mn-lt"/>
                <a:ea typeface="+mn-ea"/>
                <a:cs typeface="+mn-cs"/>
              </a:rPr>
              <a:t>If x was a number not on the list, the mode would stay the same at 55.</a:t>
            </a:r>
          </a:p>
          <a:p>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37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C, D, E</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38</a:t>
            </a:fld>
            <a:endParaRPr lang="en-US"/>
          </a:p>
        </p:txBody>
      </p:sp>
    </p:spTree>
    <p:extLst>
      <p:ext uri="{BB962C8B-B14F-4D97-AF65-F5344CB8AC3E}">
        <p14:creationId xmlns:p14="http://schemas.microsoft.com/office/powerpoint/2010/main" xmlns="" val="31224604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43</a:t>
            </a:fld>
            <a:endParaRPr lang="en-US"/>
          </a:p>
        </p:txBody>
      </p:sp>
    </p:spTree>
    <p:extLst>
      <p:ext uri="{BB962C8B-B14F-4D97-AF65-F5344CB8AC3E}">
        <p14:creationId xmlns:p14="http://schemas.microsoft.com/office/powerpoint/2010/main" xmlns="" val="38626293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99</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44</a:t>
            </a:fld>
            <a:endParaRPr lang="en-US"/>
          </a:p>
        </p:txBody>
      </p:sp>
    </p:spTree>
    <p:extLst>
      <p:ext uri="{BB962C8B-B14F-4D97-AF65-F5344CB8AC3E}">
        <p14:creationId xmlns:p14="http://schemas.microsoft.com/office/powerpoint/2010/main" xmlns="" val="4292365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23</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45</a:t>
            </a:fld>
            <a:endParaRPr lang="en-US"/>
          </a:p>
        </p:txBody>
      </p:sp>
    </p:spTree>
    <p:extLst>
      <p:ext uri="{BB962C8B-B14F-4D97-AF65-F5344CB8AC3E}">
        <p14:creationId xmlns:p14="http://schemas.microsoft.com/office/powerpoint/2010/main" xmlns="" val="34364409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61</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46</a:t>
            </a:fld>
            <a:endParaRPr lang="en-US"/>
          </a:p>
        </p:txBody>
      </p:sp>
    </p:spTree>
    <p:extLst>
      <p:ext uri="{BB962C8B-B14F-4D97-AF65-F5344CB8AC3E}">
        <p14:creationId xmlns:p14="http://schemas.microsoft.com/office/powerpoint/2010/main" xmlns="" val="2343984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True</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49</a:t>
            </a:fld>
            <a:endParaRPr lang="en-US"/>
          </a:p>
        </p:txBody>
      </p:sp>
    </p:spTree>
    <p:extLst>
      <p:ext uri="{BB962C8B-B14F-4D97-AF65-F5344CB8AC3E}">
        <p14:creationId xmlns:p14="http://schemas.microsoft.com/office/powerpoint/2010/main" xmlns="" val="37328998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D</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50</a:t>
            </a:fld>
            <a:endParaRPr lang="en-US"/>
          </a:p>
        </p:txBody>
      </p:sp>
    </p:spTree>
    <p:extLst>
      <p:ext uri="{BB962C8B-B14F-4D97-AF65-F5344CB8AC3E}">
        <p14:creationId xmlns:p14="http://schemas.microsoft.com/office/powerpoint/2010/main" xmlns="" val="23874713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4</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51</a:t>
            </a:fld>
            <a:endParaRPr lang="en-US"/>
          </a:p>
        </p:txBody>
      </p:sp>
    </p:spTree>
    <p:extLst>
      <p:ext uri="{BB962C8B-B14F-4D97-AF65-F5344CB8AC3E}">
        <p14:creationId xmlns:p14="http://schemas.microsoft.com/office/powerpoint/2010/main" xmlns="" val="540114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8</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12</a:t>
            </a:fld>
            <a:endParaRPr lang="en-US"/>
          </a:p>
        </p:txBody>
      </p:sp>
    </p:spTree>
    <p:extLst>
      <p:ext uri="{BB962C8B-B14F-4D97-AF65-F5344CB8AC3E}">
        <p14:creationId xmlns:p14="http://schemas.microsoft.com/office/powerpoint/2010/main" xmlns="" val="2445680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5.5</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52</a:t>
            </a:fld>
            <a:endParaRPr lang="en-US"/>
          </a:p>
        </p:txBody>
      </p:sp>
    </p:spTree>
    <p:extLst>
      <p:ext uri="{BB962C8B-B14F-4D97-AF65-F5344CB8AC3E}">
        <p14:creationId xmlns:p14="http://schemas.microsoft.com/office/powerpoint/2010/main" xmlns="" val="34078448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B &amp; E</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53</a:t>
            </a:fld>
            <a:endParaRPr lang="en-US"/>
          </a:p>
        </p:txBody>
      </p:sp>
    </p:spTree>
    <p:extLst>
      <p:ext uri="{BB962C8B-B14F-4D97-AF65-F5344CB8AC3E}">
        <p14:creationId xmlns:p14="http://schemas.microsoft.com/office/powerpoint/2010/main" xmlns="" val="42668243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4</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54</a:t>
            </a:fld>
            <a:endParaRPr lang="en-US"/>
          </a:p>
        </p:txBody>
      </p:sp>
    </p:spTree>
    <p:extLst>
      <p:ext uri="{BB962C8B-B14F-4D97-AF65-F5344CB8AC3E}">
        <p14:creationId xmlns:p14="http://schemas.microsoft.com/office/powerpoint/2010/main" xmlns="" val="30496633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A, B</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55</a:t>
            </a:fld>
            <a:endParaRPr lang="en-US"/>
          </a:p>
        </p:txBody>
      </p:sp>
    </p:spTree>
    <p:extLst>
      <p:ext uri="{BB962C8B-B14F-4D97-AF65-F5344CB8AC3E}">
        <p14:creationId xmlns:p14="http://schemas.microsoft.com/office/powerpoint/2010/main" xmlns="" val="35689398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A, C, D</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57</a:t>
            </a:fld>
            <a:endParaRPr lang="en-US"/>
          </a:p>
        </p:txBody>
      </p:sp>
    </p:spTree>
    <p:extLst>
      <p:ext uri="{BB962C8B-B14F-4D97-AF65-F5344CB8AC3E}">
        <p14:creationId xmlns:p14="http://schemas.microsoft.com/office/powerpoint/2010/main" xmlns="" val="28510032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a:t>
            </a:r>
            <a:r>
              <a:rPr lang="en-US" b="0" dirty="0" smtClean="0">
                <a:solidFill>
                  <a:srgbClr val="0000FF"/>
                </a:solidFill>
                <a:latin typeface="Arial - 24"/>
              </a:rPr>
              <a:t>B</a:t>
            </a:r>
          </a:p>
          <a:p>
            <a:endParaRPr lang="en-US" b="0" dirty="0" smtClean="0">
              <a:solidFill>
                <a:srgbClr val="0000FF"/>
              </a:solidFill>
              <a:latin typeface="Arial - 24"/>
            </a:endParaRPr>
          </a:p>
          <a:p>
            <a:r>
              <a:rPr lang="en-US" b="0" dirty="0" smtClean="0">
                <a:solidFill>
                  <a:srgbClr val="0000FF"/>
                </a:solidFill>
                <a:latin typeface="Arial - 24"/>
              </a:rPr>
              <a:t>Even though 1 does not follow the general rule, it is obvious that it does not belong.</a:t>
            </a:r>
          </a:p>
        </p:txBody>
      </p:sp>
      <p:sp>
        <p:nvSpPr>
          <p:cNvPr id="4" name="Slide Number Placeholder 3"/>
          <p:cNvSpPr>
            <a:spLocks noGrp="1"/>
          </p:cNvSpPr>
          <p:nvPr>
            <p:ph type="sldNum" sz="quarter" idx="10"/>
          </p:nvPr>
        </p:nvSpPr>
        <p:spPr/>
        <p:txBody>
          <a:bodyPr/>
          <a:lstStyle/>
          <a:p>
            <a:fld id="{FD9F77B3-A670-45EE-9F40-2DFCCCC194AC}" type="slidenum">
              <a:rPr lang="en-US" smtClean="0"/>
              <a:pPr/>
              <a:t>58</a:t>
            </a:fld>
            <a:endParaRPr lang="en-US"/>
          </a:p>
        </p:txBody>
      </p:sp>
    </p:spTree>
    <p:extLst>
      <p:ext uri="{BB962C8B-B14F-4D97-AF65-F5344CB8AC3E}">
        <p14:creationId xmlns:p14="http://schemas.microsoft.com/office/powerpoint/2010/main" xmlns="" val="10274007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13</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59</a:t>
            </a:fld>
            <a:endParaRPr lang="en-US"/>
          </a:p>
        </p:txBody>
      </p:sp>
    </p:spTree>
    <p:extLst>
      <p:ext uri="{BB962C8B-B14F-4D97-AF65-F5344CB8AC3E}">
        <p14:creationId xmlns:p14="http://schemas.microsoft.com/office/powerpoint/2010/main" xmlns="" val="22661177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32</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60</a:t>
            </a:fld>
            <a:endParaRPr lang="en-US"/>
          </a:p>
        </p:txBody>
      </p:sp>
    </p:spTree>
    <p:extLst>
      <p:ext uri="{BB962C8B-B14F-4D97-AF65-F5344CB8AC3E}">
        <p14:creationId xmlns:p14="http://schemas.microsoft.com/office/powerpoint/2010/main" xmlns="" val="37408383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79</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61</a:t>
            </a:fld>
            <a:endParaRPr lang="en-US"/>
          </a:p>
        </p:txBody>
      </p:sp>
    </p:spTree>
    <p:extLst>
      <p:ext uri="{BB962C8B-B14F-4D97-AF65-F5344CB8AC3E}">
        <p14:creationId xmlns:p14="http://schemas.microsoft.com/office/powerpoint/2010/main" xmlns="" val="6084378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A</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62</a:t>
            </a:fld>
            <a:endParaRPr lang="en-US"/>
          </a:p>
        </p:txBody>
      </p:sp>
    </p:spTree>
    <p:extLst>
      <p:ext uri="{BB962C8B-B14F-4D97-AF65-F5344CB8AC3E}">
        <p14:creationId xmlns:p14="http://schemas.microsoft.com/office/powerpoint/2010/main" xmlns="" val="2298320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15</a:t>
            </a:fld>
            <a:endParaRPr lang="en-US"/>
          </a:p>
        </p:txBody>
      </p:sp>
    </p:spTree>
    <p:extLst>
      <p:ext uri="{BB962C8B-B14F-4D97-AF65-F5344CB8AC3E}">
        <p14:creationId xmlns:p14="http://schemas.microsoft.com/office/powerpoint/2010/main" xmlns="" val="19504280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C</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63</a:t>
            </a:fld>
            <a:endParaRPr lang="en-US"/>
          </a:p>
        </p:txBody>
      </p:sp>
    </p:spTree>
    <p:extLst>
      <p:ext uri="{BB962C8B-B14F-4D97-AF65-F5344CB8AC3E}">
        <p14:creationId xmlns:p14="http://schemas.microsoft.com/office/powerpoint/2010/main" xmlns="" val="15573352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D</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64</a:t>
            </a:fld>
            <a:endParaRPr lang="en-US"/>
          </a:p>
        </p:txBody>
      </p:sp>
    </p:spTree>
    <p:extLst>
      <p:ext uri="{BB962C8B-B14F-4D97-AF65-F5344CB8AC3E}">
        <p14:creationId xmlns:p14="http://schemas.microsoft.com/office/powerpoint/2010/main" xmlns="" val="37557943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145</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65</a:t>
            </a:fld>
            <a:endParaRPr lang="en-US"/>
          </a:p>
        </p:txBody>
      </p:sp>
    </p:spTree>
    <p:extLst>
      <p:ext uri="{BB962C8B-B14F-4D97-AF65-F5344CB8AC3E}">
        <p14:creationId xmlns:p14="http://schemas.microsoft.com/office/powerpoint/2010/main" xmlns="" val="238808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D</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66</a:t>
            </a:fld>
            <a:endParaRPr lang="en-US"/>
          </a:p>
        </p:txBody>
      </p:sp>
    </p:spTree>
    <p:extLst>
      <p:ext uri="{BB962C8B-B14F-4D97-AF65-F5344CB8AC3E}">
        <p14:creationId xmlns:p14="http://schemas.microsoft.com/office/powerpoint/2010/main" xmlns="" val="12923099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Teacher’s instructions: </a:t>
            </a:r>
            <a:r>
              <a:rPr lang="en-US" dirty="0" smtClean="0">
                <a:solidFill>
                  <a:srgbClr val="000000"/>
                </a:solidFill>
                <a:latin typeface="Arial - 22"/>
              </a:rPr>
              <a:t>One way to organize your data is to create a line plot.  Write the numbers below the line and place an "x" above the number each time it appears in the data set.</a:t>
            </a:r>
          </a:p>
        </p:txBody>
      </p:sp>
      <p:sp>
        <p:nvSpPr>
          <p:cNvPr id="4" name="Slide Number Placeholder 3"/>
          <p:cNvSpPr>
            <a:spLocks noGrp="1"/>
          </p:cNvSpPr>
          <p:nvPr>
            <p:ph type="sldNum" sz="quarter" idx="10"/>
          </p:nvPr>
        </p:nvSpPr>
        <p:spPr/>
        <p:txBody>
          <a:bodyPr/>
          <a:lstStyle/>
          <a:p>
            <a:fld id="{FD9F77B3-A670-45EE-9F40-2DFCCCC194AC}"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xmlns="" val="37866168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Teacher’s instructions:</a:t>
            </a:r>
          </a:p>
          <a:p>
            <a:r>
              <a:rPr lang="en-US" sz="800" dirty="0" smtClean="0">
                <a:solidFill>
                  <a:srgbClr val="000000"/>
                </a:solidFill>
                <a:latin typeface="Arial - 13"/>
              </a:rPr>
              <a:t>1)  56 minutes</a:t>
            </a:r>
          </a:p>
          <a:p>
            <a:r>
              <a:rPr lang="en-US" sz="800" dirty="0" smtClean="0">
                <a:solidFill>
                  <a:srgbClr val="000000"/>
                </a:solidFill>
                <a:latin typeface="Arial - 13"/>
              </a:rPr>
              <a:t>2)  4 minutes</a:t>
            </a:r>
          </a:p>
          <a:p>
            <a:r>
              <a:rPr lang="en-US" sz="800" dirty="0" smtClean="0">
                <a:solidFill>
                  <a:srgbClr val="000000"/>
                </a:solidFill>
                <a:latin typeface="Arial - 13"/>
              </a:rPr>
              <a:t>3)  48 minutes</a:t>
            </a:r>
          </a:p>
          <a:p>
            <a:r>
              <a:rPr lang="en-US" sz="800" dirty="0" smtClean="0">
                <a:solidFill>
                  <a:srgbClr val="000000"/>
                </a:solidFill>
                <a:latin typeface="Arial - 13"/>
              </a:rPr>
              <a:t>4) Overall they are close to the mean with the exception of 48</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72</a:t>
            </a:fld>
            <a:endParaRPr lang="en-US"/>
          </a:p>
        </p:txBody>
      </p:sp>
    </p:spTree>
    <p:extLst>
      <p:ext uri="{BB962C8B-B14F-4D97-AF65-F5344CB8AC3E}">
        <p14:creationId xmlns:p14="http://schemas.microsoft.com/office/powerpoint/2010/main" xmlns="" val="39540875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Teacher’s instructions: </a:t>
            </a:r>
            <a:r>
              <a:rPr lang="en-US" sz="800" dirty="0" smtClean="0">
                <a:solidFill>
                  <a:srgbClr val="000000"/>
                </a:solidFill>
                <a:latin typeface="Arial - 13"/>
              </a:rPr>
              <a:t>Mean is 64 mph.</a:t>
            </a:r>
          </a:p>
          <a:p>
            <a:r>
              <a:rPr lang="en-US" sz="800" dirty="0" smtClean="0">
                <a:solidFill>
                  <a:srgbClr val="000000"/>
                </a:solidFill>
                <a:latin typeface="Arial - 13"/>
              </a:rPr>
              <a:t>The mean absolute deviation is 12.5.</a:t>
            </a:r>
          </a:p>
          <a:p>
            <a:r>
              <a:rPr lang="en-US" sz="800" dirty="0" smtClean="0">
                <a:solidFill>
                  <a:srgbClr val="000000"/>
                </a:solidFill>
                <a:latin typeface="Arial - 13"/>
              </a:rPr>
              <a:t>This means that the average distance each data value is from the mean is 12.5 miles per hour.</a:t>
            </a:r>
          </a:p>
        </p:txBody>
      </p:sp>
      <p:sp>
        <p:nvSpPr>
          <p:cNvPr id="4" name="Slide Number Placeholder 3"/>
          <p:cNvSpPr>
            <a:spLocks noGrp="1"/>
          </p:cNvSpPr>
          <p:nvPr>
            <p:ph type="sldNum" sz="quarter" idx="10"/>
          </p:nvPr>
        </p:nvSpPr>
        <p:spPr/>
        <p:txBody>
          <a:bodyPr/>
          <a:lstStyle/>
          <a:p>
            <a:fld id="{FD9F77B3-A670-45EE-9F40-2DFCCCC194AC}" type="slidenum">
              <a:rPr lang="en-US" smtClean="0"/>
              <a:pPr/>
              <a:t>76</a:t>
            </a:fld>
            <a:endParaRPr lang="en-US"/>
          </a:p>
        </p:txBody>
      </p:sp>
    </p:spTree>
    <p:extLst>
      <p:ext uri="{BB962C8B-B14F-4D97-AF65-F5344CB8AC3E}">
        <p14:creationId xmlns:p14="http://schemas.microsoft.com/office/powerpoint/2010/main" xmlns="" val="8741281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A</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77</a:t>
            </a:fld>
            <a:endParaRPr lang="en-US"/>
          </a:p>
        </p:txBody>
      </p:sp>
    </p:spTree>
    <p:extLst>
      <p:ext uri="{BB962C8B-B14F-4D97-AF65-F5344CB8AC3E}">
        <p14:creationId xmlns:p14="http://schemas.microsoft.com/office/powerpoint/2010/main" xmlns="" val="31658151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a:t>
            </a:r>
            <a:r>
              <a:rPr lang="en-US" baseline="0" dirty="0" smtClean="0"/>
              <a:t> 18.48</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78</a:t>
            </a:fld>
            <a:endParaRPr lang="en-US"/>
          </a:p>
        </p:txBody>
      </p:sp>
    </p:spTree>
    <p:extLst>
      <p:ext uri="{BB962C8B-B14F-4D97-AF65-F5344CB8AC3E}">
        <p14:creationId xmlns:p14="http://schemas.microsoft.com/office/powerpoint/2010/main" xmlns="" val="3891566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a:t>
            </a:r>
            <a:r>
              <a:rPr lang="en-US" baseline="0" dirty="0" smtClean="0"/>
              <a:t> 14.67</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79</a:t>
            </a:fld>
            <a:endParaRPr lang="en-US"/>
          </a:p>
        </p:txBody>
      </p:sp>
    </p:spTree>
    <p:extLst>
      <p:ext uri="{BB962C8B-B14F-4D97-AF65-F5344CB8AC3E}">
        <p14:creationId xmlns:p14="http://schemas.microsoft.com/office/powerpoint/2010/main" xmlns="" val="389156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C</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16</a:t>
            </a:fld>
            <a:endParaRPr lang="en-US"/>
          </a:p>
        </p:txBody>
      </p:sp>
    </p:spTree>
    <p:extLst>
      <p:ext uri="{BB962C8B-B14F-4D97-AF65-F5344CB8AC3E}">
        <p14:creationId xmlns:p14="http://schemas.microsoft.com/office/powerpoint/2010/main" xmlns="" val="28528686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a:t>
            </a:r>
            <a:r>
              <a:rPr lang="en-US" baseline="0" dirty="0" smtClean="0"/>
              <a:t> 65.33</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80</a:t>
            </a:fld>
            <a:endParaRPr lang="en-US"/>
          </a:p>
        </p:txBody>
      </p:sp>
    </p:spTree>
    <p:extLst>
      <p:ext uri="{BB962C8B-B14F-4D97-AF65-F5344CB8AC3E}">
        <p14:creationId xmlns:p14="http://schemas.microsoft.com/office/powerpoint/2010/main" xmlns="" val="3891566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Teacher’s instructions:</a:t>
            </a:r>
          </a:p>
          <a:p>
            <a:r>
              <a:rPr lang="en-US" sz="1200" dirty="0" smtClean="0">
                <a:solidFill>
                  <a:srgbClr val="000000"/>
                </a:solidFill>
                <a:latin typeface="Arial" pitchFamily="34" charset="0"/>
                <a:cs typeface="Arial" pitchFamily="34" charset="0"/>
              </a:rPr>
              <a:t>Range: 60 - 15 = 45</a:t>
            </a:r>
          </a:p>
          <a:p>
            <a:r>
              <a:rPr lang="en-US" sz="1200" dirty="0" smtClean="0">
                <a:solidFill>
                  <a:srgbClr val="000000"/>
                </a:solidFill>
                <a:latin typeface="Arial" pitchFamily="34" charset="0"/>
                <a:cs typeface="Arial" pitchFamily="34" charset="0"/>
              </a:rPr>
              <a:t>Interval: 45/5 = 9 so 10</a:t>
            </a:r>
          </a:p>
        </p:txBody>
      </p:sp>
      <p:sp>
        <p:nvSpPr>
          <p:cNvPr id="4" name="Slide Number Placeholder 3"/>
          <p:cNvSpPr>
            <a:spLocks noGrp="1"/>
          </p:cNvSpPr>
          <p:nvPr>
            <p:ph type="sldNum" sz="quarter" idx="10"/>
          </p:nvPr>
        </p:nvSpPr>
        <p:spPr/>
        <p:txBody>
          <a:bodyPr/>
          <a:lstStyle/>
          <a:p>
            <a:fld id="{FD9F77B3-A670-45EE-9F40-2DFCCCC194AC}" type="slidenum">
              <a:rPr lang="en-US" smtClean="0"/>
              <a:pPr/>
              <a:t>88</a:t>
            </a:fld>
            <a:endParaRPr lang="en-US"/>
          </a:p>
        </p:txBody>
      </p:sp>
    </p:spTree>
    <p:extLst>
      <p:ext uri="{BB962C8B-B14F-4D97-AF65-F5344CB8AC3E}">
        <p14:creationId xmlns:p14="http://schemas.microsoft.com/office/powerpoint/2010/main" xmlns="" val="11957614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A</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101</a:t>
            </a:fld>
            <a:endParaRPr lang="en-US"/>
          </a:p>
        </p:txBody>
      </p:sp>
    </p:spTree>
    <p:extLst>
      <p:ext uri="{BB962C8B-B14F-4D97-AF65-F5344CB8AC3E}">
        <p14:creationId xmlns:p14="http://schemas.microsoft.com/office/powerpoint/2010/main" xmlns="" val="35714171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C</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102</a:t>
            </a:fld>
            <a:endParaRPr lang="en-US"/>
          </a:p>
        </p:txBody>
      </p:sp>
    </p:spTree>
    <p:extLst>
      <p:ext uri="{BB962C8B-B14F-4D97-AF65-F5344CB8AC3E}">
        <p14:creationId xmlns:p14="http://schemas.microsoft.com/office/powerpoint/2010/main" xmlns="" val="34076480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103</a:t>
            </a:fld>
            <a:endParaRPr lang="en-US"/>
          </a:p>
        </p:txBody>
      </p:sp>
    </p:spTree>
    <p:extLst>
      <p:ext uri="{BB962C8B-B14F-4D97-AF65-F5344CB8AC3E}">
        <p14:creationId xmlns:p14="http://schemas.microsoft.com/office/powerpoint/2010/main" xmlns="" val="31444244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D</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104</a:t>
            </a:fld>
            <a:endParaRPr lang="en-US"/>
          </a:p>
        </p:txBody>
      </p:sp>
    </p:spTree>
    <p:extLst>
      <p:ext uri="{BB962C8B-B14F-4D97-AF65-F5344CB8AC3E}">
        <p14:creationId xmlns:p14="http://schemas.microsoft.com/office/powerpoint/2010/main" xmlns="" val="22411865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C &amp; D are both correct</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105</a:t>
            </a:fld>
            <a:endParaRPr lang="en-US"/>
          </a:p>
        </p:txBody>
      </p:sp>
    </p:spTree>
    <p:extLst>
      <p:ext uri="{BB962C8B-B14F-4D97-AF65-F5344CB8AC3E}">
        <p14:creationId xmlns:p14="http://schemas.microsoft.com/office/powerpoint/2010/main" xmlns="" val="18247324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A, C, and D are all correct</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106</a:t>
            </a:fld>
            <a:endParaRPr lang="en-US"/>
          </a:p>
        </p:txBody>
      </p:sp>
    </p:spTree>
    <p:extLst>
      <p:ext uri="{BB962C8B-B14F-4D97-AF65-F5344CB8AC3E}">
        <p14:creationId xmlns:p14="http://schemas.microsoft.com/office/powerpoint/2010/main" xmlns="" val="32709408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107</a:t>
            </a:fld>
            <a:endParaRPr lang="en-US"/>
          </a:p>
        </p:txBody>
      </p:sp>
    </p:spTree>
    <p:extLst>
      <p:ext uri="{BB962C8B-B14F-4D97-AF65-F5344CB8AC3E}">
        <p14:creationId xmlns:p14="http://schemas.microsoft.com/office/powerpoint/2010/main" xmlns="" val="9853249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a:t>
            </a:r>
          </a:p>
          <a:p>
            <a:r>
              <a:rPr lang="en-US" b="0" dirty="0" smtClean="0">
                <a:solidFill>
                  <a:srgbClr val="0000FF"/>
                </a:solidFill>
                <a:latin typeface="Arial - 24"/>
              </a:rPr>
              <a:t>Minimum 88</a:t>
            </a:r>
          </a:p>
          <a:p>
            <a:r>
              <a:rPr lang="en-US" b="0" dirty="0" smtClean="0">
                <a:solidFill>
                  <a:srgbClr val="0000FF"/>
                </a:solidFill>
                <a:latin typeface="Arial - 24"/>
              </a:rPr>
              <a:t>Lower Quartile 105</a:t>
            </a:r>
          </a:p>
          <a:p>
            <a:r>
              <a:rPr lang="en-US" b="0" dirty="0" smtClean="0">
                <a:solidFill>
                  <a:srgbClr val="0000FF"/>
                </a:solidFill>
                <a:latin typeface="Arial - 24"/>
              </a:rPr>
              <a:t>Median 22</a:t>
            </a:r>
          </a:p>
          <a:p>
            <a:r>
              <a:rPr lang="en-US" b="0" dirty="0" smtClean="0">
                <a:solidFill>
                  <a:srgbClr val="0000FF"/>
                </a:solidFill>
                <a:latin typeface="Arial - 24"/>
              </a:rPr>
              <a:t>Upper Quartile 133</a:t>
            </a:r>
          </a:p>
          <a:p>
            <a:r>
              <a:rPr lang="en-US" b="0" dirty="0" smtClean="0">
                <a:solidFill>
                  <a:srgbClr val="0000FF"/>
                </a:solidFill>
                <a:latin typeface="Arial - 24"/>
              </a:rPr>
              <a:t>Maximum 148</a:t>
            </a:r>
          </a:p>
        </p:txBody>
      </p:sp>
      <p:sp>
        <p:nvSpPr>
          <p:cNvPr id="4" name="Slide Number Placeholder 3"/>
          <p:cNvSpPr>
            <a:spLocks noGrp="1"/>
          </p:cNvSpPr>
          <p:nvPr>
            <p:ph type="sldNum" sz="quarter" idx="10"/>
          </p:nvPr>
        </p:nvSpPr>
        <p:spPr/>
        <p:txBody>
          <a:bodyPr/>
          <a:lstStyle/>
          <a:p>
            <a:fld id="{FD9F77B3-A670-45EE-9F40-2DFCCCC194AC}" type="slidenum">
              <a:rPr lang="en-US" smtClean="0"/>
              <a:pPr/>
              <a:t>108</a:t>
            </a:fld>
            <a:endParaRPr lang="en-US"/>
          </a:p>
        </p:txBody>
      </p:sp>
    </p:spTree>
    <p:extLst>
      <p:ext uri="{BB962C8B-B14F-4D97-AF65-F5344CB8AC3E}">
        <p14:creationId xmlns:p14="http://schemas.microsoft.com/office/powerpoint/2010/main" xmlns="" val="848725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D</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17</a:t>
            </a:fld>
            <a:endParaRPr lang="en-US"/>
          </a:p>
        </p:txBody>
      </p:sp>
    </p:spTree>
    <p:extLst>
      <p:ext uri="{BB962C8B-B14F-4D97-AF65-F5344CB8AC3E}">
        <p14:creationId xmlns:p14="http://schemas.microsoft.com/office/powerpoint/2010/main" xmlns="" val="27645328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False</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110</a:t>
            </a:fld>
            <a:endParaRPr lang="en-US"/>
          </a:p>
        </p:txBody>
      </p:sp>
    </p:spTree>
    <p:extLst>
      <p:ext uri="{BB962C8B-B14F-4D97-AF65-F5344CB8AC3E}">
        <p14:creationId xmlns:p14="http://schemas.microsoft.com/office/powerpoint/2010/main" xmlns="" val="9173108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False</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111</a:t>
            </a:fld>
            <a:endParaRPr lang="en-US"/>
          </a:p>
        </p:txBody>
      </p:sp>
    </p:spTree>
    <p:extLst>
      <p:ext uri="{BB962C8B-B14F-4D97-AF65-F5344CB8AC3E}">
        <p14:creationId xmlns:p14="http://schemas.microsoft.com/office/powerpoint/2010/main" xmlns="" val="22465419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False</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112</a:t>
            </a:fld>
            <a:endParaRPr lang="en-US"/>
          </a:p>
        </p:txBody>
      </p:sp>
    </p:spTree>
    <p:extLst>
      <p:ext uri="{BB962C8B-B14F-4D97-AF65-F5344CB8AC3E}">
        <p14:creationId xmlns:p14="http://schemas.microsoft.com/office/powerpoint/2010/main" xmlns="" val="36160405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True</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113</a:t>
            </a:fld>
            <a:endParaRPr lang="en-US"/>
          </a:p>
        </p:txBody>
      </p:sp>
    </p:spTree>
    <p:extLst>
      <p:ext uri="{BB962C8B-B14F-4D97-AF65-F5344CB8AC3E}">
        <p14:creationId xmlns:p14="http://schemas.microsoft.com/office/powerpoint/2010/main" xmlns="" val="36160405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a:t>
            </a:r>
          </a:p>
          <a:p>
            <a:r>
              <a:rPr lang="en-US" dirty="0" smtClean="0">
                <a:solidFill>
                  <a:srgbClr val="0000FF"/>
                </a:solidFill>
                <a:latin typeface="Arial - 24"/>
              </a:rPr>
              <a:t>Minimum = 26</a:t>
            </a:r>
          </a:p>
          <a:p>
            <a:r>
              <a:rPr lang="en-US" dirty="0" smtClean="0">
                <a:solidFill>
                  <a:srgbClr val="0000FF"/>
                </a:solidFill>
                <a:latin typeface="Arial - 24"/>
              </a:rPr>
              <a:t>Lower Quartile = 38</a:t>
            </a:r>
          </a:p>
          <a:p>
            <a:r>
              <a:rPr lang="en-US" dirty="0" smtClean="0">
                <a:solidFill>
                  <a:srgbClr val="0000FF"/>
                </a:solidFill>
                <a:latin typeface="Arial - 24"/>
              </a:rPr>
              <a:t>Median = 43.5</a:t>
            </a:r>
          </a:p>
          <a:p>
            <a:r>
              <a:rPr lang="en-US" dirty="0" smtClean="0">
                <a:solidFill>
                  <a:srgbClr val="0000FF"/>
                </a:solidFill>
                <a:latin typeface="Arial - 24"/>
              </a:rPr>
              <a:t>Upper Quartile = 56</a:t>
            </a:r>
          </a:p>
          <a:p>
            <a:r>
              <a:rPr lang="en-US" dirty="0" smtClean="0">
                <a:solidFill>
                  <a:srgbClr val="0000FF"/>
                </a:solidFill>
                <a:latin typeface="Arial - 24"/>
              </a:rPr>
              <a:t>Maximum = 73</a:t>
            </a:r>
          </a:p>
        </p:txBody>
      </p:sp>
      <p:sp>
        <p:nvSpPr>
          <p:cNvPr id="4" name="Slide Number Placeholder 3"/>
          <p:cNvSpPr>
            <a:spLocks noGrp="1"/>
          </p:cNvSpPr>
          <p:nvPr>
            <p:ph type="sldNum" sz="quarter" idx="10"/>
          </p:nvPr>
        </p:nvSpPr>
        <p:spPr/>
        <p:txBody>
          <a:bodyPr/>
          <a:lstStyle/>
          <a:p>
            <a:fld id="{FD9F77B3-A670-45EE-9F40-2DFCCCC194AC}" type="slidenum">
              <a:rPr lang="en-US" smtClean="0"/>
              <a:pPr/>
              <a:t>114</a:t>
            </a:fld>
            <a:endParaRPr lang="en-US"/>
          </a:p>
        </p:txBody>
      </p:sp>
    </p:spTree>
    <p:extLst>
      <p:ext uri="{BB962C8B-B14F-4D97-AF65-F5344CB8AC3E}">
        <p14:creationId xmlns:p14="http://schemas.microsoft.com/office/powerpoint/2010/main" xmlns="" val="20863761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a:t>
            </a:r>
          </a:p>
          <a:p>
            <a:r>
              <a:rPr lang="en-US" dirty="0" smtClean="0">
                <a:solidFill>
                  <a:srgbClr val="0000FF"/>
                </a:solidFill>
                <a:latin typeface="Arial - 24"/>
              </a:rPr>
              <a:t>Minimum = 107</a:t>
            </a:r>
          </a:p>
          <a:p>
            <a:r>
              <a:rPr lang="en-US" dirty="0" smtClean="0">
                <a:solidFill>
                  <a:srgbClr val="0000FF"/>
                </a:solidFill>
                <a:latin typeface="Arial - 24"/>
              </a:rPr>
              <a:t>Lower Quartile = 133</a:t>
            </a:r>
          </a:p>
          <a:p>
            <a:r>
              <a:rPr lang="en-US" dirty="0" smtClean="0">
                <a:solidFill>
                  <a:srgbClr val="0000FF"/>
                </a:solidFill>
                <a:latin typeface="Arial - 24"/>
              </a:rPr>
              <a:t>Median = 144.5</a:t>
            </a:r>
          </a:p>
          <a:p>
            <a:r>
              <a:rPr lang="en-US" dirty="0" smtClean="0">
                <a:solidFill>
                  <a:srgbClr val="0000FF"/>
                </a:solidFill>
                <a:latin typeface="Arial - 24"/>
              </a:rPr>
              <a:t>Upper Quartile = 153.5</a:t>
            </a:r>
          </a:p>
          <a:p>
            <a:r>
              <a:rPr lang="en-US" dirty="0" smtClean="0">
                <a:solidFill>
                  <a:srgbClr val="0000FF"/>
                </a:solidFill>
                <a:latin typeface="Arial - 24"/>
              </a:rPr>
              <a:t>Maximum = 155</a:t>
            </a:r>
          </a:p>
        </p:txBody>
      </p:sp>
      <p:sp>
        <p:nvSpPr>
          <p:cNvPr id="4" name="Slide Number Placeholder 3"/>
          <p:cNvSpPr>
            <a:spLocks noGrp="1"/>
          </p:cNvSpPr>
          <p:nvPr>
            <p:ph type="sldNum" sz="quarter" idx="10"/>
          </p:nvPr>
        </p:nvSpPr>
        <p:spPr/>
        <p:txBody>
          <a:bodyPr/>
          <a:lstStyle/>
          <a:p>
            <a:fld id="{FD9F77B3-A670-45EE-9F40-2DFCCCC194AC}" type="slidenum">
              <a:rPr lang="en-US" smtClean="0"/>
              <a:pPr/>
              <a:t>115</a:t>
            </a:fld>
            <a:endParaRPr lang="en-US"/>
          </a:p>
        </p:txBody>
      </p:sp>
    </p:spTree>
    <p:extLst>
      <p:ext uri="{BB962C8B-B14F-4D97-AF65-F5344CB8AC3E}">
        <p14:creationId xmlns:p14="http://schemas.microsoft.com/office/powerpoint/2010/main" xmlns="" val="20130780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a:t>
            </a:r>
          </a:p>
          <a:p>
            <a:r>
              <a:rPr lang="en-US" dirty="0" smtClean="0">
                <a:solidFill>
                  <a:srgbClr val="0000FF"/>
                </a:solidFill>
                <a:latin typeface="Arial - 23"/>
              </a:rPr>
              <a:t>26 students</a:t>
            </a:r>
          </a:p>
          <a:p>
            <a:r>
              <a:rPr lang="en-US" dirty="0" smtClean="0">
                <a:solidFill>
                  <a:srgbClr val="0000FF"/>
                </a:solidFill>
                <a:latin typeface="Arial - 23"/>
              </a:rPr>
              <a:t>Minimum = 30</a:t>
            </a:r>
          </a:p>
          <a:p>
            <a:r>
              <a:rPr lang="en-US" dirty="0" smtClean="0">
                <a:solidFill>
                  <a:srgbClr val="0000FF"/>
                </a:solidFill>
                <a:latin typeface="Arial - 23"/>
              </a:rPr>
              <a:t>Maximum = 50</a:t>
            </a:r>
          </a:p>
          <a:p>
            <a:r>
              <a:rPr lang="en-US" dirty="0" smtClean="0">
                <a:solidFill>
                  <a:srgbClr val="0000FF"/>
                </a:solidFill>
                <a:latin typeface="Arial - 23"/>
              </a:rPr>
              <a:t>Mean </a:t>
            </a:r>
            <a:r>
              <a:rPr lang="en-US" dirty="0" smtClean="0">
                <a:solidFill>
                  <a:srgbClr val="0000FF"/>
                </a:solidFill>
                <a:latin typeface="Lucida Sans Unicode - 23"/>
              </a:rPr>
              <a:t>≈</a:t>
            </a:r>
            <a:r>
              <a:rPr lang="en-US" dirty="0" smtClean="0">
                <a:solidFill>
                  <a:srgbClr val="0000FF"/>
                </a:solidFill>
                <a:latin typeface="Arial - 23"/>
              </a:rPr>
              <a:t> 40.1</a:t>
            </a:r>
          </a:p>
          <a:p>
            <a:r>
              <a:rPr lang="en-US" dirty="0" smtClean="0">
                <a:solidFill>
                  <a:srgbClr val="0000FF"/>
                </a:solidFill>
                <a:latin typeface="Arial - 23"/>
              </a:rPr>
              <a:t>Mode = 30</a:t>
            </a:r>
          </a:p>
          <a:p>
            <a:r>
              <a:rPr lang="en-US" dirty="0" smtClean="0">
                <a:solidFill>
                  <a:srgbClr val="0000FF"/>
                </a:solidFill>
                <a:latin typeface="Arial - 23"/>
              </a:rPr>
              <a:t>Median = 40</a:t>
            </a:r>
          </a:p>
          <a:p>
            <a:r>
              <a:rPr lang="en-US" dirty="0" smtClean="0">
                <a:solidFill>
                  <a:srgbClr val="0000FF"/>
                </a:solidFill>
                <a:latin typeface="Arial - 23"/>
              </a:rPr>
              <a:t>Lower Quartile = 35</a:t>
            </a:r>
          </a:p>
          <a:p>
            <a:r>
              <a:rPr lang="en-US" dirty="0" smtClean="0">
                <a:solidFill>
                  <a:srgbClr val="0000FF"/>
                </a:solidFill>
                <a:latin typeface="Arial - 23"/>
              </a:rPr>
              <a:t>Upper Quartile = 48</a:t>
            </a:r>
          </a:p>
        </p:txBody>
      </p:sp>
      <p:sp>
        <p:nvSpPr>
          <p:cNvPr id="4" name="Slide Number Placeholder 3"/>
          <p:cNvSpPr>
            <a:spLocks noGrp="1"/>
          </p:cNvSpPr>
          <p:nvPr>
            <p:ph type="sldNum" sz="quarter" idx="10"/>
          </p:nvPr>
        </p:nvSpPr>
        <p:spPr/>
        <p:txBody>
          <a:bodyPr/>
          <a:lstStyle/>
          <a:p>
            <a:fld id="{FD9F77B3-A670-45EE-9F40-2DFCCCC194AC}" type="slidenum">
              <a:rPr lang="en-US" smtClean="0"/>
              <a:pPr/>
              <a:t>118</a:t>
            </a:fld>
            <a:endParaRPr lang="en-US"/>
          </a:p>
        </p:txBody>
      </p:sp>
    </p:spTree>
    <p:extLst>
      <p:ext uri="{BB962C8B-B14F-4D97-AF65-F5344CB8AC3E}">
        <p14:creationId xmlns:p14="http://schemas.microsoft.com/office/powerpoint/2010/main" xmlns="" val="21799680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Teacher’s instructions: </a:t>
            </a:r>
            <a:r>
              <a:rPr lang="en-US" sz="1200" dirty="0" smtClean="0">
                <a:solidFill>
                  <a:srgbClr val="0000FF"/>
                </a:solidFill>
                <a:latin typeface="Arial - 20"/>
              </a:rPr>
              <a:t>Use dual-screen mode to mark the x's on the number line.</a:t>
            </a:r>
          </a:p>
          <a:p>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121</a:t>
            </a:fld>
            <a:endParaRPr lang="en-US"/>
          </a:p>
        </p:txBody>
      </p:sp>
    </p:spTree>
    <p:extLst>
      <p:ext uri="{BB962C8B-B14F-4D97-AF65-F5344CB8AC3E}">
        <p14:creationId xmlns:p14="http://schemas.microsoft.com/office/powerpoint/2010/main" xmlns="" val="4608822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Teacher’s instructions:</a:t>
            </a:r>
            <a:r>
              <a:rPr lang="en-US" baseline="0" dirty="0" smtClean="0"/>
              <a:t> </a:t>
            </a:r>
            <a:r>
              <a:rPr lang="en-US" sz="1200" dirty="0" smtClean="0">
                <a:solidFill>
                  <a:srgbClr val="0000FF"/>
                </a:solidFill>
                <a:latin typeface="Arial - 20"/>
              </a:rPr>
              <a:t>Use dual-screen mode and pin this screen to show the dot plot during responder questions.</a:t>
            </a:r>
          </a:p>
        </p:txBody>
      </p:sp>
      <p:sp>
        <p:nvSpPr>
          <p:cNvPr id="4" name="Slide Number Placeholder 3"/>
          <p:cNvSpPr>
            <a:spLocks noGrp="1"/>
          </p:cNvSpPr>
          <p:nvPr>
            <p:ph type="sldNum" sz="quarter" idx="10"/>
          </p:nvPr>
        </p:nvSpPr>
        <p:spPr/>
        <p:txBody>
          <a:bodyPr/>
          <a:lstStyle/>
          <a:p>
            <a:fld id="{FD9F77B3-A670-45EE-9F40-2DFCCCC194AC}" type="slidenum">
              <a:rPr lang="en-US" smtClean="0"/>
              <a:pPr/>
              <a:t>122</a:t>
            </a:fld>
            <a:endParaRPr lang="en-US"/>
          </a:p>
        </p:txBody>
      </p:sp>
    </p:spTree>
    <p:extLst>
      <p:ext uri="{BB962C8B-B14F-4D97-AF65-F5344CB8AC3E}">
        <p14:creationId xmlns:p14="http://schemas.microsoft.com/office/powerpoint/2010/main" xmlns="" val="386147589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123</a:t>
            </a:fld>
            <a:endParaRPr lang="en-US"/>
          </a:p>
        </p:txBody>
      </p:sp>
    </p:spTree>
    <p:extLst>
      <p:ext uri="{BB962C8B-B14F-4D97-AF65-F5344CB8AC3E}">
        <p14:creationId xmlns:p14="http://schemas.microsoft.com/office/powerpoint/2010/main" xmlns="" val="595287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a:t>
            </a:r>
            <a:r>
              <a:rPr lang="en-US" b="0" dirty="0" smtClean="0">
                <a:solidFill>
                  <a:srgbClr val="0000FF"/>
                </a:solidFill>
                <a:latin typeface="Arial - 24"/>
              </a:rPr>
              <a:t>Any number less than 133.</a:t>
            </a:r>
          </a:p>
        </p:txBody>
      </p:sp>
      <p:sp>
        <p:nvSpPr>
          <p:cNvPr id="4" name="Slide Number Placeholder 3"/>
          <p:cNvSpPr>
            <a:spLocks noGrp="1"/>
          </p:cNvSpPr>
          <p:nvPr>
            <p:ph type="sldNum" sz="quarter" idx="10"/>
          </p:nvPr>
        </p:nvSpPr>
        <p:spPr/>
        <p:txBody>
          <a:bodyPr/>
          <a:lstStyle/>
          <a:p>
            <a:fld id="{FD9F77B3-A670-45EE-9F40-2DFCCCC194AC}" type="slidenum">
              <a:rPr lang="en-US" smtClean="0"/>
              <a:pPr/>
              <a:t>18</a:t>
            </a:fld>
            <a:endParaRPr lang="en-US"/>
          </a:p>
        </p:txBody>
      </p:sp>
    </p:spTree>
    <p:extLst>
      <p:ext uri="{BB962C8B-B14F-4D97-AF65-F5344CB8AC3E}">
        <p14:creationId xmlns:p14="http://schemas.microsoft.com/office/powerpoint/2010/main" xmlns="" val="159988439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1</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124</a:t>
            </a:fld>
            <a:endParaRPr lang="en-US"/>
          </a:p>
        </p:txBody>
      </p:sp>
    </p:spTree>
    <p:extLst>
      <p:ext uri="{BB962C8B-B14F-4D97-AF65-F5344CB8AC3E}">
        <p14:creationId xmlns:p14="http://schemas.microsoft.com/office/powerpoint/2010/main" xmlns="" val="428804368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85</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125</a:t>
            </a:fld>
            <a:endParaRPr lang="en-US"/>
          </a:p>
        </p:txBody>
      </p:sp>
    </p:spTree>
    <p:extLst>
      <p:ext uri="{BB962C8B-B14F-4D97-AF65-F5344CB8AC3E}">
        <p14:creationId xmlns:p14="http://schemas.microsoft.com/office/powerpoint/2010/main" xmlns="" val="330998663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80</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126</a:t>
            </a:fld>
            <a:endParaRPr lang="en-US"/>
          </a:p>
        </p:txBody>
      </p:sp>
    </p:spTree>
    <p:extLst>
      <p:ext uri="{BB962C8B-B14F-4D97-AF65-F5344CB8AC3E}">
        <p14:creationId xmlns:p14="http://schemas.microsoft.com/office/powerpoint/2010/main" xmlns="" val="85750397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Answer: </a:t>
            </a:r>
            <a:r>
              <a:rPr lang="en-US" b="0" dirty="0" smtClean="0">
                <a:solidFill>
                  <a:srgbClr val="0000FF"/>
                </a:solidFill>
                <a:latin typeface="Arial - 24"/>
              </a:rPr>
              <a:t>False. The upper quartile is 92.5.</a:t>
            </a:r>
          </a:p>
        </p:txBody>
      </p:sp>
      <p:sp>
        <p:nvSpPr>
          <p:cNvPr id="4" name="Slide Number Placeholder 3"/>
          <p:cNvSpPr>
            <a:spLocks noGrp="1"/>
          </p:cNvSpPr>
          <p:nvPr>
            <p:ph type="sldNum" sz="quarter" idx="10"/>
          </p:nvPr>
        </p:nvSpPr>
        <p:spPr/>
        <p:txBody>
          <a:bodyPr/>
          <a:lstStyle/>
          <a:p>
            <a:fld id="{FD9F77B3-A670-45EE-9F40-2DFCCCC194AC}" type="slidenum">
              <a:rPr lang="en-US" smtClean="0"/>
              <a:pPr/>
              <a:t>127</a:t>
            </a:fld>
            <a:endParaRPr lang="en-US"/>
          </a:p>
        </p:txBody>
      </p:sp>
    </p:spTree>
    <p:extLst>
      <p:ext uri="{BB962C8B-B14F-4D97-AF65-F5344CB8AC3E}">
        <p14:creationId xmlns:p14="http://schemas.microsoft.com/office/powerpoint/2010/main" xmlns="" val="306236656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C</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128</a:t>
            </a:fld>
            <a:endParaRPr lang="en-US"/>
          </a:p>
        </p:txBody>
      </p:sp>
    </p:spTree>
    <p:extLst>
      <p:ext uri="{BB962C8B-B14F-4D97-AF65-F5344CB8AC3E}">
        <p14:creationId xmlns:p14="http://schemas.microsoft.com/office/powerpoint/2010/main" xmlns="" val="17352225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12.5</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129</a:t>
            </a:fld>
            <a:endParaRPr lang="en-US"/>
          </a:p>
        </p:txBody>
      </p:sp>
    </p:spTree>
    <p:extLst>
      <p:ext uri="{BB962C8B-B14F-4D97-AF65-F5344CB8AC3E}">
        <p14:creationId xmlns:p14="http://schemas.microsoft.com/office/powerpoint/2010/main" xmlns="" val="382822337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86.2</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130</a:t>
            </a:fld>
            <a:endParaRPr lang="en-US"/>
          </a:p>
        </p:txBody>
      </p:sp>
    </p:spTree>
    <p:extLst>
      <p:ext uri="{BB962C8B-B14F-4D97-AF65-F5344CB8AC3E}">
        <p14:creationId xmlns:p14="http://schemas.microsoft.com/office/powerpoint/2010/main" xmlns="" val="32439201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A &amp; D</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131</a:t>
            </a:fld>
            <a:endParaRPr lang="en-US"/>
          </a:p>
        </p:txBody>
      </p:sp>
    </p:spTree>
    <p:extLst>
      <p:ext uri="{BB962C8B-B14F-4D97-AF65-F5344CB8AC3E}">
        <p14:creationId xmlns:p14="http://schemas.microsoft.com/office/powerpoint/2010/main" xmlns="" val="221864624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a:t>
            </a:r>
          </a:p>
          <a:p>
            <a:r>
              <a:rPr lang="en-US" b="0" dirty="0" smtClean="0">
                <a:solidFill>
                  <a:srgbClr val="0000FF"/>
                </a:solidFill>
                <a:latin typeface="Arial - 24"/>
              </a:rPr>
              <a:t>Mean 77</a:t>
            </a:r>
          </a:p>
          <a:p>
            <a:r>
              <a:rPr lang="en-US" b="0" dirty="0" smtClean="0">
                <a:solidFill>
                  <a:srgbClr val="0000FF"/>
                </a:solidFill>
                <a:latin typeface="Arial - 24"/>
              </a:rPr>
              <a:t>Median 83</a:t>
            </a:r>
          </a:p>
          <a:p>
            <a:r>
              <a:rPr lang="en-US" b="0" dirty="0" smtClean="0">
                <a:solidFill>
                  <a:srgbClr val="0000FF"/>
                </a:solidFill>
                <a:latin typeface="Arial - 24"/>
              </a:rPr>
              <a:t>Mode 70 and 83</a:t>
            </a:r>
          </a:p>
          <a:p>
            <a:r>
              <a:rPr lang="en-US" b="0" dirty="0" smtClean="0">
                <a:solidFill>
                  <a:srgbClr val="0000FF"/>
                </a:solidFill>
                <a:latin typeface="Arial - 24"/>
              </a:rPr>
              <a:t>Range 53</a:t>
            </a:r>
          </a:p>
          <a:p>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134</a:t>
            </a:fld>
            <a:endParaRPr lang="en-US"/>
          </a:p>
        </p:txBody>
      </p:sp>
    </p:spTree>
    <p:extLst>
      <p:ext uri="{BB962C8B-B14F-4D97-AF65-F5344CB8AC3E}">
        <p14:creationId xmlns:p14="http://schemas.microsoft.com/office/powerpoint/2010/main" xmlns="" val="38209296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0" dirty="0" smtClean="0"/>
              <a:t>Answer: </a:t>
            </a:r>
          </a:p>
          <a:p>
            <a:r>
              <a:rPr lang="en-US" b="0" dirty="0" smtClean="0">
                <a:solidFill>
                  <a:srgbClr val="0000FF"/>
                </a:solidFill>
                <a:latin typeface="Arial - 24"/>
              </a:rPr>
              <a:t>Mean 3.9</a:t>
            </a:r>
          </a:p>
          <a:p>
            <a:r>
              <a:rPr lang="en-US" b="0" dirty="0" smtClean="0">
                <a:solidFill>
                  <a:srgbClr val="0000FF"/>
                </a:solidFill>
                <a:latin typeface="Arial - 24"/>
              </a:rPr>
              <a:t>Median 3</a:t>
            </a:r>
          </a:p>
          <a:p>
            <a:r>
              <a:rPr lang="en-US" b="0" dirty="0" smtClean="0">
                <a:solidFill>
                  <a:srgbClr val="0000FF"/>
                </a:solidFill>
                <a:latin typeface="Arial - 24"/>
              </a:rPr>
              <a:t>Mode 3</a:t>
            </a:r>
          </a:p>
          <a:p>
            <a:r>
              <a:rPr lang="en-US" b="0" dirty="0" smtClean="0">
                <a:solidFill>
                  <a:srgbClr val="0000FF"/>
                </a:solidFill>
                <a:latin typeface="Arial - 24"/>
              </a:rPr>
              <a:t>Range 9</a:t>
            </a:r>
          </a:p>
        </p:txBody>
      </p:sp>
      <p:sp>
        <p:nvSpPr>
          <p:cNvPr id="4" name="Slide Number Placeholder 3"/>
          <p:cNvSpPr>
            <a:spLocks noGrp="1"/>
          </p:cNvSpPr>
          <p:nvPr>
            <p:ph type="sldNum" sz="quarter" idx="10"/>
          </p:nvPr>
        </p:nvSpPr>
        <p:spPr/>
        <p:txBody>
          <a:bodyPr/>
          <a:lstStyle/>
          <a:p>
            <a:fld id="{FD9F77B3-A670-45EE-9F40-2DFCCCC194AC}" type="slidenum">
              <a:rPr lang="en-US" smtClean="0"/>
              <a:pPr/>
              <a:t>139</a:t>
            </a:fld>
            <a:endParaRPr lang="en-US"/>
          </a:p>
        </p:txBody>
      </p:sp>
    </p:spTree>
    <p:extLst>
      <p:ext uri="{BB962C8B-B14F-4D97-AF65-F5344CB8AC3E}">
        <p14:creationId xmlns:p14="http://schemas.microsoft.com/office/powerpoint/2010/main" xmlns="" val="886588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a:t>
            </a:r>
            <a:r>
              <a:rPr lang="en-US" b="0" dirty="0" smtClean="0">
                <a:solidFill>
                  <a:srgbClr val="0000FF"/>
                </a:solidFill>
                <a:latin typeface="Arial - 24"/>
              </a:rPr>
              <a:t>Any number greater than 17 or less than 16.</a:t>
            </a:r>
          </a:p>
        </p:txBody>
      </p:sp>
      <p:sp>
        <p:nvSpPr>
          <p:cNvPr id="4" name="Slide Number Placeholder 3"/>
          <p:cNvSpPr>
            <a:spLocks noGrp="1"/>
          </p:cNvSpPr>
          <p:nvPr>
            <p:ph type="sldNum" sz="quarter" idx="10"/>
          </p:nvPr>
        </p:nvSpPr>
        <p:spPr/>
        <p:txBody>
          <a:bodyPr/>
          <a:lstStyle/>
          <a:p>
            <a:fld id="{FD9F77B3-A670-45EE-9F40-2DFCCCC194AC}" type="slidenum">
              <a:rPr lang="en-US" smtClean="0"/>
              <a:pPr/>
              <a:t>19</a:t>
            </a:fld>
            <a:endParaRPr lang="en-US"/>
          </a:p>
        </p:txBody>
      </p:sp>
    </p:spTree>
    <p:extLst>
      <p:ext uri="{BB962C8B-B14F-4D97-AF65-F5344CB8AC3E}">
        <p14:creationId xmlns:p14="http://schemas.microsoft.com/office/powerpoint/2010/main" xmlns="" val="12043316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a:t>
            </a:r>
          </a:p>
          <a:p>
            <a:r>
              <a:rPr lang="en-US" b="0" dirty="0" smtClean="0">
                <a:solidFill>
                  <a:srgbClr val="0000FF"/>
                </a:solidFill>
                <a:latin typeface="Arial - 24"/>
              </a:rPr>
              <a:t>The dot plot is not symmetrically distributed.</a:t>
            </a:r>
          </a:p>
          <a:p>
            <a:r>
              <a:rPr lang="en-US" b="0" dirty="0" smtClean="0">
                <a:solidFill>
                  <a:srgbClr val="0000FF"/>
                </a:solidFill>
                <a:latin typeface="Arial - 24"/>
              </a:rPr>
              <a:t>Although much of the data is concentrated around the median it is pulled to the right because of the few students who volunteered many hours.</a:t>
            </a:r>
          </a:p>
          <a:p>
            <a:r>
              <a:rPr lang="en-US" b="0" dirty="0" smtClean="0">
                <a:solidFill>
                  <a:srgbClr val="0000FF"/>
                </a:solidFill>
                <a:latin typeface="Arial - 24"/>
              </a:rPr>
              <a:t>Therefore, the mean is greater than the median.</a:t>
            </a:r>
          </a:p>
        </p:txBody>
      </p:sp>
      <p:sp>
        <p:nvSpPr>
          <p:cNvPr id="4" name="Slide Number Placeholder 3"/>
          <p:cNvSpPr>
            <a:spLocks noGrp="1"/>
          </p:cNvSpPr>
          <p:nvPr>
            <p:ph type="sldNum" sz="quarter" idx="10"/>
          </p:nvPr>
        </p:nvSpPr>
        <p:spPr/>
        <p:txBody>
          <a:bodyPr/>
          <a:lstStyle/>
          <a:p>
            <a:fld id="{FD9F77B3-A670-45EE-9F40-2DFCCCC194AC}" type="slidenum">
              <a:rPr lang="en-US" smtClean="0"/>
              <a:pPr/>
              <a:t>140</a:t>
            </a:fld>
            <a:endParaRPr lang="en-US"/>
          </a:p>
        </p:txBody>
      </p:sp>
    </p:spTree>
    <p:extLst>
      <p:ext uri="{BB962C8B-B14F-4D97-AF65-F5344CB8AC3E}">
        <p14:creationId xmlns:p14="http://schemas.microsoft.com/office/powerpoint/2010/main" xmlns="" val="122895429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Answer: </a:t>
            </a:r>
            <a:r>
              <a:rPr lang="en-US" b="0" dirty="0" smtClean="0">
                <a:solidFill>
                  <a:srgbClr val="0000FF"/>
                </a:solidFill>
                <a:latin typeface="Arial - 24"/>
              </a:rPr>
              <a:t>False. The data is distributed towards the right and the median is 3.</a:t>
            </a:r>
          </a:p>
        </p:txBody>
      </p:sp>
      <p:sp>
        <p:nvSpPr>
          <p:cNvPr id="4" name="Slide Number Placeholder 3"/>
          <p:cNvSpPr>
            <a:spLocks noGrp="1"/>
          </p:cNvSpPr>
          <p:nvPr>
            <p:ph type="sldNum" sz="quarter" idx="10"/>
          </p:nvPr>
        </p:nvSpPr>
        <p:spPr/>
        <p:txBody>
          <a:bodyPr/>
          <a:lstStyle/>
          <a:p>
            <a:fld id="{FD9F77B3-A670-45EE-9F40-2DFCCCC194AC}" type="slidenum">
              <a:rPr lang="en-US" smtClean="0"/>
              <a:pPr/>
              <a:t>141</a:t>
            </a:fld>
            <a:endParaRPr lang="en-US"/>
          </a:p>
        </p:txBody>
      </p:sp>
    </p:spTree>
    <p:extLst>
      <p:ext uri="{BB962C8B-B14F-4D97-AF65-F5344CB8AC3E}">
        <p14:creationId xmlns:p14="http://schemas.microsoft.com/office/powerpoint/2010/main" xmlns="" val="128674635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a:t>
            </a:r>
            <a:r>
              <a:rPr lang="en-US" sz="1200" dirty="0" smtClean="0">
                <a:solidFill>
                  <a:srgbClr val="0000FF"/>
                </a:solidFill>
                <a:latin typeface="Arial - 20"/>
              </a:rPr>
              <a:t>B or C</a:t>
            </a:r>
          </a:p>
          <a:p>
            <a:r>
              <a:rPr lang="en-US" sz="1200" dirty="0" smtClean="0">
                <a:solidFill>
                  <a:srgbClr val="0000FF"/>
                </a:solidFill>
                <a:latin typeface="Arial - 20"/>
              </a:rPr>
              <a:t>The data is pulled towards the left making the median a more appropriate choice. There is only one mode and it is centered in the data making it a good representation of the data.</a:t>
            </a:r>
          </a:p>
        </p:txBody>
      </p:sp>
      <p:sp>
        <p:nvSpPr>
          <p:cNvPr id="4" name="Slide Number Placeholder 3"/>
          <p:cNvSpPr>
            <a:spLocks noGrp="1"/>
          </p:cNvSpPr>
          <p:nvPr>
            <p:ph type="sldNum" sz="quarter" idx="10"/>
          </p:nvPr>
        </p:nvSpPr>
        <p:spPr/>
        <p:txBody>
          <a:bodyPr/>
          <a:lstStyle/>
          <a:p>
            <a:fld id="{FD9F77B3-A670-45EE-9F40-2DFCCCC194AC}" type="slidenum">
              <a:rPr lang="en-US" smtClean="0"/>
              <a:pPr/>
              <a:t>142</a:t>
            </a:fld>
            <a:endParaRPr lang="en-US"/>
          </a:p>
        </p:txBody>
      </p:sp>
    </p:spTree>
    <p:extLst>
      <p:ext uri="{BB962C8B-B14F-4D97-AF65-F5344CB8AC3E}">
        <p14:creationId xmlns:p14="http://schemas.microsoft.com/office/powerpoint/2010/main" xmlns="" val="412803062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Outlier</a:t>
            </a:r>
            <a:endParaRPr lang="en-US" dirty="0"/>
          </a:p>
        </p:txBody>
      </p:sp>
      <p:sp>
        <p:nvSpPr>
          <p:cNvPr id="4" name="Slide Number Placeholder 3"/>
          <p:cNvSpPr>
            <a:spLocks noGrp="1"/>
          </p:cNvSpPr>
          <p:nvPr>
            <p:ph type="sldNum" sz="quarter" idx="10"/>
          </p:nvPr>
        </p:nvSpPr>
        <p:spPr/>
        <p:txBody>
          <a:bodyPr/>
          <a:lstStyle/>
          <a:p>
            <a:fld id="{FD9F77B3-A670-45EE-9F40-2DFCCCC194AC}" type="slidenum">
              <a:rPr lang="en-US" smtClean="0"/>
              <a:pPr/>
              <a:t>143</a:t>
            </a:fld>
            <a:endParaRPr lang="en-US"/>
          </a:p>
        </p:txBody>
      </p:sp>
    </p:spTree>
    <p:extLst>
      <p:ext uri="{BB962C8B-B14F-4D97-AF65-F5344CB8AC3E}">
        <p14:creationId xmlns:p14="http://schemas.microsoft.com/office/powerpoint/2010/main" xmlns="" val="35125879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 </a:t>
            </a:r>
            <a:r>
              <a:rPr lang="en-US" sz="1200" b="0" dirty="0" smtClean="0">
                <a:solidFill>
                  <a:srgbClr val="0000FF"/>
                </a:solidFill>
                <a:latin typeface="Arial - 20"/>
              </a:rPr>
              <a:t>B</a:t>
            </a:r>
          </a:p>
          <a:p>
            <a:r>
              <a:rPr lang="en-US" sz="1200" b="0" dirty="0" smtClean="0">
                <a:solidFill>
                  <a:srgbClr val="0000FF"/>
                </a:solidFill>
                <a:latin typeface="Arial - 20"/>
              </a:rPr>
              <a:t>This</a:t>
            </a:r>
            <a:r>
              <a:rPr lang="en-US" sz="1200" dirty="0" smtClean="0">
                <a:solidFill>
                  <a:srgbClr val="0000FF"/>
                </a:solidFill>
                <a:latin typeface="Arial - 20"/>
              </a:rPr>
              <a:t> is because the upper quartile is closer to the median so their ages vary more than the younger group.</a:t>
            </a:r>
          </a:p>
        </p:txBody>
      </p:sp>
      <p:sp>
        <p:nvSpPr>
          <p:cNvPr id="4" name="Slide Number Placeholder 3"/>
          <p:cNvSpPr>
            <a:spLocks noGrp="1"/>
          </p:cNvSpPr>
          <p:nvPr>
            <p:ph type="sldNum" sz="quarter" idx="10"/>
          </p:nvPr>
        </p:nvSpPr>
        <p:spPr/>
        <p:txBody>
          <a:bodyPr/>
          <a:lstStyle/>
          <a:p>
            <a:fld id="{FD9F77B3-A670-45EE-9F40-2DFCCCC194AC}" type="slidenum">
              <a:rPr lang="en-US" smtClean="0"/>
              <a:pPr/>
              <a:t>144</a:t>
            </a:fld>
            <a:endParaRPr lang="en-US"/>
          </a:p>
        </p:txBody>
      </p:sp>
    </p:spTree>
    <p:extLst>
      <p:ext uri="{BB962C8B-B14F-4D97-AF65-F5344CB8AC3E}">
        <p14:creationId xmlns:p14="http://schemas.microsoft.com/office/powerpoint/2010/main" xmlns="" val="235657787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Answer</a:t>
            </a:r>
            <a:r>
              <a:rPr lang="en-US" b="0" dirty="0" smtClean="0"/>
              <a:t>: </a:t>
            </a:r>
            <a:r>
              <a:rPr lang="en-US" b="0" dirty="0" smtClean="0">
                <a:solidFill>
                  <a:srgbClr val="0000FF"/>
                </a:solidFill>
                <a:latin typeface="Arial - 24"/>
              </a:rPr>
              <a:t>A</a:t>
            </a:r>
          </a:p>
          <a:p>
            <a:endParaRPr lang="en-US" b="0" dirty="0" smtClean="0">
              <a:solidFill>
                <a:srgbClr val="0000FF"/>
              </a:solidFill>
              <a:latin typeface="Arial - 24"/>
            </a:endParaRPr>
          </a:p>
          <a:p>
            <a:r>
              <a:rPr lang="en-US" b="0" dirty="0" smtClean="0">
                <a:solidFill>
                  <a:srgbClr val="0000FF"/>
                </a:solidFill>
                <a:latin typeface="Arial - 24"/>
              </a:rPr>
              <a:t>The students in this interval are the closest in age to each other because the interval is small. </a:t>
            </a:r>
          </a:p>
        </p:txBody>
      </p:sp>
      <p:sp>
        <p:nvSpPr>
          <p:cNvPr id="4" name="Slide Number Placeholder 3"/>
          <p:cNvSpPr>
            <a:spLocks noGrp="1"/>
          </p:cNvSpPr>
          <p:nvPr>
            <p:ph type="sldNum" sz="quarter" idx="10"/>
          </p:nvPr>
        </p:nvSpPr>
        <p:spPr/>
        <p:txBody>
          <a:bodyPr/>
          <a:lstStyle/>
          <a:p>
            <a:fld id="{FD9F77B3-A670-45EE-9F40-2DFCCCC194AC}" type="slidenum">
              <a:rPr lang="en-US" smtClean="0"/>
              <a:pPr/>
              <a:t>145</a:t>
            </a:fld>
            <a:endParaRPr lang="en-US"/>
          </a:p>
        </p:txBody>
      </p:sp>
    </p:spTree>
    <p:extLst>
      <p:ext uri="{BB962C8B-B14F-4D97-AF65-F5344CB8AC3E}">
        <p14:creationId xmlns:p14="http://schemas.microsoft.com/office/powerpoint/2010/main" xmlns="" val="2645601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0" dirty="0" smtClean="0"/>
              <a:t>Teacher’s instructions: </a:t>
            </a:r>
            <a:r>
              <a:rPr lang="en-US" b="0" dirty="0" smtClean="0">
                <a:solidFill>
                  <a:srgbClr val="0000FF"/>
                </a:solidFill>
                <a:latin typeface="Arial - 24"/>
              </a:rPr>
              <a:t>The mean is 6 and the median is 7.</a:t>
            </a:r>
          </a:p>
          <a:p>
            <a:endParaRPr lang="en-US" b="0" dirty="0" smtClean="0">
              <a:solidFill>
                <a:srgbClr val="0000FF"/>
              </a:solidFill>
              <a:latin typeface="Arial - 24"/>
            </a:endParaRPr>
          </a:p>
          <a:p>
            <a:r>
              <a:rPr lang="en-US" b="0" dirty="0" smtClean="0">
                <a:solidFill>
                  <a:srgbClr val="0000FF"/>
                </a:solidFill>
                <a:latin typeface="Arial - 24"/>
              </a:rPr>
              <a:t>The mean tells us that if the data were evenly distributed, each student would have 6 coins.</a:t>
            </a:r>
          </a:p>
          <a:p>
            <a:endParaRPr lang="en-US" b="1" dirty="0" smtClean="0">
              <a:solidFill>
                <a:srgbClr val="0000FF"/>
              </a:solidFill>
              <a:latin typeface="Arial - 24"/>
            </a:endParaRPr>
          </a:p>
          <a:p>
            <a:r>
              <a:rPr lang="en-US" b="1" dirty="0" smtClean="0">
                <a:solidFill>
                  <a:srgbClr val="0000FF"/>
                </a:solidFill>
                <a:latin typeface="Arial - 24"/>
              </a:rPr>
              <a:t>The median tells us that half the class has more than 7 coins and the other half has less than 7.</a:t>
            </a:r>
          </a:p>
        </p:txBody>
      </p:sp>
      <p:sp>
        <p:nvSpPr>
          <p:cNvPr id="4" name="Slide Number Placeholder 3"/>
          <p:cNvSpPr>
            <a:spLocks noGrp="1"/>
          </p:cNvSpPr>
          <p:nvPr>
            <p:ph type="sldNum" sz="quarter" idx="10"/>
          </p:nvPr>
        </p:nvSpPr>
        <p:spPr/>
        <p:txBody>
          <a:bodyPr/>
          <a:lstStyle/>
          <a:p>
            <a:fld id="{FD9F77B3-A670-45EE-9F40-2DFCCCC194AC}" type="slidenum">
              <a:rPr lang="en-US" smtClean="0"/>
              <a:pPr/>
              <a:t>20</a:t>
            </a:fld>
            <a:endParaRPr lang="en-US"/>
          </a:p>
        </p:txBody>
      </p:sp>
    </p:spTree>
    <p:extLst>
      <p:ext uri="{BB962C8B-B14F-4D97-AF65-F5344CB8AC3E}">
        <p14:creationId xmlns:p14="http://schemas.microsoft.com/office/powerpoint/2010/main" xmlns="" val="1160685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37781" indent="0" algn="ctr">
              <a:buNone/>
              <a:defRPr>
                <a:solidFill>
                  <a:schemeClr val="tx1">
                    <a:tint val="75000"/>
                  </a:schemeClr>
                </a:solidFill>
              </a:defRPr>
            </a:lvl2pPr>
            <a:lvl3pPr marL="675562" indent="0" algn="ctr">
              <a:buNone/>
              <a:defRPr>
                <a:solidFill>
                  <a:schemeClr val="tx1">
                    <a:tint val="75000"/>
                  </a:schemeClr>
                </a:solidFill>
              </a:defRPr>
            </a:lvl3pPr>
            <a:lvl4pPr marL="1013343" indent="0" algn="ctr">
              <a:buNone/>
              <a:defRPr>
                <a:solidFill>
                  <a:schemeClr val="tx1">
                    <a:tint val="75000"/>
                  </a:schemeClr>
                </a:solidFill>
              </a:defRPr>
            </a:lvl4pPr>
            <a:lvl5pPr marL="1351125" indent="0" algn="ctr">
              <a:buNone/>
              <a:defRPr>
                <a:solidFill>
                  <a:schemeClr val="tx1">
                    <a:tint val="75000"/>
                  </a:schemeClr>
                </a:solidFill>
              </a:defRPr>
            </a:lvl5pPr>
            <a:lvl6pPr marL="1688906" indent="0" algn="ctr">
              <a:buNone/>
              <a:defRPr>
                <a:solidFill>
                  <a:schemeClr val="tx1">
                    <a:tint val="75000"/>
                  </a:schemeClr>
                </a:solidFill>
              </a:defRPr>
            </a:lvl6pPr>
            <a:lvl7pPr marL="2026687" indent="0" algn="ctr">
              <a:buNone/>
              <a:defRPr>
                <a:solidFill>
                  <a:schemeClr val="tx1">
                    <a:tint val="75000"/>
                  </a:schemeClr>
                </a:solidFill>
              </a:defRPr>
            </a:lvl7pPr>
            <a:lvl8pPr marL="2364469" indent="0" algn="ctr">
              <a:buNone/>
              <a:defRPr>
                <a:solidFill>
                  <a:schemeClr val="tx1">
                    <a:tint val="75000"/>
                  </a:schemeClr>
                </a:solidFill>
              </a:defRPr>
            </a:lvl8pPr>
            <a:lvl9pPr marL="270224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538ED4-CE46-4B49-A1F5-83359EF6AA81}" type="datetimeFigureOut">
              <a:rPr lang="en-US" smtClean="0"/>
              <a:pPr/>
              <a:t>11/16/2012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978F2-D39B-4A55-9F42-3CC4D41392CA}" type="slidenum">
              <a:rPr lang="en-US" smtClean="0"/>
              <a:pPr/>
              <a:t>‹#›</a:t>
            </a:fld>
            <a:endParaRPr lang="en-US"/>
          </a:p>
        </p:txBody>
      </p:sp>
    </p:spTree>
    <p:extLst>
      <p:ext uri="{BB962C8B-B14F-4D97-AF65-F5344CB8AC3E}">
        <p14:creationId xmlns:p14="http://schemas.microsoft.com/office/powerpoint/2010/main" xmlns="" val="125748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538ED4-CE46-4B49-A1F5-83359EF6AA81}" type="datetimeFigureOut">
              <a:rPr lang="en-US" smtClean="0"/>
              <a:pPr/>
              <a:t>11/16/2012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978F2-D39B-4A55-9F42-3CC4D41392CA}" type="slidenum">
              <a:rPr lang="en-US" smtClean="0"/>
              <a:pPr/>
              <a:t>‹#›</a:t>
            </a:fld>
            <a:endParaRPr lang="en-US"/>
          </a:p>
        </p:txBody>
      </p:sp>
    </p:spTree>
    <p:extLst>
      <p:ext uri="{BB962C8B-B14F-4D97-AF65-F5344CB8AC3E}">
        <p14:creationId xmlns:p14="http://schemas.microsoft.com/office/powerpoint/2010/main" xmlns="" val="1523474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2"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538ED4-CE46-4B49-A1F5-83359EF6AA81}" type="datetimeFigureOut">
              <a:rPr lang="en-US" smtClean="0"/>
              <a:pPr/>
              <a:t>11/16/2012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978F2-D39B-4A55-9F42-3CC4D41392CA}" type="slidenum">
              <a:rPr lang="en-US" smtClean="0"/>
              <a:pPr/>
              <a:t>‹#›</a:t>
            </a:fld>
            <a:endParaRPr lang="en-US"/>
          </a:p>
        </p:txBody>
      </p:sp>
    </p:spTree>
    <p:extLst>
      <p:ext uri="{BB962C8B-B14F-4D97-AF65-F5344CB8AC3E}">
        <p14:creationId xmlns:p14="http://schemas.microsoft.com/office/powerpoint/2010/main" xmlns="" val="2482894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36"/>
            <a:ext cx="7772400" cy="147002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345814" indent="0" algn="ctr">
              <a:buNone/>
              <a:defRPr>
                <a:solidFill>
                  <a:schemeClr val="tx1">
                    <a:tint val="75000"/>
                  </a:schemeClr>
                </a:solidFill>
              </a:defRPr>
            </a:lvl2pPr>
            <a:lvl3pPr marL="691629" indent="0" algn="ctr">
              <a:buNone/>
              <a:defRPr>
                <a:solidFill>
                  <a:schemeClr val="tx1">
                    <a:tint val="75000"/>
                  </a:schemeClr>
                </a:solidFill>
              </a:defRPr>
            </a:lvl3pPr>
            <a:lvl4pPr marL="1037442" indent="0" algn="ctr">
              <a:buNone/>
              <a:defRPr>
                <a:solidFill>
                  <a:schemeClr val="tx1">
                    <a:tint val="75000"/>
                  </a:schemeClr>
                </a:solidFill>
              </a:defRPr>
            </a:lvl4pPr>
            <a:lvl5pPr marL="1383257" indent="0" algn="ctr">
              <a:buNone/>
              <a:defRPr>
                <a:solidFill>
                  <a:schemeClr val="tx1">
                    <a:tint val="75000"/>
                  </a:schemeClr>
                </a:solidFill>
              </a:defRPr>
            </a:lvl5pPr>
            <a:lvl6pPr marL="1729071" indent="0" algn="ctr">
              <a:buNone/>
              <a:defRPr>
                <a:solidFill>
                  <a:schemeClr val="tx1">
                    <a:tint val="75000"/>
                  </a:schemeClr>
                </a:solidFill>
              </a:defRPr>
            </a:lvl6pPr>
            <a:lvl7pPr marL="2074886" indent="0" algn="ctr">
              <a:buNone/>
              <a:defRPr>
                <a:solidFill>
                  <a:schemeClr val="tx1">
                    <a:tint val="75000"/>
                  </a:schemeClr>
                </a:solidFill>
              </a:defRPr>
            </a:lvl7pPr>
            <a:lvl8pPr marL="2420699" indent="0" algn="ctr">
              <a:buNone/>
              <a:defRPr>
                <a:solidFill>
                  <a:schemeClr val="tx1">
                    <a:tint val="75000"/>
                  </a:schemeClr>
                </a:solidFill>
              </a:defRPr>
            </a:lvl8pPr>
            <a:lvl9pPr marL="276651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3E3C90-EB26-49A0-B9D0-39D586F57617}" type="datetimeFigureOut">
              <a:rPr lang="en-US" smtClean="0">
                <a:solidFill>
                  <a:prstClr val="black">
                    <a:tint val="75000"/>
                  </a:prstClr>
                </a:solidFill>
              </a:rPr>
              <a:pPr/>
              <a:t>11/16/2012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A655B7-8BEE-42A3-AC56-BF0A8DD818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47596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E3C90-EB26-49A0-B9D0-39D586F57617}" type="datetimeFigureOut">
              <a:rPr lang="en-US" smtClean="0">
                <a:solidFill>
                  <a:prstClr val="black">
                    <a:tint val="75000"/>
                  </a:prstClr>
                </a:solidFill>
              </a:rPr>
              <a:pPr/>
              <a:t>11/16/2012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A655B7-8BEE-42A3-AC56-BF0A8DD818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3957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9"/>
            <a:ext cx="7772400" cy="1362075"/>
          </a:xfrm>
        </p:spPr>
        <p:txBody>
          <a:bodyPr anchor="t"/>
          <a:lstStyle>
            <a:lvl1pPr algn="l">
              <a:defRPr sz="31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21"/>
            <a:ext cx="7772400" cy="1500187"/>
          </a:xfrm>
        </p:spPr>
        <p:txBody>
          <a:bodyPr anchor="b"/>
          <a:lstStyle>
            <a:lvl1pPr marL="0" indent="0">
              <a:buNone/>
              <a:defRPr sz="1500">
                <a:solidFill>
                  <a:schemeClr val="tx1">
                    <a:tint val="75000"/>
                  </a:schemeClr>
                </a:solidFill>
              </a:defRPr>
            </a:lvl1pPr>
            <a:lvl2pPr marL="345814" indent="0">
              <a:buNone/>
              <a:defRPr sz="1400">
                <a:solidFill>
                  <a:schemeClr val="tx1">
                    <a:tint val="75000"/>
                  </a:schemeClr>
                </a:solidFill>
              </a:defRPr>
            </a:lvl2pPr>
            <a:lvl3pPr marL="691629" indent="0">
              <a:buNone/>
              <a:defRPr sz="1200">
                <a:solidFill>
                  <a:schemeClr val="tx1">
                    <a:tint val="75000"/>
                  </a:schemeClr>
                </a:solidFill>
              </a:defRPr>
            </a:lvl3pPr>
            <a:lvl4pPr marL="1037442" indent="0">
              <a:buNone/>
              <a:defRPr sz="1000">
                <a:solidFill>
                  <a:schemeClr val="tx1">
                    <a:tint val="75000"/>
                  </a:schemeClr>
                </a:solidFill>
              </a:defRPr>
            </a:lvl4pPr>
            <a:lvl5pPr marL="1383257" indent="0">
              <a:buNone/>
              <a:defRPr sz="1000">
                <a:solidFill>
                  <a:schemeClr val="tx1">
                    <a:tint val="75000"/>
                  </a:schemeClr>
                </a:solidFill>
              </a:defRPr>
            </a:lvl5pPr>
            <a:lvl6pPr marL="1729071" indent="0">
              <a:buNone/>
              <a:defRPr sz="1000">
                <a:solidFill>
                  <a:schemeClr val="tx1">
                    <a:tint val="75000"/>
                  </a:schemeClr>
                </a:solidFill>
              </a:defRPr>
            </a:lvl6pPr>
            <a:lvl7pPr marL="2074886" indent="0">
              <a:buNone/>
              <a:defRPr sz="1000">
                <a:solidFill>
                  <a:schemeClr val="tx1">
                    <a:tint val="75000"/>
                  </a:schemeClr>
                </a:solidFill>
              </a:defRPr>
            </a:lvl7pPr>
            <a:lvl8pPr marL="2420699" indent="0">
              <a:buNone/>
              <a:defRPr sz="1000">
                <a:solidFill>
                  <a:schemeClr val="tx1">
                    <a:tint val="75000"/>
                  </a:schemeClr>
                </a:solidFill>
              </a:defRPr>
            </a:lvl8pPr>
            <a:lvl9pPr marL="2766514" indent="0">
              <a:buNone/>
              <a:defRPr sz="1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3E3C90-EB26-49A0-B9D0-39D586F57617}" type="datetimeFigureOut">
              <a:rPr lang="en-US" smtClean="0">
                <a:solidFill>
                  <a:prstClr val="black">
                    <a:tint val="75000"/>
                  </a:prstClr>
                </a:solidFill>
              </a:rPr>
              <a:pPr/>
              <a:t>11/16/2012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A655B7-8BEE-42A3-AC56-BF0A8DD818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42049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8" y="1600202"/>
            <a:ext cx="40386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17" y="1600202"/>
            <a:ext cx="40386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3E3C90-EB26-49A0-B9D0-39D586F57617}" type="datetimeFigureOut">
              <a:rPr lang="en-US" smtClean="0">
                <a:solidFill>
                  <a:prstClr val="black">
                    <a:tint val="75000"/>
                  </a:prstClr>
                </a:solidFill>
              </a:rPr>
              <a:pPr/>
              <a:t>11/16/2012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A655B7-8BEE-42A3-AC56-BF0A8DD818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63776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21"/>
            <a:ext cx="4040188" cy="639762"/>
          </a:xfrm>
        </p:spPr>
        <p:txBody>
          <a:bodyPr anchor="b"/>
          <a:lstStyle>
            <a:lvl1pPr marL="0" indent="0">
              <a:buNone/>
              <a:defRPr sz="1800" b="1"/>
            </a:lvl1pPr>
            <a:lvl2pPr marL="345814" indent="0">
              <a:buNone/>
              <a:defRPr sz="1500" b="1"/>
            </a:lvl2pPr>
            <a:lvl3pPr marL="691629" indent="0">
              <a:buNone/>
              <a:defRPr sz="1400" b="1"/>
            </a:lvl3pPr>
            <a:lvl4pPr marL="1037442" indent="0">
              <a:buNone/>
              <a:defRPr sz="1200" b="1"/>
            </a:lvl4pPr>
            <a:lvl5pPr marL="1383257" indent="0">
              <a:buNone/>
              <a:defRPr sz="1200" b="1"/>
            </a:lvl5pPr>
            <a:lvl6pPr marL="1729071" indent="0">
              <a:buNone/>
              <a:defRPr sz="1200" b="1"/>
            </a:lvl6pPr>
            <a:lvl7pPr marL="2074886" indent="0">
              <a:buNone/>
              <a:defRPr sz="1200" b="1"/>
            </a:lvl7pPr>
            <a:lvl8pPr marL="2420699" indent="0">
              <a:buNone/>
              <a:defRPr sz="1200" b="1"/>
            </a:lvl8pPr>
            <a:lvl9pPr marL="2766514"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1" y="2174876"/>
            <a:ext cx="4040188" cy="3951287"/>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21"/>
            <a:ext cx="4041775" cy="639762"/>
          </a:xfrm>
        </p:spPr>
        <p:txBody>
          <a:bodyPr anchor="b"/>
          <a:lstStyle>
            <a:lvl1pPr marL="0" indent="0">
              <a:buNone/>
              <a:defRPr sz="1800" b="1"/>
            </a:lvl1pPr>
            <a:lvl2pPr marL="345814" indent="0">
              <a:buNone/>
              <a:defRPr sz="1500" b="1"/>
            </a:lvl2pPr>
            <a:lvl3pPr marL="691629" indent="0">
              <a:buNone/>
              <a:defRPr sz="1400" b="1"/>
            </a:lvl3pPr>
            <a:lvl4pPr marL="1037442" indent="0">
              <a:buNone/>
              <a:defRPr sz="1200" b="1"/>
            </a:lvl4pPr>
            <a:lvl5pPr marL="1383257" indent="0">
              <a:buNone/>
              <a:defRPr sz="1200" b="1"/>
            </a:lvl5pPr>
            <a:lvl6pPr marL="1729071" indent="0">
              <a:buNone/>
              <a:defRPr sz="1200" b="1"/>
            </a:lvl6pPr>
            <a:lvl7pPr marL="2074886" indent="0">
              <a:buNone/>
              <a:defRPr sz="1200" b="1"/>
            </a:lvl7pPr>
            <a:lvl8pPr marL="2420699" indent="0">
              <a:buNone/>
              <a:defRPr sz="1200" b="1"/>
            </a:lvl8pPr>
            <a:lvl9pPr marL="2766514"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30" y="2174876"/>
            <a:ext cx="4041775" cy="3951287"/>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3E3C90-EB26-49A0-B9D0-39D586F57617}" type="datetimeFigureOut">
              <a:rPr lang="en-US" smtClean="0">
                <a:solidFill>
                  <a:prstClr val="black">
                    <a:tint val="75000"/>
                  </a:prstClr>
                </a:solidFill>
              </a:rPr>
              <a:pPr/>
              <a:t>11/16/2012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8A655B7-8BEE-42A3-AC56-BF0A8DD818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18514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3E3C90-EB26-49A0-B9D0-39D586F57617}" type="datetimeFigureOut">
              <a:rPr lang="en-US" smtClean="0">
                <a:solidFill>
                  <a:prstClr val="black">
                    <a:tint val="75000"/>
                  </a:prstClr>
                </a:solidFill>
              </a:rPr>
              <a:pPr/>
              <a:t>11/16/2012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8A655B7-8BEE-42A3-AC56-BF0A8DD818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14123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E3C90-EB26-49A0-B9D0-39D586F57617}" type="datetimeFigureOut">
              <a:rPr lang="en-US" smtClean="0">
                <a:solidFill>
                  <a:prstClr val="black">
                    <a:tint val="75000"/>
                  </a:prstClr>
                </a:solidFill>
              </a:rPr>
              <a:pPr/>
              <a:t>11/16/2012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8A655B7-8BEE-42A3-AC56-BF0A8DD818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68174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25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000"/>
            </a:lvl1pPr>
            <a:lvl2pPr marL="345814" indent="0">
              <a:buNone/>
              <a:defRPr sz="900"/>
            </a:lvl2pPr>
            <a:lvl3pPr marL="691629" indent="0">
              <a:buNone/>
              <a:defRPr sz="800"/>
            </a:lvl3pPr>
            <a:lvl4pPr marL="1037442" indent="0">
              <a:buNone/>
              <a:defRPr sz="700"/>
            </a:lvl4pPr>
            <a:lvl5pPr marL="1383257" indent="0">
              <a:buNone/>
              <a:defRPr sz="700"/>
            </a:lvl5pPr>
            <a:lvl6pPr marL="1729071" indent="0">
              <a:buNone/>
              <a:defRPr sz="700"/>
            </a:lvl6pPr>
            <a:lvl7pPr marL="2074886" indent="0">
              <a:buNone/>
              <a:defRPr sz="700"/>
            </a:lvl7pPr>
            <a:lvl8pPr marL="2420699" indent="0">
              <a:buNone/>
              <a:defRPr sz="700"/>
            </a:lvl8pPr>
            <a:lvl9pPr marL="2766514"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E3C90-EB26-49A0-B9D0-39D586F57617}" type="datetimeFigureOut">
              <a:rPr lang="en-US" smtClean="0">
                <a:solidFill>
                  <a:prstClr val="black">
                    <a:tint val="75000"/>
                  </a:prstClr>
                </a:solidFill>
              </a:rPr>
              <a:pPr/>
              <a:t>11/16/2012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A655B7-8BEE-42A3-AC56-BF0A8DD818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69875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538ED4-CE46-4B49-A1F5-83359EF6AA81}" type="datetimeFigureOut">
              <a:rPr lang="en-US" smtClean="0"/>
              <a:pPr/>
              <a:t>11/16/2012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978F2-D39B-4A55-9F42-3CC4D41392CA}" type="slidenum">
              <a:rPr lang="en-US" smtClean="0"/>
              <a:pPr/>
              <a:t>‹#›</a:t>
            </a:fld>
            <a:endParaRPr lang="en-US"/>
          </a:p>
        </p:txBody>
      </p:sp>
    </p:spTree>
    <p:extLst>
      <p:ext uri="{BB962C8B-B14F-4D97-AF65-F5344CB8AC3E}">
        <p14:creationId xmlns:p14="http://schemas.microsoft.com/office/powerpoint/2010/main" xmlns="" val="28064168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8"/>
            <a:ext cx="5486400" cy="566739"/>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500"/>
            </a:lvl1pPr>
            <a:lvl2pPr marL="345814" indent="0">
              <a:buNone/>
              <a:defRPr sz="2100"/>
            </a:lvl2pPr>
            <a:lvl3pPr marL="691629" indent="0">
              <a:buNone/>
              <a:defRPr sz="1800"/>
            </a:lvl3pPr>
            <a:lvl4pPr marL="1037442" indent="0">
              <a:buNone/>
              <a:defRPr sz="1500"/>
            </a:lvl4pPr>
            <a:lvl5pPr marL="1383257" indent="0">
              <a:buNone/>
              <a:defRPr sz="1500"/>
            </a:lvl5pPr>
            <a:lvl6pPr marL="1729071" indent="0">
              <a:buNone/>
              <a:defRPr sz="1500"/>
            </a:lvl6pPr>
            <a:lvl7pPr marL="2074886" indent="0">
              <a:buNone/>
              <a:defRPr sz="1500"/>
            </a:lvl7pPr>
            <a:lvl8pPr marL="2420699" indent="0">
              <a:buNone/>
              <a:defRPr sz="1500"/>
            </a:lvl8pPr>
            <a:lvl9pPr marL="2766514" indent="0">
              <a:buNone/>
              <a:defRPr sz="1500"/>
            </a:lvl9pPr>
          </a:lstStyle>
          <a:p>
            <a:endParaRPr lang="en-US"/>
          </a:p>
        </p:txBody>
      </p:sp>
      <p:sp>
        <p:nvSpPr>
          <p:cNvPr id="4" name="Text Placeholder 3"/>
          <p:cNvSpPr>
            <a:spLocks noGrp="1"/>
          </p:cNvSpPr>
          <p:nvPr>
            <p:ph type="body" sz="half" idx="2"/>
          </p:nvPr>
        </p:nvSpPr>
        <p:spPr>
          <a:xfrm>
            <a:off x="1792288" y="5367346"/>
            <a:ext cx="5486400" cy="804861"/>
          </a:xfrm>
        </p:spPr>
        <p:txBody>
          <a:bodyPr/>
          <a:lstStyle>
            <a:lvl1pPr marL="0" indent="0">
              <a:buNone/>
              <a:defRPr sz="1000"/>
            </a:lvl1pPr>
            <a:lvl2pPr marL="345814" indent="0">
              <a:buNone/>
              <a:defRPr sz="900"/>
            </a:lvl2pPr>
            <a:lvl3pPr marL="691629" indent="0">
              <a:buNone/>
              <a:defRPr sz="800"/>
            </a:lvl3pPr>
            <a:lvl4pPr marL="1037442" indent="0">
              <a:buNone/>
              <a:defRPr sz="700"/>
            </a:lvl4pPr>
            <a:lvl5pPr marL="1383257" indent="0">
              <a:buNone/>
              <a:defRPr sz="700"/>
            </a:lvl5pPr>
            <a:lvl6pPr marL="1729071" indent="0">
              <a:buNone/>
              <a:defRPr sz="700"/>
            </a:lvl6pPr>
            <a:lvl7pPr marL="2074886" indent="0">
              <a:buNone/>
              <a:defRPr sz="700"/>
            </a:lvl7pPr>
            <a:lvl8pPr marL="2420699" indent="0">
              <a:buNone/>
              <a:defRPr sz="700"/>
            </a:lvl8pPr>
            <a:lvl9pPr marL="2766514"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E3C90-EB26-49A0-B9D0-39D586F57617}" type="datetimeFigureOut">
              <a:rPr lang="en-US" smtClean="0">
                <a:solidFill>
                  <a:prstClr val="black">
                    <a:tint val="75000"/>
                  </a:prstClr>
                </a:solidFill>
              </a:rPr>
              <a:pPr/>
              <a:t>11/16/2012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A655B7-8BEE-42A3-AC56-BF0A8DD818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72931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E3C90-EB26-49A0-B9D0-39D586F57617}" type="datetimeFigureOut">
              <a:rPr lang="en-US" smtClean="0">
                <a:solidFill>
                  <a:prstClr val="black">
                    <a:tint val="75000"/>
                  </a:prstClr>
                </a:solidFill>
              </a:rPr>
              <a:pPr/>
              <a:t>11/16/2012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A655B7-8BEE-42A3-AC56-BF0A8DD818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11014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2"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E3C90-EB26-49A0-B9D0-39D586F57617}" type="datetimeFigureOut">
              <a:rPr lang="en-US" smtClean="0">
                <a:solidFill>
                  <a:prstClr val="black">
                    <a:tint val="75000"/>
                  </a:prstClr>
                </a:solidFill>
              </a:rPr>
              <a:pPr/>
              <a:t>11/16/2012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A655B7-8BEE-42A3-AC56-BF0A8DD818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69601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37781" indent="0" algn="ctr">
              <a:buNone/>
              <a:defRPr>
                <a:solidFill>
                  <a:schemeClr val="tx1">
                    <a:tint val="75000"/>
                  </a:schemeClr>
                </a:solidFill>
              </a:defRPr>
            </a:lvl2pPr>
            <a:lvl3pPr marL="675562" indent="0" algn="ctr">
              <a:buNone/>
              <a:defRPr>
                <a:solidFill>
                  <a:schemeClr val="tx1">
                    <a:tint val="75000"/>
                  </a:schemeClr>
                </a:solidFill>
              </a:defRPr>
            </a:lvl3pPr>
            <a:lvl4pPr marL="1013343" indent="0" algn="ctr">
              <a:buNone/>
              <a:defRPr>
                <a:solidFill>
                  <a:schemeClr val="tx1">
                    <a:tint val="75000"/>
                  </a:schemeClr>
                </a:solidFill>
              </a:defRPr>
            </a:lvl4pPr>
            <a:lvl5pPr marL="1351125" indent="0" algn="ctr">
              <a:buNone/>
              <a:defRPr>
                <a:solidFill>
                  <a:schemeClr val="tx1">
                    <a:tint val="75000"/>
                  </a:schemeClr>
                </a:solidFill>
              </a:defRPr>
            </a:lvl5pPr>
            <a:lvl6pPr marL="1688906" indent="0" algn="ctr">
              <a:buNone/>
              <a:defRPr>
                <a:solidFill>
                  <a:schemeClr val="tx1">
                    <a:tint val="75000"/>
                  </a:schemeClr>
                </a:solidFill>
              </a:defRPr>
            </a:lvl6pPr>
            <a:lvl7pPr marL="2026687" indent="0" algn="ctr">
              <a:buNone/>
              <a:defRPr>
                <a:solidFill>
                  <a:schemeClr val="tx1">
                    <a:tint val="75000"/>
                  </a:schemeClr>
                </a:solidFill>
              </a:defRPr>
            </a:lvl7pPr>
            <a:lvl8pPr marL="2364469" indent="0" algn="ctr">
              <a:buNone/>
              <a:defRPr>
                <a:solidFill>
                  <a:schemeClr val="tx1">
                    <a:tint val="75000"/>
                  </a:schemeClr>
                </a:solidFill>
              </a:defRPr>
            </a:lvl8pPr>
            <a:lvl9pPr marL="270224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538ED4-CE46-4B49-A1F5-83359EF6AA81}" type="datetimeFigureOut">
              <a:rPr lang="en-US" smtClean="0">
                <a:solidFill>
                  <a:prstClr val="black">
                    <a:tint val="75000"/>
                  </a:prstClr>
                </a:solidFill>
              </a:rPr>
              <a:pPr/>
              <a:t>11/16/2012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6978F2-D39B-4A55-9F42-3CC4D41392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87177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538ED4-CE46-4B49-A1F5-83359EF6AA81}" type="datetimeFigureOut">
              <a:rPr lang="en-US" smtClean="0">
                <a:solidFill>
                  <a:prstClr val="black">
                    <a:tint val="75000"/>
                  </a:prstClr>
                </a:solidFill>
              </a:rPr>
              <a:pPr/>
              <a:t>11/16/2012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6978F2-D39B-4A55-9F42-3CC4D41392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94318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1500">
                <a:solidFill>
                  <a:schemeClr val="tx1">
                    <a:tint val="75000"/>
                  </a:schemeClr>
                </a:solidFill>
              </a:defRPr>
            </a:lvl1pPr>
            <a:lvl2pPr marL="337781" indent="0">
              <a:buNone/>
              <a:defRPr sz="1300">
                <a:solidFill>
                  <a:schemeClr val="tx1">
                    <a:tint val="75000"/>
                  </a:schemeClr>
                </a:solidFill>
              </a:defRPr>
            </a:lvl2pPr>
            <a:lvl3pPr marL="675562" indent="0">
              <a:buNone/>
              <a:defRPr sz="1200">
                <a:solidFill>
                  <a:schemeClr val="tx1">
                    <a:tint val="75000"/>
                  </a:schemeClr>
                </a:solidFill>
              </a:defRPr>
            </a:lvl3pPr>
            <a:lvl4pPr marL="1013343" indent="0">
              <a:buNone/>
              <a:defRPr sz="1000">
                <a:solidFill>
                  <a:schemeClr val="tx1">
                    <a:tint val="75000"/>
                  </a:schemeClr>
                </a:solidFill>
              </a:defRPr>
            </a:lvl4pPr>
            <a:lvl5pPr marL="1351125" indent="0">
              <a:buNone/>
              <a:defRPr sz="1000">
                <a:solidFill>
                  <a:schemeClr val="tx1">
                    <a:tint val="75000"/>
                  </a:schemeClr>
                </a:solidFill>
              </a:defRPr>
            </a:lvl5pPr>
            <a:lvl6pPr marL="1688906" indent="0">
              <a:buNone/>
              <a:defRPr sz="1000">
                <a:solidFill>
                  <a:schemeClr val="tx1">
                    <a:tint val="75000"/>
                  </a:schemeClr>
                </a:solidFill>
              </a:defRPr>
            </a:lvl6pPr>
            <a:lvl7pPr marL="2026687" indent="0">
              <a:buNone/>
              <a:defRPr sz="1000">
                <a:solidFill>
                  <a:schemeClr val="tx1">
                    <a:tint val="75000"/>
                  </a:schemeClr>
                </a:solidFill>
              </a:defRPr>
            </a:lvl7pPr>
            <a:lvl8pPr marL="2364469" indent="0">
              <a:buNone/>
              <a:defRPr sz="1000">
                <a:solidFill>
                  <a:schemeClr val="tx1">
                    <a:tint val="75000"/>
                  </a:schemeClr>
                </a:solidFill>
              </a:defRPr>
            </a:lvl8pPr>
            <a:lvl9pPr marL="2702248" indent="0">
              <a:buNone/>
              <a:defRPr sz="1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538ED4-CE46-4B49-A1F5-83359EF6AA81}" type="datetimeFigureOut">
              <a:rPr lang="en-US" smtClean="0">
                <a:solidFill>
                  <a:prstClr val="black">
                    <a:tint val="75000"/>
                  </a:prstClr>
                </a:solidFill>
              </a:rPr>
              <a:pPr/>
              <a:t>11/16/2012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6978F2-D39B-4A55-9F42-3CC4D41392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624718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600202"/>
            <a:ext cx="4038600" cy="452596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538ED4-CE46-4B49-A1F5-83359EF6AA81}" type="datetimeFigureOut">
              <a:rPr lang="en-US" smtClean="0">
                <a:solidFill>
                  <a:prstClr val="black">
                    <a:tint val="75000"/>
                  </a:prstClr>
                </a:solidFill>
              </a:rPr>
              <a:pPr/>
              <a:t>11/16/2012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6978F2-D39B-4A55-9F42-3CC4D41392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35768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5"/>
            <a:ext cx="4040188" cy="639762"/>
          </a:xfrm>
        </p:spPr>
        <p:txBody>
          <a:bodyPr anchor="b"/>
          <a:lstStyle>
            <a:lvl1pPr marL="0" indent="0">
              <a:buNone/>
              <a:defRPr sz="1800" b="1"/>
            </a:lvl1pPr>
            <a:lvl2pPr marL="337781" indent="0">
              <a:buNone/>
              <a:defRPr sz="1500" b="1"/>
            </a:lvl2pPr>
            <a:lvl3pPr marL="675562" indent="0">
              <a:buNone/>
              <a:defRPr sz="1300" b="1"/>
            </a:lvl3pPr>
            <a:lvl4pPr marL="1013343" indent="0">
              <a:buNone/>
              <a:defRPr sz="1200" b="1"/>
            </a:lvl4pPr>
            <a:lvl5pPr marL="1351125" indent="0">
              <a:buNone/>
              <a:defRPr sz="1200" b="1"/>
            </a:lvl5pPr>
            <a:lvl6pPr marL="1688906" indent="0">
              <a:buNone/>
              <a:defRPr sz="1200" b="1"/>
            </a:lvl6pPr>
            <a:lvl7pPr marL="2026687" indent="0">
              <a:buNone/>
              <a:defRPr sz="1200" b="1"/>
            </a:lvl7pPr>
            <a:lvl8pPr marL="2364469" indent="0">
              <a:buNone/>
              <a:defRPr sz="1200" b="1"/>
            </a:lvl8pPr>
            <a:lvl9pPr marL="270224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7"/>
            <a:ext cx="4040188" cy="3951288"/>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5"/>
            <a:ext cx="4041775" cy="639762"/>
          </a:xfrm>
        </p:spPr>
        <p:txBody>
          <a:bodyPr anchor="b"/>
          <a:lstStyle>
            <a:lvl1pPr marL="0" indent="0">
              <a:buNone/>
              <a:defRPr sz="1800" b="1"/>
            </a:lvl1pPr>
            <a:lvl2pPr marL="337781" indent="0">
              <a:buNone/>
              <a:defRPr sz="1500" b="1"/>
            </a:lvl2pPr>
            <a:lvl3pPr marL="675562" indent="0">
              <a:buNone/>
              <a:defRPr sz="1300" b="1"/>
            </a:lvl3pPr>
            <a:lvl4pPr marL="1013343" indent="0">
              <a:buNone/>
              <a:defRPr sz="1200" b="1"/>
            </a:lvl4pPr>
            <a:lvl5pPr marL="1351125" indent="0">
              <a:buNone/>
              <a:defRPr sz="1200" b="1"/>
            </a:lvl5pPr>
            <a:lvl6pPr marL="1688906" indent="0">
              <a:buNone/>
              <a:defRPr sz="1200" b="1"/>
            </a:lvl6pPr>
            <a:lvl7pPr marL="2026687" indent="0">
              <a:buNone/>
              <a:defRPr sz="1200" b="1"/>
            </a:lvl7pPr>
            <a:lvl8pPr marL="2364469" indent="0">
              <a:buNone/>
              <a:defRPr sz="1200" b="1"/>
            </a:lvl8pPr>
            <a:lvl9pPr marL="270224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9" y="2174877"/>
            <a:ext cx="4041775" cy="3951288"/>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538ED4-CE46-4B49-A1F5-83359EF6AA81}" type="datetimeFigureOut">
              <a:rPr lang="en-US" smtClean="0">
                <a:solidFill>
                  <a:prstClr val="black">
                    <a:tint val="75000"/>
                  </a:prstClr>
                </a:solidFill>
              </a:rPr>
              <a:pPr/>
              <a:t>11/16/2012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06978F2-D39B-4A55-9F42-3CC4D41392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506652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538ED4-CE46-4B49-A1F5-83359EF6AA81}" type="datetimeFigureOut">
              <a:rPr lang="en-US" smtClean="0">
                <a:solidFill>
                  <a:prstClr val="black">
                    <a:tint val="75000"/>
                  </a:prstClr>
                </a:solidFill>
              </a:rPr>
              <a:pPr/>
              <a:t>11/16/2012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06978F2-D39B-4A55-9F42-3CC4D41392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668363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538ED4-CE46-4B49-A1F5-83359EF6AA81}" type="datetimeFigureOut">
              <a:rPr lang="en-US" smtClean="0">
                <a:solidFill>
                  <a:prstClr val="black">
                    <a:tint val="75000"/>
                  </a:prstClr>
                </a:solidFill>
              </a:rPr>
              <a:pPr/>
              <a:t>11/16/2012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06978F2-D39B-4A55-9F42-3CC4D41392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08345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1500">
                <a:solidFill>
                  <a:schemeClr val="tx1">
                    <a:tint val="75000"/>
                  </a:schemeClr>
                </a:solidFill>
              </a:defRPr>
            </a:lvl1pPr>
            <a:lvl2pPr marL="337781" indent="0">
              <a:buNone/>
              <a:defRPr sz="1300">
                <a:solidFill>
                  <a:schemeClr val="tx1">
                    <a:tint val="75000"/>
                  </a:schemeClr>
                </a:solidFill>
              </a:defRPr>
            </a:lvl2pPr>
            <a:lvl3pPr marL="675562" indent="0">
              <a:buNone/>
              <a:defRPr sz="1200">
                <a:solidFill>
                  <a:schemeClr val="tx1">
                    <a:tint val="75000"/>
                  </a:schemeClr>
                </a:solidFill>
              </a:defRPr>
            </a:lvl3pPr>
            <a:lvl4pPr marL="1013343" indent="0">
              <a:buNone/>
              <a:defRPr sz="1000">
                <a:solidFill>
                  <a:schemeClr val="tx1">
                    <a:tint val="75000"/>
                  </a:schemeClr>
                </a:solidFill>
              </a:defRPr>
            </a:lvl4pPr>
            <a:lvl5pPr marL="1351125" indent="0">
              <a:buNone/>
              <a:defRPr sz="1000">
                <a:solidFill>
                  <a:schemeClr val="tx1">
                    <a:tint val="75000"/>
                  </a:schemeClr>
                </a:solidFill>
              </a:defRPr>
            </a:lvl5pPr>
            <a:lvl6pPr marL="1688906" indent="0">
              <a:buNone/>
              <a:defRPr sz="1000">
                <a:solidFill>
                  <a:schemeClr val="tx1">
                    <a:tint val="75000"/>
                  </a:schemeClr>
                </a:solidFill>
              </a:defRPr>
            </a:lvl6pPr>
            <a:lvl7pPr marL="2026687" indent="0">
              <a:buNone/>
              <a:defRPr sz="1000">
                <a:solidFill>
                  <a:schemeClr val="tx1">
                    <a:tint val="75000"/>
                  </a:schemeClr>
                </a:solidFill>
              </a:defRPr>
            </a:lvl7pPr>
            <a:lvl8pPr marL="2364469" indent="0">
              <a:buNone/>
              <a:defRPr sz="1000">
                <a:solidFill>
                  <a:schemeClr val="tx1">
                    <a:tint val="75000"/>
                  </a:schemeClr>
                </a:solidFill>
              </a:defRPr>
            </a:lvl8pPr>
            <a:lvl9pPr marL="2702248" indent="0">
              <a:buNone/>
              <a:defRPr sz="1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538ED4-CE46-4B49-A1F5-83359EF6AA81}" type="datetimeFigureOut">
              <a:rPr lang="en-US" smtClean="0"/>
              <a:pPr/>
              <a:t>11/16/2012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978F2-D39B-4A55-9F42-3CC4D41392CA}" type="slidenum">
              <a:rPr lang="en-US" smtClean="0"/>
              <a:pPr/>
              <a:t>‹#›</a:t>
            </a:fld>
            <a:endParaRPr lang="en-US"/>
          </a:p>
        </p:txBody>
      </p:sp>
    </p:spTree>
    <p:extLst>
      <p:ext uri="{BB962C8B-B14F-4D97-AF65-F5344CB8AC3E}">
        <p14:creationId xmlns:p14="http://schemas.microsoft.com/office/powerpoint/2010/main" xmlns="" val="19165143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4"/>
            <a:ext cx="3008313" cy="4691063"/>
          </a:xfrm>
        </p:spPr>
        <p:txBody>
          <a:bodyPr/>
          <a:lstStyle>
            <a:lvl1pPr marL="0" indent="0">
              <a:buNone/>
              <a:defRPr sz="1000"/>
            </a:lvl1pPr>
            <a:lvl2pPr marL="337781" indent="0">
              <a:buNone/>
              <a:defRPr sz="900"/>
            </a:lvl2pPr>
            <a:lvl3pPr marL="675562" indent="0">
              <a:buNone/>
              <a:defRPr sz="700"/>
            </a:lvl3pPr>
            <a:lvl4pPr marL="1013343" indent="0">
              <a:buNone/>
              <a:defRPr sz="700"/>
            </a:lvl4pPr>
            <a:lvl5pPr marL="1351125" indent="0">
              <a:buNone/>
              <a:defRPr sz="700"/>
            </a:lvl5pPr>
            <a:lvl6pPr marL="1688906" indent="0">
              <a:buNone/>
              <a:defRPr sz="700"/>
            </a:lvl6pPr>
            <a:lvl7pPr marL="2026687" indent="0">
              <a:buNone/>
              <a:defRPr sz="700"/>
            </a:lvl7pPr>
            <a:lvl8pPr marL="2364469" indent="0">
              <a:buNone/>
              <a:defRPr sz="700"/>
            </a:lvl8pPr>
            <a:lvl9pPr marL="270224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538ED4-CE46-4B49-A1F5-83359EF6AA81}" type="datetimeFigureOut">
              <a:rPr lang="en-US" smtClean="0">
                <a:solidFill>
                  <a:prstClr val="black">
                    <a:tint val="75000"/>
                  </a:prstClr>
                </a:solidFill>
              </a:rPr>
              <a:pPr/>
              <a:t>11/16/2012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6978F2-D39B-4A55-9F42-3CC4D41392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177891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37781" indent="0">
              <a:buNone/>
              <a:defRPr sz="2100"/>
            </a:lvl2pPr>
            <a:lvl3pPr marL="675562" indent="0">
              <a:buNone/>
              <a:defRPr sz="1800"/>
            </a:lvl3pPr>
            <a:lvl4pPr marL="1013343" indent="0">
              <a:buNone/>
              <a:defRPr sz="1500"/>
            </a:lvl4pPr>
            <a:lvl5pPr marL="1351125" indent="0">
              <a:buNone/>
              <a:defRPr sz="1500"/>
            </a:lvl5pPr>
            <a:lvl6pPr marL="1688906" indent="0">
              <a:buNone/>
              <a:defRPr sz="1500"/>
            </a:lvl6pPr>
            <a:lvl7pPr marL="2026687" indent="0">
              <a:buNone/>
              <a:defRPr sz="1500"/>
            </a:lvl7pPr>
            <a:lvl8pPr marL="2364469" indent="0">
              <a:buNone/>
              <a:defRPr sz="1500"/>
            </a:lvl8pPr>
            <a:lvl9pPr marL="2702248"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00"/>
            </a:lvl1pPr>
            <a:lvl2pPr marL="337781" indent="0">
              <a:buNone/>
              <a:defRPr sz="900"/>
            </a:lvl2pPr>
            <a:lvl3pPr marL="675562" indent="0">
              <a:buNone/>
              <a:defRPr sz="700"/>
            </a:lvl3pPr>
            <a:lvl4pPr marL="1013343" indent="0">
              <a:buNone/>
              <a:defRPr sz="700"/>
            </a:lvl4pPr>
            <a:lvl5pPr marL="1351125" indent="0">
              <a:buNone/>
              <a:defRPr sz="700"/>
            </a:lvl5pPr>
            <a:lvl6pPr marL="1688906" indent="0">
              <a:buNone/>
              <a:defRPr sz="700"/>
            </a:lvl6pPr>
            <a:lvl7pPr marL="2026687" indent="0">
              <a:buNone/>
              <a:defRPr sz="700"/>
            </a:lvl7pPr>
            <a:lvl8pPr marL="2364469" indent="0">
              <a:buNone/>
              <a:defRPr sz="700"/>
            </a:lvl8pPr>
            <a:lvl9pPr marL="270224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538ED4-CE46-4B49-A1F5-83359EF6AA81}" type="datetimeFigureOut">
              <a:rPr lang="en-US" smtClean="0">
                <a:solidFill>
                  <a:prstClr val="black">
                    <a:tint val="75000"/>
                  </a:prstClr>
                </a:solidFill>
              </a:rPr>
              <a:pPr/>
              <a:t>11/16/2012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6978F2-D39B-4A55-9F42-3CC4D41392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464918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538ED4-CE46-4B49-A1F5-83359EF6AA81}" type="datetimeFigureOut">
              <a:rPr lang="en-US" smtClean="0">
                <a:solidFill>
                  <a:prstClr val="black">
                    <a:tint val="75000"/>
                  </a:prstClr>
                </a:solidFill>
              </a:rPr>
              <a:pPr/>
              <a:t>11/16/2012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6978F2-D39B-4A55-9F42-3CC4D41392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310953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2"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538ED4-CE46-4B49-A1F5-83359EF6AA81}" type="datetimeFigureOut">
              <a:rPr lang="en-US" smtClean="0">
                <a:solidFill>
                  <a:prstClr val="black">
                    <a:tint val="75000"/>
                  </a:prstClr>
                </a:solidFill>
              </a:rPr>
              <a:pPr/>
              <a:t>11/16/2012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6978F2-D39B-4A55-9F42-3CC4D41392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73208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600202"/>
            <a:ext cx="4038600" cy="452596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538ED4-CE46-4B49-A1F5-83359EF6AA81}" type="datetimeFigureOut">
              <a:rPr lang="en-US" smtClean="0"/>
              <a:pPr/>
              <a:t>11/16/2012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978F2-D39B-4A55-9F42-3CC4D41392CA}" type="slidenum">
              <a:rPr lang="en-US" smtClean="0"/>
              <a:pPr/>
              <a:t>‹#›</a:t>
            </a:fld>
            <a:endParaRPr lang="en-US"/>
          </a:p>
        </p:txBody>
      </p:sp>
    </p:spTree>
    <p:extLst>
      <p:ext uri="{BB962C8B-B14F-4D97-AF65-F5344CB8AC3E}">
        <p14:creationId xmlns:p14="http://schemas.microsoft.com/office/powerpoint/2010/main" xmlns="" val="3328572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5"/>
            <a:ext cx="4040188" cy="639762"/>
          </a:xfrm>
        </p:spPr>
        <p:txBody>
          <a:bodyPr anchor="b"/>
          <a:lstStyle>
            <a:lvl1pPr marL="0" indent="0">
              <a:buNone/>
              <a:defRPr sz="1800" b="1"/>
            </a:lvl1pPr>
            <a:lvl2pPr marL="337781" indent="0">
              <a:buNone/>
              <a:defRPr sz="1500" b="1"/>
            </a:lvl2pPr>
            <a:lvl3pPr marL="675562" indent="0">
              <a:buNone/>
              <a:defRPr sz="1300" b="1"/>
            </a:lvl3pPr>
            <a:lvl4pPr marL="1013343" indent="0">
              <a:buNone/>
              <a:defRPr sz="1200" b="1"/>
            </a:lvl4pPr>
            <a:lvl5pPr marL="1351125" indent="0">
              <a:buNone/>
              <a:defRPr sz="1200" b="1"/>
            </a:lvl5pPr>
            <a:lvl6pPr marL="1688906" indent="0">
              <a:buNone/>
              <a:defRPr sz="1200" b="1"/>
            </a:lvl6pPr>
            <a:lvl7pPr marL="2026687" indent="0">
              <a:buNone/>
              <a:defRPr sz="1200" b="1"/>
            </a:lvl7pPr>
            <a:lvl8pPr marL="2364469" indent="0">
              <a:buNone/>
              <a:defRPr sz="1200" b="1"/>
            </a:lvl8pPr>
            <a:lvl9pPr marL="270224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7"/>
            <a:ext cx="4040188" cy="3951288"/>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5"/>
            <a:ext cx="4041775" cy="639762"/>
          </a:xfrm>
        </p:spPr>
        <p:txBody>
          <a:bodyPr anchor="b"/>
          <a:lstStyle>
            <a:lvl1pPr marL="0" indent="0">
              <a:buNone/>
              <a:defRPr sz="1800" b="1"/>
            </a:lvl1pPr>
            <a:lvl2pPr marL="337781" indent="0">
              <a:buNone/>
              <a:defRPr sz="1500" b="1"/>
            </a:lvl2pPr>
            <a:lvl3pPr marL="675562" indent="0">
              <a:buNone/>
              <a:defRPr sz="1300" b="1"/>
            </a:lvl3pPr>
            <a:lvl4pPr marL="1013343" indent="0">
              <a:buNone/>
              <a:defRPr sz="1200" b="1"/>
            </a:lvl4pPr>
            <a:lvl5pPr marL="1351125" indent="0">
              <a:buNone/>
              <a:defRPr sz="1200" b="1"/>
            </a:lvl5pPr>
            <a:lvl6pPr marL="1688906" indent="0">
              <a:buNone/>
              <a:defRPr sz="1200" b="1"/>
            </a:lvl6pPr>
            <a:lvl7pPr marL="2026687" indent="0">
              <a:buNone/>
              <a:defRPr sz="1200" b="1"/>
            </a:lvl7pPr>
            <a:lvl8pPr marL="2364469" indent="0">
              <a:buNone/>
              <a:defRPr sz="1200" b="1"/>
            </a:lvl8pPr>
            <a:lvl9pPr marL="270224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9" y="2174877"/>
            <a:ext cx="4041775" cy="3951288"/>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538ED4-CE46-4B49-A1F5-83359EF6AA81}" type="datetimeFigureOut">
              <a:rPr lang="en-US" smtClean="0"/>
              <a:pPr/>
              <a:t>11/16/2012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978F2-D39B-4A55-9F42-3CC4D41392CA}" type="slidenum">
              <a:rPr lang="en-US" smtClean="0"/>
              <a:pPr/>
              <a:t>‹#›</a:t>
            </a:fld>
            <a:endParaRPr lang="en-US"/>
          </a:p>
        </p:txBody>
      </p:sp>
    </p:spTree>
    <p:extLst>
      <p:ext uri="{BB962C8B-B14F-4D97-AF65-F5344CB8AC3E}">
        <p14:creationId xmlns:p14="http://schemas.microsoft.com/office/powerpoint/2010/main" xmlns="" val="3897774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538ED4-CE46-4B49-A1F5-83359EF6AA81}" type="datetimeFigureOut">
              <a:rPr lang="en-US" smtClean="0"/>
              <a:pPr/>
              <a:t>11/16/2012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978F2-D39B-4A55-9F42-3CC4D41392CA}" type="slidenum">
              <a:rPr lang="en-US" smtClean="0"/>
              <a:pPr/>
              <a:t>‹#›</a:t>
            </a:fld>
            <a:endParaRPr lang="en-US"/>
          </a:p>
        </p:txBody>
      </p:sp>
    </p:spTree>
    <p:extLst>
      <p:ext uri="{BB962C8B-B14F-4D97-AF65-F5344CB8AC3E}">
        <p14:creationId xmlns:p14="http://schemas.microsoft.com/office/powerpoint/2010/main" xmlns="" val="458900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538ED4-CE46-4B49-A1F5-83359EF6AA81}" type="datetimeFigureOut">
              <a:rPr lang="en-US" smtClean="0"/>
              <a:pPr/>
              <a:t>11/16/2012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978F2-D39B-4A55-9F42-3CC4D41392CA}" type="slidenum">
              <a:rPr lang="en-US" smtClean="0"/>
              <a:pPr/>
              <a:t>‹#›</a:t>
            </a:fld>
            <a:endParaRPr lang="en-US"/>
          </a:p>
        </p:txBody>
      </p:sp>
    </p:spTree>
    <p:extLst>
      <p:ext uri="{BB962C8B-B14F-4D97-AF65-F5344CB8AC3E}">
        <p14:creationId xmlns:p14="http://schemas.microsoft.com/office/powerpoint/2010/main" xmlns="" val="2781570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4"/>
            <a:ext cx="3008313" cy="4691063"/>
          </a:xfrm>
        </p:spPr>
        <p:txBody>
          <a:bodyPr/>
          <a:lstStyle>
            <a:lvl1pPr marL="0" indent="0">
              <a:buNone/>
              <a:defRPr sz="1000"/>
            </a:lvl1pPr>
            <a:lvl2pPr marL="337781" indent="0">
              <a:buNone/>
              <a:defRPr sz="900"/>
            </a:lvl2pPr>
            <a:lvl3pPr marL="675562" indent="0">
              <a:buNone/>
              <a:defRPr sz="700"/>
            </a:lvl3pPr>
            <a:lvl4pPr marL="1013343" indent="0">
              <a:buNone/>
              <a:defRPr sz="700"/>
            </a:lvl4pPr>
            <a:lvl5pPr marL="1351125" indent="0">
              <a:buNone/>
              <a:defRPr sz="700"/>
            </a:lvl5pPr>
            <a:lvl6pPr marL="1688906" indent="0">
              <a:buNone/>
              <a:defRPr sz="700"/>
            </a:lvl6pPr>
            <a:lvl7pPr marL="2026687" indent="0">
              <a:buNone/>
              <a:defRPr sz="700"/>
            </a:lvl7pPr>
            <a:lvl8pPr marL="2364469" indent="0">
              <a:buNone/>
              <a:defRPr sz="700"/>
            </a:lvl8pPr>
            <a:lvl9pPr marL="270224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538ED4-CE46-4B49-A1F5-83359EF6AA81}" type="datetimeFigureOut">
              <a:rPr lang="en-US" smtClean="0"/>
              <a:pPr/>
              <a:t>11/16/2012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978F2-D39B-4A55-9F42-3CC4D41392CA}" type="slidenum">
              <a:rPr lang="en-US" smtClean="0"/>
              <a:pPr/>
              <a:t>‹#›</a:t>
            </a:fld>
            <a:endParaRPr lang="en-US"/>
          </a:p>
        </p:txBody>
      </p:sp>
    </p:spTree>
    <p:extLst>
      <p:ext uri="{BB962C8B-B14F-4D97-AF65-F5344CB8AC3E}">
        <p14:creationId xmlns:p14="http://schemas.microsoft.com/office/powerpoint/2010/main" xmlns="" val="3702265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37781" indent="0">
              <a:buNone/>
              <a:defRPr sz="2100"/>
            </a:lvl2pPr>
            <a:lvl3pPr marL="675562" indent="0">
              <a:buNone/>
              <a:defRPr sz="1800"/>
            </a:lvl3pPr>
            <a:lvl4pPr marL="1013343" indent="0">
              <a:buNone/>
              <a:defRPr sz="1500"/>
            </a:lvl4pPr>
            <a:lvl5pPr marL="1351125" indent="0">
              <a:buNone/>
              <a:defRPr sz="1500"/>
            </a:lvl5pPr>
            <a:lvl6pPr marL="1688906" indent="0">
              <a:buNone/>
              <a:defRPr sz="1500"/>
            </a:lvl6pPr>
            <a:lvl7pPr marL="2026687" indent="0">
              <a:buNone/>
              <a:defRPr sz="1500"/>
            </a:lvl7pPr>
            <a:lvl8pPr marL="2364469" indent="0">
              <a:buNone/>
              <a:defRPr sz="1500"/>
            </a:lvl8pPr>
            <a:lvl9pPr marL="2702248"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00"/>
            </a:lvl1pPr>
            <a:lvl2pPr marL="337781" indent="0">
              <a:buNone/>
              <a:defRPr sz="900"/>
            </a:lvl2pPr>
            <a:lvl3pPr marL="675562" indent="0">
              <a:buNone/>
              <a:defRPr sz="700"/>
            </a:lvl3pPr>
            <a:lvl4pPr marL="1013343" indent="0">
              <a:buNone/>
              <a:defRPr sz="700"/>
            </a:lvl4pPr>
            <a:lvl5pPr marL="1351125" indent="0">
              <a:buNone/>
              <a:defRPr sz="700"/>
            </a:lvl5pPr>
            <a:lvl6pPr marL="1688906" indent="0">
              <a:buNone/>
              <a:defRPr sz="700"/>
            </a:lvl6pPr>
            <a:lvl7pPr marL="2026687" indent="0">
              <a:buNone/>
              <a:defRPr sz="700"/>
            </a:lvl7pPr>
            <a:lvl8pPr marL="2364469" indent="0">
              <a:buNone/>
              <a:defRPr sz="700"/>
            </a:lvl8pPr>
            <a:lvl9pPr marL="270224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538ED4-CE46-4B49-A1F5-83359EF6AA81}" type="datetimeFigureOut">
              <a:rPr lang="en-US" smtClean="0"/>
              <a:pPr/>
              <a:t>11/16/2012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978F2-D39B-4A55-9F42-3CC4D41392CA}" type="slidenum">
              <a:rPr lang="en-US" smtClean="0"/>
              <a:pPr/>
              <a:t>‹#›</a:t>
            </a:fld>
            <a:endParaRPr lang="en-US"/>
          </a:p>
        </p:txBody>
      </p:sp>
    </p:spTree>
    <p:extLst>
      <p:ext uri="{BB962C8B-B14F-4D97-AF65-F5344CB8AC3E}">
        <p14:creationId xmlns:p14="http://schemas.microsoft.com/office/powerpoint/2010/main" xmlns="" val="1079960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67556" tIns="33778" rIns="67556" bIns="3377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67556" tIns="33778" rIns="67556" bIns="337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2" y="6356354"/>
            <a:ext cx="2133600" cy="365125"/>
          </a:xfrm>
          <a:prstGeom prst="rect">
            <a:avLst/>
          </a:prstGeom>
        </p:spPr>
        <p:txBody>
          <a:bodyPr vert="horz" lIns="67556" tIns="33778" rIns="67556" bIns="33778" rtlCol="0" anchor="ctr"/>
          <a:lstStyle>
            <a:lvl1pPr algn="l">
              <a:defRPr sz="900">
                <a:solidFill>
                  <a:schemeClr val="tx1">
                    <a:tint val="75000"/>
                  </a:schemeClr>
                </a:solidFill>
              </a:defRPr>
            </a:lvl1pPr>
          </a:lstStyle>
          <a:p>
            <a:fld id="{8C538ED4-CE46-4B49-A1F5-83359EF6AA81}" type="datetimeFigureOut">
              <a:rPr lang="en-US" smtClean="0"/>
              <a:pPr/>
              <a:t>11/16/2012</a:t>
            </a:fld>
            <a:endParaRPr lang="en-US"/>
          </a:p>
        </p:txBody>
      </p:sp>
      <p:sp>
        <p:nvSpPr>
          <p:cNvPr id="5" name="Footer Placeholder 4"/>
          <p:cNvSpPr>
            <a:spLocks noGrp="1"/>
          </p:cNvSpPr>
          <p:nvPr>
            <p:ph type="ftr" sz="quarter" idx="3"/>
          </p:nvPr>
        </p:nvSpPr>
        <p:spPr>
          <a:xfrm>
            <a:off x="3124204" y="6356354"/>
            <a:ext cx="2895600" cy="365125"/>
          </a:xfrm>
          <a:prstGeom prst="rect">
            <a:avLst/>
          </a:prstGeom>
        </p:spPr>
        <p:txBody>
          <a:bodyPr vert="horz" lIns="67556" tIns="33778" rIns="67556" bIns="33778"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6356354"/>
            <a:ext cx="2133600" cy="365125"/>
          </a:xfrm>
          <a:prstGeom prst="rect">
            <a:avLst/>
          </a:prstGeom>
        </p:spPr>
        <p:txBody>
          <a:bodyPr vert="horz" lIns="67556" tIns="33778" rIns="67556" bIns="33778" rtlCol="0" anchor="ctr"/>
          <a:lstStyle>
            <a:lvl1pPr algn="r">
              <a:defRPr sz="900">
                <a:solidFill>
                  <a:schemeClr val="tx1">
                    <a:tint val="75000"/>
                  </a:schemeClr>
                </a:solidFill>
              </a:defRPr>
            </a:lvl1pPr>
          </a:lstStyle>
          <a:p>
            <a:fld id="{206978F2-D39B-4A55-9F42-3CC4D41392CA}" type="slidenum">
              <a:rPr lang="en-US" smtClean="0"/>
              <a:pPr/>
              <a:t>‹#›</a:t>
            </a:fld>
            <a:endParaRPr lang="en-US"/>
          </a:p>
        </p:txBody>
      </p:sp>
    </p:spTree>
    <p:extLst>
      <p:ext uri="{BB962C8B-B14F-4D97-AF65-F5344CB8AC3E}">
        <p14:creationId xmlns:p14="http://schemas.microsoft.com/office/powerpoint/2010/main" xmlns="" val="2288983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75562" rtl="0" eaLnBrk="1" latinLnBrk="0" hangingPunct="1">
        <a:spcBef>
          <a:spcPct val="0"/>
        </a:spcBef>
        <a:buNone/>
        <a:defRPr sz="3300" kern="1200">
          <a:solidFill>
            <a:schemeClr val="tx1"/>
          </a:solidFill>
          <a:latin typeface="+mj-lt"/>
          <a:ea typeface="+mj-ea"/>
          <a:cs typeface="+mj-cs"/>
        </a:defRPr>
      </a:lvl1pPr>
    </p:titleStyle>
    <p:bodyStyle>
      <a:lvl1pPr marL="253337" indent="-253337" algn="l" defTabSz="675562"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48894" indent="-211113" algn="l" defTabSz="675562"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44453" indent="-168891" algn="l" defTabSz="675562"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182234" indent="-168891" algn="l" defTabSz="675562"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20016" indent="-168891" algn="l" defTabSz="675562"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57795" indent="-168891" algn="l" defTabSz="67556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195578" indent="-168891" algn="l" defTabSz="67556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33357" indent="-168891" algn="l" defTabSz="67556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871140" indent="-168891" algn="l" defTabSz="67556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75562" rtl="0" eaLnBrk="1" latinLnBrk="0" hangingPunct="1">
        <a:defRPr sz="1300" kern="1200">
          <a:solidFill>
            <a:schemeClr val="tx1"/>
          </a:solidFill>
          <a:latin typeface="+mn-lt"/>
          <a:ea typeface="+mn-ea"/>
          <a:cs typeface="+mn-cs"/>
        </a:defRPr>
      </a:lvl1pPr>
      <a:lvl2pPr marL="337781" algn="l" defTabSz="675562" rtl="0" eaLnBrk="1" latinLnBrk="0" hangingPunct="1">
        <a:defRPr sz="1300" kern="1200">
          <a:solidFill>
            <a:schemeClr val="tx1"/>
          </a:solidFill>
          <a:latin typeface="+mn-lt"/>
          <a:ea typeface="+mn-ea"/>
          <a:cs typeface="+mn-cs"/>
        </a:defRPr>
      </a:lvl2pPr>
      <a:lvl3pPr marL="675562" algn="l" defTabSz="675562" rtl="0" eaLnBrk="1" latinLnBrk="0" hangingPunct="1">
        <a:defRPr sz="1300" kern="1200">
          <a:solidFill>
            <a:schemeClr val="tx1"/>
          </a:solidFill>
          <a:latin typeface="+mn-lt"/>
          <a:ea typeface="+mn-ea"/>
          <a:cs typeface="+mn-cs"/>
        </a:defRPr>
      </a:lvl3pPr>
      <a:lvl4pPr marL="1013343" algn="l" defTabSz="675562" rtl="0" eaLnBrk="1" latinLnBrk="0" hangingPunct="1">
        <a:defRPr sz="1300" kern="1200">
          <a:solidFill>
            <a:schemeClr val="tx1"/>
          </a:solidFill>
          <a:latin typeface="+mn-lt"/>
          <a:ea typeface="+mn-ea"/>
          <a:cs typeface="+mn-cs"/>
        </a:defRPr>
      </a:lvl4pPr>
      <a:lvl5pPr marL="1351125" algn="l" defTabSz="675562" rtl="0" eaLnBrk="1" latinLnBrk="0" hangingPunct="1">
        <a:defRPr sz="1300" kern="1200">
          <a:solidFill>
            <a:schemeClr val="tx1"/>
          </a:solidFill>
          <a:latin typeface="+mn-lt"/>
          <a:ea typeface="+mn-ea"/>
          <a:cs typeface="+mn-cs"/>
        </a:defRPr>
      </a:lvl5pPr>
      <a:lvl6pPr marL="1688906" algn="l" defTabSz="675562" rtl="0" eaLnBrk="1" latinLnBrk="0" hangingPunct="1">
        <a:defRPr sz="1300" kern="1200">
          <a:solidFill>
            <a:schemeClr val="tx1"/>
          </a:solidFill>
          <a:latin typeface="+mn-lt"/>
          <a:ea typeface="+mn-ea"/>
          <a:cs typeface="+mn-cs"/>
        </a:defRPr>
      </a:lvl6pPr>
      <a:lvl7pPr marL="2026687" algn="l" defTabSz="675562" rtl="0" eaLnBrk="1" latinLnBrk="0" hangingPunct="1">
        <a:defRPr sz="1300" kern="1200">
          <a:solidFill>
            <a:schemeClr val="tx1"/>
          </a:solidFill>
          <a:latin typeface="+mn-lt"/>
          <a:ea typeface="+mn-ea"/>
          <a:cs typeface="+mn-cs"/>
        </a:defRPr>
      </a:lvl7pPr>
      <a:lvl8pPr marL="2364469" algn="l" defTabSz="675562" rtl="0" eaLnBrk="1" latinLnBrk="0" hangingPunct="1">
        <a:defRPr sz="1300" kern="1200">
          <a:solidFill>
            <a:schemeClr val="tx1"/>
          </a:solidFill>
          <a:latin typeface="+mn-lt"/>
          <a:ea typeface="+mn-ea"/>
          <a:cs typeface="+mn-cs"/>
        </a:defRPr>
      </a:lvl8pPr>
      <a:lvl9pPr marL="2702248" algn="l" defTabSz="675562"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4"/>
            <a:ext cx="8229600" cy="1142999"/>
          </a:xfrm>
          <a:prstGeom prst="rect">
            <a:avLst/>
          </a:prstGeom>
        </p:spPr>
        <p:txBody>
          <a:bodyPr vert="horz" lIns="69163" tIns="34581" rIns="69163" bIns="3458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69163" tIns="34581" rIns="69163" bIns="3458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4" y="6356352"/>
            <a:ext cx="2133600" cy="365125"/>
          </a:xfrm>
          <a:prstGeom prst="rect">
            <a:avLst/>
          </a:prstGeom>
        </p:spPr>
        <p:txBody>
          <a:bodyPr vert="horz" lIns="69163" tIns="34581" rIns="69163" bIns="34581" rtlCol="0" anchor="ctr"/>
          <a:lstStyle>
            <a:lvl1pPr algn="l">
              <a:defRPr sz="900">
                <a:solidFill>
                  <a:schemeClr val="tx1">
                    <a:tint val="75000"/>
                  </a:schemeClr>
                </a:solidFill>
              </a:defRPr>
            </a:lvl1pPr>
          </a:lstStyle>
          <a:p>
            <a:pPr defTabSz="691629"/>
            <a:fld id="{313E3C90-EB26-49A0-B9D0-39D586F57617}" type="datetimeFigureOut">
              <a:rPr lang="en-US" smtClean="0">
                <a:solidFill>
                  <a:prstClr val="black">
                    <a:tint val="75000"/>
                  </a:prstClr>
                </a:solidFill>
              </a:rPr>
              <a:pPr defTabSz="691629"/>
              <a:t>11/16/2012</a:t>
            </a:fld>
            <a:endParaRPr lang="en-US">
              <a:solidFill>
                <a:prstClr val="black">
                  <a:tint val="75000"/>
                </a:prstClr>
              </a:solidFill>
            </a:endParaRPr>
          </a:p>
        </p:txBody>
      </p:sp>
      <p:sp>
        <p:nvSpPr>
          <p:cNvPr id="5" name="Footer Placeholder 4"/>
          <p:cNvSpPr>
            <a:spLocks noGrp="1"/>
          </p:cNvSpPr>
          <p:nvPr>
            <p:ph type="ftr" sz="quarter" idx="3"/>
          </p:nvPr>
        </p:nvSpPr>
        <p:spPr>
          <a:xfrm>
            <a:off x="3124202" y="6356352"/>
            <a:ext cx="2895600" cy="365125"/>
          </a:xfrm>
          <a:prstGeom prst="rect">
            <a:avLst/>
          </a:prstGeom>
        </p:spPr>
        <p:txBody>
          <a:bodyPr vert="horz" lIns="69163" tIns="34581" rIns="69163" bIns="34581" rtlCol="0" anchor="ctr"/>
          <a:lstStyle>
            <a:lvl1pPr algn="ctr">
              <a:defRPr sz="900">
                <a:solidFill>
                  <a:schemeClr val="tx1">
                    <a:tint val="75000"/>
                  </a:schemeClr>
                </a:solidFill>
              </a:defRPr>
            </a:lvl1pPr>
          </a:lstStyle>
          <a:p>
            <a:pPr defTabSz="691629"/>
            <a:endParaRPr lang="en-US">
              <a:solidFill>
                <a:prstClr val="black">
                  <a:tint val="75000"/>
                </a:prstClr>
              </a:solidFill>
            </a:endParaRPr>
          </a:p>
        </p:txBody>
      </p:sp>
      <p:sp>
        <p:nvSpPr>
          <p:cNvPr id="6" name="Slide Number Placeholder 5"/>
          <p:cNvSpPr>
            <a:spLocks noGrp="1"/>
          </p:cNvSpPr>
          <p:nvPr>
            <p:ph type="sldNum" sz="quarter" idx="4"/>
          </p:nvPr>
        </p:nvSpPr>
        <p:spPr>
          <a:xfrm>
            <a:off x="6553221" y="6356352"/>
            <a:ext cx="2133600" cy="365125"/>
          </a:xfrm>
          <a:prstGeom prst="rect">
            <a:avLst/>
          </a:prstGeom>
        </p:spPr>
        <p:txBody>
          <a:bodyPr vert="horz" lIns="69163" tIns="34581" rIns="69163" bIns="34581" rtlCol="0" anchor="ctr"/>
          <a:lstStyle>
            <a:lvl1pPr algn="r">
              <a:defRPr sz="900">
                <a:solidFill>
                  <a:schemeClr val="tx1">
                    <a:tint val="75000"/>
                  </a:schemeClr>
                </a:solidFill>
              </a:defRPr>
            </a:lvl1pPr>
          </a:lstStyle>
          <a:p>
            <a:pPr defTabSz="691629"/>
            <a:fld id="{68A655B7-8BEE-42A3-AC56-BF0A8DD818C3}" type="slidenum">
              <a:rPr lang="en-US" smtClean="0">
                <a:solidFill>
                  <a:prstClr val="black">
                    <a:tint val="75000"/>
                  </a:prstClr>
                </a:solidFill>
              </a:rPr>
              <a:pPr defTabSz="691629"/>
              <a:t>‹#›</a:t>
            </a:fld>
            <a:endParaRPr lang="en-US">
              <a:solidFill>
                <a:prstClr val="black">
                  <a:tint val="75000"/>
                </a:prstClr>
              </a:solidFill>
            </a:endParaRPr>
          </a:p>
        </p:txBody>
      </p:sp>
    </p:spTree>
    <p:extLst>
      <p:ext uri="{BB962C8B-B14F-4D97-AF65-F5344CB8AC3E}">
        <p14:creationId xmlns:p14="http://schemas.microsoft.com/office/powerpoint/2010/main" xmlns="" val="21583865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91629" rtl="0" eaLnBrk="1" latinLnBrk="0" hangingPunct="1">
        <a:spcBef>
          <a:spcPct val="0"/>
        </a:spcBef>
        <a:buNone/>
        <a:defRPr sz="3300" kern="1200">
          <a:solidFill>
            <a:schemeClr val="tx1"/>
          </a:solidFill>
          <a:latin typeface="+mj-lt"/>
          <a:ea typeface="+mj-ea"/>
          <a:cs typeface="+mj-cs"/>
        </a:defRPr>
      </a:lvl1pPr>
    </p:titleStyle>
    <p:bodyStyle>
      <a:lvl1pPr marL="259361" indent="-259361" algn="l" defTabSz="691629"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61948" indent="-216134" algn="l" defTabSz="691629"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64536" indent="-172907" algn="l" defTabSz="691629"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10350" indent="-172907" algn="l" defTabSz="691629"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56164" indent="-172907" algn="l" defTabSz="691629"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901978" indent="-172907" algn="l" defTabSz="691629"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47793" indent="-172907" algn="l" defTabSz="691629"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93607" indent="-172907" algn="l" defTabSz="691629"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39421" indent="-172907" algn="l" defTabSz="691629"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91629" rtl="0" eaLnBrk="1" latinLnBrk="0" hangingPunct="1">
        <a:defRPr sz="1400" kern="1200">
          <a:solidFill>
            <a:schemeClr val="tx1"/>
          </a:solidFill>
          <a:latin typeface="+mn-lt"/>
          <a:ea typeface="+mn-ea"/>
          <a:cs typeface="+mn-cs"/>
        </a:defRPr>
      </a:lvl1pPr>
      <a:lvl2pPr marL="345814" algn="l" defTabSz="691629" rtl="0" eaLnBrk="1" latinLnBrk="0" hangingPunct="1">
        <a:defRPr sz="1400" kern="1200">
          <a:solidFill>
            <a:schemeClr val="tx1"/>
          </a:solidFill>
          <a:latin typeface="+mn-lt"/>
          <a:ea typeface="+mn-ea"/>
          <a:cs typeface="+mn-cs"/>
        </a:defRPr>
      </a:lvl2pPr>
      <a:lvl3pPr marL="691629" algn="l" defTabSz="691629" rtl="0" eaLnBrk="1" latinLnBrk="0" hangingPunct="1">
        <a:defRPr sz="1400" kern="1200">
          <a:solidFill>
            <a:schemeClr val="tx1"/>
          </a:solidFill>
          <a:latin typeface="+mn-lt"/>
          <a:ea typeface="+mn-ea"/>
          <a:cs typeface="+mn-cs"/>
        </a:defRPr>
      </a:lvl3pPr>
      <a:lvl4pPr marL="1037442" algn="l" defTabSz="691629" rtl="0" eaLnBrk="1" latinLnBrk="0" hangingPunct="1">
        <a:defRPr sz="1400" kern="1200">
          <a:solidFill>
            <a:schemeClr val="tx1"/>
          </a:solidFill>
          <a:latin typeface="+mn-lt"/>
          <a:ea typeface="+mn-ea"/>
          <a:cs typeface="+mn-cs"/>
        </a:defRPr>
      </a:lvl4pPr>
      <a:lvl5pPr marL="1383257" algn="l" defTabSz="691629" rtl="0" eaLnBrk="1" latinLnBrk="0" hangingPunct="1">
        <a:defRPr sz="1400" kern="1200">
          <a:solidFill>
            <a:schemeClr val="tx1"/>
          </a:solidFill>
          <a:latin typeface="+mn-lt"/>
          <a:ea typeface="+mn-ea"/>
          <a:cs typeface="+mn-cs"/>
        </a:defRPr>
      </a:lvl5pPr>
      <a:lvl6pPr marL="1729071" algn="l" defTabSz="691629" rtl="0" eaLnBrk="1" latinLnBrk="0" hangingPunct="1">
        <a:defRPr sz="1400" kern="1200">
          <a:solidFill>
            <a:schemeClr val="tx1"/>
          </a:solidFill>
          <a:latin typeface="+mn-lt"/>
          <a:ea typeface="+mn-ea"/>
          <a:cs typeface="+mn-cs"/>
        </a:defRPr>
      </a:lvl6pPr>
      <a:lvl7pPr marL="2074886" algn="l" defTabSz="691629" rtl="0" eaLnBrk="1" latinLnBrk="0" hangingPunct="1">
        <a:defRPr sz="1400" kern="1200">
          <a:solidFill>
            <a:schemeClr val="tx1"/>
          </a:solidFill>
          <a:latin typeface="+mn-lt"/>
          <a:ea typeface="+mn-ea"/>
          <a:cs typeface="+mn-cs"/>
        </a:defRPr>
      </a:lvl7pPr>
      <a:lvl8pPr marL="2420699" algn="l" defTabSz="691629" rtl="0" eaLnBrk="1" latinLnBrk="0" hangingPunct="1">
        <a:defRPr sz="1400" kern="1200">
          <a:solidFill>
            <a:schemeClr val="tx1"/>
          </a:solidFill>
          <a:latin typeface="+mn-lt"/>
          <a:ea typeface="+mn-ea"/>
          <a:cs typeface="+mn-cs"/>
        </a:defRPr>
      </a:lvl8pPr>
      <a:lvl9pPr marL="2766514" algn="l" defTabSz="691629"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67556" tIns="33778" rIns="67556" bIns="3377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67556" tIns="33778" rIns="67556" bIns="337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2" y="6356354"/>
            <a:ext cx="2133600" cy="365125"/>
          </a:xfrm>
          <a:prstGeom prst="rect">
            <a:avLst/>
          </a:prstGeom>
        </p:spPr>
        <p:txBody>
          <a:bodyPr vert="horz" lIns="67556" tIns="33778" rIns="67556" bIns="33778" rtlCol="0" anchor="ctr"/>
          <a:lstStyle>
            <a:lvl1pPr algn="l">
              <a:defRPr sz="900">
                <a:solidFill>
                  <a:schemeClr val="tx1">
                    <a:tint val="75000"/>
                  </a:schemeClr>
                </a:solidFill>
              </a:defRPr>
            </a:lvl1pPr>
          </a:lstStyle>
          <a:p>
            <a:fld id="{8C538ED4-CE46-4B49-A1F5-83359EF6AA81}" type="datetimeFigureOut">
              <a:rPr lang="en-US" smtClean="0">
                <a:solidFill>
                  <a:prstClr val="black">
                    <a:tint val="75000"/>
                  </a:prstClr>
                </a:solidFill>
              </a:rPr>
              <a:pPr/>
              <a:t>11/16/2012</a:t>
            </a:fld>
            <a:endParaRPr lang="en-US">
              <a:solidFill>
                <a:prstClr val="black">
                  <a:tint val="75000"/>
                </a:prstClr>
              </a:solidFill>
            </a:endParaRPr>
          </a:p>
        </p:txBody>
      </p:sp>
      <p:sp>
        <p:nvSpPr>
          <p:cNvPr id="5" name="Footer Placeholder 4"/>
          <p:cNvSpPr>
            <a:spLocks noGrp="1"/>
          </p:cNvSpPr>
          <p:nvPr>
            <p:ph type="ftr" sz="quarter" idx="3"/>
          </p:nvPr>
        </p:nvSpPr>
        <p:spPr>
          <a:xfrm>
            <a:off x="3124204" y="6356354"/>
            <a:ext cx="2895600" cy="365125"/>
          </a:xfrm>
          <a:prstGeom prst="rect">
            <a:avLst/>
          </a:prstGeom>
        </p:spPr>
        <p:txBody>
          <a:bodyPr vert="horz" lIns="67556" tIns="33778" rIns="67556" bIns="33778"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1" y="6356354"/>
            <a:ext cx="2133600" cy="365125"/>
          </a:xfrm>
          <a:prstGeom prst="rect">
            <a:avLst/>
          </a:prstGeom>
        </p:spPr>
        <p:txBody>
          <a:bodyPr vert="horz" lIns="67556" tIns="33778" rIns="67556" bIns="33778" rtlCol="0" anchor="ctr"/>
          <a:lstStyle>
            <a:lvl1pPr algn="r">
              <a:defRPr sz="900">
                <a:solidFill>
                  <a:schemeClr val="tx1">
                    <a:tint val="75000"/>
                  </a:schemeClr>
                </a:solidFill>
              </a:defRPr>
            </a:lvl1pPr>
          </a:lstStyle>
          <a:p>
            <a:fld id="{206978F2-D39B-4A55-9F42-3CC4D41392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931016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75562" rtl="0" eaLnBrk="1" latinLnBrk="0" hangingPunct="1">
        <a:spcBef>
          <a:spcPct val="0"/>
        </a:spcBef>
        <a:buNone/>
        <a:defRPr sz="3300" kern="1200">
          <a:solidFill>
            <a:schemeClr val="tx1"/>
          </a:solidFill>
          <a:latin typeface="+mj-lt"/>
          <a:ea typeface="+mj-ea"/>
          <a:cs typeface="+mj-cs"/>
        </a:defRPr>
      </a:lvl1pPr>
    </p:titleStyle>
    <p:bodyStyle>
      <a:lvl1pPr marL="253337" indent="-253337" algn="l" defTabSz="675562"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48894" indent="-211113" algn="l" defTabSz="675562"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44453" indent="-168891" algn="l" defTabSz="675562"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182234" indent="-168891" algn="l" defTabSz="675562"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20016" indent="-168891" algn="l" defTabSz="675562"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57795" indent="-168891" algn="l" defTabSz="67556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195578" indent="-168891" algn="l" defTabSz="67556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33357" indent="-168891" algn="l" defTabSz="67556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871140" indent="-168891" algn="l" defTabSz="67556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75562" rtl="0" eaLnBrk="1" latinLnBrk="0" hangingPunct="1">
        <a:defRPr sz="1300" kern="1200">
          <a:solidFill>
            <a:schemeClr val="tx1"/>
          </a:solidFill>
          <a:latin typeface="+mn-lt"/>
          <a:ea typeface="+mn-ea"/>
          <a:cs typeface="+mn-cs"/>
        </a:defRPr>
      </a:lvl1pPr>
      <a:lvl2pPr marL="337781" algn="l" defTabSz="675562" rtl="0" eaLnBrk="1" latinLnBrk="0" hangingPunct="1">
        <a:defRPr sz="1300" kern="1200">
          <a:solidFill>
            <a:schemeClr val="tx1"/>
          </a:solidFill>
          <a:latin typeface="+mn-lt"/>
          <a:ea typeface="+mn-ea"/>
          <a:cs typeface="+mn-cs"/>
        </a:defRPr>
      </a:lvl2pPr>
      <a:lvl3pPr marL="675562" algn="l" defTabSz="675562" rtl="0" eaLnBrk="1" latinLnBrk="0" hangingPunct="1">
        <a:defRPr sz="1300" kern="1200">
          <a:solidFill>
            <a:schemeClr val="tx1"/>
          </a:solidFill>
          <a:latin typeface="+mn-lt"/>
          <a:ea typeface="+mn-ea"/>
          <a:cs typeface="+mn-cs"/>
        </a:defRPr>
      </a:lvl3pPr>
      <a:lvl4pPr marL="1013343" algn="l" defTabSz="675562" rtl="0" eaLnBrk="1" latinLnBrk="0" hangingPunct="1">
        <a:defRPr sz="1300" kern="1200">
          <a:solidFill>
            <a:schemeClr val="tx1"/>
          </a:solidFill>
          <a:latin typeface="+mn-lt"/>
          <a:ea typeface="+mn-ea"/>
          <a:cs typeface="+mn-cs"/>
        </a:defRPr>
      </a:lvl4pPr>
      <a:lvl5pPr marL="1351125" algn="l" defTabSz="675562" rtl="0" eaLnBrk="1" latinLnBrk="0" hangingPunct="1">
        <a:defRPr sz="1300" kern="1200">
          <a:solidFill>
            <a:schemeClr val="tx1"/>
          </a:solidFill>
          <a:latin typeface="+mn-lt"/>
          <a:ea typeface="+mn-ea"/>
          <a:cs typeface="+mn-cs"/>
        </a:defRPr>
      </a:lvl5pPr>
      <a:lvl6pPr marL="1688906" algn="l" defTabSz="675562" rtl="0" eaLnBrk="1" latinLnBrk="0" hangingPunct="1">
        <a:defRPr sz="1300" kern="1200">
          <a:solidFill>
            <a:schemeClr val="tx1"/>
          </a:solidFill>
          <a:latin typeface="+mn-lt"/>
          <a:ea typeface="+mn-ea"/>
          <a:cs typeface="+mn-cs"/>
        </a:defRPr>
      </a:lvl6pPr>
      <a:lvl7pPr marL="2026687" algn="l" defTabSz="675562" rtl="0" eaLnBrk="1" latinLnBrk="0" hangingPunct="1">
        <a:defRPr sz="1300" kern="1200">
          <a:solidFill>
            <a:schemeClr val="tx1"/>
          </a:solidFill>
          <a:latin typeface="+mn-lt"/>
          <a:ea typeface="+mn-ea"/>
          <a:cs typeface="+mn-cs"/>
        </a:defRPr>
      </a:lvl7pPr>
      <a:lvl8pPr marL="2364469" algn="l" defTabSz="675562" rtl="0" eaLnBrk="1" latinLnBrk="0" hangingPunct="1">
        <a:defRPr sz="1300" kern="1200">
          <a:solidFill>
            <a:schemeClr val="tx1"/>
          </a:solidFill>
          <a:latin typeface="+mn-lt"/>
          <a:ea typeface="+mn-ea"/>
          <a:cs typeface="+mn-cs"/>
        </a:defRPr>
      </a:lvl8pPr>
      <a:lvl9pPr marL="2702248" algn="l" defTabSz="675562"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njctl.org/"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10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10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10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10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10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10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11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11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11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11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14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14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njctl.or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slide" Target="slide116.xml"/><Relationship Id="rId13" Type="http://schemas.openxmlformats.org/officeDocument/2006/relationships/slide" Target="slide42.xml"/><Relationship Id="rId3" Type="http://schemas.openxmlformats.org/officeDocument/2006/relationships/slide" Target="slide5.xml"/><Relationship Id="rId7" Type="http://schemas.openxmlformats.org/officeDocument/2006/relationships/slide" Target="slide39.xml"/><Relationship Id="rId12" Type="http://schemas.openxmlformats.org/officeDocument/2006/relationships/slide" Target="slide41.xml"/><Relationship Id="rId17" Type="http://schemas.openxmlformats.org/officeDocument/2006/relationships/slide" Target="slide133.xml"/><Relationship Id="rId2" Type="http://schemas.openxmlformats.org/officeDocument/2006/relationships/slide" Target="slide81.xml"/><Relationship Id="rId16" Type="http://schemas.openxmlformats.org/officeDocument/2006/relationships/slide" Target="slide71.xml"/><Relationship Id="rId1" Type="http://schemas.openxmlformats.org/officeDocument/2006/relationships/slideLayout" Target="../slideLayouts/slideLayout7.xml"/><Relationship Id="rId6" Type="http://schemas.openxmlformats.org/officeDocument/2006/relationships/slide" Target="slide97.xml"/><Relationship Id="rId11" Type="http://schemas.openxmlformats.org/officeDocument/2006/relationships/slide" Target="slide21.xml"/><Relationship Id="rId5" Type="http://schemas.openxmlformats.org/officeDocument/2006/relationships/slide" Target="slide83.xml"/><Relationship Id="rId15" Type="http://schemas.openxmlformats.org/officeDocument/2006/relationships/slide" Target="slide55.xml"/><Relationship Id="rId10" Type="http://schemas.openxmlformats.org/officeDocument/2006/relationships/slide" Target="slide13.xml"/><Relationship Id="rId4" Type="http://schemas.openxmlformats.org/officeDocument/2006/relationships/slide" Target="slide26.xml"/><Relationship Id="rId9" Type="http://schemas.openxmlformats.org/officeDocument/2006/relationships/slide" Target="slide9.xml"/><Relationship Id="rId14" Type="http://schemas.openxmlformats.org/officeDocument/2006/relationships/slide" Target="slide4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8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0" y="189451"/>
            <a:ext cx="2972500" cy="4458751"/>
          </a:xfrm>
          <a:prstGeom prst="rect">
            <a:avLst/>
          </a:prstGeom>
          <a:solidFill>
            <a:scrgbClr r="0" g="0" b="0">
              <a:alpha val="0"/>
            </a:scrgbClr>
          </a:solidFill>
        </p:spPr>
      </p:pic>
      <p:sp>
        <p:nvSpPr>
          <p:cNvPr id="3" name="TextBox 2"/>
          <p:cNvSpPr txBox="1"/>
          <p:nvPr/>
        </p:nvSpPr>
        <p:spPr>
          <a:xfrm>
            <a:off x="2743200" y="1194425"/>
            <a:ext cx="5962802" cy="3562375"/>
          </a:xfrm>
          <a:prstGeom prst="rect">
            <a:avLst/>
          </a:prstGeom>
          <a:noFill/>
        </p:spPr>
        <p:txBody>
          <a:bodyPr vert="horz" lIns="67556" tIns="33778" rIns="67556" bIns="33778" rtlCol="0">
            <a:spAutoFit/>
          </a:bodyPr>
          <a:lstStyle/>
          <a:p>
            <a:r>
              <a:rPr lang="en-US" sz="2000" dirty="0">
                <a:solidFill>
                  <a:srgbClr val="000000"/>
                </a:solidFill>
                <a:latin typeface="Arial" pitchFamily="34" charset="0"/>
                <a:cs typeface="Arial" pitchFamily="34" charset="0"/>
              </a:rPr>
              <a:t>This material is made freely available at www.njctl.org and is intended for the non-commercial use of students and teachers. These materials may not be used for any commercial purpose without the written permission of the owners. NJCTL maintains its website for the convenience of teachers who wish to make their work available to other teachers, participate in a virtual professional learning community, and/or provide access to course materials to parents, students and others.</a:t>
            </a:r>
          </a:p>
        </p:txBody>
      </p:sp>
      <p:sp>
        <p:nvSpPr>
          <p:cNvPr id="4" name="TextBox 3">
            <a:hlinkClick r:id="rId2"/>
          </p:cNvPr>
          <p:cNvSpPr txBox="1"/>
          <p:nvPr/>
        </p:nvSpPr>
        <p:spPr>
          <a:xfrm>
            <a:off x="2857500" y="4878815"/>
            <a:ext cx="3314700" cy="683769"/>
          </a:xfrm>
          <a:prstGeom prst="rect">
            <a:avLst/>
          </a:prstGeom>
          <a:noFill/>
        </p:spPr>
        <p:txBody>
          <a:bodyPr vert="horz" lIns="67556" tIns="33778" rIns="67556" bIns="33778" rtlCol="0">
            <a:spAutoFit/>
          </a:bodyPr>
          <a:lstStyle/>
          <a:p>
            <a:r>
              <a:rPr lang="en-US" sz="2000" b="1" dirty="0">
                <a:solidFill>
                  <a:srgbClr val="0000FF"/>
                </a:solidFill>
                <a:latin typeface="Arial" pitchFamily="34" charset="0"/>
                <a:cs typeface="Arial" pitchFamily="34" charset="0"/>
              </a:rPr>
              <a:t>Click to go to website:</a:t>
            </a:r>
          </a:p>
          <a:p>
            <a:r>
              <a:rPr lang="en-US" sz="2000" b="1" dirty="0">
                <a:solidFill>
                  <a:srgbClr val="0000FF"/>
                </a:solidFill>
                <a:latin typeface="Arial" pitchFamily="34" charset="0"/>
                <a:cs typeface="Arial" pitchFamily="34" charset="0"/>
              </a:rPr>
              <a:t>www.njctl.org</a:t>
            </a:r>
          </a:p>
        </p:txBody>
      </p:sp>
      <p:sp>
        <p:nvSpPr>
          <p:cNvPr id="5" name="TextBox 4"/>
          <p:cNvSpPr txBox="1"/>
          <p:nvPr/>
        </p:nvSpPr>
        <p:spPr>
          <a:xfrm>
            <a:off x="2731770" y="181872"/>
            <a:ext cx="6240780" cy="991545"/>
          </a:xfrm>
          <a:prstGeom prst="rect">
            <a:avLst/>
          </a:prstGeom>
          <a:noFill/>
        </p:spPr>
        <p:txBody>
          <a:bodyPr vert="horz" lIns="67556" tIns="33778" rIns="67556" bIns="33778" rtlCol="0">
            <a:spAutoFit/>
          </a:bodyPr>
          <a:lstStyle/>
          <a:p>
            <a:r>
              <a:rPr lang="en-US" sz="2000" b="1" dirty="0">
                <a:solidFill>
                  <a:srgbClr val="0000FF"/>
                </a:solidFill>
                <a:latin typeface="Arial" pitchFamily="34" charset="0"/>
                <a:cs typeface="Arial" pitchFamily="34" charset="0"/>
              </a:rPr>
              <a:t>New Jersey Center for Teaching and Learning</a:t>
            </a:r>
          </a:p>
          <a:p>
            <a:endParaRPr lang="en-US" sz="2000" b="1" dirty="0">
              <a:solidFill>
                <a:srgbClr val="0000FF"/>
              </a:solidFill>
              <a:latin typeface="Arial" pitchFamily="34" charset="0"/>
              <a:cs typeface="Arial" pitchFamily="34" charset="0"/>
            </a:endParaRPr>
          </a:p>
          <a:p>
            <a:r>
              <a:rPr lang="en-US" sz="2000" b="1" dirty="0">
                <a:solidFill>
                  <a:srgbClr val="0000FF"/>
                </a:solidFill>
                <a:latin typeface="Arial" pitchFamily="34" charset="0"/>
                <a:cs typeface="Arial" pitchFamily="34" charset="0"/>
              </a:rPr>
              <a:t>Progressive Mathematics Initiative</a:t>
            </a:r>
          </a:p>
        </p:txBody>
      </p:sp>
    </p:spTree>
    <p:extLst>
      <p:ext uri="{BB962C8B-B14F-4D97-AF65-F5344CB8AC3E}">
        <p14:creationId xmlns:p14="http://schemas.microsoft.com/office/powerpoint/2010/main" xmlns="" val="1604405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57200" y="265227"/>
            <a:ext cx="5715000" cy="3084426"/>
          </a:xfrm>
          <a:prstGeom prst="rect">
            <a:avLst/>
          </a:prstGeom>
          <a:noFill/>
        </p:spPr>
        <p:txBody>
          <a:bodyPr vert="horz" wrap="square" lIns="67556" tIns="33778" rIns="67556" bIns="33778" rtlCol="0">
            <a:spAutoFit/>
          </a:bodyPr>
          <a:lstStyle/>
          <a:p>
            <a:r>
              <a:rPr lang="en-US" sz="2800" dirty="0">
                <a:solidFill>
                  <a:srgbClr val="0000FF"/>
                </a:solidFill>
                <a:latin typeface="Arial" pitchFamily="34" charset="0"/>
                <a:cs typeface="Arial" pitchFamily="34" charset="0"/>
              </a:rPr>
              <a:t> Find the mean</a:t>
            </a:r>
          </a:p>
          <a:p>
            <a:endParaRPr lang="en-US" sz="2800" dirty="0">
              <a:solidFill>
                <a:srgbClr val="0000FF"/>
              </a:solidFill>
              <a:latin typeface="Arial" pitchFamily="34" charset="0"/>
              <a:cs typeface="Arial" pitchFamily="34" charset="0"/>
            </a:endParaRPr>
          </a:p>
          <a:p>
            <a:r>
              <a:rPr lang="en-US" sz="2800" dirty="0">
                <a:solidFill>
                  <a:srgbClr val="0000FF"/>
                </a:solidFill>
                <a:latin typeface="Arial" pitchFamily="34" charset="0"/>
                <a:cs typeface="Arial" pitchFamily="34" charset="0"/>
              </a:rPr>
              <a:t>                        10, 8, 9, 8, 5</a:t>
            </a:r>
          </a:p>
          <a:p>
            <a:endParaRPr lang="en-US" sz="2800" dirty="0">
              <a:solidFill>
                <a:srgbClr val="0000FF"/>
              </a:solidFill>
              <a:latin typeface="Arial" pitchFamily="34" charset="0"/>
              <a:cs typeface="Arial" pitchFamily="34" charset="0"/>
            </a:endParaRPr>
          </a:p>
          <a:p>
            <a:endParaRPr lang="en-US" sz="2800" dirty="0">
              <a:solidFill>
                <a:srgbClr val="0000FF"/>
              </a:solidFill>
              <a:latin typeface="Arial" pitchFamily="34" charset="0"/>
              <a:cs typeface="Arial" pitchFamily="34" charset="0"/>
            </a:endParaRPr>
          </a:p>
          <a:p>
            <a:endParaRPr lang="en-US" sz="2800" dirty="0">
              <a:solidFill>
                <a:srgbClr val="0000FF"/>
              </a:solidFill>
              <a:latin typeface="Arial" pitchFamily="34" charset="0"/>
              <a:cs typeface="Arial" pitchFamily="34" charset="0"/>
            </a:endParaRPr>
          </a:p>
          <a:p>
            <a:r>
              <a:rPr lang="en-US" sz="2800" dirty="0">
                <a:solidFill>
                  <a:srgbClr val="0000FF"/>
                </a:solidFill>
                <a:latin typeface="Arial" pitchFamily="34" charset="0"/>
                <a:cs typeface="Arial" pitchFamily="34" charset="0"/>
              </a:rPr>
              <a:t>	8</a:t>
            </a:r>
          </a:p>
        </p:txBody>
      </p:sp>
      <p:sp>
        <p:nvSpPr>
          <p:cNvPr id="3" name="Freeform 2"/>
          <p:cNvSpPr/>
          <p:nvPr/>
        </p:nvSpPr>
        <p:spPr>
          <a:xfrm>
            <a:off x="685802" y="2667000"/>
            <a:ext cx="1440181" cy="810836"/>
          </a:xfrm>
          <a:custGeom>
            <a:avLst/>
            <a:gdLst/>
            <a:ahLst/>
            <a:cxnLst/>
            <a:rect l="0" t="0" r="0" b="0"/>
            <a:pathLst>
              <a:path w="1600201" h="1358901">
                <a:moveTo>
                  <a:pt x="0" y="0"/>
                </a:moveTo>
                <a:lnTo>
                  <a:pt x="1600200" y="0"/>
                </a:lnTo>
                <a:lnTo>
                  <a:pt x="1600200" y="1358900"/>
                </a:lnTo>
                <a:lnTo>
                  <a:pt x="0" y="1358900"/>
                </a:lnTo>
                <a:close/>
              </a:path>
            </a:pathLst>
          </a:custGeom>
          <a:solidFill>
            <a:srgbClr val="FFC0CB"/>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7556" tIns="33778" rIns="67556" bIns="33778" rtlCol="0" anchor="ctr"/>
          <a:lstStyle/>
          <a:p>
            <a:pPr algn="ctr"/>
            <a:endParaRPr lang="en-US"/>
          </a:p>
        </p:txBody>
      </p:sp>
    </p:spTree>
    <p:extLst>
      <p:ext uri="{BB962C8B-B14F-4D97-AF65-F5344CB8AC3E}">
        <p14:creationId xmlns:p14="http://schemas.microsoft.com/office/powerpoint/2010/main" xmlns="" val="88655725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4" name="Group 63"/>
          <p:cNvGrpSpPr/>
          <p:nvPr/>
        </p:nvGrpSpPr>
        <p:grpSpPr>
          <a:xfrm>
            <a:off x="476059" y="152401"/>
            <a:ext cx="8143076" cy="1823914"/>
            <a:chOff x="528955" y="255410"/>
            <a:chExt cx="9047862" cy="3056747"/>
          </a:xfrm>
        </p:grpSpPr>
        <p:grpSp>
          <p:nvGrpSpPr>
            <p:cNvPr id="54" name="Group 53"/>
            <p:cNvGrpSpPr/>
            <p:nvPr/>
          </p:nvGrpSpPr>
          <p:grpSpPr>
            <a:xfrm>
              <a:off x="528955" y="1123950"/>
              <a:ext cx="9047862" cy="1047046"/>
              <a:chOff x="528955" y="1123950"/>
              <a:chExt cx="9047862" cy="1047046"/>
            </a:xfrm>
          </p:grpSpPr>
          <p:grpSp>
            <p:nvGrpSpPr>
              <p:cNvPr id="50" name="Group 49"/>
              <p:cNvGrpSpPr/>
              <p:nvPr/>
            </p:nvGrpSpPr>
            <p:grpSpPr>
              <a:xfrm>
                <a:off x="528955" y="1123950"/>
                <a:ext cx="9047862" cy="479934"/>
                <a:chOff x="528955" y="1123950"/>
                <a:chExt cx="9047862" cy="479934"/>
              </a:xfrm>
            </p:grpSpPr>
            <p:grpSp>
              <p:nvGrpSpPr>
                <p:cNvPr id="18" name="Group 17"/>
                <p:cNvGrpSpPr/>
                <p:nvPr/>
              </p:nvGrpSpPr>
              <p:grpSpPr>
                <a:xfrm>
                  <a:off x="528955" y="1123950"/>
                  <a:ext cx="9047862" cy="479934"/>
                  <a:chOff x="528955" y="1123950"/>
                  <a:chExt cx="9047862" cy="479934"/>
                </a:xfrm>
              </p:grpSpPr>
              <p:sp>
                <p:nvSpPr>
                  <p:cNvPr id="13" name="Freeform 12"/>
                  <p:cNvSpPr/>
                  <p:nvPr/>
                </p:nvSpPr>
                <p:spPr>
                  <a:xfrm>
                    <a:off x="541528" y="1353058"/>
                    <a:ext cx="9033257" cy="18289"/>
                  </a:xfrm>
                  <a:custGeom>
                    <a:avLst/>
                    <a:gdLst/>
                    <a:ahLst/>
                    <a:cxnLst/>
                    <a:rect l="0" t="0" r="0" b="0"/>
                    <a:pathLst>
                      <a:path w="9033257" h="18289">
                        <a:moveTo>
                          <a:pt x="0" y="18288"/>
                        </a:moveTo>
                        <a:lnTo>
                          <a:pt x="0" y="0"/>
                        </a:lnTo>
                        <a:lnTo>
                          <a:pt x="9033256" y="0"/>
                        </a:lnTo>
                        <a:lnTo>
                          <a:pt x="9033256" y="1828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sp>
                <p:nvSpPr>
                  <p:cNvPr id="14" name="Freeform 13"/>
                  <p:cNvSpPr/>
                  <p:nvPr/>
                </p:nvSpPr>
                <p:spPr>
                  <a:xfrm>
                    <a:off x="528955" y="1123950"/>
                    <a:ext cx="260986" cy="250953"/>
                  </a:xfrm>
                  <a:custGeom>
                    <a:avLst/>
                    <a:gdLst/>
                    <a:ahLst/>
                    <a:cxnLst/>
                    <a:rect l="0" t="0" r="0" b="0"/>
                    <a:pathLst>
                      <a:path w="260986" h="250953">
                        <a:moveTo>
                          <a:pt x="12573" y="250952"/>
                        </a:moveTo>
                        <a:lnTo>
                          <a:pt x="0" y="238125"/>
                        </a:lnTo>
                        <a:lnTo>
                          <a:pt x="248158" y="0"/>
                        </a:lnTo>
                        <a:lnTo>
                          <a:pt x="260985" y="1257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sp>
                <p:nvSpPr>
                  <p:cNvPr id="15" name="Freeform 14"/>
                  <p:cNvSpPr/>
                  <p:nvPr/>
                </p:nvSpPr>
                <p:spPr>
                  <a:xfrm>
                    <a:off x="532511" y="1352169"/>
                    <a:ext cx="260986" cy="250953"/>
                  </a:xfrm>
                  <a:custGeom>
                    <a:avLst/>
                    <a:gdLst/>
                    <a:ahLst/>
                    <a:cxnLst/>
                    <a:rect l="0" t="0" r="0" b="0"/>
                    <a:pathLst>
                      <a:path w="260986" h="250953">
                        <a:moveTo>
                          <a:pt x="0" y="12573"/>
                        </a:moveTo>
                        <a:lnTo>
                          <a:pt x="12827" y="0"/>
                        </a:lnTo>
                        <a:lnTo>
                          <a:pt x="260985" y="238252"/>
                        </a:lnTo>
                        <a:lnTo>
                          <a:pt x="248412" y="25095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sp>
                <p:nvSpPr>
                  <p:cNvPr id="16" name="Freeform 15"/>
                  <p:cNvSpPr/>
                  <p:nvPr/>
                </p:nvSpPr>
                <p:spPr>
                  <a:xfrm>
                    <a:off x="9315831" y="1124839"/>
                    <a:ext cx="260986" cy="250953"/>
                  </a:xfrm>
                  <a:custGeom>
                    <a:avLst/>
                    <a:gdLst/>
                    <a:ahLst/>
                    <a:cxnLst/>
                    <a:rect l="0" t="0" r="0" b="0"/>
                    <a:pathLst>
                      <a:path w="260986" h="250953">
                        <a:moveTo>
                          <a:pt x="260985" y="238252"/>
                        </a:moveTo>
                        <a:lnTo>
                          <a:pt x="248285" y="250952"/>
                        </a:lnTo>
                        <a:lnTo>
                          <a:pt x="0" y="12700"/>
                        </a:lnTo>
                        <a:lnTo>
                          <a:pt x="12573"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sp>
                <p:nvSpPr>
                  <p:cNvPr id="17" name="Freeform 16"/>
                  <p:cNvSpPr/>
                  <p:nvPr/>
                </p:nvSpPr>
                <p:spPr>
                  <a:xfrm>
                    <a:off x="9312148" y="1353058"/>
                    <a:ext cx="260986" cy="250826"/>
                  </a:xfrm>
                  <a:custGeom>
                    <a:avLst/>
                    <a:gdLst/>
                    <a:ahLst/>
                    <a:cxnLst/>
                    <a:rect l="0" t="0" r="0" b="0"/>
                    <a:pathLst>
                      <a:path w="260986" h="250826">
                        <a:moveTo>
                          <a:pt x="248285" y="0"/>
                        </a:moveTo>
                        <a:lnTo>
                          <a:pt x="260985" y="12827"/>
                        </a:lnTo>
                        <a:lnTo>
                          <a:pt x="12700" y="250825"/>
                        </a:lnTo>
                        <a:lnTo>
                          <a:pt x="0" y="23825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grpSp>
            <p:sp>
              <p:nvSpPr>
                <p:cNvPr id="19" name="Freeform 18"/>
                <p:cNvSpPr/>
                <p:nvPr/>
              </p:nvSpPr>
              <p:spPr>
                <a:xfrm>
                  <a:off x="8920988" y="1139952"/>
                  <a:ext cx="20702" cy="378334"/>
                </a:xfrm>
                <a:custGeom>
                  <a:avLst/>
                  <a:gdLst/>
                  <a:ahLst/>
                  <a:cxnLst/>
                  <a:rect l="0" t="0" r="0" b="0"/>
                  <a:pathLst>
                    <a:path w="20702" h="378334">
                      <a:moveTo>
                        <a:pt x="0" y="0"/>
                      </a:moveTo>
                      <a:lnTo>
                        <a:pt x="20701" y="0"/>
                      </a:lnTo>
                      <a:lnTo>
                        <a:pt x="20701" y="378333"/>
                      </a:lnTo>
                      <a:lnTo>
                        <a:pt x="0" y="37833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sp>
              <p:nvSpPr>
                <p:cNvPr id="20" name="Freeform 19"/>
                <p:cNvSpPr/>
                <p:nvPr/>
              </p:nvSpPr>
              <p:spPr>
                <a:xfrm>
                  <a:off x="8159369" y="1139825"/>
                  <a:ext cx="20702" cy="378334"/>
                </a:xfrm>
                <a:custGeom>
                  <a:avLst/>
                  <a:gdLst/>
                  <a:ahLst/>
                  <a:cxnLst/>
                  <a:rect l="0" t="0" r="0" b="0"/>
                  <a:pathLst>
                    <a:path w="20702" h="378334">
                      <a:moveTo>
                        <a:pt x="0" y="0"/>
                      </a:moveTo>
                      <a:lnTo>
                        <a:pt x="20701" y="0"/>
                      </a:lnTo>
                      <a:lnTo>
                        <a:pt x="20701" y="378333"/>
                      </a:lnTo>
                      <a:lnTo>
                        <a:pt x="0" y="37833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sp>
              <p:nvSpPr>
                <p:cNvPr id="21" name="Freeform 20"/>
                <p:cNvSpPr/>
                <p:nvPr/>
              </p:nvSpPr>
              <p:spPr>
                <a:xfrm>
                  <a:off x="7351268" y="1139825"/>
                  <a:ext cx="20702" cy="378207"/>
                </a:xfrm>
                <a:custGeom>
                  <a:avLst/>
                  <a:gdLst/>
                  <a:ahLst/>
                  <a:cxnLst/>
                  <a:rect l="0" t="0" r="0" b="0"/>
                  <a:pathLst>
                    <a:path w="20702" h="378207">
                      <a:moveTo>
                        <a:pt x="0" y="0"/>
                      </a:moveTo>
                      <a:lnTo>
                        <a:pt x="20701" y="0"/>
                      </a:lnTo>
                      <a:lnTo>
                        <a:pt x="20701" y="378206"/>
                      </a:lnTo>
                      <a:lnTo>
                        <a:pt x="0" y="37820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sp>
              <p:nvSpPr>
                <p:cNvPr id="22" name="Freeform 21"/>
                <p:cNvSpPr/>
                <p:nvPr/>
              </p:nvSpPr>
              <p:spPr>
                <a:xfrm>
                  <a:off x="6589776" y="1139698"/>
                  <a:ext cx="20702" cy="378207"/>
                </a:xfrm>
                <a:custGeom>
                  <a:avLst/>
                  <a:gdLst/>
                  <a:ahLst/>
                  <a:cxnLst/>
                  <a:rect l="0" t="0" r="0" b="0"/>
                  <a:pathLst>
                    <a:path w="20702" h="378207">
                      <a:moveTo>
                        <a:pt x="0" y="0"/>
                      </a:moveTo>
                      <a:lnTo>
                        <a:pt x="20701" y="0"/>
                      </a:lnTo>
                      <a:lnTo>
                        <a:pt x="20701" y="378206"/>
                      </a:lnTo>
                      <a:lnTo>
                        <a:pt x="0" y="37820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sp>
              <p:nvSpPr>
                <p:cNvPr id="23" name="Freeform 22"/>
                <p:cNvSpPr/>
                <p:nvPr/>
              </p:nvSpPr>
              <p:spPr>
                <a:xfrm>
                  <a:off x="5828538" y="1139571"/>
                  <a:ext cx="20575" cy="378207"/>
                </a:xfrm>
                <a:custGeom>
                  <a:avLst/>
                  <a:gdLst/>
                  <a:ahLst/>
                  <a:cxnLst/>
                  <a:rect l="0" t="0" r="0" b="0"/>
                  <a:pathLst>
                    <a:path w="20575" h="378207">
                      <a:moveTo>
                        <a:pt x="0" y="0"/>
                      </a:moveTo>
                      <a:lnTo>
                        <a:pt x="20574" y="0"/>
                      </a:lnTo>
                      <a:lnTo>
                        <a:pt x="20574" y="378206"/>
                      </a:lnTo>
                      <a:lnTo>
                        <a:pt x="0" y="37820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sp>
              <p:nvSpPr>
                <p:cNvPr id="24" name="Freeform 23"/>
                <p:cNvSpPr/>
                <p:nvPr/>
              </p:nvSpPr>
              <p:spPr>
                <a:xfrm>
                  <a:off x="4243197" y="1154938"/>
                  <a:ext cx="20702" cy="378207"/>
                </a:xfrm>
                <a:custGeom>
                  <a:avLst/>
                  <a:gdLst/>
                  <a:ahLst/>
                  <a:cxnLst/>
                  <a:rect l="0" t="0" r="0" b="0"/>
                  <a:pathLst>
                    <a:path w="20702" h="378207">
                      <a:moveTo>
                        <a:pt x="0" y="0"/>
                      </a:moveTo>
                      <a:lnTo>
                        <a:pt x="20701" y="0"/>
                      </a:lnTo>
                      <a:lnTo>
                        <a:pt x="20701" y="378206"/>
                      </a:lnTo>
                      <a:lnTo>
                        <a:pt x="0" y="37820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sp>
              <p:nvSpPr>
                <p:cNvPr id="25" name="Freeform 24"/>
                <p:cNvSpPr/>
                <p:nvPr/>
              </p:nvSpPr>
              <p:spPr>
                <a:xfrm>
                  <a:off x="3481705" y="1154811"/>
                  <a:ext cx="20702" cy="378207"/>
                </a:xfrm>
                <a:custGeom>
                  <a:avLst/>
                  <a:gdLst/>
                  <a:ahLst/>
                  <a:cxnLst/>
                  <a:rect l="0" t="0" r="0" b="0"/>
                  <a:pathLst>
                    <a:path w="20702" h="378207">
                      <a:moveTo>
                        <a:pt x="0" y="0"/>
                      </a:moveTo>
                      <a:lnTo>
                        <a:pt x="20701" y="0"/>
                      </a:lnTo>
                      <a:lnTo>
                        <a:pt x="20701" y="378206"/>
                      </a:lnTo>
                      <a:lnTo>
                        <a:pt x="0" y="37820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sp>
              <p:nvSpPr>
                <p:cNvPr id="26" name="Freeform 25"/>
                <p:cNvSpPr/>
                <p:nvPr/>
              </p:nvSpPr>
              <p:spPr>
                <a:xfrm>
                  <a:off x="2673731" y="1154684"/>
                  <a:ext cx="20702" cy="378334"/>
                </a:xfrm>
                <a:custGeom>
                  <a:avLst/>
                  <a:gdLst/>
                  <a:ahLst/>
                  <a:cxnLst/>
                  <a:rect l="0" t="0" r="0" b="0"/>
                  <a:pathLst>
                    <a:path w="20702" h="378334">
                      <a:moveTo>
                        <a:pt x="0" y="0"/>
                      </a:moveTo>
                      <a:lnTo>
                        <a:pt x="20701" y="0"/>
                      </a:lnTo>
                      <a:lnTo>
                        <a:pt x="20701" y="378333"/>
                      </a:lnTo>
                      <a:lnTo>
                        <a:pt x="0" y="37833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sp>
              <p:nvSpPr>
                <p:cNvPr id="27" name="Freeform 26"/>
                <p:cNvSpPr/>
                <p:nvPr/>
              </p:nvSpPr>
              <p:spPr>
                <a:xfrm>
                  <a:off x="1912239" y="1154557"/>
                  <a:ext cx="20702" cy="378207"/>
                </a:xfrm>
                <a:custGeom>
                  <a:avLst/>
                  <a:gdLst/>
                  <a:ahLst/>
                  <a:cxnLst/>
                  <a:rect l="0" t="0" r="0" b="0"/>
                  <a:pathLst>
                    <a:path w="20702" h="378207">
                      <a:moveTo>
                        <a:pt x="0" y="0"/>
                      </a:moveTo>
                      <a:lnTo>
                        <a:pt x="20701" y="0"/>
                      </a:lnTo>
                      <a:lnTo>
                        <a:pt x="20701" y="378206"/>
                      </a:lnTo>
                      <a:lnTo>
                        <a:pt x="0" y="37820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sp>
              <p:nvSpPr>
                <p:cNvPr id="28" name="Freeform 27"/>
                <p:cNvSpPr/>
                <p:nvPr/>
              </p:nvSpPr>
              <p:spPr>
                <a:xfrm>
                  <a:off x="1150747" y="1154430"/>
                  <a:ext cx="20702" cy="378207"/>
                </a:xfrm>
                <a:custGeom>
                  <a:avLst/>
                  <a:gdLst/>
                  <a:ahLst/>
                  <a:cxnLst/>
                  <a:rect l="0" t="0" r="0" b="0"/>
                  <a:pathLst>
                    <a:path w="20702" h="378207">
                      <a:moveTo>
                        <a:pt x="0" y="0"/>
                      </a:moveTo>
                      <a:lnTo>
                        <a:pt x="20701" y="0"/>
                      </a:lnTo>
                      <a:lnTo>
                        <a:pt x="20701" y="378206"/>
                      </a:lnTo>
                      <a:lnTo>
                        <a:pt x="0" y="37820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sp>
              <p:nvSpPr>
                <p:cNvPr id="29" name="Freeform 28"/>
                <p:cNvSpPr/>
                <p:nvPr/>
              </p:nvSpPr>
              <p:spPr>
                <a:xfrm>
                  <a:off x="5035931" y="1139317"/>
                  <a:ext cx="20702" cy="378334"/>
                </a:xfrm>
                <a:custGeom>
                  <a:avLst/>
                  <a:gdLst/>
                  <a:ahLst/>
                  <a:cxnLst/>
                  <a:rect l="0" t="0" r="0" b="0"/>
                  <a:pathLst>
                    <a:path w="20702" h="378334">
                      <a:moveTo>
                        <a:pt x="0" y="0"/>
                      </a:moveTo>
                      <a:lnTo>
                        <a:pt x="20701" y="0"/>
                      </a:lnTo>
                      <a:lnTo>
                        <a:pt x="20701" y="378333"/>
                      </a:lnTo>
                      <a:lnTo>
                        <a:pt x="0" y="37833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sp>
              <p:nvSpPr>
                <p:cNvPr id="30" name="Freeform 29"/>
                <p:cNvSpPr/>
                <p:nvPr/>
              </p:nvSpPr>
              <p:spPr>
                <a:xfrm>
                  <a:off x="3108833" y="1154557"/>
                  <a:ext cx="20575" cy="378334"/>
                </a:xfrm>
                <a:custGeom>
                  <a:avLst/>
                  <a:gdLst/>
                  <a:ahLst/>
                  <a:cxnLst/>
                  <a:rect l="0" t="0" r="0" b="0"/>
                  <a:pathLst>
                    <a:path w="20575" h="378334">
                      <a:moveTo>
                        <a:pt x="0" y="0"/>
                      </a:moveTo>
                      <a:lnTo>
                        <a:pt x="20574" y="0"/>
                      </a:lnTo>
                      <a:lnTo>
                        <a:pt x="20574" y="378333"/>
                      </a:lnTo>
                      <a:lnTo>
                        <a:pt x="0" y="37833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sp>
              <p:nvSpPr>
                <p:cNvPr id="31" name="Freeform 30"/>
                <p:cNvSpPr/>
                <p:nvPr/>
              </p:nvSpPr>
              <p:spPr>
                <a:xfrm>
                  <a:off x="2300732" y="1154684"/>
                  <a:ext cx="20702" cy="378207"/>
                </a:xfrm>
                <a:custGeom>
                  <a:avLst/>
                  <a:gdLst/>
                  <a:ahLst/>
                  <a:cxnLst/>
                  <a:rect l="0" t="0" r="0" b="0"/>
                  <a:pathLst>
                    <a:path w="20702" h="378207">
                      <a:moveTo>
                        <a:pt x="0" y="0"/>
                      </a:moveTo>
                      <a:lnTo>
                        <a:pt x="20701" y="0"/>
                      </a:lnTo>
                      <a:lnTo>
                        <a:pt x="20701" y="378206"/>
                      </a:lnTo>
                      <a:lnTo>
                        <a:pt x="0" y="37820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sp>
              <p:nvSpPr>
                <p:cNvPr id="32" name="Freeform 31"/>
                <p:cNvSpPr/>
                <p:nvPr/>
              </p:nvSpPr>
              <p:spPr>
                <a:xfrm>
                  <a:off x="1539240" y="1154684"/>
                  <a:ext cx="20702" cy="378207"/>
                </a:xfrm>
                <a:custGeom>
                  <a:avLst/>
                  <a:gdLst/>
                  <a:ahLst/>
                  <a:cxnLst/>
                  <a:rect l="0" t="0" r="0" b="0"/>
                  <a:pathLst>
                    <a:path w="20702" h="378207">
                      <a:moveTo>
                        <a:pt x="0" y="0"/>
                      </a:moveTo>
                      <a:lnTo>
                        <a:pt x="20701" y="0"/>
                      </a:lnTo>
                      <a:lnTo>
                        <a:pt x="20701" y="378206"/>
                      </a:lnTo>
                      <a:lnTo>
                        <a:pt x="0" y="37820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sp>
              <p:nvSpPr>
                <p:cNvPr id="33" name="Freeform 32"/>
                <p:cNvSpPr/>
                <p:nvPr/>
              </p:nvSpPr>
              <p:spPr>
                <a:xfrm>
                  <a:off x="6185662" y="1139698"/>
                  <a:ext cx="20702" cy="378334"/>
                </a:xfrm>
                <a:custGeom>
                  <a:avLst/>
                  <a:gdLst/>
                  <a:ahLst/>
                  <a:cxnLst/>
                  <a:rect l="0" t="0" r="0" b="0"/>
                  <a:pathLst>
                    <a:path w="20702" h="378334">
                      <a:moveTo>
                        <a:pt x="0" y="0"/>
                      </a:moveTo>
                      <a:lnTo>
                        <a:pt x="20701" y="0"/>
                      </a:lnTo>
                      <a:lnTo>
                        <a:pt x="20701" y="378333"/>
                      </a:lnTo>
                      <a:lnTo>
                        <a:pt x="0" y="37833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sp>
              <p:nvSpPr>
                <p:cNvPr id="34" name="Freeform 33"/>
                <p:cNvSpPr/>
                <p:nvPr/>
              </p:nvSpPr>
              <p:spPr>
                <a:xfrm>
                  <a:off x="5424424" y="1139444"/>
                  <a:ext cx="20575" cy="378334"/>
                </a:xfrm>
                <a:custGeom>
                  <a:avLst/>
                  <a:gdLst/>
                  <a:ahLst/>
                  <a:cxnLst/>
                  <a:rect l="0" t="0" r="0" b="0"/>
                  <a:pathLst>
                    <a:path w="20575" h="378334">
                      <a:moveTo>
                        <a:pt x="0" y="0"/>
                      </a:moveTo>
                      <a:lnTo>
                        <a:pt x="20574" y="0"/>
                      </a:lnTo>
                      <a:lnTo>
                        <a:pt x="20574" y="378333"/>
                      </a:lnTo>
                      <a:lnTo>
                        <a:pt x="0" y="37833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sp>
              <p:nvSpPr>
                <p:cNvPr id="35" name="Freeform 34"/>
                <p:cNvSpPr/>
                <p:nvPr/>
              </p:nvSpPr>
              <p:spPr>
                <a:xfrm>
                  <a:off x="4616323" y="1139444"/>
                  <a:ext cx="20575" cy="378207"/>
                </a:xfrm>
                <a:custGeom>
                  <a:avLst/>
                  <a:gdLst/>
                  <a:ahLst/>
                  <a:cxnLst/>
                  <a:rect l="0" t="0" r="0" b="0"/>
                  <a:pathLst>
                    <a:path w="20575" h="378207">
                      <a:moveTo>
                        <a:pt x="0" y="0"/>
                      </a:moveTo>
                      <a:lnTo>
                        <a:pt x="20574" y="0"/>
                      </a:lnTo>
                      <a:lnTo>
                        <a:pt x="20574" y="378206"/>
                      </a:lnTo>
                      <a:lnTo>
                        <a:pt x="0" y="37820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sp>
              <p:nvSpPr>
                <p:cNvPr id="36" name="Freeform 35"/>
                <p:cNvSpPr/>
                <p:nvPr/>
              </p:nvSpPr>
              <p:spPr>
                <a:xfrm>
                  <a:off x="3854704" y="1139190"/>
                  <a:ext cx="20575" cy="378207"/>
                </a:xfrm>
                <a:custGeom>
                  <a:avLst/>
                  <a:gdLst/>
                  <a:ahLst/>
                  <a:cxnLst/>
                  <a:rect l="0" t="0" r="0" b="0"/>
                  <a:pathLst>
                    <a:path w="20575" h="378207">
                      <a:moveTo>
                        <a:pt x="0" y="0"/>
                      </a:moveTo>
                      <a:lnTo>
                        <a:pt x="20574" y="0"/>
                      </a:lnTo>
                      <a:lnTo>
                        <a:pt x="20574" y="378206"/>
                      </a:lnTo>
                      <a:lnTo>
                        <a:pt x="0" y="37820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sp>
              <p:nvSpPr>
                <p:cNvPr id="37" name="Freeform 36"/>
                <p:cNvSpPr/>
                <p:nvPr/>
              </p:nvSpPr>
              <p:spPr>
                <a:xfrm>
                  <a:off x="8501380" y="1155446"/>
                  <a:ext cx="20702" cy="378207"/>
                </a:xfrm>
                <a:custGeom>
                  <a:avLst/>
                  <a:gdLst/>
                  <a:ahLst/>
                  <a:cxnLst/>
                  <a:rect l="0" t="0" r="0" b="0"/>
                  <a:pathLst>
                    <a:path w="20702" h="378207">
                      <a:moveTo>
                        <a:pt x="0" y="0"/>
                      </a:moveTo>
                      <a:lnTo>
                        <a:pt x="20701" y="0"/>
                      </a:lnTo>
                      <a:lnTo>
                        <a:pt x="20701" y="378206"/>
                      </a:lnTo>
                      <a:lnTo>
                        <a:pt x="0" y="37820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sp>
              <p:nvSpPr>
                <p:cNvPr id="38" name="Freeform 37"/>
                <p:cNvSpPr/>
                <p:nvPr/>
              </p:nvSpPr>
              <p:spPr>
                <a:xfrm>
                  <a:off x="7740015" y="1155319"/>
                  <a:ext cx="20575" cy="378207"/>
                </a:xfrm>
                <a:custGeom>
                  <a:avLst/>
                  <a:gdLst/>
                  <a:ahLst/>
                  <a:cxnLst/>
                  <a:rect l="0" t="0" r="0" b="0"/>
                  <a:pathLst>
                    <a:path w="20575" h="378207">
                      <a:moveTo>
                        <a:pt x="0" y="0"/>
                      </a:moveTo>
                      <a:lnTo>
                        <a:pt x="20574" y="0"/>
                      </a:lnTo>
                      <a:lnTo>
                        <a:pt x="20574" y="378206"/>
                      </a:lnTo>
                      <a:lnTo>
                        <a:pt x="0" y="37820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sp>
              <p:nvSpPr>
                <p:cNvPr id="39" name="Freeform 38"/>
                <p:cNvSpPr/>
                <p:nvPr/>
              </p:nvSpPr>
              <p:spPr>
                <a:xfrm>
                  <a:off x="6978396" y="1155319"/>
                  <a:ext cx="20575" cy="378207"/>
                </a:xfrm>
                <a:custGeom>
                  <a:avLst/>
                  <a:gdLst/>
                  <a:ahLst/>
                  <a:cxnLst/>
                  <a:rect l="0" t="0" r="0" b="0"/>
                  <a:pathLst>
                    <a:path w="20575" h="378207">
                      <a:moveTo>
                        <a:pt x="0" y="0"/>
                      </a:moveTo>
                      <a:lnTo>
                        <a:pt x="20574" y="0"/>
                      </a:lnTo>
                      <a:lnTo>
                        <a:pt x="20574" y="378206"/>
                      </a:lnTo>
                      <a:lnTo>
                        <a:pt x="0" y="37820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grpSp>
          <p:sp>
            <p:nvSpPr>
              <p:cNvPr id="53" name="TextBox 52"/>
              <p:cNvSpPr txBox="1"/>
              <p:nvPr/>
            </p:nvSpPr>
            <p:spPr>
              <a:xfrm>
                <a:off x="1333501" y="1603604"/>
                <a:ext cx="6248400" cy="567392"/>
              </a:xfrm>
              <a:prstGeom prst="rect">
                <a:avLst/>
              </a:prstGeom>
              <a:noFill/>
            </p:spPr>
            <p:txBody>
              <a:bodyPr vert="horz" rtlCol="0">
                <a:spAutoFit/>
              </a:bodyPr>
              <a:lstStyle/>
              <a:p>
                <a:r>
                  <a:rPr lang="en-US" sz="1600" dirty="0">
                    <a:solidFill>
                      <a:srgbClr val="000000"/>
                    </a:solidFill>
                    <a:latin typeface="Arial" pitchFamily="34" charset="0"/>
                    <a:cs typeface="Arial" pitchFamily="34" charset="0"/>
                  </a:rPr>
                  <a:t>80	90	100	110	120	 130	 140	  150</a:t>
                </a:r>
              </a:p>
            </p:txBody>
          </p:sp>
        </p:grpSp>
        <p:cxnSp>
          <p:nvCxnSpPr>
            <p:cNvPr id="55" name="Straight Connector 54"/>
            <p:cNvCxnSpPr/>
            <p:nvPr/>
          </p:nvCxnSpPr>
          <p:spPr>
            <a:xfrm>
              <a:off x="2755901" y="774249"/>
              <a:ext cx="4570349" cy="0"/>
            </a:xfrm>
            <a:prstGeom prst="line">
              <a:avLst/>
            </a:prstGeom>
            <a:ln w="38100" cap="flat" cmpd="sng" algn="ctr">
              <a:solidFill>
                <a:srgbClr val="000000"/>
              </a:solidFill>
              <a:prstDash val="solid"/>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56" name="Freeform 55"/>
            <p:cNvSpPr/>
            <p:nvPr/>
          </p:nvSpPr>
          <p:spPr>
            <a:xfrm>
              <a:off x="4103243" y="589210"/>
              <a:ext cx="2237868" cy="357380"/>
            </a:xfrm>
            <a:custGeom>
              <a:avLst/>
              <a:gdLst/>
              <a:ahLst/>
              <a:cxnLst/>
              <a:rect l="0" t="0" r="0" b="0"/>
              <a:pathLst>
                <a:path w="2237868" h="357379">
                  <a:moveTo>
                    <a:pt x="0" y="0"/>
                  </a:moveTo>
                  <a:lnTo>
                    <a:pt x="2237867" y="0"/>
                  </a:lnTo>
                  <a:lnTo>
                    <a:pt x="2237867" y="357378"/>
                  </a:lnTo>
                  <a:lnTo>
                    <a:pt x="0" y="357378"/>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cxnSp>
          <p:nvCxnSpPr>
            <p:cNvPr id="57" name="Straight Connector 56"/>
            <p:cNvCxnSpPr/>
            <p:nvPr/>
          </p:nvCxnSpPr>
          <p:spPr>
            <a:xfrm>
              <a:off x="5164667" y="599232"/>
              <a:ext cx="0" cy="3175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4394200" y="2641602"/>
              <a:ext cx="1718310" cy="670555"/>
            </a:xfrm>
            <a:prstGeom prst="rect">
              <a:avLst/>
            </a:prstGeom>
            <a:noFill/>
          </p:spPr>
          <p:txBody>
            <a:bodyPr vert="horz" rtlCol="0">
              <a:spAutoFit/>
            </a:bodyPr>
            <a:lstStyle/>
            <a:p>
              <a:r>
                <a:rPr lang="en-US" sz="2000" b="1">
                  <a:solidFill>
                    <a:srgbClr val="FF0000"/>
                  </a:solidFill>
                  <a:latin typeface="Arial" pitchFamily="34" charset="0"/>
                  <a:cs typeface="Arial" pitchFamily="34" charset="0"/>
                </a:rPr>
                <a:t>median</a:t>
              </a:r>
            </a:p>
          </p:txBody>
        </p:sp>
        <p:cxnSp>
          <p:nvCxnSpPr>
            <p:cNvPr id="59" name="Straight Connector 58"/>
            <p:cNvCxnSpPr/>
            <p:nvPr/>
          </p:nvCxnSpPr>
          <p:spPr>
            <a:xfrm flipV="1">
              <a:off x="5092700" y="1139571"/>
              <a:ext cx="71967" cy="1413130"/>
            </a:xfrm>
            <a:prstGeom prst="line">
              <a:avLst/>
            </a:prstGeom>
            <a:ln w="76200" cap="flat" cmpd="sng" algn="ctr">
              <a:solidFill>
                <a:srgbClr val="FF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318000" y="464076"/>
              <a:ext cx="1033018" cy="567392"/>
            </a:xfrm>
            <a:prstGeom prst="rect">
              <a:avLst/>
            </a:prstGeom>
            <a:noFill/>
          </p:spPr>
          <p:txBody>
            <a:bodyPr vert="horz" rtlCol="0">
              <a:spAutoFit/>
            </a:bodyPr>
            <a:lstStyle/>
            <a:p>
              <a:r>
                <a:rPr lang="en-US" sz="1600" b="1" dirty="0">
                  <a:solidFill>
                    <a:srgbClr val="FF0000"/>
                  </a:solidFill>
                  <a:latin typeface="Arial" pitchFamily="34" charset="0"/>
                  <a:cs typeface="Arial" pitchFamily="34" charset="0"/>
                </a:rPr>
                <a:t>25%</a:t>
              </a:r>
            </a:p>
          </p:txBody>
        </p:sp>
        <p:sp>
          <p:nvSpPr>
            <p:cNvPr id="61" name="TextBox 60"/>
            <p:cNvSpPr txBox="1"/>
            <p:nvPr/>
          </p:nvSpPr>
          <p:spPr>
            <a:xfrm>
              <a:off x="5537200" y="481352"/>
              <a:ext cx="1033018" cy="567392"/>
            </a:xfrm>
            <a:prstGeom prst="rect">
              <a:avLst/>
            </a:prstGeom>
            <a:noFill/>
          </p:spPr>
          <p:txBody>
            <a:bodyPr vert="horz" rtlCol="0">
              <a:spAutoFit/>
            </a:bodyPr>
            <a:lstStyle/>
            <a:p>
              <a:r>
                <a:rPr lang="en-US" sz="1600" b="1" dirty="0">
                  <a:solidFill>
                    <a:srgbClr val="FF0000"/>
                  </a:solidFill>
                  <a:latin typeface="Arial" pitchFamily="34" charset="0"/>
                  <a:cs typeface="Arial" pitchFamily="34" charset="0"/>
                </a:rPr>
                <a:t>25%</a:t>
              </a:r>
            </a:p>
          </p:txBody>
        </p:sp>
        <p:sp>
          <p:nvSpPr>
            <p:cNvPr id="62" name="TextBox 61"/>
            <p:cNvSpPr txBox="1"/>
            <p:nvPr/>
          </p:nvSpPr>
          <p:spPr>
            <a:xfrm>
              <a:off x="6629400" y="290201"/>
              <a:ext cx="990600" cy="567392"/>
            </a:xfrm>
            <a:prstGeom prst="rect">
              <a:avLst/>
            </a:prstGeom>
            <a:noFill/>
          </p:spPr>
          <p:txBody>
            <a:bodyPr vert="horz" rtlCol="0">
              <a:spAutoFit/>
            </a:bodyPr>
            <a:lstStyle/>
            <a:p>
              <a:r>
                <a:rPr lang="en-US" sz="1600" b="1" dirty="0">
                  <a:solidFill>
                    <a:srgbClr val="0000FF"/>
                  </a:solidFill>
                  <a:latin typeface="Arial" pitchFamily="34" charset="0"/>
                  <a:cs typeface="Arial" pitchFamily="34" charset="0"/>
                </a:rPr>
                <a:t>25%</a:t>
              </a:r>
            </a:p>
          </p:txBody>
        </p:sp>
        <p:sp>
          <p:nvSpPr>
            <p:cNvPr id="63" name="TextBox 62"/>
            <p:cNvSpPr txBox="1"/>
            <p:nvPr/>
          </p:nvSpPr>
          <p:spPr>
            <a:xfrm>
              <a:off x="3086100" y="255410"/>
              <a:ext cx="990600" cy="567392"/>
            </a:xfrm>
            <a:prstGeom prst="rect">
              <a:avLst/>
            </a:prstGeom>
            <a:noFill/>
          </p:spPr>
          <p:txBody>
            <a:bodyPr vert="horz" rtlCol="0">
              <a:spAutoFit/>
            </a:bodyPr>
            <a:lstStyle/>
            <a:p>
              <a:r>
                <a:rPr lang="en-US" sz="1600" b="1" dirty="0">
                  <a:solidFill>
                    <a:srgbClr val="0000FF"/>
                  </a:solidFill>
                  <a:latin typeface="Arial" pitchFamily="34" charset="0"/>
                  <a:cs typeface="Arial" pitchFamily="34" charset="0"/>
                </a:rPr>
                <a:t>25%</a:t>
              </a:r>
            </a:p>
          </p:txBody>
        </p:sp>
      </p:grpSp>
      <p:pic>
        <p:nvPicPr>
          <p:cNvPr id="65" name="Picture 64"/>
          <p:cNvPicPr>
            <a:picLocks/>
          </p:cNvPicPr>
          <p:nvPr/>
        </p:nvPicPr>
        <p:blipFill>
          <a:blip r:embed="rId2" cstate="print">
            <a:extLst>
              <a:ext uri="{28A0092B-C50C-407E-A947-70E740481C1C}">
                <a14:useLocalDpi xmlns:a14="http://schemas.microsoft.com/office/drawing/2010/main" xmlns="" val="0"/>
              </a:ext>
            </a:extLst>
          </a:blip>
          <a:stretch>
            <a:fillRect/>
          </a:stretch>
        </p:blipFill>
        <p:spPr>
          <a:xfrm>
            <a:off x="594360" y="3244935"/>
            <a:ext cx="5109210" cy="1939943"/>
          </a:xfrm>
          <a:prstGeom prst="rect">
            <a:avLst/>
          </a:prstGeom>
          <a:solidFill>
            <a:scrgbClr r="0" g="0" b="0">
              <a:alpha val="0"/>
            </a:scrgbClr>
          </a:solidFill>
        </p:spPr>
      </p:pic>
      <p:sp>
        <p:nvSpPr>
          <p:cNvPr id="66" name="TextBox 65"/>
          <p:cNvSpPr txBox="1"/>
          <p:nvPr/>
        </p:nvSpPr>
        <p:spPr>
          <a:xfrm>
            <a:off x="800100" y="3566994"/>
            <a:ext cx="4655896" cy="991545"/>
          </a:xfrm>
          <a:prstGeom prst="rect">
            <a:avLst/>
          </a:prstGeom>
          <a:noFill/>
        </p:spPr>
        <p:txBody>
          <a:bodyPr vert="horz" lIns="67556" tIns="33778" rIns="67556" bIns="33778" rtlCol="0">
            <a:spAutoFit/>
          </a:bodyPr>
          <a:lstStyle/>
          <a:p>
            <a:r>
              <a:rPr lang="en-US" sz="2000" b="1" dirty="0">
                <a:solidFill>
                  <a:srgbClr val="000000"/>
                </a:solidFill>
                <a:latin typeface="Arial" pitchFamily="34" charset="0"/>
                <a:cs typeface="Arial" pitchFamily="34" charset="0"/>
              </a:rPr>
              <a:t>The entire box represents 50% of the data. 25% of the data lie in the box on each side of the median</a:t>
            </a:r>
          </a:p>
        </p:txBody>
      </p:sp>
      <p:pic>
        <p:nvPicPr>
          <p:cNvPr id="67" name="Picture 66"/>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3726182" y="4811032"/>
            <a:ext cx="5036401" cy="1056368"/>
          </a:xfrm>
          <a:prstGeom prst="rect">
            <a:avLst/>
          </a:prstGeom>
          <a:solidFill>
            <a:scrgbClr r="0" g="0" b="0">
              <a:alpha val="0"/>
            </a:scrgbClr>
          </a:solidFill>
        </p:spPr>
      </p:pic>
      <p:sp>
        <p:nvSpPr>
          <p:cNvPr id="68" name="TextBox 67"/>
          <p:cNvSpPr txBox="1"/>
          <p:nvPr/>
        </p:nvSpPr>
        <p:spPr>
          <a:xfrm>
            <a:off x="4537710" y="4955015"/>
            <a:ext cx="3741496" cy="683769"/>
          </a:xfrm>
          <a:prstGeom prst="rect">
            <a:avLst/>
          </a:prstGeom>
          <a:noFill/>
        </p:spPr>
        <p:txBody>
          <a:bodyPr vert="horz" lIns="67556" tIns="33778" rIns="67556" bIns="33778" rtlCol="0">
            <a:spAutoFit/>
          </a:bodyPr>
          <a:lstStyle/>
          <a:p>
            <a:r>
              <a:rPr lang="en-US" sz="2000" b="1" dirty="0">
                <a:solidFill>
                  <a:srgbClr val="000000"/>
                </a:solidFill>
                <a:latin typeface="Arial" pitchFamily="34" charset="0"/>
                <a:cs typeface="Arial" pitchFamily="34" charset="0"/>
              </a:rPr>
              <a:t>Each whisker represents </a:t>
            </a:r>
          </a:p>
          <a:p>
            <a:r>
              <a:rPr lang="en-US" sz="2000" b="1" dirty="0">
                <a:solidFill>
                  <a:srgbClr val="000000"/>
                </a:solidFill>
                <a:latin typeface="Arial" pitchFamily="34" charset="0"/>
                <a:cs typeface="Arial" pitchFamily="34" charset="0"/>
              </a:rPr>
              <a:t>25% of the data</a:t>
            </a:r>
          </a:p>
        </p:txBody>
      </p:sp>
    </p:spTree>
    <p:extLst>
      <p:ext uri="{BB962C8B-B14F-4D97-AF65-F5344CB8AC3E}">
        <p14:creationId xmlns:p14="http://schemas.microsoft.com/office/powerpoint/2010/main" xmlns="" val="235713809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24468" y="575679"/>
            <a:ext cx="3035012" cy="499103"/>
          </a:xfrm>
          <a:prstGeom prst="rect">
            <a:avLst/>
          </a:prstGeom>
          <a:noFill/>
        </p:spPr>
        <p:txBody>
          <a:bodyPr vert="horz" lIns="67556" tIns="33778" rIns="67556" bIns="33778" rtlCol="0">
            <a:spAutoFit/>
          </a:bodyPr>
          <a:lstStyle/>
          <a:p>
            <a:r>
              <a:rPr lang="en-US" sz="2800" b="1" dirty="0" smtClean="0">
                <a:solidFill>
                  <a:srgbClr val="000000"/>
                </a:solidFill>
                <a:latin typeface="Arial" pitchFamily="34" charset="0"/>
                <a:cs typeface="Arial" pitchFamily="34" charset="0"/>
              </a:rPr>
              <a:t>39</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155988" y="575679"/>
            <a:ext cx="3035012"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The minimum is</a:t>
            </a:r>
          </a:p>
        </p:txBody>
      </p:sp>
      <p:sp>
        <p:nvSpPr>
          <p:cNvPr id="4" name="TextBox 3"/>
          <p:cNvSpPr txBox="1"/>
          <p:nvPr/>
        </p:nvSpPr>
        <p:spPr>
          <a:xfrm>
            <a:off x="1885950" y="1342730"/>
            <a:ext cx="154305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A</a:t>
            </a:r>
          </a:p>
        </p:txBody>
      </p:sp>
      <p:sp>
        <p:nvSpPr>
          <p:cNvPr id="5" name="TextBox 4"/>
          <p:cNvSpPr txBox="1"/>
          <p:nvPr/>
        </p:nvSpPr>
        <p:spPr>
          <a:xfrm>
            <a:off x="2617470" y="1342730"/>
            <a:ext cx="1543050" cy="499103"/>
          </a:xfrm>
          <a:prstGeom prst="rect">
            <a:avLst/>
          </a:prstGeom>
          <a:noFill/>
        </p:spPr>
        <p:txBody>
          <a:bodyPr vert="horz" lIns="67556" tIns="33778" rIns="67556" bIns="33778" rtlCol="0">
            <a:spAutoFit/>
          </a:bodyPr>
          <a:lstStyle/>
          <a:p>
            <a:r>
              <a:rPr lang="en-US" sz="2800" b="1" dirty="0">
                <a:solidFill>
                  <a:srgbClr val="000000"/>
                </a:solidFill>
                <a:latin typeface="Arial" pitchFamily="34" charset="0"/>
                <a:cs typeface="Arial" pitchFamily="34" charset="0"/>
              </a:rPr>
              <a:t>87</a:t>
            </a:r>
          </a:p>
        </p:txBody>
      </p:sp>
      <p:sp>
        <p:nvSpPr>
          <p:cNvPr id="6" name="TextBox 5"/>
          <p:cNvSpPr txBox="1"/>
          <p:nvPr/>
        </p:nvSpPr>
        <p:spPr>
          <a:xfrm>
            <a:off x="1885950" y="1744780"/>
            <a:ext cx="1714500" cy="499103"/>
          </a:xfrm>
          <a:prstGeom prst="rect">
            <a:avLst/>
          </a:prstGeom>
          <a:noFill/>
        </p:spPr>
        <p:txBody>
          <a:bodyPr vert="horz" lIns="67556" tIns="33778" rIns="67556" bIns="33778" rtlCol="0">
            <a:spAutoFit/>
          </a:bodyPr>
          <a:lstStyle/>
          <a:p>
            <a:r>
              <a:rPr lang="en-US" sz="2800" b="1" dirty="0">
                <a:solidFill>
                  <a:srgbClr val="000000"/>
                </a:solidFill>
                <a:latin typeface="Arial" pitchFamily="34" charset="0"/>
                <a:cs typeface="Arial" pitchFamily="34" charset="0"/>
              </a:rPr>
              <a:t>B</a:t>
            </a:r>
          </a:p>
        </p:txBody>
      </p:sp>
      <p:sp>
        <p:nvSpPr>
          <p:cNvPr id="7" name="TextBox 6"/>
          <p:cNvSpPr txBox="1"/>
          <p:nvPr/>
        </p:nvSpPr>
        <p:spPr>
          <a:xfrm>
            <a:off x="2617470" y="1744780"/>
            <a:ext cx="171450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104</a:t>
            </a:r>
          </a:p>
        </p:txBody>
      </p:sp>
      <p:sp>
        <p:nvSpPr>
          <p:cNvPr id="8" name="TextBox 7"/>
          <p:cNvSpPr txBox="1"/>
          <p:nvPr/>
        </p:nvSpPr>
        <p:spPr>
          <a:xfrm>
            <a:off x="1885950" y="2146829"/>
            <a:ext cx="172593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C</a:t>
            </a:r>
          </a:p>
        </p:txBody>
      </p:sp>
      <p:sp>
        <p:nvSpPr>
          <p:cNvPr id="9" name="TextBox 8"/>
          <p:cNvSpPr txBox="1"/>
          <p:nvPr/>
        </p:nvSpPr>
        <p:spPr>
          <a:xfrm>
            <a:off x="2617470" y="2146829"/>
            <a:ext cx="1725930" cy="499103"/>
          </a:xfrm>
          <a:prstGeom prst="rect">
            <a:avLst/>
          </a:prstGeom>
          <a:noFill/>
        </p:spPr>
        <p:txBody>
          <a:bodyPr vert="horz" lIns="67556" tIns="33778" rIns="67556" bIns="33778" rtlCol="0">
            <a:spAutoFit/>
          </a:bodyPr>
          <a:lstStyle/>
          <a:p>
            <a:r>
              <a:rPr lang="en-US" sz="2800" b="1" dirty="0">
                <a:solidFill>
                  <a:srgbClr val="000000"/>
                </a:solidFill>
                <a:latin typeface="Arial" pitchFamily="34" charset="0"/>
                <a:cs typeface="Arial" pitchFamily="34" charset="0"/>
              </a:rPr>
              <a:t>122</a:t>
            </a:r>
          </a:p>
        </p:txBody>
      </p:sp>
      <p:sp>
        <p:nvSpPr>
          <p:cNvPr id="10" name="TextBox 9"/>
          <p:cNvSpPr txBox="1"/>
          <p:nvPr/>
        </p:nvSpPr>
        <p:spPr>
          <a:xfrm>
            <a:off x="1885950" y="2548880"/>
            <a:ext cx="172593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D</a:t>
            </a:r>
          </a:p>
        </p:txBody>
      </p:sp>
      <p:sp>
        <p:nvSpPr>
          <p:cNvPr id="11" name="TextBox 10"/>
          <p:cNvSpPr txBox="1"/>
          <p:nvPr/>
        </p:nvSpPr>
        <p:spPr>
          <a:xfrm>
            <a:off x="2617470" y="2548880"/>
            <a:ext cx="172593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134</a:t>
            </a:r>
          </a:p>
        </p:txBody>
      </p:sp>
      <p:pic>
        <p:nvPicPr>
          <p:cNvPr id="76" name="Picture 75"/>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80010" y="114510"/>
            <a:ext cx="3108960" cy="37890"/>
          </a:xfrm>
          <a:prstGeom prst="rect">
            <a:avLst/>
          </a:prstGeom>
          <a:solidFill>
            <a:scrgbClr r="0" g="0" b="0">
              <a:alpha val="0"/>
            </a:scrgbClr>
          </a:solidFill>
        </p:spPr>
      </p:pic>
      <p:pic>
        <p:nvPicPr>
          <p:cNvPr id="79" name="Picture 7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3802" y="1561149"/>
            <a:ext cx="5322570" cy="953453"/>
          </a:xfrm>
          <a:prstGeom prst="rect">
            <a:avLst/>
          </a:prstGeom>
        </p:spPr>
      </p:pic>
      <p:sp>
        <p:nvSpPr>
          <p:cNvPr id="80" name="Oval 79"/>
          <p:cNvSpPr/>
          <p:nvPr/>
        </p:nvSpPr>
        <p:spPr>
          <a:xfrm>
            <a:off x="1295400" y="14478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81" name="Oval 80"/>
          <p:cNvSpPr/>
          <p:nvPr/>
        </p:nvSpPr>
        <p:spPr>
          <a:xfrm>
            <a:off x="1295400" y="184638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82" name="Oval 81"/>
          <p:cNvSpPr/>
          <p:nvPr/>
        </p:nvSpPr>
        <p:spPr>
          <a:xfrm>
            <a:off x="1295400" y="2268415"/>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83" name="Oval 82"/>
          <p:cNvSpPr/>
          <p:nvPr/>
        </p:nvSpPr>
        <p:spPr>
          <a:xfrm>
            <a:off x="1295400" y="2650587"/>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328378869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6" name="Picture 75"/>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91440" y="190710"/>
            <a:ext cx="3108960" cy="37890"/>
          </a:xfrm>
          <a:prstGeom prst="rect">
            <a:avLst/>
          </a:prstGeom>
          <a:solidFill>
            <a:scrgbClr r="0" g="0" b="0">
              <a:alpha val="0"/>
            </a:scrgbClr>
          </a:solidFill>
        </p:spPr>
      </p:pic>
      <p:sp>
        <p:nvSpPr>
          <p:cNvPr id="191" name="TextBox 190"/>
          <p:cNvSpPr txBox="1"/>
          <p:nvPr/>
        </p:nvSpPr>
        <p:spPr>
          <a:xfrm>
            <a:off x="424468" y="575679"/>
            <a:ext cx="3035012" cy="499103"/>
          </a:xfrm>
          <a:prstGeom prst="rect">
            <a:avLst/>
          </a:prstGeom>
          <a:noFill/>
        </p:spPr>
        <p:txBody>
          <a:bodyPr vert="horz" lIns="67556" tIns="33778" rIns="67556" bIns="33778" rtlCol="0">
            <a:spAutoFit/>
          </a:bodyPr>
          <a:lstStyle/>
          <a:p>
            <a:r>
              <a:rPr lang="en-US" sz="2800" b="1" dirty="0" smtClean="0">
                <a:solidFill>
                  <a:srgbClr val="000000"/>
                </a:solidFill>
                <a:latin typeface="Arial" pitchFamily="34" charset="0"/>
                <a:cs typeface="Arial" pitchFamily="34" charset="0"/>
              </a:rPr>
              <a:t>40</a:t>
            </a:r>
            <a:endParaRPr lang="en-US" sz="2800" b="1" dirty="0">
              <a:solidFill>
                <a:srgbClr val="000000"/>
              </a:solidFill>
              <a:latin typeface="Arial" pitchFamily="34" charset="0"/>
              <a:cs typeface="Arial" pitchFamily="34" charset="0"/>
            </a:endParaRPr>
          </a:p>
        </p:txBody>
      </p:sp>
      <p:sp>
        <p:nvSpPr>
          <p:cNvPr id="192" name="TextBox 191"/>
          <p:cNvSpPr txBox="1"/>
          <p:nvPr/>
        </p:nvSpPr>
        <p:spPr>
          <a:xfrm>
            <a:off x="1155988" y="575679"/>
            <a:ext cx="3035012" cy="499103"/>
          </a:xfrm>
          <a:prstGeom prst="rect">
            <a:avLst/>
          </a:prstGeom>
          <a:noFill/>
        </p:spPr>
        <p:txBody>
          <a:bodyPr vert="horz" lIns="67556" tIns="33778" rIns="67556" bIns="33778" rtlCol="0">
            <a:spAutoFit/>
          </a:bodyPr>
          <a:lstStyle/>
          <a:p>
            <a:r>
              <a:rPr lang="en-US" sz="2800" b="1" dirty="0">
                <a:solidFill>
                  <a:srgbClr val="000000"/>
                </a:solidFill>
                <a:latin typeface="Arial" pitchFamily="34" charset="0"/>
                <a:cs typeface="Arial" pitchFamily="34" charset="0"/>
              </a:rPr>
              <a:t>The median is</a:t>
            </a:r>
          </a:p>
        </p:txBody>
      </p:sp>
      <p:sp>
        <p:nvSpPr>
          <p:cNvPr id="193" name="TextBox 192"/>
          <p:cNvSpPr txBox="1"/>
          <p:nvPr/>
        </p:nvSpPr>
        <p:spPr>
          <a:xfrm>
            <a:off x="1885950" y="1342730"/>
            <a:ext cx="154305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A</a:t>
            </a:r>
          </a:p>
        </p:txBody>
      </p:sp>
      <p:sp>
        <p:nvSpPr>
          <p:cNvPr id="194" name="TextBox 193"/>
          <p:cNvSpPr txBox="1"/>
          <p:nvPr/>
        </p:nvSpPr>
        <p:spPr>
          <a:xfrm>
            <a:off x="2617470" y="1342730"/>
            <a:ext cx="1543050" cy="499103"/>
          </a:xfrm>
          <a:prstGeom prst="rect">
            <a:avLst/>
          </a:prstGeom>
          <a:noFill/>
        </p:spPr>
        <p:txBody>
          <a:bodyPr vert="horz" lIns="67556" tIns="33778" rIns="67556" bIns="33778" rtlCol="0">
            <a:spAutoFit/>
          </a:bodyPr>
          <a:lstStyle/>
          <a:p>
            <a:r>
              <a:rPr lang="en-US" sz="2800" b="1" dirty="0">
                <a:solidFill>
                  <a:srgbClr val="000000"/>
                </a:solidFill>
                <a:latin typeface="Arial" pitchFamily="34" charset="0"/>
                <a:cs typeface="Arial" pitchFamily="34" charset="0"/>
              </a:rPr>
              <a:t>87</a:t>
            </a:r>
          </a:p>
        </p:txBody>
      </p:sp>
      <p:sp>
        <p:nvSpPr>
          <p:cNvPr id="195" name="TextBox 194"/>
          <p:cNvSpPr txBox="1"/>
          <p:nvPr/>
        </p:nvSpPr>
        <p:spPr>
          <a:xfrm>
            <a:off x="1885950" y="1744780"/>
            <a:ext cx="1714500" cy="499103"/>
          </a:xfrm>
          <a:prstGeom prst="rect">
            <a:avLst/>
          </a:prstGeom>
          <a:noFill/>
        </p:spPr>
        <p:txBody>
          <a:bodyPr vert="horz" lIns="67556" tIns="33778" rIns="67556" bIns="33778" rtlCol="0">
            <a:spAutoFit/>
          </a:bodyPr>
          <a:lstStyle/>
          <a:p>
            <a:r>
              <a:rPr lang="en-US" sz="2800" b="1" dirty="0">
                <a:solidFill>
                  <a:srgbClr val="000000"/>
                </a:solidFill>
                <a:latin typeface="Arial" pitchFamily="34" charset="0"/>
                <a:cs typeface="Arial" pitchFamily="34" charset="0"/>
              </a:rPr>
              <a:t>B</a:t>
            </a:r>
          </a:p>
        </p:txBody>
      </p:sp>
      <p:sp>
        <p:nvSpPr>
          <p:cNvPr id="196" name="TextBox 195"/>
          <p:cNvSpPr txBox="1"/>
          <p:nvPr/>
        </p:nvSpPr>
        <p:spPr>
          <a:xfrm>
            <a:off x="2617470" y="1744780"/>
            <a:ext cx="171450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104</a:t>
            </a:r>
          </a:p>
        </p:txBody>
      </p:sp>
      <p:sp>
        <p:nvSpPr>
          <p:cNvPr id="197" name="TextBox 196"/>
          <p:cNvSpPr txBox="1"/>
          <p:nvPr/>
        </p:nvSpPr>
        <p:spPr>
          <a:xfrm>
            <a:off x="1885950" y="2146829"/>
            <a:ext cx="172593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C</a:t>
            </a:r>
          </a:p>
        </p:txBody>
      </p:sp>
      <p:sp>
        <p:nvSpPr>
          <p:cNvPr id="198" name="TextBox 197"/>
          <p:cNvSpPr txBox="1"/>
          <p:nvPr/>
        </p:nvSpPr>
        <p:spPr>
          <a:xfrm>
            <a:off x="2617470" y="2146829"/>
            <a:ext cx="1725930" cy="499103"/>
          </a:xfrm>
          <a:prstGeom prst="rect">
            <a:avLst/>
          </a:prstGeom>
          <a:noFill/>
        </p:spPr>
        <p:txBody>
          <a:bodyPr vert="horz" lIns="67556" tIns="33778" rIns="67556" bIns="33778" rtlCol="0">
            <a:spAutoFit/>
          </a:bodyPr>
          <a:lstStyle/>
          <a:p>
            <a:r>
              <a:rPr lang="en-US" sz="2800" b="1" dirty="0">
                <a:solidFill>
                  <a:srgbClr val="000000"/>
                </a:solidFill>
                <a:latin typeface="Arial" pitchFamily="34" charset="0"/>
                <a:cs typeface="Arial" pitchFamily="34" charset="0"/>
              </a:rPr>
              <a:t>122</a:t>
            </a:r>
          </a:p>
        </p:txBody>
      </p:sp>
      <p:sp>
        <p:nvSpPr>
          <p:cNvPr id="199" name="TextBox 198"/>
          <p:cNvSpPr txBox="1"/>
          <p:nvPr/>
        </p:nvSpPr>
        <p:spPr>
          <a:xfrm>
            <a:off x="1885950" y="2548880"/>
            <a:ext cx="172593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D</a:t>
            </a:r>
          </a:p>
        </p:txBody>
      </p:sp>
      <p:sp>
        <p:nvSpPr>
          <p:cNvPr id="200" name="TextBox 199"/>
          <p:cNvSpPr txBox="1"/>
          <p:nvPr/>
        </p:nvSpPr>
        <p:spPr>
          <a:xfrm>
            <a:off x="2617470" y="2548880"/>
            <a:ext cx="172593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134</a:t>
            </a:r>
          </a:p>
        </p:txBody>
      </p:sp>
      <p:pic>
        <p:nvPicPr>
          <p:cNvPr id="201" name="Picture 20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3802" y="1561149"/>
            <a:ext cx="5322570" cy="953453"/>
          </a:xfrm>
          <a:prstGeom prst="rect">
            <a:avLst/>
          </a:prstGeom>
        </p:spPr>
      </p:pic>
      <p:sp>
        <p:nvSpPr>
          <p:cNvPr id="202" name="Oval 201"/>
          <p:cNvSpPr/>
          <p:nvPr/>
        </p:nvSpPr>
        <p:spPr>
          <a:xfrm>
            <a:off x="1295400" y="14478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03" name="Oval 202"/>
          <p:cNvSpPr/>
          <p:nvPr/>
        </p:nvSpPr>
        <p:spPr>
          <a:xfrm>
            <a:off x="1295400" y="184638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04" name="Oval 203"/>
          <p:cNvSpPr/>
          <p:nvPr/>
        </p:nvSpPr>
        <p:spPr>
          <a:xfrm>
            <a:off x="1295400" y="2268415"/>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05" name="Oval 204"/>
          <p:cNvSpPr/>
          <p:nvPr/>
        </p:nvSpPr>
        <p:spPr>
          <a:xfrm>
            <a:off x="1295400" y="2650587"/>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352157266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6" name="Picture 75"/>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80010" y="114510"/>
            <a:ext cx="3108960" cy="37890"/>
          </a:xfrm>
          <a:prstGeom prst="rect">
            <a:avLst/>
          </a:prstGeom>
          <a:solidFill>
            <a:scrgbClr r="0" g="0" b="0">
              <a:alpha val="0"/>
            </a:scrgbClr>
          </a:solidFill>
        </p:spPr>
      </p:pic>
      <p:sp>
        <p:nvSpPr>
          <p:cNvPr id="77" name="TextBox 76"/>
          <p:cNvSpPr txBox="1"/>
          <p:nvPr/>
        </p:nvSpPr>
        <p:spPr>
          <a:xfrm>
            <a:off x="424468" y="575679"/>
            <a:ext cx="3035012" cy="499103"/>
          </a:xfrm>
          <a:prstGeom prst="rect">
            <a:avLst/>
          </a:prstGeom>
          <a:noFill/>
        </p:spPr>
        <p:txBody>
          <a:bodyPr vert="horz" lIns="67556" tIns="33778" rIns="67556" bIns="33778" rtlCol="0">
            <a:spAutoFit/>
          </a:bodyPr>
          <a:lstStyle/>
          <a:p>
            <a:r>
              <a:rPr lang="en-US" sz="2800" b="1" dirty="0" smtClean="0">
                <a:solidFill>
                  <a:srgbClr val="000000"/>
                </a:solidFill>
                <a:latin typeface="Arial" pitchFamily="34" charset="0"/>
                <a:cs typeface="Arial" pitchFamily="34" charset="0"/>
              </a:rPr>
              <a:t>41</a:t>
            </a:r>
            <a:endParaRPr lang="en-US" sz="2800" b="1" dirty="0">
              <a:solidFill>
                <a:srgbClr val="000000"/>
              </a:solidFill>
              <a:latin typeface="Arial" pitchFamily="34" charset="0"/>
              <a:cs typeface="Arial" pitchFamily="34" charset="0"/>
            </a:endParaRPr>
          </a:p>
        </p:txBody>
      </p:sp>
      <p:sp>
        <p:nvSpPr>
          <p:cNvPr id="78" name="TextBox 77"/>
          <p:cNvSpPr txBox="1"/>
          <p:nvPr/>
        </p:nvSpPr>
        <p:spPr>
          <a:xfrm>
            <a:off x="1155988" y="575679"/>
            <a:ext cx="4482812" cy="499103"/>
          </a:xfrm>
          <a:prstGeom prst="rect">
            <a:avLst/>
          </a:prstGeom>
          <a:noFill/>
        </p:spPr>
        <p:txBody>
          <a:bodyPr vert="horz" wrap="square" lIns="67556" tIns="33778" rIns="67556" bIns="33778" rtlCol="0">
            <a:spAutoFit/>
          </a:bodyPr>
          <a:lstStyle/>
          <a:p>
            <a:r>
              <a:rPr lang="en-US" sz="2800" b="1" dirty="0">
                <a:solidFill>
                  <a:srgbClr val="000000"/>
                </a:solidFill>
                <a:latin typeface="Arial" pitchFamily="34" charset="0"/>
                <a:cs typeface="Arial" pitchFamily="34" charset="0"/>
              </a:rPr>
              <a:t>The lower quartile is</a:t>
            </a:r>
          </a:p>
        </p:txBody>
      </p:sp>
      <p:sp>
        <p:nvSpPr>
          <p:cNvPr id="79" name="TextBox 78"/>
          <p:cNvSpPr txBox="1"/>
          <p:nvPr/>
        </p:nvSpPr>
        <p:spPr>
          <a:xfrm>
            <a:off x="1885950" y="1342730"/>
            <a:ext cx="154305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A</a:t>
            </a:r>
          </a:p>
        </p:txBody>
      </p:sp>
      <p:sp>
        <p:nvSpPr>
          <p:cNvPr id="80" name="TextBox 79"/>
          <p:cNvSpPr txBox="1"/>
          <p:nvPr/>
        </p:nvSpPr>
        <p:spPr>
          <a:xfrm>
            <a:off x="2617470" y="1342730"/>
            <a:ext cx="1543050" cy="499103"/>
          </a:xfrm>
          <a:prstGeom prst="rect">
            <a:avLst/>
          </a:prstGeom>
          <a:noFill/>
        </p:spPr>
        <p:txBody>
          <a:bodyPr vert="horz" lIns="67556" tIns="33778" rIns="67556" bIns="33778" rtlCol="0">
            <a:spAutoFit/>
          </a:bodyPr>
          <a:lstStyle/>
          <a:p>
            <a:r>
              <a:rPr lang="en-US" sz="2800" b="1" dirty="0">
                <a:solidFill>
                  <a:srgbClr val="000000"/>
                </a:solidFill>
                <a:latin typeface="Arial" pitchFamily="34" charset="0"/>
                <a:cs typeface="Arial" pitchFamily="34" charset="0"/>
              </a:rPr>
              <a:t>87</a:t>
            </a:r>
          </a:p>
        </p:txBody>
      </p:sp>
      <p:sp>
        <p:nvSpPr>
          <p:cNvPr id="81" name="TextBox 80"/>
          <p:cNvSpPr txBox="1"/>
          <p:nvPr/>
        </p:nvSpPr>
        <p:spPr>
          <a:xfrm>
            <a:off x="1885950" y="1744780"/>
            <a:ext cx="1714500" cy="499103"/>
          </a:xfrm>
          <a:prstGeom prst="rect">
            <a:avLst/>
          </a:prstGeom>
          <a:noFill/>
        </p:spPr>
        <p:txBody>
          <a:bodyPr vert="horz" lIns="67556" tIns="33778" rIns="67556" bIns="33778" rtlCol="0">
            <a:spAutoFit/>
          </a:bodyPr>
          <a:lstStyle/>
          <a:p>
            <a:r>
              <a:rPr lang="en-US" sz="2800" b="1" dirty="0">
                <a:solidFill>
                  <a:srgbClr val="000000"/>
                </a:solidFill>
                <a:latin typeface="Arial" pitchFamily="34" charset="0"/>
                <a:cs typeface="Arial" pitchFamily="34" charset="0"/>
              </a:rPr>
              <a:t>B</a:t>
            </a:r>
          </a:p>
        </p:txBody>
      </p:sp>
      <p:sp>
        <p:nvSpPr>
          <p:cNvPr id="82" name="TextBox 81"/>
          <p:cNvSpPr txBox="1"/>
          <p:nvPr/>
        </p:nvSpPr>
        <p:spPr>
          <a:xfrm>
            <a:off x="2617470" y="1744780"/>
            <a:ext cx="171450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104</a:t>
            </a:r>
          </a:p>
        </p:txBody>
      </p:sp>
      <p:sp>
        <p:nvSpPr>
          <p:cNvPr id="83" name="TextBox 82"/>
          <p:cNvSpPr txBox="1"/>
          <p:nvPr/>
        </p:nvSpPr>
        <p:spPr>
          <a:xfrm>
            <a:off x="1885950" y="2146829"/>
            <a:ext cx="172593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C</a:t>
            </a:r>
          </a:p>
        </p:txBody>
      </p:sp>
      <p:sp>
        <p:nvSpPr>
          <p:cNvPr id="84" name="TextBox 83"/>
          <p:cNvSpPr txBox="1"/>
          <p:nvPr/>
        </p:nvSpPr>
        <p:spPr>
          <a:xfrm>
            <a:off x="2617470" y="2146829"/>
            <a:ext cx="1725930" cy="499103"/>
          </a:xfrm>
          <a:prstGeom prst="rect">
            <a:avLst/>
          </a:prstGeom>
          <a:noFill/>
        </p:spPr>
        <p:txBody>
          <a:bodyPr vert="horz" lIns="67556" tIns="33778" rIns="67556" bIns="33778" rtlCol="0">
            <a:spAutoFit/>
          </a:bodyPr>
          <a:lstStyle/>
          <a:p>
            <a:r>
              <a:rPr lang="en-US" sz="2800" b="1" dirty="0">
                <a:solidFill>
                  <a:srgbClr val="000000"/>
                </a:solidFill>
                <a:latin typeface="Arial" pitchFamily="34" charset="0"/>
                <a:cs typeface="Arial" pitchFamily="34" charset="0"/>
              </a:rPr>
              <a:t>122</a:t>
            </a:r>
          </a:p>
        </p:txBody>
      </p:sp>
      <p:sp>
        <p:nvSpPr>
          <p:cNvPr id="85" name="TextBox 84"/>
          <p:cNvSpPr txBox="1"/>
          <p:nvPr/>
        </p:nvSpPr>
        <p:spPr>
          <a:xfrm>
            <a:off x="1885950" y="2548880"/>
            <a:ext cx="172593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D</a:t>
            </a:r>
          </a:p>
        </p:txBody>
      </p:sp>
      <p:sp>
        <p:nvSpPr>
          <p:cNvPr id="86" name="TextBox 85"/>
          <p:cNvSpPr txBox="1"/>
          <p:nvPr/>
        </p:nvSpPr>
        <p:spPr>
          <a:xfrm>
            <a:off x="2617470" y="2548880"/>
            <a:ext cx="172593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134</a:t>
            </a:r>
          </a:p>
        </p:txBody>
      </p:sp>
      <p:pic>
        <p:nvPicPr>
          <p:cNvPr id="87" name="Picture 8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3802" y="1561149"/>
            <a:ext cx="5322570" cy="953453"/>
          </a:xfrm>
          <a:prstGeom prst="rect">
            <a:avLst/>
          </a:prstGeom>
        </p:spPr>
      </p:pic>
      <p:sp>
        <p:nvSpPr>
          <p:cNvPr id="88" name="Oval 87"/>
          <p:cNvSpPr/>
          <p:nvPr/>
        </p:nvSpPr>
        <p:spPr>
          <a:xfrm>
            <a:off x="1295400" y="14478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89" name="Oval 88"/>
          <p:cNvSpPr/>
          <p:nvPr/>
        </p:nvSpPr>
        <p:spPr>
          <a:xfrm>
            <a:off x="1295400" y="184638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90" name="Oval 89"/>
          <p:cNvSpPr/>
          <p:nvPr/>
        </p:nvSpPr>
        <p:spPr>
          <a:xfrm>
            <a:off x="1295400" y="2268415"/>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91" name="Oval 90"/>
          <p:cNvSpPr/>
          <p:nvPr/>
        </p:nvSpPr>
        <p:spPr>
          <a:xfrm>
            <a:off x="1295400" y="2650587"/>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221608388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6" name="Picture 75"/>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68580" y="114510"/>
            <a:ext cx="3108960" cy="37890"/>
          </a:xfrm>
          <a:prstGeom prst="rect">
            <a:avLst/>
          </a:prstGeom>
          <a:solidFill>
            <a:scrgbClr r="0" g="0" b="0">
              <a:alpha val="0"/>
            </a:scrgbClr>
          </a:solidFill>
        </p:spPr>
      </p:pic>
      <p:sp>
        <p:nvSpPr>
          <p:cNvPr id="77" name="TextBox 76"/>
          <p:cNvSpPr txBox="1"/>
          <p:nvPr/>
        </p:nvSpPr>
        <p:spPr>
          <a:xfrm>
            <a:off x="424468" y="575679"/>
            <a:ext cx="3035012" cy="499103"/>
          </a:xfrm>
          <a:prstGeom prst="rect">
            <a:avLst/>
          </a:prstGeom>
          <a:noFill/>
        </p:spPr>
        <p:txBody>
          <a:bodyPr vert="horz" lIns="67556" tIns="33778" rIns="67556" bIns="33778" rtlCol="0">
            <a:spAutoFit/>
          </a:bodyPr>
          <a:lstStyle/>
          <a:p>
            <a:r>
              <a:rPr lang="en-US" sz="2800" b="1" dirty="0" smtClean="0">
                <a:solidFill>
                  <a:srgbClr val="000000"/>
                </a:solidFill>
                <a:latin typeface="Arial" pitchFamily="34" charset="0"/>
                <a:cs typeface="Arial" pitchFamily="34" charset="0"/>
              </a:rPr>
              <a:t>42</a:t>
            </a:r>
            <a:endParaRPr lang="en-US" sz="2800" b="1" dirty="0">
              <a:solidFill>
                <a:srgbClr val="000000"/>
              </a:solidFill>
              <a:latin typeface="Arial" pitchFamily="34" charset="0"/>
              <a:cs typeface="Arial" pitchFamily="34" charset="0"/>
            </a:endParaRPr>
          </a:p>
        </p:txBody>
      </p:sp>
      <p:sp>
        <p:nvSpPr>
          <p:cNvPr id="78" name="TextBox 77"/>
          <p:cNvSpPr txBox="1"/>
          <p:nvPr/>
        </p:nvSpPr>
        <p:spPr>
          <a:xfrm>
            <a:off x="1155988" y="575679"/>
            <a:ext cx="4635212" cy="499103"/>
          </a:xfrm>
          <a:prstGeom prst="rect">
            <a:avLst/>
          </a:prstGeom>
          <a:noFill/>
        </p:spPr>
        <p:txBody>
          <a:bodyPr vert="horz" wrap="square" lIns="67556" tIns="33778" rIns="67556" bIns="33778" rtlCol="0">
            <a:spAutoFit/>
          </a:bodyPr>
          <a:lstStyle/>
          <a:p>
            <a:r>
              <a:rPr lang="en-US" sz="2800" b="1" dirty="0">
                <a:solidFill>
                  <a:srgbClr val="000000"/>
                </a:solidFill>
                <a:latin typeface="Arial" pitchFamily="34" charset="0"/>
                <a:cs typeface="Arial" pitchFamily="34" charset="0"/>
              </a:rPr>
              <a:t>The upper quartile is</a:t>
            </a:r>
          </a:p>
        </p:txBody>
      </p:sp>
      <p:sp>
        <p:nvSpPr>
          <p:cNvPr id="79" name="TextBox 78"/>
          <p:cNvSpPr txBox="1"/>
          <p:nvPr/>
        </p:nvSpPr>
        <p:spPr>
          <a:xfrm>
            <a:off x="1885950" y="1342730"/>
            <a:ext cx="154305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A</a:t>
            </a:r>
          </a:p>
        </p:txBody>
      </p:sp>
      <p:sp>
        <p:nvSpPr>
          <p:cNvPr id="80" name="TextBox 79"/>
          <p:cNvSpPr txBox="1"/>
          <p:nvPr/>
        </p:nvSpPr>
        <p:spPr>
          <a:xfrm>
            <a:off x="2617470" y="1342730"/>
            <a:ext cx="1543050" cy="499103"/>
          </a:xfrm>
          <a:prstGeom prst="rect">
            <a:avLst/>
          </a:prstGeom>
          <a:noFill/>
        </p:spPr>
        <p:txBody>
          <a:bodyPr vert="horz" lIns="67556" tIns="33778" rIns="67556" bIns="33778" rtlCol="0">
            <a:spAutoFit/>
          </a:bodyPr>
          <a:lstStyle/>
          <a:p>
            <a:r>
              <a:rPr lang="en-US" sz="2800" b="1" dirty="0">
                <a:solidFill>
                  <a:srgbClr val="000000"/>
                </a:solidFill>
                <a:latin typeface="Arial" pitchFamily="34" charset="0"/>
                <a:cs typeface="Arial" pitchFamily="34" charset="0"/>
              </a:rPr>
              <a:t>87</a:t>
            </a:r>
          </a:p>
        </p:txBody>
      </p:sp>
      <p:sp>
        <p:nvSpPr>
          <p:cNvPr id="81" name="TextBox 80"/>
          <p:cNvSpPr txBox="1"/>
          <p:nvPr/>
        </p:nvSpPr>
        <p:spPr>
          <a:xfrm>
            <a:off x="1885950" y="1744780"/>
            <a:ext cx="1714500" cy="499103"/>
          </a:xfrm>
          <a:prstGeom prst="rect">
            <a:avLst/>
          </a:prstGeom>
          <a:noFill/>
        </p:spPr>
        <p:txBody>
          <a:bodyPr vert="horz" lIns="67556" tIns="33778" rIns="67556" bIns="33778" rtlCol="0">
            <a:spAutoFit/>
          </a:bodyPr>
          <a:lstStyle/>
          <a:p>
            <a:r>
              <a:rPr lang="en-US" sz="2800" b="1" dirty="0">
                <a:solidFill>
                  <a:srgbClr val="000000"/>
                </a:solidFill>
                <a:latin typeface="Arial" pitchFamily="34" charset="0"/>
                <a:cs typeface="Arial" pitchFamily="34" charset="0"/>
              </a:rPr>
              <a:t>B</a:t>
            </a:r>
          </a:p>
        </p:txBody>
      </p:sp>
      <p:sp>
        <p:nvSpPr>
          <p:cNvPr id="82" name="TextBox 81"/>
          <p:cNvSpPr txBox="1"/>
          <p:nvPr/>
        </p:nvSpPr>
        <p:spPr>
          <a:xfrm>
            <a:off x="2617470" y="1744780"/>
            <a:ext cx="171450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104</a:t>
            </a:r>
          </a:p>
        </p:txBody>
      </p:sp>
      <p:sp>
        <p:nvSpPr>
          <p:cNvPr id="83" name="TextBox 82"/>
          <p:cNvSpPr txBox="1"/>
          <p:nvPr/>
        </p:nvSpPr>
        <p:spPr>
          <a:xfrm>
            <a:off x="1885950" y="2146829"/>
            <a:ext cx="172593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C</a:t>
            </a:r>
          </a:p>
        </p:txBody>
      </p:sp>
      <p:sp>
        <p:nvSpPr>
          <p:cNvPr id="84" name="TextBox 83"/>
          <p:cNvSpPr txBox="1"/>
          <p:nvPr/>
        </p:nvSpPr>
        <p:spPr>
          <a:xfrm>
            <a:off x="2617470" y="2146829"/>
            <a:ext cx="1725930" cy="499103"/>
          </a:xfrm>
          <a:prstGeom prst="rect">
            <a:avLst/>
          </a:prstGeom>
          <a:noFill/>
        </p:spPr>
        <p:txBody>
          <a:bodyPr vert="horz" lIns="67556" tIns="33778" rIns="67556" bIns="33778" rtlCol="0">
            <a:spAutoFit/>
          </a:bodyPr>
          <a:lstStyle/>
          <a:p>
            <a:r>
              <a:rPr lang="en-US" sz="2800" b="1" dirty="0">
                <a:solidFill>
                  <a:srgbClr val="000000"/>
                </a:solidFill>
                <a:latin typeface="Arial" pitchFamily="34" charset="0"/>
                <a:cs typeface="Arial" pitchFamily="34" charset="0"/>
              </a:rPr>
              <a:t>122</a:t>
            </a:r>
          </a:p>
        </p:txBody>
      </p:sp>
      <p:sp>
        <p:nvSpPr>
          <p:cNvPr id="85" name="TextBox 84"/>
          <p:cNvSpPr txBox="1"/>
          <p:nvPr/>
        </p:nvSpPr>
        <p:spPr>
          <a:xfrm>
            <a:off x="1885950" y="2548880"/>
            <a:ext cx="172593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D</a:t>
            </a:r>
          </a:p>
        </p:txBody>
      </p:sp>
      <p:sp>
        <p:nvSpPr>
          <p:cNvPr id="86" name="TextBox 85"/>
          <p:cNvSpPr txBox="1"/>
          <p:nvPr/>
        </p:nvSpPr>
        <p:spPr>
          <a:xfrm>
            <a:off x="2617470" y="2548880"/>
            <a:ext cx="172593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134</a:t>
            </a:r>
          </a:p>
        </p:txBody>
      </p:sp>
      <p:pic>
        <p:nvPicPr>
          <p:cNvPr id="87" name="Picture 8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3802" y="1561149"/>
            <a:ext cx="5322570" cy="953453"/>
          </a:xfrm>
          <a:prstGeom prst="rect">
            <a:avLst/>
          </a:prstGeom>
        </p:spPr>
      </p:pic>
      <p:sp>
        <p:nvSpPr>
          <p:cNvPr id="88" name="Oval 87"/>
          <p:cNvSpPr/>
          <p:nvPr/>
        </p:nvSpPr>
        <p:spPr>
          <a:xfrm>
            <a:off x="1295400" y="14478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89" name="Oval 88"/>
          <p:cNvSpPr/>
          <p:nvPr/>
        </p:nvSpPr>
        <p:spPr>
          <a:xfrm>
            <a:off x="1295400" y="184638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90" name="Oval 89"/>
          <p:cNvSpPr/>
          <p:nvPr/>
        </p:nvSpPr>
        <p:spPr>
          <a:xfrm>
            <a:off x="1295400" y="2268415"/>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91" name="Oval 90"/>
          <p:cNvSpPr/>
          <p:nvPr/>
        </p:nvSpPr>
        <p:spPr>
          <a:xfrm>
            <a:off x="1295400" y="2650587"/>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142306433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0592" y="608337"/>
            <a:ext cx="7988089" cy="499103"/>
          </a:xfrm>
          <a:prstGeom prst="rect">
            <a:avLst/>
          </a:prstGeom>
          <a:noFill/>
        </p:spPr>
        <p:txBody>
          <a:bodyPr vert="horz" lIns="67556" tIns="33778" rIns="67556" bIns="33778" rtlCol="0">
            <a:spAutoFit/>
          </a:bodyPr>
          <a:lstStyle/>
          <a:p>
            <a:r>
              <a:rPr lang="en-US" sz="2800" b="1" dirty="0" smtClean="0">
                <a:solidFill>
                  <a:srgbClr val="000000"/>
                </a:solidFill>
                <a:latin typeface="Arial" pitchFamily="34" charset="0"/>
                <a:cs typeface="Arial" pitchFamily="34" charset="0"/>
              </a:rPr>
              <a:t>43</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232112" y="608337"/>
            <a:ext cx="7988089" cy="929990"/>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In a box and whisker plot, 75% of the data is between</a:t>
            </a:r>
          </a:p>
        </p:txBody>
      </p:sp>
      <p:sp>
        <p:nvSpPr>
          <p:cNvPr id="4" name="TextBox 3"/>
          <p:cNvSpPr txBox="1"/>
          <p:nvPr/>
        </p:nvSpPr>
        <p:spPr>
          <a:xfrm>
            <a:off x="1748790" y="1527789"/>
            <a:ext cx="456057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A</a:t>
            </a:r>
          </a:p>
        </p:txBody>
      </p:sp>
      <p:sp>
        <p:nvSpPr>
          <p:cNvPr id="5" name="TextBox 4"/>
          <p:cNvSpPr txBox="1"/>
          <p:nvPr/>
        </p:nvSpPr>
        <p:spPr>
          <a:xfrm>
            <a:off x="2480310" y="1527789"/>
            <a:ext cx="456057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the minimum and median</a:t>
            </a:r>
          </a:p>
        </p:txBody>
      </p:sp>
      <p:sp>
        <p:nvSpPr>
          <p:cNvPr id="6" name="TextBox 5"/>
          <p:cNvSpPr txBox="1"/>
          <p:nvPr/>
        </p:nvSpPr>
        <p:spPr>
          <a:xfrm>
            <a:off x="1748790" y="1981201"/>
            <a:ext cx="488061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B</a:t>
            </a:r>
          </a:p>
        </p:txBody>
      </p:sp>
      <p:sp>
        <p:nvSpPr>
          <p:cNvPr id="7" name="TextBox 6"/>
          <p:cNvSpPr txBox="1"/>
          <p:nvPr/>
        </p:nvSpPr>
        <p:spPr>
          <a:xfrm>
            <a:off x="2480310" y="1981201"/>
            <a:ext cx="488061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the minimum and maximum</a:t>
            </a:r>
          </a:p>
        </p:txBody>
      </p:sp>
      <p:sp>
        <p:nvSpPr>
          <p:cNvPr id="8" name="TextBox 7"/>
          <p:cNvSpPr txBox="1"/>
          <p:nvPr/>
        </p:nvSpPr>
        <p:spPr>
          <a:xfrm>
            <a:off x="1748790" y="2408088"/>
            <a:ext cx="547497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C</a:t>
            </a:r>
          </a:p>
        </p:txBody>
      </p:sp>
      <p:sp>
        <p:nvSpPr>
          <p:cNvPr id="9" name="TextBox 8"/>
          <p:cNvSpPr txBox="1"/>
          <p:nvPr/>
        </p:nvSpPr>
        <p:spPr>
          <a:xfrm>
            <a:off x="2480312" y="2408088"/>
            <a:ext cx="6008370" cy="499103"/>
          </a:xfrm>
          <a:prstGeom prst="rect">
            <a:avLst/>
          </a:prstGeom>
          <a:noFill/>
        </p:spPr>
        <p:txBody>
          <a:bodyPr vert="horz" wrap="square" lIns="67556" tIns="33778" rIns="67556" bIns="33778" rtlCol="0">
            <a:spAutoFit/>
          </a:bodyPr>
          <a:lstStyle/>
          <a:p>
            <a:r>
              <a:rPr lang="en-US" sz="2800" b="1" dirty="0">
                <a:solidFill>
                  <a:srgbClr val="000000"/>
                </a:solidFill>
                <a:latin typeface="Arial" pitchFamily="34" charset="0"/>
                <a:cs typeface="Arial" pitchFamily="34" charset="0"/>
              </a:rPr>
              <a:t>the lower quartile and maximum</a:t>
            </a:r>
          </a:p>
        </p:txBody>
      </p:sp>
      <p:sp>
        <p:nvSpPr>
          <p:cNvPr id="10" name="TextBox 9"/>
          <p:cNvSpPr txBox="1"/>
          <p:nvPr/>
        </p:nvSpPr>
        <p:spPr>
          <a:xfrm>
            <a:off x="1748790" y="2886339"/>
            <a:ext cx="597789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D</a:t>
            </a:r>
          </a:p>
        </p:txBody>
      </p:sp>
      <p:sp>
        <p:nvSpPr>
          <p:cNvPr id="11" name="TextBox 10"/>
          <p:cNvSpPr txBox="1"/>
          <p:nvPr/>
        </p:nvSpPr>
        <p:spPr>
          <a:xfrm>
            <a:off x="2480310" y="2886339"/>
            <a:ext cx="6587490" cy="499103"/>
          </a:xfrm>
          <a:prstGeom prst="rect">
            <a:avLst/>
          </a:prstGeom>
          <a:noFill/>
        </p:spPr>
        <p:txBody>
          <a:bodyPr vert="horz" wrap="square" lIns="67556" tIns="33778" rIns="67556" bIns="33778" rtlCol="0">
            <a:spAutoFit/>
          </a:bodyPr>
          <a:lstStyle/>
          <a:p>
            <a:r>
              <a:rPr lang="en-US" sz="2800" b="1" dirty="0">
                <a:solidFill>
                  <a:srgbClr val="000000"/>
                </a:solidFill>
                <a:latin typeface="Arial" pitchFamily="34" charset="0"/>
                <a:cs typeface="Arial" pitchFamily="34" charset="0"/>
              </a:rPr>
              <a:t>the minimum and the upper quartile</a:t>
            </a:r>
          </a:p>
        </p:txBody>
      </p:sp>
      <p:pic>
        <p:nvPicPr>
          <p:cNvPr id="76" name="Picture 75"/>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67640" y="190710"/>
            <a:ext cx="3108960" cy="37890"/>
          </a:xfrm>
          <a:prstGeom prst="rect">
            <a:avLst/>
          </a:prstGeom>
          <a:solidFill>
            <a:scrgbClr r="0" g="0" b="0">
              <a:alpha val="0"/>
            </a:scrgbClr>
          </a:solidFill>
        </p:spPr>
      </p:pic>
      <p:pic>
        <p:nvPicPr>
          <p:cNvPr id="77" name="Picture 7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27862" y="3429002"/>
            <a:ext cx="5322570" cy="953453"/>
          </a:xfrm>
          <a:prstGeom prst="rect">
            <a:avLst/>
          </a:prstGeom>
        </p:spPr>
      </p:pic>
      <p:sp>
        <p:nvSpPr>
          <p:cNvPr id="78" name="Oval 77"/>
          <p:cNvSpPr/>
          <p:nvPr/>
        </p:nvSpPr>
        <p:spPr>
          <a:xfrm>
            <a:off x="1295400" y="1623646"/>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79" name="Oval 78"/>
          <p:cNvSpPr/>
          <p:nvPr/>
        </p:nvSpPr>
        <p:spPr>
          <a:xfrm>
            <a:off x="1295400" y="2098431"/>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80" name="Oval 79"/>
          <p:cNvSpPr/>
          <p:nvPr/>
        </p:nvSpPr>
        <p:spPr>
          <a:xfrm>
            <a:off x="1295400" y="25146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81" name="Oval 80"/>
          <p:cNvSpPr/>
          <p:nvPr/>
        </p:nvSpPr>
        <p:spPr>
          <a:xfrm>
            <a:off x="1295400" y="30022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44841584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47251" y="609601"/>
            <a:ext cx="7965229" cy="499103"/>
          </a:xfrm>
          <a:prstGeom prst="rect">
            <a:avLst/>
          </a:prstGeom>
          <a:noFill/>
        </p:spPr>
        <p:txBody>
          <a:bodyPr vert="horz" lIns="67556" tIns="33778" rIns="67556" bIns="33778" rtlCol="0">
            <a:spAutoFit/>
          </a:bodyPr>
          <a:lstStyle/>
          <a:p>
            <a:r>
              <a:rPr lang="en-US" sz="2800" b="1" dirty="0" smtClean="0">
                <a:solidFill>
                  <a:srgbClr val="000000"/>
                </a:solidFill>
                <a:latin typeface="Arial" pitchFamily="34" charset="0"/>
                <a:cs typeface="Arial" pitchFamily="34" charset="0"/>
              </a:rPr>
              <a:t>44</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178771" y="609600"/>
            <a:ext cx="7965229" cy="929990"/>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In a box and whisker plot, 50% of the data is between</a:t>
            </a:r>
          </a:p>
        </p:txBody>
      </p:sp>
      <p:sp>
        <p:nvSpPr>
          <p:cNvPr id="4" name="TextBox 3"/>
          <p:cNvSpPr txBox="1"/>
          <p:nvPr/>
        </p:nvSpPr>
        <p:spPr>
          <a:xfrm>
            <a:off x="1756410" y="1618693"/>
            <a:ext cx="456057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A</a:t>
            </a:r>
          </a:p>
        </p:txBody>
      </p:sp>
      <p:sp>
        <p:nvSpPr>
          <p:cNvPr id="5" name="TextBox 4"/>
          <p:cNvSpPr txBox="1"/>
          <p:nvPr/>
        </p:nvSpPr>
        <p:spPr>
          <a:xfrm>
            <a:off x="2487930" y="1618693"/>
            <a:ext cx="456057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the minimum and median</a:t>
            </a:r>
          </a:p>
        </p:txBody>
      </p:sp>
      <p:sp>
        <p:nvSpPr>
          <p:cNvPr id="6" name="TextBox 5"/>
          <p:cNvSpPr txBox="1"/>
          <p:nvPr/>
        </p:nvSpPr>
        <p:spPr>
          <a:xfrm>
            <a:off x="1756410" y="2020743"/>
            <a:ext cx="488061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B</a:t>
            </a:r>
          </a:p>
        </p:txBody>
      </p:sp>
      <p:sp>
        <p:nvSpPr>
          <p:cNvPr id="7" name="TextBox 6"/>
          <p:cNvSpPr txBox="1"/>
          <p:nvPr/>
        </p:nvSpPr>
        <p:spPr>
          <a:xfrm>
            <a:off x="2487930" y="2020743"/>
            <a:ext cx="488061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the minimum and maximum</a:t>
            </a:r>
          </a:p>
        </p:txBody>
      </p:sp>
      <p:sp>
        <p:nvSpPr>
          <p:cNvPr id="8" name="TextBox 7"/>
          <p:cNvSpPr txBox="1"/>
          <p:nvPr/>
        </p:nvSpPr>
        <p:spPr>
          <a:xfrm>
            <a:off x="1756410" y="2422792"/>
            <a:ext cx="604647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C</a:t>
            </a:r>
          </a:p>
        </p:txBody>
      </p:sp>
      <p:sp>
        <p:nvSpPr>
          <p:cNvPr id="9" name="TextBox 8"/>
          <p:cNvSpPr txBox="1"/>
          <p:nvPr/>
        </p:nvSpPr>
        <p:spPr>
          <a:xfrm>
            <a:off x="2487930" y="2422792"/>
            <a:ext cx="6503670" cy="499103"/>
          </a:xfrm>
          <a:prstGeom prst="rect">
            <a:avLst/>
          </a:prstGeom>
          <a:noFill/>
        </p:spPr>
        <p:txBody>
          <a:bodyPr vert="horz" wrap="square" lIns="67556" tIns="33778" rIns="67556" bIns="33778" rtlCol="0">
            <a:spAutoFit/>
          </a:bodyPr>
          <a:lstStyle/>
          <a:p>
            <a:r>
              <a:rPr lang="en-US" sz="2800" b="1" dirty="0">
                <a:solidFill>
                  <a:srgbClr val="000000"/>
                </a:solidFill>
                <a:latin typeface="Arial" pitchFamily="34" charset="0"/>
                <a:cs typeface="Arial" pitchFamily="34" charset="0"/>
              </a:rPr>
              <a:t>the lower quartile and upper quartile</a:t>
            </a:r>
          </a:p>
        </p:txBody>
      </p:sp>
      <p:sp>
        <p:nvSpPr>
          <p:cNvPr id="10" name="TextBox 9"/>
          <p:cNvSpPr txBox="1"/>
          <p:nvPr/>
        </p:nvSpPr>
        <p:spPr>
          <a:xfrm>
            <a:off x="1756410" y="2853680"/>
            <a:ext cx="462915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D</a:t>
            </a:r>
          </a:p>
        </p:txBody>
      </p:sp>
      <p:sp>
        <p:nvSpPr>
          <p:cNvPr id="11" name="TextBox 10"/>
          <p:cNvSpPr txBox="1"/>
          <p:nvPr/>
        </p:nvSpPr>
        <p:spPr>
          <a:xfrm>
            <a:off x="2487930" y="2853680"/>
            <a:ext cx="4629150" cy="499103"/>
          </a:xfrm>
          <a:prstGeom prst="rect">
            <a:avLst/>
          </a:prstGeom>
          <a:noFill/>
        </p:spPr>
        <p:txBody>
          <a:bodyPr vert="horz" lIns="67556" tIns="33778" rIns="67556" bIns="33778" rtlCol="0">
            <a:spAutoFit/>
          </a:bodyPr>
          <a:lstStyle/>
          <a:p>
            <a:r>
              <a:rPr lang="en-US" sz="2800" b="1" dirty="0">
                <a:solidFill>
                  <a:srgbClr val="000000"/>
                </a:solidFill>
                <a:latin typeface="Arial" pitchFamily="34" charset="0"/>
                <a:cs typeface="Arial" pitchFamily="34" charset="0"/>
              </a:rPr>
              <a:t>the median and maximum</a:t>
            </a:r>
          </a:p>
        </p:txBody>
      </p:sp>
      <p:pic>
        <p:nvPicPr>
          <p:cNvPr id="76" name="Picture 75"/>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80010" y="114510"/>
            <a:ext cx="3108960" cy="37890"/>
          </a:xfrm>
          <a:prstGeom prst="rect">
            <a:avLst/>
          </a:prstGeom>
          <a:solidFill>
            <a:scrgbClr r="0" g="0" b="0">
              <a:alpha val="0"/>
            </a:scrgbClr>
          </a:solidFill>
        </p:spPr>
      </p:pic>
      <p:sp>
        <p:nvSpPr>
          <p:cNvPr id="77" name="Oval 76"/>
          <p:cNvSpPr/>
          <p:nvPr/>
        </p:nvSpPr>
        <p:spPr>
          <a:xfrm>
            <a:off x="1295400" y="1723293"/>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78" name="Oval 77"/>
          <p:cNvSpPr/>
          <p:nvPr/>
        </p:nvSpPr>
        <p:spPr>
          <a:xfrm>
            <a:off x="1295400" y="2121877"/>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79" name="Oval 78"/>
          <p:cNvSpPr/>
          <p:nvPr/>
        </p:nvSpPr>
        <p:spPr>
          <a:xfrm>
            <a:off x="1295400" y="2543908"/>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80" name="Oval 79"/>
          <p:cNvSpPr/>
          <p:nvPr/>
        </p:nvSpPr>
        <p:spPr>
          <a:xfrm>
            <a:off x="1295400" y="29260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pic>
        <p:nvPicPr>
          <p:cNvPr id="81" name="Picture 8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27862" y="3429002"/>
            <a:ext cx="5322570" cy="953453"/>
          </a:xfrm>
          <a:prstGeom prst="rect">
            <a:avLst/>
          </a:prstGeom>
        </p:spPr>
      </p:pic>
    </p:spTree>
    <p:extLst>
      <p:ext uri="{BB962C8B-B14F-4D97-AF65-F5344CB8AC3E}">
        <p14:creationId xmlns:p14="http://schemas.microsoft.com/office/powerpoint/2010/main" xmlns="" val="48740006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9633" y="564209"/>
            <a:ext cx="8125249" cy="499103"/>
          </a:xfrm>
          <a:prstGeom prst="rect">
            <a:avLst/>
          </a:prstGeom>
          <a:noFill/>
        </p:spPr>
        <p:txBody>
          <a:bodyPr vert="horz" lIns="67556" tIns="33778" rIns="67556" bIns="33778" rtlCol="0">
            <a:spAutoFit/>
          </a:bodyPr>
          <a:lstStyle/>
          <a:p>
            <a:r>
              <a:rPr lang="en-US" sz="2800" b="1" dirty="0" smtClean="0">
                <a:solidFill>
                  <a:srgbClr val="000000"/>
                </a:solidFill>
                <a:latin typeface="Arial" pitchFamily="34" charset="0"/>
                <a:cs typeface="Arial" pitchFamily="34" charset="0"/>
              </a:rPr>
              <a:t>45</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171153" y="564209"/>
            <a:ext cx="8125249" cy="929990"/>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In a box and whisker plot, 100% of the data is between</a:t>
            </a:r>
          </a:p>
        </p:txBody>
      </p:sp>
      <p:sp>
        <p:nvSpPr>
          <p:cNvPr id="4" name="TextBox 3"/>
          <p:cNvSpPr txBox="1"/>
          <p:nvPr/>
        </p:nvSpPr>
        <p:spPr>
          <a:xfrm>
            <a:off x="1832610" y="1559862"/>
            <a:ext cx="456057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A</a:t>
            </a:r>
          </a:p>
        </p:txBody>
      </p:sp>
      <p:sp>
        <p:nvSpPr>
          <p:cNvPr id="5" name="TextBox 4"/>
          <p:cNvSpPr txBox="1"/>
          <p:nvPr/>
        </p:nvSpPr>
        <p:spPr>
          <a:xfrm>
            <a:off x="2564130" y="1559862"/>
            <a:ext cx="456057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the minimum and median</a:t>
            </a:r>
          </a:p>
        </p:txBody>
      </p:sp>
      <p:sp>
        <p:nvSpPr>
          <p:cNvPr id="6" name="TextBox 5"/>
          <p:cNvSpPr txBox="1"/>
          <p:nvPr/>
        </p:nvSpPr>
        <p:spPr>
          <a:xfrm>
            <a:off x="1832610" y="1961911"/>
            <a:ext cx="488061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B</a:t>
            </a:r>
          </a:p>
        </p:txBody>
      </p:sp>
      <p:sp>
        <p:nvSpPr>
          <p:cNvPr id="7" name="TextBox 6"/>
          <p:cNvSpPr txBox="1"/>
          <p:nvPr/>
        </p:nvSpPr>
        <p:spPr>
          <a:xfrm>
            <a:off x="2564130" y="1961911"/>
            <a:ext cx="488061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the minimum and maximum</a:t>
            </a:r>
          </a:p>
        </p:txBody>
      </p:sp>
      <p:sp>
        <p:nvSpPr>
          <p:cNvPr id="8" name="TextBox 7"/>
          <p:cNvSpPr txBox="1"/>
          <p:nvPr/>
        </p:nvSpPr>
        <p:spPr>
          <a:xfrm>
            <a:off x="1832610" y="2363960"/>
            <a:ext cx="604647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C</a:t>
            </a:r>
          </a:p>
        </p:txBody>
      </p:sp>
      <p:sp>
        <p:nvSpPr>
          <p:cNvPr id="9" name="TextBox 8"/>
          <p:cNvSpPr txBox="1"/>
          <p:nvPr/>
        </p:nvSpPr>
        <p:spPr>
          <a:xfrm>
            <a:off x="2564130" y="2363960"/>
            <a:ext cx="6579870" cy="499103"/>
          </a:xfrm>
          <a:prstGeom prst="rect">
            <a:avLst/>
          </a:prstGeom>
          <a:noFill/>
        </p:spPr>
        <p:txBody>
          <a:bodyPr vert="horz" wrap="square" lIns="67556" tIns="33778" rIns="67556" bIns="33778" rtlCol="0">
            <a:spAutoFit/>
          </a:bodyPr>
          <a:lstStyle/>
          <a:p>
            <a:r>
              <a:rPr lang="en-US" sz="2800" b="1" dirty="0">
                <a:solidFill>
                  <a:srgbClr val="000000"/>
                </a:solidFill>
                <a:latin typeface="Arial" pitchFamily="34" charset="0"/>
                <a:cs typeface="Arial" pitchFamily="34" charset="0"/>
              </a:rPr>
              <a:t>the lower quartile and upper quartile</a:t>
            </a:r>
          </a:p>
        </p:txBody>
      </p:sp>
      <p:sp>
        <p:nvSpPr>
          <p:cNvPr id="10" name="TextBox 9"/>
          <p:cNvSpPr txBox="1"/>
          <p:nvPr/>
        </p:nvSpPr>
        <p:spPr>
          <a:xfrm>
            <a:off x="1832610" y="2766010"/>
            <a:ext cx="462915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D</a:t>
            </a:r>
          </a:p>
        </p:txBody>
      </p:sp>
      <p:sp>
        <p:nvSpPr>
          <p:cNvPr id="11" name="TextBox 10"/>
          <p:cNvSpPr txBox="1"/>
          <p:nvPr/>
        </p:nvSpPr>
        <p:spPr>
          <a:xfrm>
            <a:off x="2564130" y="2766010"/>
            <a:ext cx="462915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the median and maximum</a:t>
            </a:r>
          </a:p>
        </p:txBody>
      </p:sp>
      <p:pic>
        <p:nvPicPr>
          <p:cNvPr id="76" name="Picture 75"/>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68580" y="114510"/>
            <a:ext cx="3108960" cy="37890"/>
          </a:xfrm>
          <a:prstGeom prst="rect">
            <a:avLst/>
          </a:prstGeom>
          <a:solidFill>
            <a:scrgbClr r="0" g="0" b="0">
              <a:alpha val="0"/>
            </a:scrgbClr>
          </a:solidFill>
        </p:spPr>
      </p:pic>
      <p:pic>
        <p:nvPicPr>
          <p:cNvPr id="77" name="Picture 7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27862" y="3429002"/>
            <a:ext cx="5322570" cy="953453"/>
          </a:xfrm>
          <a:prstGeom prst="rect">
            <a:avLst/>
          </a:prstGeom>
        </p:spPr>
      </p:pic>
      <p:sp>
        <p:nvSpPr>
          <p:cNvPr id="78" name="Oval 77"/>
          <p:cNvSpPr/>
          <p:nvPr/>
        </p:nvSpPr>
        <p:spPr>
          <a:xfrm>
            <a:off x="1295400" y="16764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79" name="Oval 78"/>
          <p:cNvSpPr/>
          <p:nvPr/>
        </p:nvSpPr>
        <p:spPr>
          <a:xfrm>
            <a:off x="1295400" y="207498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80" name="Oval 79"/>
          <p:cNvSpPr/>
          <p:nvPr/>
        </p:nvSpPr>
        <p:spPr>
          <a:xfrm>
            <a:off x="1295400" y="2497015"/>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81" name="Oval 80"/>
          <p:cNvSpPr/>
          <p:nvPr/>
        </p:nvSpPr>
        <p:spPr>
          <a:xfrm>
            <a:off x="1295400" y="2879187"/>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362650358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71500" y="2895602"/>
            <a:ext cx="2880360" cy="2653539"/>
          </a:xfrm>
          <a:prstGeom prst="rect">
            <a:avLst/>
          </a:prstGeom>
          <a:noFill/>
        </p:spPr>
        <p:txBody>
          <a:bodyPr vert="horz" lIns="67556" tIns="33778" rIns="67556" bIns="33778" rtlCol="0">
            <a:spAutoFit/>
          </a:bodyPr>
          <a:lstStyle/>
          <a:p>
            <a:r>
              <a:rPr lang="en-US" sz="2400" b="1" dirty="0">
                <a:solidFill>
                  <a:srgbClr val="0000FF"/>
                </a:solidFill>
                <a:latin typeface="Arial" pitchFamily="34" charset="0"/>
                <a:cs typeface="Arial" pitchFamily="34" charset="0"/>
              </a:rPr>
              <a:t>Find the following:</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·Minimum</a:t>
            </a:r>
          </a:p>
          <a:p>
            <a:r>
              <a:rPr lang="en-US" sz="2400" b="1" dirty="0">
                <a:solidFill>
                  <a:srgbClr val="0000FF"/>
                </a:solidFill>
                <a:latin typeface="Arial" pitchFamily="34" charset="0"/>
                <a:cs typeface="Arial" pitchFamily="34" charset="0"/>
              </a:rPr>
              <a:t>·Lower Quartile</a:t>
            </a:r>
          </a:p>
          <a:p>
            <a:r>
              <a:rPr lang="en-US" sz="2400" b="1" dirty="0">
                <a:solidFill>
                  <a:srgbClr val="0000FF"/>
                </a:solidFill>
                <a:latin typeface="Arial" pitchFamily="34" charset="0"/>
                <a:cs typeface="Arial" pitchFamily="34" charset="0"/>
              </a:rPr>
              <a:t>·Median</a:t>
            </a:r>
          </a:p>
          <a:p>
            <a:r>
              <a:rPr lang="en-US" sz="2400" b="1" dirty="0">
                <a:solidFill>
                  <a:srgbClr val="0000FF"/>
                </a:solidFill>
                <a:latin typeface="Arial" pitchFamily="34" charset="0"/>
                <a:cs typeface="Arial" pitchFamily="34" charset="0"/>
              </a:rPr>
              <a:t>·Upper Quartile</a:t>
            </a:r>
          </a:p>
          <a:p>
            <a:r>
              <a:rPr lang="en-US" sz="2400" b="1" dirty="0">
                <a:solidFill>
                  <a:srgbClr val="0000FF"/>
                </a:solidFill>
                <a:latin typeface="Arial" pitchFamily="34" charset="0"/>
                <a:cs typeface="Arial" pitchFamily="34" charset="0"/>
              </a:rPr>
              <a:t>·Maximum</a:t>
            </a:r>
          </a:p>
        </p:txBody>
      </p:sp>
      <p:sp>
        <p:nvSpPr>
          <p:cNvPr id="3" name="TextBox 2"/>
          <p:cNvSpPr txBox="1"/>
          <p:nvPr/>
        </p:nvSpPr>
        <p:spPr>
          <a:xfrm>
            <a:off x="1219200" y="324434"/>
            <a:ext cx="6709410" cy="437548"/>
          </a:xfrm>
          <a:prstGeom prst="rect">
            <a:avLst/>
          </a:prstGeom>
          <a:noFill/>
        </p:spPr>
        <p:txBody>
          <a:bodyPr vert="horz" wrap="square" lIns="67556" tIns="33778" rIns="67556" bIns="33778" rtlCol="0">
            <a:spAutoFit/>
          </a:bodyPr>
          <a:lstStyle/>
          <a:p>
            <a:pPr algn="ctr"/>
            <a:r>
              <a:rPr lang="en-US" sz="2400" b="1" dirty="0">
                <a:solidFill>
                  <a:srgbClr val="0000FF"/>
                </a:solidFill>
                <a:latin typeface="Arial" pitchFamily="34" charset="0"/>
                <a:cs typeface="Arial" pitchFamily="34" charset="0"/>
              </a:rPr>
              <a:t>Steps for creating a box and whisker plot:</a:t>
            </a:r>
          </a:p>
        </p:txBody>
      </p:sp>
      <p:sp>
        <p:nvSpPr>
          <p:cNvPr id="4" name="TextBox 3"/>
          <p:cNvSpPr txBox="1"/>
          <p:nvPr/>
        </p:nvSpPr>
        <p:spPr>
          <a:xfrm>
            <a:off x="457200" y="1338372"/>
            <a:ext cx="8473440" cy="1176211"/>
          </a:xfrm>
          <a:prstGeom prst="rect">
            <a:avLst/>
          </a:prstGeom>
          <a:noFill/>
        </p:spPr>
        <p:txBody>
          <a:bodyPr vert="horz" wrap="square" lIns="67556" tIns="33778" rIns="67556" bIns="33778" rtlCol="0">
            <a:spAutoFit/>
          </a:bodyPr>
          <a:lstStyle/>
          <a:p>
            <a:r>
              <a:rPr lang="en-US" sz="2400" b="1" dirty="0">
                <a:solidFill>
                  <a:srgbClr val="0000FF"/>
                </a:solidFill>
                <a:latin typeface="Arial" pitchFamily="34" charset="0"/>
                <a:cs typeface="Arial" pitchFamily="34" charset="0"/>
              </a:rPr>
              <a:t>88      96      96      97     101    105    105    107    111    112</a:t>
            </a:r>
          </a:p>
          <a:p>
            <a:r>
              <a:rPr lang="en-US" sz="2400" b="1" dirty="0">
                <a:solidFill>
                  <a:srgbClr val="0000FF"/>
                </a:solidFill>
                <a:latin typeface="Arial" pitchFamily="34" charset="0"/>
                <a:cs typeface="Arial" pitchFamily="34" charset="0"/>
              </a:rPr>
              <a:t>115    119    122    122    122    124    125    128    129    132</a:t>
            </a:r>
          </a:p>
          <a:p>
            <a:r>
              <a:rPr lang="en-US" sz="2400" b="1" dirty="0">
                <a:solidFill>
                  <a:srgbClr val="0000FF"/>
                </a:solidFill>
                <a:latin typeface="Arial" pitchFamily="34" charset="0"/>
                <a:cs typeface="Arial" pitchFamily="34" charset="0"/>
              </a:rPr>
              <a:t>133    136    138    139    139    147    148</a:t>
            </a:r>
          </a:p>
        </p:txBody>
      </p:sp>
    </p:spTree>
    <p:extLst>
      <p:ext uri="{BB962C8B-B14F-4D97-AF65-F5344CB8AC3E}">
        <p14:creationId xmlns:p14="http://schemas.microsoft.com/office/powerpoint/2010/main" xmlns="" val="131236778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74320" y="0"/>
            <a:ext cx="8869680" cy="806879"/>
          </a:xfrm>
          <a:prstGeom prst="rect">
            <a:avLst/>
          </a:prstGeom>
          <a:noFill/>
        </p:spPr>
        <p:txBody>
          <a:bodyPr vert="horz" lIns="67556" tIns="33778" rIns="67556" bIns="33778" rtlCol="0">
            <a:spAutoFit/>
          </a:bodyPr>
          <a:lstStyle/>
          <a:p>
            <a:r>
              <a:rPr lang="en-US" sz="2400" b="1" dirty="0">
                <a:solidFill>
                  <a:srgbClr val="0000FF"/>
                </a:solidFill>
                <a:latin typeface="Arial" pitchFamily="34" charset="0"/>
                <a:cs typeface="Arial" pitchFamily="34" charset="0"/>
              </a:rPr>
              <a:t>Create a box and whisker plot by plotting all 5 pieces of information.  Then draw the plot.</a:t>
            </a:r>
          </a:p>
        </p:txBody>
      </p:sp>
      <p:sp>
        <p:nvSpPr>
          <p:cNvPr id="3" name="TextBox 2"/>
          <p:cNvSpPr txBox="1"/>
          <p:nvPr/>
        </p:nvSpPr>
        <p:spPr>
          <a:xfrm>
            <a:off x="2590800" y="914400"/>
            <a:ext cx="3863111" cy="1914875"/>
          </a:xfrm>
          <a:prstGeom prst="rect">
            <a:avLst/>
          </a:prstGeom>
          <a:noFill/>
        </p:spPr>
        <p:txBody>
          <a:bodyPr vert="horz" lIns="67556" tIns="33778" rIns="67556" bIns="33778" rtlCol="0">
            <a:spAutoFit/>
          </a:bodyPr>
          <a:lstStyle/>
          <a:p>
            <a:r>
              <a:rPr lang="en-US" sz="2400" dirty="0">
                <a:solidFill>
                  <a:srgbClr val="0000FF"/>
                </a:solidFill>
                <a:latin typeface="Arial" pitchFamily="34" charset="0"/>
                <a:cs typeface="Arial" pitchFamily="34" charset="0"/>
              </a:rPr>
              <a:t>Minimum = 88</a:t>
            </a:r>
          </a:p>
          <a:p>
            <a:r>
              <a:rPr lang="en-US" sz="2400" dirty="0">
                <a:solidFill>
                  <a:srgbClr val="0000FF"/>
                </a:solidFill>
                <a:latin typeface="Arial" pitchFamily="34" charset="0"/>
                <a:cs typeface="Arial" pitchFamily="34" charset="0"/>
              </a:rPr>
              <a:t>Lower Quartile = 105</a:t>
            </a:r>
          </a:p>
          <a:p>
            <a:r>
              <a:rPr lang="en-US" sz="2400" dirty="0">
                <a:solidFill>
                  <a:srgbClr val="0000FF"/>
                </a:solidFill>
                <a:latin typeface="Arial" pitchFamily="34" charset="0"/>
                <a:cs typeface="Arial" pitchFamily="34" charset="0"/>
              </a:rPr>
              <a:t>Median = 122</a:t>
            </a:r>
          </a:p>
          <a:p>
            <a:r>
              <a:rPr lang="en-US" sz="2400" dirty="0">
                <a:solidFill>
                  <a:srgbClr val="0000FF"/>
                </a:solidFill>
                <a:latin typeface="Arial" pitchFamily="34" charset="0"/>
                <a:cs typeface="Arial" pitchFamily="34" charset="0"/>
              </a:rPr>
              <a:t>Upper Quartile = 133</a:t>
            </a:r>
          </a:p>
          <a:p>
            <a:r>
              <a:rPr lang="en-US" sz="2400" dirty="0">
                <a:solidFill>
                  <a:srgbClr val="0000FF"/>
                </a:solidFill>
                <a:latin typeface="Arial" pitchFamily="34" charset="0"/>
                <a:cs typeface="Arial" pitchFamily="34" charset="0"/>
              </a:rPr>
              <a:t>Maximum = 148</a:t>
            </a:r>
          </a:p>
        </p:txBody>
      </p:sp>
      <p:grpSp>
        <p:nvGrpSpPr>
          <p:cNvPr id="55" name="Group 54"/>
          <p:cNvGrpSpPr/>
          <p:nvPr/>
        </p:nvGrpSpPr>
        <p:grpSpPr>
          <a:xfrm>
            <a:off x="0" y="3581400"/>
            <a:ext cx="9186749" cy="612548"/>
            <a:chOff x="5461" y="3590544"/>
            <a:chExt cx="10207499" cy="1026585"/>
          </a:xfrm>
        </p:grpSpPr>
        <p:grpSp>
          <p:nvGrpSpPr>
            <p:cNvPr id="52" name="Group 51"/>
            <p:cNvGrpSpPr/>
            <p:nvPr/>
          </p:nvGrpSpPr>
          <p:grpSpPr>
            <a:xfrm>
              <a:off x="5461" y="3590544"/>
              <a:ext cx="10207499" cy="924206"/>
              <a:chOff x="5461" y="3590544"/>
              <a:chExt cx="10207499" cy="924206"/>
            </a:xfrm>
          </p:grpSpPr>
          <p:sp>
            <p:nvSpPr>
              <p:cNvPr id="4" name="TextBox 3"/>
              <p:cNvSpPr txBox="1"/>
              <p:nvPr/>
            </p:nvSpPr>
            <p:spPr>
              <a:xfrm>
                <a:off x="5372100" y="4102101"/>
                <a:ext cx="482600" cy="412648"/>
              </a:xfrm>
              <a:prstGeom prst="rect">
                <a:avLst/>
              </a:prstGeom>
              <a:noFill/>
            </p:spPr>
            <p:txBody>
              <a:bodyPr vert="horz" rtlCol="0">
                <a:spAutoFit/>
              </a:bodyPr>
              <a:lstStyle/>
              <a:p>
                <a:r>
                  <a:rPr lang="en-US" sz="1000">
                    <a:solidFill>
                      <a:srgbClr val="000000"/>
                    </a:solidFill>
                    <a:latin typeface="Arial - 17"/>
                  </a:rPr>
                  <a:t>1</a:t>
                </a:r>
              </a:p>
            </p:txBody>
          </p:sp>
          <p:sp>
            <p:nvSpPr>
              <p:cNvPr id="5" name="TextBox 4"/>
              <p:cNvSpPr txBox="1"/>
              <p:nvPr/>
            </p:nvSpPr>
            <p:spPr>
              <a:xfrm>
                <a:off x="4940300" y="4102102"/>
                <a:ext cx="457200" cy="386858"/>
              </a:xfrm>
              <a:prstGeom prst="rect">
                <a:avLst/>
              </a:prstGeom>
              <a:noFill/>
            </p:spPr>
            <p:txBody>
              <a:bodyPr vert="horz" rtlCol="0">
                <a:spAutoFit/>
              </a:bodyPr>
              <a:lstStyle/>
              <a:p>
                <a:r>
                  <a:rPr lang="en-US" sz="900">
                    <a:solidFill>
                      <a:srgbClr val="000000"/>
                    </a:solidFill>
                    <a:latin typeface="Arial - 16"/>
                  </a:rPr>
                  <a:t>0</a:t>
                </a:r>
              </a:p>
            </p:txBody>
          </p:sp>
          <p:sp>
            <p:nvSpPr>
              <p:cNvPr id="6" name="TextBox 5"/>
              <p:cNvSpPr txBox="1"/>
              <p:nvPr/>
            </p:nvSpPr>
            <p:spPr>
              <a:xfrm>
                <a:off x="5854700" y="4102102"/>
                <a:ext cx="482600" cy="412648"/>
              </a:xfrm>
              <a:prstGeom prst="rect">
                <a:avLst/>
              </a:prstGeom>
              <a:noFill/>
            </p:spPr>
            <p:txBody>
              <a:bodyPr vert="horz" rtlCol="0">
                <a:spAutoFit/>
              </a:bodyPr>
              <a:lstStyle/>
              <a:p>
                <a:r>
                  <a:rPr lang="en-US" sz="1000">
                    <a:solidFill>
                      <a:srgbClr val="000000"/>
                    </a:solidFill>
                    <a:latin typeface="Arial - 17"/>
                  </a:rPr>
                  <a:t>2</a:t>
                </a:r>
              </a:p>
            </p:txBody>
          </p:sp>
          <p:sp>
            <p:nvSpPr>
              <p:cNvPr id="7" name="TextBox 6"/>
              <p:cNvSpPr txBox="1"/>
              <p:nvPr/>
            </p:nvSpPr>
            <p:spPr>
              <a:xfrm>
                <a:off x="6273800" y="4102102"/>
                <a:ext cx="482600" cy="412648"/>
              </a:xfrm>
              <a:prstGeom prst="rect">
                <a:avLst/>
              </a:prstGeom>
              <a:noFill/>
            </p:spPr>
            <p:txBody>
              <a:bodyPr vert="horz" rtlCol="0">
                <a:spAutoFit/>
              </a:bodyPr>
              <a:lstStyle/>
              <a:p>
                <a:r>
                  <a:rPr lang="en-US" sz="1000">
                    <a:solidFill>
                      <a:srgbClr val="000000"/>
                    </a:solidFill>
                    <a:latin typeface="Arial - 17"/>
                  </a:rPr>
                  <a:t>3</a:t>
                </a:r>
              </a:p>
            </p:txBody>
          </p:sp>
          <p:sp>
            <p:nvSpPr>
              <p:cNvPr id="8" name="TextBox 7"/>
              <p:cNvSpPr txBox="1"/>
              <p:nvPr/>
            </p:nvSpPr>
            <p:spPr>
              <a:xfrm>
                <a:off x="6692900" y="4102102"/>
                <a:ext cx="482600" cy="412648"/>
              </a:xfrm>
              <a:prstGeom prst="rect">
                <a:avLst/>
              </a:prstGeom>
              <a:noFill/>
            </p:spPr>
            <p:txBody>
              <a:bodyPr vert="horz" rtlCol="0">
                <a:spAutoFit/>
              </a:bodyPr>
              <a:lstStyle/>
              <a:p>
                <a:r>
                  <a:rPr lang="en-US" sz="1000">
                    <a:solidFill>
                      <a:srgbClr val="000000"/>
                    </a:solidFill>
                    <a:latin typeface="Arial - 17"/>
                  </a:rPr>
                  <a:t>4</a:t>
                </a:r>
              </a:p>
            </p:txBody>
          </p:sp>
          <p:sp>
            <p:nvSpPr>
              <p:cNvPr id="9" name="TextBox 8"/>
              <p:cNvSpPr txBox="1"/>
              <p:nvPr/>
            </p:nvSpPr>
            <p:spPr>
              <a:xfrm>
                <a:off x="7162800" y="4102102"/>
                <a:ext cx="482600" cy="412648"/>
              </a:xfrm>
              <a:prstGeom prst="rect">
                <a:avLst/>
              </a:prstGeom>
              <a:noFill/>
            </p:spPr>
            <p:txBody>
              <a:bodyPr vert="horz" rtlCol="0">
                <a:spAutoFit/>
              </a:bodyPr>
              <a:lstStyle/>
              <a:p>
                <a:r>
                  <a:rPr lang="en-US" sz="1000">
                    <a:solidFill>
                      <a:srgbClr val="000000"/>
                    </a:solidFill>
                    <a:latin typeface="Arial - 17"/>
                  </a:rPr>
                  <a:t>5</a:t>
                </a:r>
              </a:p>
            </p:txBody>
          </p:sp>
          <p:sp>
            <p:nvSpPr>
              <p:cNvPr id="10" name="TextBox 9"/>
              <p:cNvSpPr txBox="1"/>
              <p:nvPr/>
            </p:nvSpPr>
            <p:spPr>
              <a:xfrm>
                <a:off x="7569200" y="4102102"/>
                <a:ext cx="482600" cy="412648"/>
              </a:xfrm>
              <a:prstGeom prst="rect">
                <a:avLst/>
              </a:prstGeom>
              <a:noFill/>
            </p:spPr>
            <p:txBody>
              <a:bodyPr vert="horz" rtlCol="0">
                <a:spAutoFit/>
              </a:bodyPr>
              <a:lstStyle/>
              <a:p>
                <a:r>
                  <a:rPr lang="en-US" sz="1000">
                    <a:solidFill>
                      <a:srgbClr val="000000"/>
                    </a:solidFill>
                    <a:latin typeface="Arial - 17"/>
                  </a:rPr>
                  <a:t>6</a:t>
                </a:r>
              </a:p>
            </p:txBody>
          </p:sp>
          <p:sp>
            <p:nvSpPr>
              <p:cNvPr id="11" name="TextBox 10"/>
              <p:cNvSpPr txBox="1"/>
              <p:nvPr/>
            </p:nvSpPr>
            <p:spPr>
              <a:xfrm>
                <a:off x="8001000" y="4102102"/>
                <a:ext cx="482600" cy="412648"/>
              </a:xfrm>
              <a:prstGeom prst="rect">
                <a:avLst/>
              </a:prstGeom>
              <a:noFill/>
            </p:spPr>
            <p:txBody>
              <a:bodyPr vert="horz" rtlCol="0">
                <a:spAutoFit/>
              </a:bodyPr>
              <a:lstStyle/>
              <a:p>
                <a:r>
                  <a:rPr lang="en-US" sz="1000">
                    <a:solidFill>
                      <a:srgbClr val="000000"/>
                    </a:solidFill>
                    <a:latin typeface="Arial - 17"/>
                  </a:rPr>
                  <a:t>7</a:t>
                </a:r>
              </a:p>
            </p:txBody>
          </p:sp>
          <p:sp>
            <p:nvSpPr>
              <p:cNvPr id="12" name="TextBox 11"/>
              <p:cNvSpPr txBox="1"/>
              <p:nvPr/>
            </p:nvSpPr>
            <p:spPr>
              <a:xfrm>
                <a:off x="8458200" y="4076700"/>
                <a:ext cx="482600" cy="412648"/>
              </a:xfrm>
              <a:prstGeom prst="rect">
                <a:avLst/>
              </a:prstGeom>
              <a:noFill/>
            </p:spPr>
            <p:txBody>
              <a:bodyPr vert="horz" rtlCol="0">
                <a:spAutoFit/>
              </a:bodyPr>
              <a:lstStyle/>
              <a:p>
                <a:r>
                  <a:rPr lang="en-US" sz="1000">
                    <a:solidFill>
                      <a:srgbClr val="000000"/>
                    </a:solidFill>
                    <a:latin typeface="Arial - 17"/>
                  </a:rPr>
                  <a:t>8</a:t>
                </a:r>
              </a:p>
            </p:txBody>
          </p:sp>
          <p:sp>
            <p:nvSpPr>
              <p:cNvPr id="13" name="TextBox 12"/>
              <p:cNvSpPr txBox="1"/>
              <p:nvPr/>
            </p:nvSpPr>
            <p:spPr>
              <a:xfrm>
                <a:off x="8890000" y="4076700"/>
                <a:ext cx="482600" cy="412648"/>
              </a:xfrm>
              <a:prstGeom prst="rect">
                <a:avLst/>
              </a:prstGeom>
              <a:noFill/>
            </p:spPr>
            <p:txBody>
              <a:bodyPr vert="horz" rtlCol="0">
                <a:spAutoFit/>
              </a:bodyPr>
              <a:lstStyle/>
              <a:p>
                <a:r>
                  <a:rPr lang="en-US" sz="1000">
                    <a:solidFill>
                      <a:srgbClr val="000000"/>
                    </a:solidFill>
                    <a:latin typeface="Arial - 17"/>
                  </a:rPr>
                  <a:t>9</a:t>
                </a:r>
              </a:p>
            </p:txBody>
          </p:sp>
          <p:sp>
            <p:nvSpPr>
              <p:cNvPr id="14" name="TextBox 13"/>
              <p:cNvSpPr txBox="1"/>
              <p:nvPr/>
            </p:nvSpPr>
            <p:spPr>
              <a:xfrm>
                <a:off x="9271000" y="4064001"/>
                <a:ext cx="584200" cy="386857"/>
              </a:xfrm>
              <a:prstGeom prst="rect">
                <a:avLst/>
              </a:prstGeom>
              <a:noFill/>
            </p:spPr>
            <p:txBody>
              <a:bodyPr vert="horz" rtlCol="0">
                <a:spAutoFit/>
              </a:bodyPr>
              <a:lstStyle/>
              <a:p>
                <a:r>
                  <a:rPr lang="en-US" sz="900">
                    <a:solidFill>
                      <a:srgbClr val="000000"/>
                    </a:solidFill>
                    <a:latin typeface="Arial - 16"/>
                  </a:rPr>
                  <a:t>10</a:t>
                </a:r>
              </a:p>
            </p:txBody>
          </p:sp>
          <p:grpSp>
            <p:nvGrpSpPr>
              <p:cNvPr id="20" name="Group 19"/>
              <p:cNvGrpSpPr/>
              <p:nvPr/>
            </p:nvGrpSpPr>
            <p:grpSpPr>
              <a:xfrm>
                <a:off x="5461" y="3590544"/>
                <a:ext cx="10207499" cy="541656"/>
                <a:chOff x="5461" y="3590544"/>
                <a:chExt cx="10207499" cy="541656"/>
              </a:xfrm>
            </p:grpSpPr>
            <p:sp>
              <p:nvSpPr>
                <p:cNvPr id="15" name="Freeform 14"/>
                <p:cNvSpPr/>
                <p:nvPr/>
              </p:nvSpPr>
              <p:spPr>
                <a:xfrm>
                  <a:off x="19685" y="3849116"/>
                  <a:ext cx="10191116" cy="20575"/>
                </a:xfrm>
                <a:custGeom>
                  <a:avLst/>
                  <a:gdLst/>
                  <a:ahLst/>
                  <a:cxnLst/>
                  <a:rect l="0" t="0" r="0" b="0"/>
                  <a:pathLst>
                    <a:path w="10191116" h="20575">
                      <a:moveTo>
                        <a:pt x="0" y="20574"/>
                      </a:moveTo>
                      <a:lnTo>
                        <a:pt x="0" y="0"/>
                      </a:lnTo>
                      <a:lnTo>
                        <a:pt x="10191115" y="0"/>
                      </a:lnTo>
                      <a:lnTo>
                        <a:pt x="10191115" y="2057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5461" y="3590544"/>
                  <a:ext cx="294387" cy="283084"/>
                </a:xfrm>
                <a:custGeom>
                  <a:avLst/>
                  <a:gdLst/>
                  <a:ahLst/>
                  <a:cxnLst/>
                  <a:rect l="0" t="0" r="0" b="0"/>
                  <a:pathLst>
                    <a:path w="294387" h="283084">
                      <a:moveTo>
                        <a:pt x="14224" y="283083"/>
                      </a:moveTo>
                      <a:lnTo>
                        <a:pt x="0" y="268732"/>
                      </a:lnTo>
                      <a:lnTo>
                        <a:pt x="280035" y="0"/>
                      </a:lnTo>
                      <a:lnTo>
                        <a:pt x="294386" y="1422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398" y="3847973"/>
                  <a:ext cx="294514" cy="283211"/>
                </a:xfrm>
                <a:custGeom>
                  <a:avLst/>
                  <a:gdLst/>
                  <a:ahLst/>
                  <a:cxnLst/>
                  <a:rect l="0" t="0" r="0" b="0"/>
                  <a:pathLst>
                    <a:path w="294514" h="283211">
                      <a:moveTo>
                        <a:pt x="0" y="14351"/>
                      </a:moveTo>
                      <a:lnTo>
                        <a:pt x="14478" y="0"/>
                      </a:lnTo>
                      <a:lnTo>
                        <a:pt x="294513" y="268986"/>
                      </a:lnTo>
                      <a:lnTo>
                        <a:pt x="280289" y="28321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9918446" y="3591560"/>
                  <a:ext cx="294514" cy="283084"/>
                </a:xfrm>
                <a:custGeom>
                  <a:avLst/>
                  <a:gdLst/>
                  <a:ahLst/>
                  <a:cxnLst/>
                  <a:rect l="0" t="0" r="0" b="0"/>
                  <a:pathLst>
                    <a:path w="294514" h="283084">
                      <a:moveTo>
                        <a:pt x="294513" y="268732"/>
                      </a:moveTo>
                      <a:lnTo>
                        <a:pt x="280162" y="283083"/>
                      </a:lnTo>
                      <a:lnTo>
                        <a:pt x="0" y="14351"/>
                      </a:lnTo>
                      <a:lnTo>
                        <a:pt x="14224"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9914255" y="3849116"/>
                  <a:ext cx="294514" cy="283084"/>
                </a:xfrm>
                <a:custGeom>
                  <a:avLst/>
                  <a:gdLst/>
                  <a:ahLst/>
                  <a:cxnLst/>
                  <a:rect l="0" t="0" r="0" b="0"/>
                  <a:pathLst>
                    <a:path w="294514" h="283084">
                      <a:moveTo>
                        <a:pt x="280289" y="0"/>
                      </a:moveTo>
                      <a:lnTo>
                        <a:pt x="294513" y="14478"/>
                      </a:lnTo>
                      <a:lnTo>
                        <a:pt x="14478" y="283083"/>
                      </a:lnTo>
                      <a:lnTo>
                        <a:pt x="0" y="26885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20"/>
              <p:cNvSpPr/>
              <p:nvPr/>
            </p:nvSpPr>
            <p:spPr>
              <a:xfrm>
                <a:off x="9473057" y="3608070"/>
                <a:ext cx="23242" cy="426721"/>
              </a:xfrm>
              <a:custGeom>
                <a:avLst/>
                <a:gdLst/>
                <a:ahLst/>
                <a:cxnLst/>
                <a:rect l="0" t="0" r="0" b="0"/>
                <a:pathLst>
                  <a:path w="23242" h="426721">
                    <a:moveTo>
                      <a:pt x="0" y="0"/>
                    </a:moveTo>
                    <a:lnTo>
                      <a:pt x="23241" y="0"/>
                    </a:lnTo>
                    <a:lnTo>
                      <a:pt x="23241" y="426720"/>
                    </a:lnTo>
                    <a:lnTo>
                      <a:pt x="0" y="42672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8613902" y="3608070"/>
                <a:ext cx="23369" cy="426721"/>
              </a:xfrm>
              <a:custGeom>
                <a:avLst/>
                <a:gdLst/>
                <a:ahLst/>
                <a:cxnLst/>
                <a:rect l="0" t="0" r="0" b="0"/>
                <a:pathLst>
                  <a:path w="23369" h="426721">
                    <a:moveTo>
                      <a:pt x="0" y="0"/>
                    </a:moveTo>
                    <a:lnTo>
                      <a:pt x="23368" y="0"/>
                    </a:lnTo>
                    <a:lnTo>
                      <a:pt x="23368" y="426720"/>
                    </a:lnTo>
                    <a:lnTo>
                      <a:pt x="0" y="42672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7702169" y="3608070"/>
                <a:ext cx="23369" cy="426721"/>
              </a:xfrm>
              <a:custGeom>
                <a:avLst/>
                <a:gdLst/>
                <a:ahLst/>
                <a:cxnLst/>
                <a:rect l="0" t="0" r="0" b="0"/>
                <a:pathLst>
                  <a:path w="23369" h="426721">
                    <a:moveTo>
                      <a:pt x="0" y="0"/>
                    </a:moveTo>
                    <a:lnTo>
                      <a:pt x="23368" y="0"/>
                    </a:lnTo>
                    <a:lnTo>
                      <a:pt x="23368" y="426720"/>
                    </a:lnTo>
                    <a:lnTo>
                      <a:pt x="0" y="42672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6843014" y="3608070"/>
                <a:ext cx="23369" cy="426721"/>
              </a:xfrm>
              <a:custGeom>
                <a:avLst/>
                <a:gdLst/>
                <a:ahLst/>
                <a:cxnLst/>
                <a:rect l="0" t="0" r="0" b="0"/>
                <a:pathLst>
                  <a:path w="23369" h="426721">
                    <a:moveTo>
                      <a:pt x="0" y="0"/>
                    </a:moveTo>
                    <a:lnTo>
                      <a:pt x="23368" y="0"/>
                    </a:lnTo>
                    <a:lnTo>
                      <a:pt x="23368" y="426720"/>
                    </a:lnTo>
                    <a:lnTo>
                      <a:pt x="0" y="42672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5984113" y="3608070"/>
                <a:ext cx="23115" cy="426721"/>
              </a:xfrm>
              <a:custGeom>
                <a:avLst/>
                <a:gdLst/>
                <a:ahLst/>
                <a:cxnLst/>
                <a:rect l="0" t="0" r="0" b="0"/>
                <a:pathLst>
                  <a:path w="23115" h="426721">
                    <a:moveTo>
                      <a:pt x="0" y="0"/>
                    </a:moveTo>
                    <a:lnTo>
                      <a:pt x="23114" y="0"/>
                    </a:lnTo>
                    <a:lnTo>
                      <a:pt x="23114" y="426720"/>
                    </a:lnTo>
                    <a:lnTo>
                      <a:pt x="0" y="42672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4195699" y="3625596"/>
                <a:ext cx="23369" cy="426721"/>
              </a:xfrm>
              <a:custGeom>
                <a:avLst/>
                <a:gdLst/>
                <a:ahLst/>
                <a:cxnLst/>
                <a:rect l="0" t="0" r="0" b="0"/>
                <a:pathLst>
                  <a:path w="23369" h="426721">
                    <a:moveTo>
                      <a:pt x="0" y="0"/>
                    </a:moveTo>
                    <a:lnTo>
                      <a:pt x="23368" y="0"/>
                    </a:lnTo>
                    <a:lnTo>
                      <a:pt x="23368" y="426720"/>
                    </a:lnTo>
                    <a:lnTo>
                      <a:pt x="0" y="42672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336671" y="3625596"/>
                <a:ext cx="23242" cy="426721"/>
              </a:xfrm>
              <a:custGeom>
                <a:avLst/>
                <a:gdLst/>
                <a:ahLst/>
                <a:cxnLst/>
                <a:rect l="0" t="0" r="0" b="0"/>
                <a:pathLst>
                  <a:path w="23242" h="426721">
                    <a:moveTo>
                      <a:pt x="0" y="0"/>
                    </a:moveTo>
                    <a:lnTo>
                      <a:pt x="23241" y="0"/>
                    </a:lnTo>
                    <a:lnTo>
                      <a:pt x="23241" y="426720"/>
                    </a:lnTo>
                    <a:lnTo>
                      <a:pt x="0" y="42672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2424938" y="3625596"/>
                <a:ext cx="23242" cy="426721"/>
              </a:xfrm>
              <a:custGeom>
                <a:avLst/>
                <a:gdLst/>
                <a:ahLst/>
                <a:cxnLst/>
                <a:rect l="0" t="0" r="0" b="0"/>
                <a:pathLst>
                  <a:path w="23242" h="426721">
                    <a:moveTo>
                      <a:pt x="0" y="0"/>
                    </a:moveTo>
                    <a:lnTo>
                      <a:pt x="23241" y="0"/>
                    </a:lnTo>
                    <a:lnTo>
                      <a:pt x="23241" y="426720"/>
                    </a:lnTo>
                    <a:lnTo>
                      <a:pt x="0" y="42672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1565783" y="3625596"/>
                <a:ext cx="23369" cy="426721"/>
              </a:xfrm>
              <a:custGeom>
                <a:avLst/>
                <a:gdLst/>
                <a:ahLst/>
                <a:cxnLst/>
                <a:rect l="0" t="0" r="0" b="0"/>
                <a:pathLst>
                  <a:path w="23369" h="426721">
                    <a:moveTo>
                      <a:pt x="0" y="0"/>
                    </a:moveTo>
                    <a:lnTo>
                      <a:pt x="23368" y="0"/>
                    </a:lnTo>
                    <a:lnTo>
                      <a:pt x="23368" y="426720"/>
                    </a:lnTo>
                    <a:lnTo>
                      <a:pt x="0" y="42672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706755" y="3625596"/>
                <a:ext cx="23242" cy="426721"/>
              </a:xfrm>
              <a:custGeom>
                <a:avLst/>
                <a:gdLst/>
                <a:ahLst/>
                <a:cxnLst/>
                <a:rect l="0" t="0" r="0" b="0"/>
                <a:pathLst>
                  <a:path w="23242" h="426721">
                    <a:moveTo>
                      <a:pt x="0" y="0"/>
                    </a:moveTo>
                    <a:lnTo>
                      <a:pt x="23241" y="0"/>
                    </a:lnTo>
                    <a:lnTo>
                      <a:pt x="23241" y="426720"/>
                    </a:lnTo>
                    <a:lnTo>
                      <a:pt x="0" y="42672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5089906" y="3608070"/>
                <a:ext cx="23242" cy="426721"/>
              </a:xfrm>
              <a:custGeom>
                <a:avLst/>
                <a:gdLst/>
                <a:ahLst/>
                <a:cxnLst/>
                <a:rect l="0" t="0" r="0" b="0"/>
                <a:pathLst>
                  <a:path w="23242" h="426721">
                    <a:moveTo>
                      <a:pt x="0" y="0"/>
                    </a:moveTo>
                    <a:lnTo>
                      <a:pt x="23241" y="0"/>
                    </a:lnTo>
                    <a:lnTo>
                      <a:pt x="23241" y="426720"/>
                    </a:lnTo>
                    <a:lnTo>
                      <a:pt x="0" y="42672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2915793" y="3625596"/>
                <a:ext cx="23369" cy="426721"/>
              </a:xfrm>
              <a:custGeom>
                <a:avLst/>
                <a:gdLst/>
                <a:ahLst/>
                <a:cxnLst/>
                <a:rect l="0" t="0" r="0" b="0"/>
                <a:pathLst>
                  <a:path w="23369" h="426721">
                    <a:moveTo>
                      <a:pt x="0" y="0"/>
                    </a:moveTo>
                    <a:lnTo>
                      <a:pt x="23368" y="0"/>
                    </a:lnTo>
                    <a:lnTo>
                      <a:pt x="23368" y="426720"/>
                    </a:lnTo>
                    <a:lnTo>
                      <a:pt x="0" y="42672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2004187" y="3625596"/>
                <a:ext cx="23242" cy="426721"/>
              </a:xfrm>
              <a:custGeom>
                <a:avLst/>
                <a:gdLst/>
                <a:ahLst/>
                <a:cxnLst/>
                <a:rect l="0" t="0" r="0" b="0"/>
                <a:pathLst>
                  <a:path w="23242" h="426721">
                    <a:moveTo>
                      <a:pt x="0" y="0"/>
                    </a:moveTo>
                    <a:lnTo>
                      <a:pt x="23241" y="0"/>
                    </a:lnTo>
                    <a:lnTo>
                      <a:pt x="23241" y="426720"/>
                    </a:lnTo>
                    <a:lnTo>
                      <a:pt x="0" y="42672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1145159" y="3625596"/>
                <a:ext cx="23242" cy="426721"/>
              </a:xfrm>
              <a:custGeom>
                <a:avLst/>
                <a:gdLst/>
                <a:ahLst/>
                <a:cxnLst/>
                <a:rect l="0" t="0" r="0" b="0"/>
                <a:pathLst>
                  <a:path w="23242" h="426721">
                    <a:moveTo>
                      <a:pt x="0" y="0"/>
                    </a:moveTo>
                    <a:lnTo>
                      <a:pt x="23241" y="0"/>
                    </a:lnTo>
                    <a:lnTo>
                      <a:pt x="23241" y="426720"/>
                    </a:lnTo>
                    <a:lnTo>
                      <a:pt x="0" y="42672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6387211" y="3608070"/>
                <a:ext cx="23369" cy="426721"/>
              </a:xfrm>
              <a:custGeom>
                <a:avLst/>
                <a:gdLst/>
                <a:ahLst/>
                <a:cxnLst/>
                <a:rect l="0" t="0" r="0" b="0"/>
                <a:pathLst>
                  <a:path w="23369" h="426721">
                    <a:moveTo>
                      <a:pt x="0" y="0"/>
                    </a:moveTo>
                    <a:lnTo>
                      <a:pt x="23368" y="0"/>
                    </a:lnTo>
                    <a:lnTo>
                      <a:pt x="23368" y="426720"/>
                    </a:lnTo>
                    <a:lnTo>
                      <a:pt x="0" y="42672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5528183" y="3608070"/>
                <a:ext cx="23242" cy="426721"/>
              </a:xfrm>
              <a:custGeom>
                <a:avLst/>
                <a:gdLst/>
                <a:ahLst/>
                <a:cxnLst/>
                <a:rect l="0" t="0" r="0" b="0"/>
                <a:pathLst>
                  <a:path w="23242" h="426721">
                    <a:moveTo>
                      <a:pt x="0" y="0"/>
                    </a:moveTo>
                    <a:lnTo>
                      <a:pt x="23241" y="0"/>
                    </a:lnTo>
                    <a:lnTo>
                      <a:pt x="23241" y="426720"/>
                    </a:lnTo>
                    <a:lnTo>
                      <a:pt x="0" y="42672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4616577" y="3608070"/>
                <a:ext cx="23242" cy="426721"/>
              </a:xfrm>
              <a:custGeom>
                <a:avLst/>
                <a:gdLst/>
                <a:ahLst/>
                <a:cxnLst/>
                <a:rect l="0" t="0" r="0" b="0"/>
                <a:pathLst>
                  <a:path w="23242" h="426721">
                    <a:moveTo>
                      <a:pt x="0" y="0"/>
                    </a:moveTo>
                    <a:lnTo>
                      <a:pt x="23241" y="0"/>
                    </a:lnTo>
                    <a:lnTo>
                      <a:pt x="23241" y="426720"/>
                    </a:lnTo>
                    <a:lnTo>
                      <a:pt x="0" y="42672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3757422" y="3608070"/>
                <a:ext cx="23369" cy="426721"/>
              </a:xfrm>
              <a:custGeom>
                <a:avLst/>
                <a:gdLst/>
                <a:ahLst/>
                <a:cxnLst/>
                <a:rect l="0" t="0" r="0" b="0"/>
                <a:pathLst>
                  <a:path w="23369" h="426721">
                    <a:moveTo>
                      <a:pt x="0" y="0"/>
                    </a:moveTo>
                    <a:lnTo>
                      <a:pt x="23368" y="0"/>
                    </a:lnTo>
                    <a:lnTo>
                      <a:pt x="23368" y="426720"/>
                    </a:lnTo>
                    <a:lnTo>
                      <a:pt x="0" y="42672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8999601" y="3625596"/>
                <a:ext cx="23369" cy="426721"/>
              </a:xfrm>
              <a:custGeom>
                <a:avLst/>
                <a:gdLst/>
                <a:ahLst/>
                <a:cxnLst/>
                <a:rect l="0" t="0" r="0" b="0"/>
                <a:pathLst>
                  <a:path w="23369" h="426721">
                    <a:moveTo>
                      <a:pt x="0" y="0"/>
                    </a:moveTo>
                    <a:lnTo>
                      <a:pt x="23368" y="0"/>
                    </a:lnTo>
                    <a:lnTo>
                      <a:pt x="23368" y="426720"/>
                    </a:lnTo>
                    <a:lnTo>
                      <a:pt x="0" y="42672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8140446" y="3625596"/>
                <a:ext cx="23369" cy="426721"/>
              </a:xfrm>
              <a:custGeom>
                <a:avLst/>
                <a:gdLst/>
                <a:ahLst/>
                <a:cxnLst/>
                <a:rect l="0" t="0" r="0" b="0"/>
                <a:pathLst>
                  <a:path w="23369" h="426721">
                    <a:moveTo>
                      <a:pt x="0" y="0"/>
                    </a:moveTo>
                    <a:lnTo>
                      <a:pt x="23368" y="0"/>
                    </a:lnTo>
                    <a:lnTo>
                      <a:pt x="23368" y="426720"/>
                    </a:lnTo>
                    <a:lnTo>
                      <a:pt x="0" y="42672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7281545" y="3625596"/>
                <a:ext cx="23115" cy="426721"/>
              </a:xfrm>
              <a:custGeom>
                <a:avLst/>
                <a:gdLst/>
                <a:ahLst/>
                <a:cxnLst/>
                <a:rect l="0" t="0" r="0" b="0"/>
                <a:pathLst>
                  <a:path w="23115" h="426721">
                    <a:moveTo>
                      <a:pt x="0" y="0"/>
                    </a:moveTo>
                    <a:lnTo>
                      <a:pt x="23114" y="0"/>
                    </a:lnTo>
                    <a:lnTo>
                      <a:pt x="23114" y="426720"/>
                    </a:lnTo>
                    <a:lnTo>
                      <a:pt x="0" y="42672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4406900" y="4102102"/>
                <a:ext cx="533400" cy="386857"/>
              </a:xfrm>
              <a:prstGeom prst="rect">
                <a:avLst/>
              </a:prstGeom>
              <a:noFill/>
            </p:spPr>
            <p:txBody>
              <a:bodyPr vert="horz" rtlCol="0">
                <a:spAutoFit/>
              </a:bodyPr>
              <a:lstStyle/>
              <a:p>
                <a:r>
                  <a:rPr lang="en-US" sz="900">
                    <a:solidFill>
                      <a:srgbClr val="000000"/>
                    </a:solidFill>
                    <a:latin typeface="Arial - 16"/>
                  </a:rPr>
                  <a:t>-1</a:t>
                </a:r>
              </a:p>
            </p:txBody>
          </p:sp>
          <p:sp>
            <p:nvSpPr>
              <p:cNvPr id="43" name="TextBox 42"/>
              <p:cNvSpPr txBox="1"/>
              <p:nvPr/>
            </p:nvSpPr>
            <p:spPr>
              <a:xfrm>
                <a:off x="3975100" y="4102102"/>
                <a:ext cx="558800" cy="412648"/>
              </a:xfrm>
              <a:prstGeom prst="rect">
                <a:avLst/>
              </a:prstGeom>
              <a:noFill/>
            </p:spPr>
            <p:txBody>
              <a:bodyPr vert="horz" rtlCol="0">
                <a:spAutoFit/>
              </a:bodyPr>
              <a:lstStyle/>
              <a:p>
                <a:r>
                  <a:rPr lang="en-US" sz="1000">
                    <a:solidFill>
                      <a:srgbClr val="000000"/>
                    </a:solidFill>
                    <a:latin typeface="Arial - 17"/>
                  </a:rPr>
                  <a:t>-2</a:t>
                </a:r>
              </a:p>
            </p:txBody>
          </p:sp>
          <p:sp>
            <p:nvSpPr>
              <p:cNvPr id="44" name="TextBox 43"/>
              <p:cNvSpPr txBox="1"/>
              <p:nvPr/>
            </p:nvSpPr>
            <p:spPr>
              <a:xfrm>
                <a:off x="3530600" y="4102102"/>
                <a:ext cx="558800" cy="412648"/>
              </a:xfrm>
              <a:prstGeom prst="rect">
                <a:avLst/>
              </a:prstGeom>
              <a:noFill/>
            </p:spPr>
            <p:txBody>
              <a:bodyPr vert="horz" rtlCol="0">
                <a:spAutoFit/>
              </a:bodyPr>
              <a:lstStyle/>
              <a:p>
                <a:r>
                  <a:rPr lang="en-US" sz="1000">
                    <a:solidFill>
                      <a:srgbClr val="000000"/>
                    </a:solidFill>
                    <a:latin typeface="Arial - 17"/>
                  </a:rPr>
                  <a:t>-3</a:t>
                </a:r>
              </a:p>
            </p:txBody>
          </p:sp>
          <p:sp>
            <p:nvSpPr>
              <p:cNvPr id="45" name="TextBox 44"/>
              <p:cNvSpPr txBox="1"/>
              <p:nvPr/>
            </p:nvSpPr>
            <p:spPr>
              <a:xfrm>
                <a:off x="3098800" y="4102102"/>
                <a:ext cx="558800" cy="412648"/>
              </a:xfrm>
              <a:prstGeom prst="rect">
                <a:avLst/>
              </a:prstGeom>
              <a:noFill/>
            </p:spPr>
            <p:txBody>
              <a:bodyPr vert="horz" rtlCol="0">
                <a:spAutoFit/>
              </a:bodyPr>
              <a:lstStyle/>
              <a:p>
                <a:r>
                  <a:rPr lang="en-US" sz="1000">
                    <a:solidFill>
                      <a:srgbClr val="000000"/>
                    </a:solidFill>
                    <a:latin typeface="Arial - 17"/>
                  </a:rPr>
                  <a:t>-4</a:t>
                </a:r>
              </a:p>
            </p:txBody>
          </p:sp>
          <p:sp>
            <p:nvSpPr>
              <p:cNvPr id="46" name="TextBox 45"/>
              <p:cNvSpPr txBox="1"/>
              <p:nvPr/>
            </p:nvSpPr>
            <p:spPr>
              <a:xfrm>
                <a:off x="2692400" y="4102102"/>
                <a:ext cx="558800" cy="412648"/>
              </a:xfrm>
              <a:prstGeom prst="rect">
                <a:avLst/>
              </a:prstGeom>
              <a:noFill/>
            </p:spPr>
            <p:txBody>
              <a:bodyPr vert="horz" rtlCol="0">
                <a:spAutoFit/>
              </a:bodyPr>
              <a:lstStyle/>
              <a:p>
                <a:r>
                  <a:rPr lang="en-US" sz="1000">
                    <a:solidFill>
                      <a:srgbClr val="000000"/>
                    </a:solidFill>
                    <a:latin typeface="Arial - 17"/>
                  </a:rPr>
                  <a:t>-5</a:t>
                </a:r>
              </a:p>
            </p:txBody>
          </p:sp>
          <p:sp>
            <p:nvSpPr>
              <p:cNvPr id="47" name="TextBox 46"/>
              <p:cNvSpPr txBox="1"/>
              <p:nvPr/>
            </p:nvSpPr>
            <p:spPr>
              <a:xfrm>
                <a:off x="2222500" y="4102102"/>
                <a:ext cx="558800" cy="412648"/>
              </a:xfrm>
              <a:prstGeom prst="rect">
                <a:avLst/>
              </a:prstGeom>
              <a:noFill/>
            </p:spPr>
            <p:txBody>
              <a:bodyPr vert="horz" rtlCol="0">
                <a:spAutoFit/>
              </a:bodyPr>
              <a:lstStyle/>
              <a:p>
                <a:r>
                  <a:rPr lang="en-US" sz="1000">
                    <a:solidFill>
                      <a:srgbClr val="000000"/>
                    </a:solidFill>
                    <a:latin typeface="Arial - 17"/>
                  </a:rPr>
                  <a:t>-6</a:t>
                </a:r>
              </a:p>
            </p:txBody>
          </p:sp>
          <p:sp>
            <p:nvSpPr>
              <p:cNvPr id="48" name="TextBox 47"/>
              <p:cNvSpPr txBox="1"/>
              <p:nvPr/>
            </p:nvSpPr>
            <p:spPr>
              <a:xfrm>
                <a:off x="1778000" y="4102102"/>
                <a:ext cx="558800" cy="412648"/>
              </a:xfrm>
              <a:prstGeom prst="rect">
                <a:avLst/>
              </a:prstGeom>
              <a:noFill/>
            </p:spPr>
            <p:txBody>
              <a:bodyPr vert="horz" rtlCol="0">
                <a:spAutoFit/>
              </a:bodyPr>
              <a:lstStyle/>
              <a:p>
                <a:r>
                  <a:rPr lang="en-US" sz="1000">
                    <a:solidFill>
                      <a:srgbClr val="000000"/>
                    </a:solidFill>
                    <a:latin typeface="Arial - 17"/>
                  </a:rPr>
                  <a:t>-7</a:t>
                </a:r>
              </a:p>
            </p:txBody>
          </p:sp>
          <p:sp>
            <p:nvSpPr>
              <p:cNvPr id="49" name="TextBox 48"/>
              <p:cNvSpPr txBox="1"/>
              <p:nvPr/>
            </p:nvSpPr>
            <p:spPr>
              <a:xfrm>
                <a:off x="1358900" y="4102102"/>
                <a:ext cx="558800" cy="412648"/>
              </a:xfrm>
              <a:prstGeom prst="rect">
                <a:avLst/>
              </a:prstGeom>
              <a:noFill/>
            </p:spPr>
            <p:txBody>
              <a:bodyPr vert="horz" rtlCol="0">
                <a:spAutoFit/>
              </a:bodyPr>
              <a:lstStyle/>
              <a:p>
                <a:r>
                  <a:rPr lang="en-US" sz="1000">
                    <a:solidFill>
                      <a:srgbClr val="000000"/>
                    </a:solidFill>
                    <a:latin typeface="Arial - 17"/>
                  </a:rPr>
                  <a:t>-8</a:t>
                </a:r>
              </a:p>
            </p:txBody>
          </p:sp>
          <p:sp>
            <p:nvSpPr>
              <p:cNvPr id="50" name="TextBox 49"/>
              <p:cNvSpPr txBox="1"/>
              <p:nvPr/>
            </p:nvSpPr>
            <p:spPr>
              <a:xfrm>
                <a:off x="927100" y="4102102"/>
                <a:ext cx="558800" cy="412648"/>
              </a:xfrm>
              <a:prstGeom prst="rect">
                <a:avLst/>
              </a:prstGeom>
              <a:noFill/>
            </p:spPr>
            <p:txBody>
              <a:bodyPr vert="horz" rtlCol="0">
                <a:spAutoFit/>
              </a:bodyPr>
              <a:lstStyle/>
              <a:p>
                <a:r>
                  <a:rPr lang="en-US" sz="1000">
                    <a:solidFill>
                      <a:srgbClr val="000000"/>
                    </a:solidFill>
                    <a:latin typeface="Arial - 17"/>
                  </a:rPr>
                  <a:t>-9</a:t>
                </a:r>
              </a:p>
            </p:txBody>
          </p:sp>
          <p:sp>
            <p:nvSpPr>
              <p:cNvPr id="51" name="TextBox 50"/>
              <p:cNvSpPr txBox="1"/>
              <p:nvPr/>
            </p:nvSpPr>
            <p:spPr>
              <a:xfrm>
                <a:off x="406400" y="4102102"/>
                <a:ext cx="635000" cy="386857"/>
              </a:xfrm>
              <a:prstGeom prst="rect">
                <a:avLst/>
              </a:prstGeom>
              <a:noFill/>
            </p:spPr>
            <p:txBody>
              <a:bodyPr vert="horz" rtlCol="0">
                <a:spAutoFit/>
              </a:bodyPr>
              <a:lstStyle/>
              <a:p>
                <a:r>
                  <a:rPr lang="en-US" sz="900">
                    <a:solidFill>
                      <a:srgbClr val="000000"/>
                    </a:solidFill>
                    <a:latin typeface="Arial - 16"/>
                  </a:rPr>
                  <a:t>-10</a:t>
                </a:r>
              </a:p>
            </p:txBody>
          </p:sp>
        </p:grpSp>
        <p:sp>
          <p:nvSpPr>
            <p:cNvPr id="53" name="Freeform 52"/>
            <p:cNvSpPr/>
            <p:nvPr/>
          </p:nvSpPr>
          <p:spPr>
            <a:xfrm>
              <a:off x="436753" y="4056634"/>
              <a:ext cx="9344915" cy="455804"/>
            </a:xfrm>
            <a:custGeom>
              <a:avLst/>
              <a:gdLst/>
              <a:ahLst/>
              <a:cxnLst/>
              <a:rect l="0" t="0" r="0" b="0"/>
              <a:pathLst>
                <a:path w="9344915" h="455804">
                  <a:moveTo>
                    <a:pt x="0" y="0"/>
                  </a:moveTo>
                  <a:lnTo>
                    <a:pt x="9344914" y="0"/>
                  </a:lnTo>
                  <a:lnTo>
                    <a:pt x="9344914" y="455803"/>
                  </a:lnTo>
                  <a:lnTo>
                    <a:pt x="0" y="455803"/>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1371600" y="4152899"/>
              <a:ext cx="6959600" cy="464230"/>
            </a:xfrm>
            <a:prstGeom prst="rect">
              <a:avLst/>
            </a:prstGeom>
            <a:noFill/>
          </p:spPr>
          <p:txBody>
            <a:bodyPr vert="horz" rtlCol="0">
              <a:spAutoFit/>
            </a:bodyPr>
            <a:lstStyle/>
            <a:p>
              <a:r>
                <a:rPr lang="en-US" sz="1200">
                  <a:solidFill>
                    <a:srgbClr val="0000FF"/>
                  </a:solidFill>
                  <a:latin typeface="Arial - 22"/>
                </a:rPr>
                <a:t>80	90	100	110	120	 130	 140	  150</a:t>
              </a:r>
            </a:p>
          </p:txBody>
        </p:sp>
      </p:grpSp>
      <p:pic>
        <p:nvPicPr>
          <p:cNvPr id="4098" name="Picture 2"/>
          <p:cNvPicPr>
            <a:picLocks noChangeAspect="1" noChangeArrowheads="1"/>
          </p:cNvPicPr>
          <p:nvPr/>
        </p:nvPicPr>
        <p:blipFill>
          <a:blip r:embed="rId2" cstate="print"/>
          <a:srcRect/>
          <a:stretch>
            <a:fillRect/>
          </a:stretch>
        </p:blipFill>
        <p:spPr bwMode="auto">
          <a:xfrm>
            <a:off x="914400" y="4267200"/>
            <a:ext cx="7448550" cy="2590800"/>
          </a:xfrm>
          <a:prstGeom prst="rect">
            <a:avLst/>
          </a:prstGeom>
          <a:noFill/>
          <a:ln w="9525">
            <a:noFill/>
            <a:miter lim="800000"/>
            <a:headEnd/>
            <a:tailEnd/>
          </a:ln>
        </p:spPr>
      </p:pic>
      <p:sp>
        <p:nvSpPr>
          <p:cNvPr id="57" name="Rectangle 56"/>
          <p:cNvSpPr/>
          <p:nvPr/>
        </p:nvSpPr>
        <p:spPr>
          <a:xfrm>
            <a:off x="1524000" y="4800600"/>
            <a:ext cx="6096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078533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09600" y="685801"/>
            <a:ext cx="2698034"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1</a:t>
            </a:r>
          </a:p>
        </p:txBody>
      </p:sp>
      <p:sp>
        <p:nvSpPr>
          <p:cNvPr id="3" name="TextBox 2"/>
          <p:cNvSpPr txBox="1"/>
          <p:nvPr/>
        </p:nvSpPr>
        <p:spPr>
          <a:xfrm>
            <a:off x="1341120" y="685801"/>
            <a:ext cx="2698034"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Find the mean</a:t>
            </a:r>
          </a:p>
        </p:txBody>
      </p:sp>
      <p:sp>
        <p:nvSpPr>
          <p:cNvPr id="4" name="TextBox 3"/>
          <p:cNvSpPr txBox="1"/>
          <p:nvPr/>
        </p:nvSpPr>
        <p:spPr>
          <a:xfrm>
            <a:off x="1889762" y="1254142"/>
            <a:ext cx="3375660" cy="499103"/>
          </a:xfrm>
          <a:prstGeom prst="rect">
            <a:avLst/>
          </a:prstGeom>
          <a:noFill/>
        </p:spPr>
        <p:txBody>
          <a:bodyPr vert="horz" wrap="square" lIns="67556" tIns="33778" rIns="67556" bIns="33778" rtlCol="0">
            <a:spAutoFit/>
          </a:bodyPr>
          <a:lstStyle/>
          <a:p>
            <a:r>
              <a:rPr lang="en-US" sz="2800" b="1" dirty="0">
                <a:solidFill>
                  <a:srgbClr val="000000"/>
                </a:solidFill>
                <a:latin typeface="Arial" pitchFamily="34" charset="0"/>
                <a:cs typeface="Arial" pitchFamily="34" charset="0"/>
              </a:rPr>
              <a:t>20, 25, 25, 20, 25</a:t>
            </a:r>
          </a:p>
        </p:txBody>
      </p:sp>
      <p:pic>
        <p:nvPicPr>
          <p:cNvPr id="12" name="Picture 1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91440" y="114510"/>
            <a:ext cx="3657600" cy="37890"/>
          </a:xfrm>
          <a:prstGeom prst="rect">
            <a:avLst/>
          </a:prstGeom>
          <a:solidFill>
            <a:scrgbClr r="0" g="0" b="0">
              <a:alpha val="0"/>
            </a:scrgbClr>
          </a:solidFill>
        </p:spPr>
      </p:pic>
    </p:spTree>
    <p:extLst>
      <p:ext uri="{BB962C8B-B14F-4D97-AF65-F5344CB8AC3E}">
        <p14:creationId xmlns:p14="http://schemas.microsoft.com/office/powerpoint/2010/main" xmlns="" val="300115539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00050" y="610199"/>
            <a:ext cx="1023332" cy="499103"/>
          </a:xfrm>
          <a:prstGeom prst="rect">
            <a:avLst/>
          </a:prstGeom>
          <a:noFill/>
        </p:spPr>
        <p:txBody>
          <a:bodyPr vert="horz" lIns="67556" tIns="33778" rIns="67556" bIns="33778" rtlCol="0">
            <a:spAutoFit/>
          </a:bodyPr>
          <a:lstStyle/>
          <a:p>
            <a:r>
              <a:rPr lang="en-US" sz="2800" b="1" dirty="0" smtClean="0">
                <a:solidFill>
                  <a:srgbClr val="000000"/>
                </a:solidFill>
                <a:latin typeface="Arial" pitchFamily="34" charset="0"/>
                <a:cs typeface="Arial" pitchFamily="34" charset="0"/>
              </a:rPr>
              <a:t>46</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764909" y="5309339"/>
            <a:ext cx="1920240" cy="499103"/>
          </a:xfrm>
          <a:prstGeom prst="rect">
            <a:avLst/>
          </a:prstGeom>
          <a:noFill/>
        </p:spPr>
        <p:txBody>
          <a:bodyPr vert="horz" lIns="67556" tIns="33778" rIns="67556" bIns="33778" rtlCol="0">
            <a:spAutoFit/>
          </a:bodyPr>
          <a:lstStyle/>
          <a:p>
            <a:r>
              <a:rPr lang="en-US" sz="2800" b="1" dirty="0">
                <a:solidFill>
                  <a:srgbClr val="000000"/>
                </a:solidFill>
                <a:latin typeface="Arial" pitchFamily="34" charset="0"/>
                <a:cs typeface="Arial" pitchFamily="34" charset="0"/>
              </a:rPr>
              <a:t>True</a:t>
            </a:r>
          </a:p>
        </p:txBody>
      </p:sp>
      <p:sp>
        <p:nvSpPr>
          <p:cNvPr id="4" name="TextBox 3"/>
          <p:cNvSpPr txBox="1"/>
          <p:nvPr/>
        </p:nvSpPr>
        <p:spPr>
          <a:xfrm>
            <a:off x="1752600" y="5825480"/>
            <a:ext cx="2023110" cy="499103"/>
          </a:xfrm>
          <a:prstGeom prst="rect">
            <a:avLst/>
          </a:prstGeom>
          <a:noFill/>
        </p:spPr>
        <p:txBody>
          <a:bodyPr vert="horz" lIns="67556" tIns="33778" rIns="67556" bIns="33778" rtlCol="0">
            <a:spAutoFit/>
          </a:bodyPr>
          <a:lstStyle/>
          <a:p>
            <a:r>
              <a:rPr lang="en-US" sz="2800" b="1" dirty="0">
                <a:solidFill>
                  <a:srgbClr val="000000"/>
                </a:solidFill>
                <a:latin typeface="Arial" pitchFamily="34" charset="0"/>
                <a:cs typeface="Arial" pitchFamily="34" charset="0"/>
              </a:rPr>
              <a:t>False</a:t>
            </a:r>
          </a:p>
        </p:txBody>
      </p:sp>
      <p:sp>
        <p:nvSpPr>
          <p:cNvPr id="5" name="TextBox 4"/>
          <p:cNvSpPr txBox="1"/>
          <p:nvPr/>
        </p:nvSpPr>
        <p:spPr>
          <a:xfrm>
            <a:off x="1143000" y="670824"/>
            <a:ext cx="8229600" cy="1360877"/>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Compare the two box and whisker plots.</a:t>
            </a:r>
          </a:p>
          <a:p>
            <a:endParaRPr lang="en-US" sz="2800" b="1">
              <a:solidFill>
                <a:srgbClr val="000000"/>
              </a:solidFill>
              <a:latin typeface="Arial" pitchFamily="34" charset="0"/>
              <a:cs typeface="Arial" pitchFamily="34" charset="0"/>
            </a:endParaRPr>
          </a:p>
          <a:p>
            <a:pPr algn="ctr"/>
            <a:r>
              <a:rPr lang="en-US" sz="2800" b="1">
                <a:solidFill>
                  <a:srgbClr val="000000"/>
                </a:solidFill>
                <a:latin typeface="Arial" pitchFamily="34" charset="0"/>
                <a:cs typeface="Arial" pitchFamily="34" charset="0"/>
              </a:rPr>
              <a:t>Wrestling Team Weights</a:t>
            </a:r>
          </a:p>
        </p:txBody>
      </p:sp>
      <p:sp>
        <p:nvSpPr>
          <p:cNvPr id="69" name="TextBox 68"/>
          <p:cNvSpPr txBox="1"/>
          <p:nvPr/>
        </p:nvSpPr>
        <p:spPr>
          <a:xfrm>
            <a:off x="937260" y="4343400"/>
            <a:ext cx="7772400" cy="929990"/>
          </a:xfrm>
          <a:prstGeom prst="rect">
            <a:avLst/>
          </a:prstGeom>
          <a:noFill/>
        </p:spPr>
        <p:txBody>
          <a:bodyPr vert="horz" lIns="67556" tIns="33778" rIns="67556" bIns="33778" rtlCol="0">
            <a:spAutoFit/>
          </a:bodyPr>
          <a:lstStyle/>
          <a:p>
            <a:r>
              <a:rPr lang="en-US" sz="2800" b="1" dirty="0">
                <a:solidFill>
                  <a:srgbClr val="000000"/>
                </a:solidFill>
                <a:latin typeface="Arial" pitchFamily="34" charset="0"/>
                <a:cs typeface="Arial" pitchFamily="34" charset="0"/>
              </a:rPr>
              <a:t>The interquartile range for last year's team was 15.</a:t>
            </a:r>
          </a:p>
        </p:txBody>
      </p:sp>
      <p:pic>
        <p:nvPicPr>
          <p:cNvPr id="77" name="Picture 76"/>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1920" y="190710"/>
            <a:ext cx="2926080" cy="37890"/>
          </a:xfrm>
          <a:prstGeom prst="rect">
            <a:avLst/>
          </a:prstGeom>
          <a:solidFill>
            <a:scrgbClr r="0" g="0" b="0">
              <a:alpha val="0"/>
            </a:scrgbClr>
          </a:solidFill>
        </p:spPr>
      </p:pic>
      <p:pic>
        <p:nvPicPr>
          <p:cNvPr id="78" name="Picture 7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352552" y="2209802"/>
            <a:ext cx="6267450" cy="1857375"/>
          </a:xfrm>
          <a:prstGeom prst="rect">
            <a:avLst/>
          </a:prstGeom>
        </p:spPr>
      </p:pic>
      <p:sp>
        <p:nvSpPr>
          <p:cNvPr id="79" name="Oval 78"/>
          <p:cNvSpPr/>
          <p:nvPr/>
        </p:nvSpPr>
        <p:spPr>
          <a:xfrm>
            <a:off x="1066800" y="54102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80" name="Oval 79"/>
          <p:cNvSpPr/>
          <p:nvPr/>
        </p:nvSpPr>
        <p:spPr>
          <a:xfrm>
            <a:off x="1066800" y="58978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244373104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00050" y="610199"/>
            <a:ext cx="1023332" cy="499103"/>
          </a:xfrm>
          <a:prstGeom prst="rect">
            <a:avLst/>
          </a:prstGeom>
          <a:noFill/>
        </p:spPr>
        <p:txBody>
          <a:bodyPr vert="horz" lIns="67556" tIns="33778" rIns="67556" bIns="33778" rtlCol="0">
            <a:spAutoFit/>
          </a:bodyPr>
          <a:lstStyle/>
          <a:p>
            <a:r>
              <a:rPr lang="en-US" sz="2800" b="1" dirty="0" smtClean="0">
                <a:solidFill>
                  <a:srgbClr val="000000"/>
                </a:solidFill>
                <a:latin typeface="Arial" pitchFamily="34" charset="0"/>
                <a:cs typeface="Arial" pitchFamily="34" charset="0"/>
              </a:rPr>
              <a:t>47</a:t>
            </a:r>
            <a:endParaRPr lang="en-US" sz="2800" b="1" dirty="0">
              <a:solidFill>
                <a:srgbClr val="000000"/>
              </a:solidFill>
              <a:latin typeface="Arial" pitchFamily="34" charset="0"/>
              <a:cs typeface="Arial" pitchFamily="34" charset="0"/>
            </a:endParaRPr>
          </a:p>
        </p:txBody>
      </p:sp>
      <p:sp>
        <p:nvSpPr>
          <p:cNvPr id="5" name="TextBox 4"/>
          <p:cNvSpPr txBox="1"/>
          <p:nvPr/>
        </p:nvSpPr>
        <p:spPr>
          <a:xfrm>
            <a:off x="1143000" y="609602"/>
            <a:ext cx="8229600" cy="1360877"/>
          </a:xfrm>
          <a:prstGeom prst="rect">
            <a:avLst/>
          </a:prstGeom>
          <a:noFill/>
        </p:spPr>
        <p:txBody>
          <a:bodyPr vert="horz" lIns="67556" tIns="33778" rIns="67556" bIns="33778" rtlCol="0">
            <a:spAutoFit/>
          </a:bodyPr>
          <a:lstStyle/>
          <a:p>
            <a:r>
              <a:rPr lang="en-US" sz="2800" b="1" dirty="0">
                <a:solidFill>
                  <a:srgbClr val="000000"/>
                </a:solidFill>
                <a:latin typeface="Arial" pitchFamily="34" charset="0"/>
                <a:cs typeface="Arial" pitchFamily="34" charset="0"/>
              </a:rPr>
              <a:t>Compare the two box and whisker plots.</a:t>
            </a:r>
          </a:p>
          <a:p>
            <a:endParaRPr lang="en-US" sz="2800" b="1" dirty="0">
              <a:solidFill>
                <a:srgbClr val="000000"/>
              </a:solidFill>
              <a:latin typeface="Arial" pitchFamily="34" charset="0"/>
              <a:cs typeface="Arial" pitchFamily="34" charset="0"/>
            </a:endParaRPr>
          </a:p>
          <a:p>
            <a:pPr algn="ctr"/>
            <a:r>
              <a:rPr lang="en-US" sz="2800" b="1" dirty="0">
                <a:solidFill>
                  <a:srgbClr val="000000"/>
                </a:solidFill>
                <a:latin typeface="Arial" pitchFamily="34" charset="0"/>
                <a:cs typeface="Arial" pitchFamily="34" charset="0"/>
              </a:rPr>
              <a:t>Wrestling Team Weights</a:t>
            </a:r>
          </a:p>
        </p:txBody>
      </p:sp>
      <p:sp>
        <p:nvSpPr>
          <p:cNvPr id="69" name="TextBox 68"/>
          <p:cNvSpPr txBox="1"/>
          <p:nvPr/>
        </p:nvSpPr>
        <p:spPr>
          <a:xfrm>
            <a:off x="1215390" y="3994153"/>
            <a:ext cx="7151370" cy="499103"/>
          </a:xfrm>
          <a:prstGeom prst="rect">
            <a:avLst/>
          </a:prstGeom>
          <a:noFill/>
        </p:spPr>
        <p:txBody>
          <a:bodyPr vert="horz" wrap="square" lIns="67556" tIns="33778" rIns="67556" bIns="33778" rtlCol="0">
            <a:spAutoFit/>
          </a:bodyPr>
          <a:lstStyle/>
          <a:p>
            <a:r>
              <a:rPr lang="en-US" sz="2800" b="1" dirty="0">
                <a:solidFill>
                  <a:srgbClr val="000000"/>
                </a:solidFill>
                <a:latin typeface="Arial" pitchFamily="34" charset="0"/>
                <a:cs typeface="Arial" pitchFamily="34" charset="0"/>
              </a:rPr>
              <a:t>Both teams have about the same range.</a:t>
            </a:r>
          </a:p>
        </p:txBody>
      </p:sp>
      <p:pic>
        <p:nvPicPr>
          <p:cNvPr id="77" name="Picture 76"/>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1920" y="190710"/>
            <a:ext cx="2926080" cy="37890"/>
          </a:xfrm>
          <a:prstGeom prst="rect">
            <a:avLst/>
          </a:prstGeom>
          <a:solidFill>
            <a:scrgbClr r="0" g="0" b="0">
              <a:alpha val="0"/>
            </a:scrgbClr>
          </a:solidFill>
        </p:spPr>
      </p:pic>
      <p:pic>
        <p:nvPicPr>
          <p:cNvPr id="78" name="Picture 7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471613" y="2079343"/>
            <a:ext cx="6200775" cy="1885950"/>
          </a:xfrm>
          <a:prstGeom prst="rect">
            <a:avLst/>
          </a:prstGeom>
        </p:spPr>
      </p:pic>
      <p:sp>
        <p:nvSpPr>
          <p:cNvPr id="79" name="TextBox 78"/>
          <p:cNvSpPr txBox="1"/>
          <p:nvPr/>
        </p:nvSpPr>
        <p:spPr>
          <a:xfrm>
            <a:off x="1951599" y="4572001"/>
            <a:ext cx="1920240" cy="499103"/>
          </a:xfrm>
          <a:prstGeom prst="rect">
            <a:avLst/>
          </a:prstGeom>
          <a:noFill/>
        </p:spPr>
        <p:txBody>
          <a:bodyPr vert="horz" lIns="67556" tIns="33778" rIns="67556" bIns="33778" rtlCol="0">
            <a:spAutoFit/>
          </a:bodyPr>
          <a:lstStyle/>
          <a:p>
            <a:r>
              <a:rPr lang="en-US" sz="2800" b="1" dirty="0">
                <a:solidFill>
                  <a:srgbClr val="000000"/>
                </a:solidFill>
                <a:latin typeface="Arial" pitchFamily="34" charset="0"/>
                <a:cs typeface="Arial" pitchFamily="34" charset="0"/>
              </a:rPr>
              <a:t>True</a:t>
            </a:r>
          </a:p>
        </p:txBody>
      </p:sp>
      <p:sp>
        <p:nvSpPr>
          <p:cNvPr id="80" name="TextBox 79"/>
          <p:cNvSpPr txBox="1"/>
          <p:nvPr/>
        </p:nvSpPr>
        <p:spPr>
          <a:xfrm>
            <a:off x="1939290" y="5088140"/>
            <a:ext cx="2023110" cy="499103"/>
          </a:xfrm>
          <a:prstGeom prst="rect">
            <a:avLst/>
          </a:prstGeom>
          <a:noFill/>
        </p:spPr>
        <p:txBody>
          <a:bodyPr vert="horz" lIns="67556" tIns="33778" rIns="67556" bIns="33778" rtlCol="0">
            <a:spAutoFit/>
          </a:bodyPr>
          <a:lstStyle/>
          <a:p>
            <a:r>
              <a:rPr lang="en-US" sz="2800" b="1" dirty="0">
                <a:solidFill>
                  <a:srgbClr val="000000"/>
                </a:solidFill>
                <a:latin typeface="Arial" pitchFamily="34" charset="0"/>
                <a:cs typeface="Arial" pitchFamily="34" charset="0"/>
              </a:rPr>
              <a:t>False</a:t>
            </a:r>
          </a:p>
        </p:txBody>
      </p:sp>
      <p:sp>
        <p:nvSpPr>
          <p:cNvPr id="81" name="Oval 80"/>
          <p:cNvSpPr/>
          <p:nvPr/>
        </p:nvSpPr>
        <p:spPr>
          <a:xfrm>
            <a:off x="1253490" y="4672861"/>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82" name="Oval 81"/>
          <p:cNvSpPr/>
          <p:nvPr/>
        </p:nvSpPr>
        <p:spPr>
          <a:xfrm>
            <a:off x="1253490" y="5160541"/>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228426326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8150" y="610199"/>
            <a:ext cx="1023332" cy="499103"/>
          </a:xfrm>
          <a:prstGeom prst="rect">
            <a:avLst/>
          </a:prstGeom>
          <a:noFill/>
        </p:spPr>
        <p:txBody>
          <a:bodyPr vert="horz" lIns="67556" tIns="33778" rIns="67556" bIns="33778" rtlCol="0">
            <a:spAutoFit/>
          </a:bodyPr>
          <a:lstStyle/>
          <a:p>
            <a:r>
              <a:rPr lang="en-US" sz="2800" b="1" dirty="0" smtClean="0">
                <a:solidFill>
                  <a:srgbClr val="000000"/>
                </a:solidFill>
                <a:latin typeface="Arial" pitchFamily="34" charset="0"/>
                <a:cs typeface="Arial" pitchFamily="34" charset="0"/>
              </a:rPr>
              <a:t>48</a:t>
            </a:r>
            <a:endParaRPr lang="en-US" sz="2800" b="1" dirty="0">
              <a:solidFill>
                <a:srgbClr val="000000"/>
              </a:solidFill>
              <a:latin typeface="Arial" pitchFamily="34" charset="0"/>
              <a:cs typeface="Arial" pitchFamily="34" charset="0"/>
            </a:endParaRPr>
          </a:p>
        </p:txBody>
      </p:sp>
      <p:sp>
        <p:nvSpPr>
          <p:cNvPr id="5" name="TextBox 4"/>
          <p:cNvSpPr txBox="1"/>
          <p:nvPr/>
        </p:nvSpPr>
        <p:spPr>
          <a:xfrm>
            <a:off x="990600" y="611464"/>
            <a:ext cx="8229600" cy="1360877"/>
          </a:xfrm>
          <a:prstGeom prst="rect">
            <a:avLst/>
          </a:prstGeom>
          <a:noFill/>
        </p:spPr>
        <p:txBody>
          <a:bodyPr vert="horz" lIns="67556" tIns="33778" rIns="67556" bIns="33778" rtlCol="0">
            <a:spAutoFit/>
          </a:bodyPr>
          <a:lstStyle/>
          <a:p>
            <a:r>
              <a:rPr lang="en-US" sz="2800" b="1" dirty="0">
                <a:solidFill>
                  <a:srgbClr val="000000"/>
                </a:solidFill>
                <a:latin typeface="Arial" pitchFamily="34" charset="0"/>
                <a:cs typeface="Arial" pitchFamily="34" charset="0"/>
              </a:rPr>
              <a:t>Compare the two box and whisker plots.</a:t>
            </a:r>
          </a:p>
          <a:p>
            <a:endParaRPr lang="en-US" sz="2800" b="1" dirty="0">
              <a:solidFill>
                <a:srgbClr val="000000"/>
              </a:solidFill>
              <a:latin typeface="Arial" pitchFamily="34" charset="0"/>
              <a:cs typeface="Arial" pitchFamily="34" charset="0"/>
            </a:endParaRPr>
          </a:p>
          <a:p>
            <a:pPr algn="ctr"/>
            <a:r>
              <a:rPr lang="en-US" sz="2800" b="1" dirty="0">
                <a:solidFill>
                  <a:srgbClr val="000000"/>
                </a:solidFill>
                <a:latin typeface="Arial" pitchFamily="34" charset="0"/>
                <a:cs typeface="Arial" pitchFamily="34" charset="0"/>
              </a:rPr>
              <a:t>Wrestling Team Weights</a:t>
            </a:r>
          </a:p>
        </p:txBody>
      </p:sp>
      <p:sp>
        <p:nvSpPr>
          <p:cNvPr id="69" name="TextBox 68"/>
          <p:cNvSpPr txBox="1"/>
          <p:nvPr/>
        </p:nvSpPr>
        <p:spPr>
          <a:xfrm>
            <a:off x="998220" y="3946792"/>
            <a:ext cx="8069580" cy="929990"/>
          </a:xfrm>
          <a:prstGeom prst="rect">
            <a:avLst/>
          </a:prstGeom>
          <a:noFill/>
        </p:spPr>
        <p:txBody>
          <a:bodyPr vert="horz" lIns="67556" tIns="33778" rIns="67556" bIns="33778" rtlCol="0">
            <a:spAutoFit/>
          </a:bodyPr>
          <a:lstStyle/>
          <a:p>
            <a:r>
              <a:rPr lang="en-US" sz="2800" b="1" dirty="0">
                <a:solidFill>
                  <a:srgbClr val="000000"/>
                </a:solidFill>
                <a:latin typeface="Arial" pitchFamily="34" charset="0"/>
                <a:cs typeface="Arial" pitchFamily="34" charset="0"/>
              </a:rPr>
              <a:t>Last year's quartiles and median are lower than this year's.</a:t>
            </a:r>
          </a:p>
        </p:txBody>
      </p:sp>
      <p:pic>
        <p:nvPicPr>
          <p:cNvPr id="77" name="Picture 76"/>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80010" y="114510"/>
            <a:ext cx="2926080" cy="37890"/>
          </a:xfrm>
          <a:prstGeom prst="rect">
            <a:avLst/>
          </a:prstGeom>
          <a:solidFill>
            <a:scrgbClr r="0" g="0" b="0">
              <a:alpha val="0"/>
            </a:scrgbClr>
          </a:solidFill>
        </p:spPr>
      </p:pic>
      <p:pic>
        <p:nvPicPr>
          <p:cNvPr id="78" name="Picture 7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471613" y="1981200"/>
            <a:ext cx="6200775" cy="1885950"/>
          </a:xfrm>
          <a:prstGeom prst="rect">
            <a:avLst/>
          </a:prstGeom>
        </p:spPr>
      </p:pic>
      <p:sp>
        <p:nvSpPr>
          <p:cNvPr id="79" name="TextBox 78"/>
          <p:cNvSpPr txBox="1"/>
          <p:nvPr/>
        </p:nvSpPr>
        <p:spPr>
          <a:xfrm>
            <a:off x="1764909" y="5004539"/>
            <a:ext cx="1920240" cy="499103"/>
          </a:xfrm>
          <a:prstGeom prst="rect">
            <a:avLst/>
          </a:prstGeom>
          <a:noFill/>
        </p:spPr>
        <p:txBody>
          <a:bodyPr vert="horz" lIns="67556" tIns="33778" rIns="67556" bIns="33778" rtlCol="0">
            <a:spAutoFit/>
          </a:bodyPr>
          <a:lstStyle/>
          <a:p>
            <a:r>
              <a:rPr lang="en-US" sz="2800" b="1" dirty="0">
                <a:solidFill>
                  <a:srgbClr val="000000"/>
                </a:solidFill>
                <a:latin typeface="Arial" pitchFamily="34" charset="0"/>
                <a:cs typeface="Arial" pitchFamily="34" charset="0"/>
              </a:rPr>
              <a:t>True</a:t>
            </a:r>
          </a:p>
        </p:txBody>
      </p:sp>
      <p:sp>
        <p:nvSpPr>
          <p:cNvPr id="80" name="TextBox 79"/>
          <p:cNvSpPr txBox="1"/>
          <p:nvPr/>
        </p:nvSpPr>
        <p:spPr>
          <a:xfrm>
            <a:off x="1752600" y="5520680"/>
            <a:ext cx="2023110" cy="499103"/>
          </a:xfrm>
          <a:prstGeom prst="rect">
            <a:avLst/>
          </a:prstGeom>
          <a:noFill/>
        </p:spPr>
        <p:txBody>
          <a:bodyPr vert="horz" lIns="67556" tIns="33778" rIns="67556" bIns="33778" rtlCol="0">
            <a:spAutoFit/>
          </a:bodyPr>
          <a:lstStyle/>
          <a:p>
            <a:r>
              <a:rPr lang="en-US" sz="2800" b="1" dirty="0">
                <a:solidFill>
                  <a:srgbClr val="000000"/>
                </a:solidFill>
                <a:latin typeface="Arial" pitchFamily="34" charset="0"/>
                <a:cs typeface="Arial" pitchFamily="34" charset="0"/>
              </a:rPr>
              <a:t>False</a:t>
            </a:r>
          </a:p>
        </p:txBody>
      </p:sp>
      <p:sp>
        <p:nvSpPr>
          <p:cNvPr id="81" name="Oval 80"/>
          <p:cNvSpPr/>
          <p:nvPr/>
        </p:nvSpPr>
        <p:spPr>
          <a:xfrm>
            <a:off x="1066800" y="51054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82" name="Oval 81"/>
          <p:cNvSpPr/>
          <p:nvPr/>
        </p:nvSpPr>
        <p:spPr>
          <a:xfrm>
            <a:off x="1066800" y="55930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191090137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8150" y="610199"/>
            <a:ext cx="1023332" cy="499103"/>
          </a:xfrm>
          <a:prstGeom prst="rect">
            <a:avLst/>
          </a:prstGeom>
          <a:noFill/>
        </p:spPr>
        <p:txBody>
          <a:bodyPr vert="horz" lIns="67556" tIns="33778" rIns="67556" bIns="33778" rtlCol="0">
            <a:spAutoFit/>
          </a:bodyPr>
          <a:lstStyle/>
          <a:p>
            <a:r>
              <a:rPr lang="en-US" sz="2800" b="1" dirty="0" smtClean="0">
                <a:solidFill>
                  <a:srgbClr val="000000"/>
                </a:solidFill>
                <a:latin typeface="Arial" pitchFamily="34" charset="0"/>
                <a:cs typeface="Arial" pitchFamily="34" charset="0"/>
              </a:rPr>
              <a:t>49</a:t>
            </a:r>
            <a:endParaRPr lang="en-US" sz="2800" b="1" dirty="0">
              <a:solidFill>
                <a:srgbClr val="000000"/>
              </a:solidFill>
              <a:latin typeface="Arial" pitchFamily="34" charset="0"/>
              <a:cs typeface="Arial" pitchFamily="34" charset="0"/>
            </a:endParaRPr>
          </a:p>
        </p:txBody>
      </p:sp>
      <p:sp>
        <p:nvSpPr>
          <p:cNvPr id="5" name="TextBox 4"/>
          <p:cNvSpPr txBox="1"/>
          <p:nvPr/>
        </p:nvSpPr>
        <p:spPr>
          <a:xfrm>
            <a:off x="990600" y="611464"/>
            <a:ext cx="8229600" cy="1360877"/>
          </a:xfrm>
          <a:prstGeom prst="rect">
            <a:avLst/>
          </a:prstGeom>
          <a:noFill/>
        </p:spPr>
        <p:txBody>
          <a:bodyPr vert="horz" lIns="67556" tIns="33778" rIns="67556" bIns="33778" rtlCol="0">
            <a:spAutoFit/>
          </a:bodyPr>
          <a:lstStyle/>
          <a:p>
            <a:r>
              <a:rPr lang="en-US" sz="2800" b="1" dirty="0">
                <a:solidFill>
                  <a:srgbClr val="000000"/>
                </a:solidFill>
                <a:latin typeface="Arial" pitchFamily="34" charset="0"/>
                <a:cs typeface="Arial" pitchFamily="34" charset="0"/>
              </a:rPr>
              <a:t>Compare the two box and whisker plots.</a:t>
            </a:r>
          </a:p>
          <a:p>
            <a:endParaRPr lang="en-US" sz="2800" b="1" dirty="0">
              <a:solidFill>
                <a:srgbClr val="000000"/>
              </a:solidFill>
              <a:latin typeface="Arial" pitchFamily="34" charset="0"/>
              <a:cs typeface="Arial" pitchFamily="34" charset="0"/>
            </a:endParaRPr>
          </a:p>
          <a:p>
            <a:pPr algn="ctr"/>
            <a:r>
              <a:rPr lang="en-US" sz="2800" b="1" dirty="0">
                <a:solidFill>
                  <a:srgbClr val="000000"/>
                </a:solidFill>
                <a:latin typeface="Arial" pitchFamily="34" charset="0"/>
                <a:cs typeface="Arial" pitchFamily="34" charset="0"/>
              </a:rPr>
              <a:t>Wrestling Team Weights</a:t>
            </a:r>
          </a:p>
        </p:txBody>
      </p:sp>
      <p:sp>
        <p:nvSpPr>
          <p:cNvPr id="69" name="TextBox 68"/>
          <p:cNvSpPr txBox="1"/>
          <p:nvPr/>
        </p:nvSpPr>
        <p:spPr>
          <a:xfrm>
            <a:off x="998220" y="3946792"/>
            <a:ext cx="8069580" cy="929990"/>
          </a:xfrm>
          <a:prstGeom prst="rect">
            <a:avLst/>
          </a:prstGeom>
          <a:noFill/>
        </p:spPr>
        <p:txBody>
          <a:bodyPr vert="horz" lIns="67556" tIns="33778" rIns="67556" bIns="33778" rtlCol="0">
            <a:spAutoFit/>
          </a:bodyPr>
          <a:lstStyle/>
          <a:p>
            <a:r>
              <a:rPr lang="en-US" sz="2800" b="1" dirty="0">
                <a:solidFill>
                  <a:srgbClr val="000000"/>
                </a:solidFill>
                <a:latin typeface="Arial - 24"/>
              </a:rPr>
              <a:t>50% of the wrestlers weighed between 110 and 140 last year.</a:t>
            </a:r>
          </a:p>
        </p:txBody>
      </p:sp>
      <p:pic>
        <p:nvPicPr>
          <p:cNvPr id="77" name="Picture 76"/>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80010" y="114510"/>
            <a:ext cx="2926080" cy="37890"/>
          </a:xfrm>
          <a:prstGeom prst="rect">
            <a:avLst/>
          </a:prstGeom>
          <a:solidFill>
            <a:scrgbClr r="0" g="0" b="0">
              <a:alpha val="0"/>
            </a:scrgbClr>
          </a:solidFill>
        </p:spPr>
      </p:pic>
      <p:pic>
        <p:nvPicPr>
          <p:cNvPr id="78" name="Picture 7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471613" y="1981200"/>
            <a:ext cx="6200775" cy="1885950"/>
          </a:xfrm>
          <a:prstGeom prst="rect">
            <a:avLst/>
          </a:prstGeom>
        </p:spPr>
      </p:pic>
      <p:sp>
        <p:nvSpPr>
          <p:cNvPr id="79" name="TextBox 78"/>
          <p:cNvSpPr txBox="1"/>
          <p:nvPr/>
        </p:nvSpPr>
        <p:spPr>
          <a:xfrm>
            <a:off x="1764909" y="5004539"/>
            <a:ext cx="1920240" cy="499103"/>
          </a:xfrm>
          <a:prstGeom prst="rect">
            <a:avLst/>
          </a:prstGeom>
          <a:noFill/>
        </p:spPr>
        <p:txBody>
          <a:bodyPr vert="horz" lIns="67556" tIns="33778" rIns="67556" bIns="33778" rtlCol="0">
            <a:spAutoFit/>
          </a:bodyPr>
          <a:lstStyle/>
          <a:p>
            <a:r>
              <a:rPr lang="en-US" sz="2800" b="1" dirty="0">
                <a:solidFill>
                  <a:srgbClr val="000000"/>
                </a:solidFill>
                <a:latin typeface="Arial" pitchFamily="34" charset="0"/>
                <a:cs typeface="Arial" pitchFamily="34" charset="0"/>
              </a:rPr>
              <a:t>True</a:t>
            </a:r>
          </a:p>
        </p:txBody>
      </p:sp>
      <p:sp>
        <p:nvSpPr>
          <p:cNvPr id="80" name="TextBox 79"/>
          <p:cNvSpPr txBox="1"/>
          <p:nvPr/>
        </p:nvSpPr>
        <p:spPr>
          <a:xfrm>
            <a:off x="1752600" y="5520680"/>
            <a:ext cx="2023110" cy="499103"/>
          </a:xfrm>
          <a:prstGeom prst="rect">
            <a:avLst/>
          </a:prstGeom>
          <a:noFill/>
        </p:spPr>
        <p:txBody>
          <a:bodyPr vert="horz" lIns="67556" tIns="33778" rIns="67556" bIns="33778" rtlCol="0">
            <a:spAutoFit/>
          </a:bodyPr>
          <a:lstStyle/>
          <a:p>
            <a:r>
              <a:rPr lang="en-US" sz="2800" b="1" dirty="0">
                <a:solidFill>
                  <a:srgbClr val="000000"/>
                </a:solidFill>
                <a:latin typeface="Arial" pitchFamily="34" charset="0"/>
                <a:cs typeface="Arial" pitchFamily="34" charset="0"/>
              </a:rPr>
              <a:t>False</a:t>
            </a:r>
          </a:p>
        </p:txBody>
      </p:sp>
      <p:sp>
        <p:nvSpPr>
          <p:cNvPr id="81" name="Oval 80"/>
          <p:cNvSpPr/>
          <p:nvPr/>
        </p:nvSpPr>
        <p:spPr>
          <a:xfrm>
            <a:off x="1066800" y="51054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82" name="Oval 81"/>
          <p:cNvSpPr/>
          <p:nvPr/>
        </p:nvSpPr>
        <p:spPr>
          <a:xfrm>
            <a:off x="1066800" y="55930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327320728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 name="TextBox 52"/>
          <p:cNvSpPr txBox="1"/>
          <p:nvPr/>
        </p:nvSpPr>
        <p:spPr>
          <a:xfrm>
            <a:off x="3825240" y="336359"/>
            <a:ext cx="1531620" cy="437548"/>
          </a:xfrm>
          <a:prstGeom prst="rect">
            <a:avLst/>
          </a:prstGeom>
          <a:noFill/>
        </p:spPr>
        <p:txBody>
          <a:bodyPr vert="horz" lIns="67556" tIns="33778" rIns="67556" bIns="33778" rtlCol="0">
            <a:spAutoFit/>
          </a:bodyPr>
          <a:lstStyle/>
          <a:p>
            <a:r>
              <a:rPr lang="en-US" sz="2400" b="1">
                <a:solidFill>
                  <a:srgbClr val="0000FF"/>
                </a:solidFill>
                <a:latin typeface="Arial" pitchFamily="34" charset="0"/>
                <a:cs typeface="Arial" pitchFamily="34" charset="0"/>
              </a:rPr>
              <a:t>Try this!</a:t>
            </a:r>
          </a:p>
        </p:txBody>
      </p:sp>
      <p:sp>
        <p:nvSpPr>
          <p:cNvPr id="54" name="TextBox 53"/>
          <p:cNvSpPr txBox="1"/>
          <p:nvPr/>
        </p:nvSpPr>
        <p:spPr>
          <a:xfrm>
            <a:off x="2526030" y="2667002"/>
            <a:ext cx="4366031" cy="1914875"/>
          </a:xfrm>
          <a:prstGeom prst="rect">
            <a:avLst/>
          </a:prstGeom>
          <a:noFill/>
        </p:spPr>
        <p:txBody>
          <a:bodyPr vert="horz" lIns="67556" tIns="33778" rIns="67556" bIns="33778" rtlCol="0">
            <a:spAutoFit/>
          </a:bodyPr>
          <a:lstStyle/>
          <a:p>
            <a:r>
              <a:rPr lang="en-US" sz="2400" dirty="0">
                <a:solidFill>
                  <a:srgbClr val="0000FF"/>
                </a:solidFill>
                <a:latin typeface="Arial" pitchFamily="34" charset="0"/>
                <a:cs typeface="Arial" pitchFamily="34" charset="0"/>
              </a:rPr>
              <a:t>Minimum =  _____</a:t>
            </a:r>
          </a:p>
          <a:p>
            <a:r>
              <a:rPr lang="en-US" sz="2400" dirty="0">
                <a:solidFill>
                  <a:srgbClr val="0000FF"/>
                </a:solidFill>
                <a:latin typeface="Arial" pitchFamily="34" charset="0"/>
                <a:cs typeface="Arial" pitchFamily="34" charset="0"/>
              </a:rPr>
              <a:t>Lower Quartile = _____ </a:t>
            </a:r>
          </a:p>
          <a:p>
            <a:r>
              <a:rPr lang="en-US" sz="2400" dirty="0">
                <a:solidFill>
                  <a:srgbClr val="0000FF"/>
                </a:solidFill>
                <a:latin typeface="Arial" pitchFamily="34" charset="0"/>
                <a:cs typeface="Arial" pitchFamily="34" charset="0"/>
              </a:rPr>
              <a:t>Median =  _____</a:t>
            </a:r>
          </a:p>
          <a:p>
            <a:r>
              <a:rPr lang="en-US" sz="2400" dirty="0">
                <a:solidFill>
                  <a:srgbClr val="0000FF"/>
                </a:solidFill>
                <a:latin typeface="Arial" pitchFamily="34" charset="0"/>
                <a:cs typeface="Arial" pitchFamily="34" charset="0"/>
              </a:rPr>
              <a:t>Upper Quartile =  _____</a:t>
            </a:r>
          </a:p>
          <a:p>
            <a:r>
              <a:rPr lang="en-US" sz="2400" dirty="0">
                <a:solidFill>
                  <a:srgbClr val="0000FF"/>
                </a:solidFill>
                <a:latin typeface="Arial" pitchFamily="34" charset="0"/>
                <a:cs typeface="Arial" pitchFamily="34" charset="0"/>
              </a:rPr>
              <a:t>Maximum =  _____</a:t>
            </a:r>
          </a:p>
        </p:txBody>
      </p:sp>
      <p:sp>
        <p:nvSpPr>
          <p:cNvPr id="55" name="TextBox 54"/>
          <p:cNvSpPr txBox="1"/>
          <p:nvPr/>
        </p:nvSpPr>
        <p:spPr>
          <a:xfrm>
            <a:off x="1219202" y="892841"/>
            <a:ext cx="7528560" cy="1545543"/>
          </a:xfrm>
          <a:prstGeom prst="rect">
            <a:avLst/>
          </a:prstGeom>
          <a:noFill/>
        </p:spPr>
        <p:txBody>
          <a:bodyPr vert="horz" wrap="square" lIns="67556" tIns="33778" rIns="67556" bIns="33778" rtlCol="0">
            <a:spAutoFit/>
          </a:bodyPr>
          <a:lstStyle/>
          <a:p>
            <a:r>
              <a:rPr lang="en-US" sz="2400" b="1" dirty="0">
                <a:solidFill>
                  <a:srgbClr val="0000FF"/>
                </a:solidFill>
                <a:latin typeface="Arial" pitchFamily="34" charset="0"/>
                <a:cs typeface="Arial" pitchFamily="34" charset="0"/>
              </a:rPr>
              <a:t>26     26     26     28     29     35     36     37     38     39</a:t>
            </a:r>
          </a:p>
          <a:p>
            <a:r>
              <a:rPr lang="en-US" sz="2400" b="1" dirty="0">
                <a:solidFill>
                  <a:srgbClr val="0000FF"/>
                </a:solidFill>
                <a:latin typeface="Arial" pitchFamily="34" charset="0"/>
                <a:cs typeface="Arial" pitchFamily="34" charset="0"/>
              </a:rPr>
              <a:t>40     40     41     41     41     42     43     44     45     48</a:t>
            </a:r>
          </a:p>
          <a:p>
            <a:r>
              <a:rPr lang="en-US" sz="2400" b="1" dirty="0">
                <a:solidFill>
                  <a:srgbClr val="0000FF"/>
                </a:solidFill>
                <a:latin typeface="Arial" pitchFamily="34" charset="0"/>
                <a:cs typeface="Arial" pitchFamily="34" charset="0"/>
              </a:rPr>
              <a:t>50     52     53     53     55     56     57     61     62     63</a:t>
            </a:r>
          </a:p>
          <a:p>
            <a:r>
              <a:rPr lang="en-US" sz="2400" b="1" dirty="0">
                <a:solidFill>
                  <a:srgbClr val="0000FF"/>
                </a:solidFill>
                <a:latin typeface="Arial" pitchFamily="34" charset="0"/>
                <a:cs typeface="Arial" pitchFamily="34" charset="0"/>
              </a:rPr>
              <a:t>64     67     70     73</a:t>
            </a:r>
          </a:p>
        </p:txBody>
      </p:sp>
      <p:pic>
        <p:nvPicPr>
          <p:cNvPr id="63" name="Picture 6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71638" y="4981577"/>
            <a:ext cx="5800725" cy="657225"/>
          </a:xfrm>
          <a:prstGeom prst="rect">
            <a:avLst/>
          </a:prstGeom>
        </p:spPr>
      </p:pic>
    </p:spTree>
    <p:extLst>
      <p:ext uri="{BB962C8B-B14F-4D97-AF65-F5344CB8AC3E}">
        <p14:creationId xmlns:p14="http://schemas.microsoft.com/office/powerpoint/2010/main" xmlns="" val="353555089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 name="TextBox 52"/>
          <p:cNvSpPr txBox="1"/>
          <p:nvPr/>
        </p:nvSpPr>
        <p:spPr>
          <a:xfrm>
            <a:off x="2754630" y="2209802"/>
            <a:ext cx="4366031" cy="1914875"/>
          </a:xfrm>
          <a:prstGeom prst="rect">
            <a:avLst/>
          </a:prstGeom>
          <a:noFill/>
        </p:spPr>
        <p:txBody>
          <a:bodyPr vert="horz" lIns="67556" tIns="33778" rIns="67556" bIns="33778" rtlCol="0">
            <a:spAutoFit/>
          </a:bodyPr>
          <a:lstStyle/>
          <a:p>
            <a:r>
              <a:rPr lang="en-US" sz="2400">
                <a:solidFill>
                  <a:srgbClr val="0000FF"/>
                </a:solidFill>
                <a:latin typeface="Arial" pitchFamily="34" charset="0"/>
                <a:cs typeface="Arial" pitchFamily="34" charset="0"/>
              </a:rPr>
              <a:t>Minimum =  _____</a:t>
            </a:r>
          </a:p>
          <a:p>
            <a:r>
              <a:rPr lang="en-US" sz="2400">
                <a:solidFill>
                  <a:srgbClr val="0000FF"/>
                </a:solidFill>
                <a:latin typeface="Arial" pitchFamily="34" charset="0"/>
                <a:cs typeface="Arial" pitchFamily="34" charset="0"/>
              </a:rPr>
              <a:t>Lower Quartile =  _____</a:t>
            </a:r>
          </a:p>
          <a:p>
            <a:r>
              <a:rPr lang="en-US" sz="2400">
                <a:solidFill>
                  <a:srgbClr val="0000FF"/>
                </a:solidFill>
                <a:latin typeface="Arial" pitchFamily="34" charset="0"/>
                <a:cs typeface="Arial" pitchFamily="34" charset="0"/>
              </a:rPr>
              <a:t>Median =  _____</a:t>
            </a:r>
          </a:p>
          <a:p>
            <a:r>
              <a:rPr lang="en-US" sz="2400">
                <a:solidFill>
                  <a:srgbClr val="0000FF"/>
                </a:solidFill>
                <a:latin typeface="Arial" pitchFamily="34" charset="0"/>
                <a:cs typeface="Arial" pitchFamily="34" charset="0"/>
              </a:rPr>
              <a:t>Upper Quartile = _____ </a:t>
            </a:r>
          </a:p>
          <a:p>
            <a:r>
              <a:rPr lang="en-US" sz="2400">
                <a:solidFill>
                  <a:srgbClr val="0000FF"/>
                </a:solidFill>
                <a:latin typeface="Arial" pitchFamily="34" charset="0"/>
                <a:cs typeface="Arial" pitchFamily="34" charset="0"/>
              </a:rPr>
              <a:t>Maximum =  _____</a:t>
            </a:r>
          </a:p>
        </p:txBody>
      </p:sp>
      <p:sp>
        <p:nvSpPr>
          <p:cNvPr id="54" name="TextBox 53"/>
          <p:cNvSpPr txBox="1"/>
          <p:nvPr/>
        </p:nvSpPr>
        <p:spPr>
          <a:xfrm>
            <a:off x="3703320" y="325639"/>
            <a:ext cx="1531620" cy="437548"/>
          </a:xfrm>
          <a:prstGeom prst="rect">
            <a:avLst/>
          </a:prstGeom>
          <a:noFill/>
        </p:spPr>
        <p:txBody>
          <a:bodyPr vert="horz" lIns="67556" tIns="33778" rIns="67556" bIns="33778" rtlCol="0">
            <a:spAutoFit/>
          </a:bodyPr>
          <a:lstStyle/>
          <a:p>
            <a:r>
              <a:rPr lang="en-US" sz="2400" b="1">
                <a:solidFill>
                  <a:srgbClr val="0000FF"/>
                </a:solidFill>
                <a:latin typeface="Arial" pitchFamily="34" charset="0"/>
                <a:cs typeface="Arial" pitchFamily="34" charset="0"/>
              </a:rPr>
              <a:t>Try this!</a:t>
            </a:r>
          </a:p>
        </p:txBody>
      </p:sp>
      <p:sp>
        <p:nvSpPr>
          <p:cNvPr id="55" name="TextBox 54"/>
          <p:cNvSpPr txBox="1"/>
          <p:nvPr/>
        </p:nvSpPr>
        <p:spPr>
          <a:xfrm>
            <a:off x="0" y="863671"/>
            <a:ext cx="9144000" cy="806879"/>
          </a:xfrm>
          <a:prstGeom prst="rect">
            <a:avLst/>
          </a:prstGeom>
          <a:noFill/>
        </p:spPr>
        <p:txBody>
          <a:bodyPr vert="horz" wrap="square" lIns="67556" tIns="33778" rIns="67556" bIns="33778" rtlCol="0">
            <a:spAutoFit/>
          </a:bodyPr>
          <a:lstStyle/>
          <a:p>
            <a:r>
              <a:rPr lang="en-US" sz="2400" b="1" dirty="0">
                <a:solidFill>
                  <a:srgbClr val="0000FF"/>
                </a:solidFill>
                <a:latin typeface="Arial" pitchFamily="34" charset="0"/>
                <a:cs typeface="Arial" pitchFamily="34" charset="0"/>
              </a:rPr>
              <a:t>107     115     116     129     132     134     140     142     142     144</a:t>
            </a:r>
          </a:p>
          <a:p>
            <a:r>
              <a:rPr lang="en-US" sz="2400" b="1" dirty="0">
                <a:solidFill>
                  <a:srgbClr val="0000FF"/>
                </a:solidFill>
                <a:latin typeface="Arial" pitchFamily="34" charset="0"/>
                <a:cs typeface="Arial" pitchFamily="34" charset="0"/>
              </a:rPr>
              <a:t>145     148     149     152     153     154     154     154     154     155</a:t>
            </a:r>
          </a:p>
        </p:txBody>
      </p:sp>
      <p:pic>
        <p:nvPicPr>
          <p:cNvPr id="63" name="Picture 6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71638" y="4981577"/>
            <a:ext cx="5800725" cy="657225"/>
          </a:xfrm>
          <a:prstGeom prst="rect">
            <a:avLst/>
          </a:prstGeom>
        </p:spPr>
      </p:pic>
    </p:spTree>
    <p:extLst>
      <p:ext uri="{BB962C8B-B14F-4D97-AF65-F5344CB8AC3E}">
        <p14:creationId xmlns:p14="http://schemas.microsoft.com/office/powerpoint/2010/main" xmlns="" val="375667405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502920" y="945702"/>
            <a:ext cx="8046720" cy="806879"/>
          </a:xfrm>
          <a:prstGeom prst="rect">
            <a:avLst/>
          </a:prstGeom>
          <a:noFill/>
        </p:spPr>
        <p:txBody>
          <a:bodyPr vert="horz" lIns="67556" tIns="33778" rIns="67556" bIns="33778" rtlCol="0">
            <a:spAutoFit/>
          </a:bodyPr>
          <a:lstStyle/>
          <a:p>
            <a:pPr algn="ctr"/>
            <a:r>
              <a:rPr lang="en-US" sz="4800" b="1" dirty="0">
                <a:solidFill>
                  <a:srgbClr val="0000FF"/>
                </a:solidFill>
                <a:latin typeface="Arial" pitchFamily="34" charset="0"/>
                <a:cs typeface="Arial" pitchFamily="34" charset="0"/>
              </a:rPr>
              <a:t>Dot Plots</a:t>
            </a:r>
          </a:p>
        </p:txBody>
      </p:sp>
      <p:grpSp>
        <p:nvGrpSpPr>
          <p:cNvPr id="4" name="Group 3"/>
          <p:cNvGrpSpPr/>
          <p:nvPr/>
        </p:nvGrpSpPr>
        <p:grpSpPr>
          <a:xfrm>
            <a:off x="6177654" y="2597921"/>
            <a:ext cx="1463040" cy="831080"/>
            <a:chOff x="6177654" y="2438400"/>
            <a:chExt cx="1463040" cy="831080"/>
          </a:xfrm>
        </p:grpSpPr>
        <p:sp>
          <p:nvSpPr>
            <p:cNvPr id="5" name="TextBox 4">
              <a:hlinkClick r:id="rId2" action="ppaction://hlinksldjump"/>
            </p:cNvPr>
            <p:cNvSpPr txBox="1"/>
            <p:nvPr/>
          </p:nvSpPr>
          <p:spPr>
            <a:xfrm>
              <a:off x="6177654" y="2451582"/>
              <a:ext cx="1463040" cy="806898"/>
            </a:xfrm>
            <a:prstGeom prst="rect">
              <a:avLst/>
            </a:prstGeom>
            <a:noFill/>
          </p:spPr>
          <p:txBody>
            <a:bodyPr vert="horz" lIns="67574" tIns="33787" rIns="67574" bIns="33787" rtlCol="0">
              <a:spAutoFit/>
            </a:bodyPr>
            <a:lstStyle/>
            <a:p>
              <a:pPr algn="ctr"/>
              <a:r>
                <a:rPr lang="en-US" sz="1600" i="1" dirty="0">
                  <a:solidFill>
                    <a:srgbClr val="0000FF"/>
                  </a:solidFill>
                  <a:latin typeface="Arial" pitchFamily="34" charset="0"/>
                  <a:cs typeface="Arial" pitchFamily="34" charset="0"/>
                </a:rPr>
                <a:t>Return to</a:t>
              </a:r>
            </a:p>
            <a:p>
              <a:pPr algn="ctr"/>
              <a:r>
                <a:rPr lang="en-US" sz="1600" i="1" dirty="0">
                  <a:solidFill>
                    <a:srgbClr val="0000FF"/>
                  </a:solidFill>
                  <a:latin typeface="Arial" pitchFamily="34" charset="0"/>
                  <a:cs typeface="Arial" pitchFamily="34" charset="0"/>
                </a:rPr>
                <a:t>Table of</a:t>
              </a:r>
            </a:p>
            <a:p>
              <a:pPr algn="ctr"/>
              <a:r>
                <a:rPr lang="en-US" sz="1600" i="1" dirty="0">
                  <a:solidFill>
                    <a:srgbClr val="0000FF"/>
                  </a:solidFill>
                  <a:latin typeface="Arial" pitchFamily="34" charset="0"/>
                  <a:cs typeface="Arial" pitchFamily="34" charset="0"/>
                </a:rPr>
                <a:t>Contents</a:t>
              </a:r>
            </a:p>
          </p:txBody>
        </p:sp>
        <p:sp>
          <p:nvSpPr>
            <p:cNvPr id="6" name="Freeform 5">
              <a:hlinkClick r:id="rId2" action="ppaction://hlinksldjump"/>
            </p:cNvPr>
            <p:cNvSpPr/>
            <p:nvPr/>
          </p:nvSpPr>
          <p:spPr>
            <a:xfrm>
              <a:off x="6276636" y="2438400"/>
              <a:ext cx="1336349" cy="831080"/>
            </a:xfrm>
            <a:custGeom>
              <a:avLst/>
              <a:gdLst/>
              <a:ahLst/>
              <a:cxnLst/>
              <a:rect l="0" t="0" r="0" b="0"/>
              <a:pathLst>
                <a:path w="1827024" h="530100">
                  <a:moveTo>
                    <a:pt x="0" y="0"/>
                  </a:moveTo>
                  <a:lnTo>
                    <a:pt x="1827023" y="0"/>
                  </a:lnTo>
                  <a:lnTo>
                    <a:pt x="1827023" y="530099"/>
                  </a:lnTo>
                  <a:lnTo>
                    <a:pt x="0" y="530099"/>
                  </a:lnTo>
                  <a:close/>
                </a:path>
              </a:pathLst>
            </a:custGeom>
            <a:solidFill>
              <a:schemeClr val="accent1">
                <a:alpha val="1000"/>
              </a:schemeClr>
            </a:solidFill>
            <a:ln w="38100"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9028" tIns="34514" rIns="69028" bIns="34514" anchor="ctr"/>
            <a:lstStyle/>
            <a:p>
              <a:pPr algn="ctr" defTabSz="805827">
                <a:defRPr/>
              </a:pPr>
              <a:endParaRPr lang="en-US" dirty="0">
                <a:solidFill>
                  <a:schemeClr val="tx1"/>
                </a:solidFill>
              </a:endParaRPr>
            </a:p>
          </p:txBody>
        </p:sp>
      </p:grpSp>
    </p:spTree>
    <p:extLst>
      <p:ext uri="{BB962C8B-B14F-4D97-AF65-F5344CB8AC3E}">
        <p14:creationId xmlns:p14="http://schemas.microsoft.com/office/powerpoint/2010/main" xmlns="" val="374630333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42900" y="357427"/>
            <a:ext cx="8816416" cy="1176211"/>
          </a:xfrm>
          <a:prstGeom prst="rect">
            <a:avLst/>
          </a:prstGeom>
          <a:noFill/>
        </p:spPr>
        <p:txBody>
          <a:bodyPr vert="horz" lIns="67556" tIns="33778" rIns="67556" bIns="33778" rtlCol="0">
            <a:spAutoFit/>
          </a:bodyPr>
          <a:lstStyle/>
          <a:p>
            <a:r>
              <a:rPr lang="en-US" sz="2400" b="1" dirty="0">
                <a:solidFill>
                  <a:srgbClr val="0000FF"/>
                </a:solidFill>
                <a:latin typeface="Arial" pitchFamily="34" charset="0"/>
                <a:cs typeface="Arial" pitchFamily="34" charset="0"/>
              </a:rPr>
              <a:t>A </a:t>
            </a:r>
            <a:r>
              <a:rPr lang="en-US" sz="2400" b="1" u="sng" dirty="0">
                <a:solidFill>
                  <a:srgbClr val="0000FF"/>
                </a:solidFill>
                <a:latin typeface="Arial" pitchFamily="34" charset="0"/>
                <a:cs typeface="Arial" pitchFamily="34" charset="0"/>
              </a:rPr>
              <a:t>dot plot</a:t>
            </a:r>
            <a:r>
              <a:rPr lang="en-US" sz="2400" b="1" dirty="0">
                <a:solidFill>
                  <a:srgbClr val="0000FF"/>
                </a:solidFill>
                <a:latin typeface="Arial" pitchFamily="34" charset="0"/>
                <a:cs typeface="Arial" pitchFamily="34" charset="0"/>
              </a:rPr>
              <a:t> (line plot) is a number line with marks that show the frequency of data. A dot plot helps you see where data cluster.</a:t>
            </a:r>
          </a:p>
        </p:txBody>
      </p:sp>
      <p:sp>
        <p:nvSpPr>
          <p:cNvPr id="3" name="TextBox 2"/>
          <p:cNvSpPr txBox="1"/>
          <p:nvPr/>
        </p:nvSpPr>
        <p:spPr>
          <a:xfrm>
            <a:off x="282321" y="1700707"/>
            <a:ext cx="1615516" cy="437548"/>
          </a:xfrm>
          <a:prstGeom prst="rect">
            <a:avLst/>
          </a:prstGeom>
          <a:noFill/>
        </p:spPr>
        <p:txBody>
          <a:bodyPr vert="horz" lIns="67556" tIns="33778" rIns="67556" bIns="33778" rtlCol="0">
            <a:spAutoFit/>
          </a:bodyPr>
          <a:lstStyle/>
          <a:p>
            <a:r>
              <a:rPr lang="en-US" sz="2400" b="1" dirty="0">
                <a:solidFill>
                  <a:srgbClr val="0000FF"/>
                </a:solidFill>
                <a:latin typeface="Arial" pitchFamily="34" charset="0"/>
                <a:cs typeface="Arial" pitchFamily="34" charset="0"/>
              </a:rPr>
              <a:t>Example:</a:t>
            </a:r>
          </a:p>
        </p:txBody>
      </p:sp>
      <p:grpSp>
        <p:nvGrpSpPr>
          <p:cNvPr id="48" name="Group 47"/>
          <p:cNvGrpSpPr/>
          <p:nvPr/>
        </p:nvGrpSpPr>
        <p:grpSpPr>
          <a:xfrm>
            <a:off x="1219583" y="2382977"/>
            <a:ext cx="6654547" cy="2096628"/>
            <a:chOff x="1270000" y="2425700"/>
            <a:chExt cx="7393941" cy="3513791"/>
          </a:xfrm>
        </p:grpSpPr>
        <p:grpSp>
          <p:nvGrpSpPr>
            <p:cNvPr id="46" name="Group 45"/>
            <p:cNvGrpSpPr/>
            <p:nvPr/>
          </p:nvGrpSpPr>
          <p:grpSpPr>
            <a:xfrm>
              <a:off x="1270000" y="2425700"/>
              <a:ext cx="7393941" cy="3056592"/>
              <a:chOff x="1270000" y="2425700"/>
              <a:chExt cx="7393941" cy="3056592"/>
            </a:xfrm>
          </p:grpSpPr>
          <p:grpSp>
            <p:nvGrpSpPr>
              <p:cNvPr id="37" name="Group 36"/>
              <p:cNvGrpSpPr/>
              <p:nvPr/>
            </p:nvGrpSpPr>
            <p:grpSpPr>
              <a:xfrm>
                <a:off x="1270000" y="4572000"/>
                <a:ext cx="7393941" cy="910292"/>
                <a:chOff x="1270000" y="4572000"/>
                <a:chExt cx="7393941" cy="910292"/>
              </a:xfrm>
            </p:grpSpPr>
            <p:grpSp>
              <p:nvGrpSpPr>
                <p:cNvPr id="31" name="Group 30"/>
                <p:cNvGrpSpPr/>
                <p:nvPr/>
              </p:nvGrpSpPr>
              <p:grpSpPr>
                <a:xfrm>
                  <a:off x="1270000" y="4572000"/>
                  <a:ext cx="7393941" cy="392304"/>
                  <a:chOff x="1270000" y="4572000"/>
                  <a:chExt cx="7393941" cy="392304"/>
                </a:xfrm>
              </p:grpSpPr>
              <p:grpSp>
                <p:nvGrpSpPr>
                  <p:cNvPr id="9" name="Group 8"/>
                  <p:cNvGrpSpPr/>
                  <p:nvPr/>
                </p:nvGrpSpPr>
                <p:grpSpPr>
                  <a:xfrm>
                    <a:off x="1270000" y="4572000"/>
                    <a:ext cx="7393941" cy="392304"/>
                    <a:chOff x="1270000" y="4572000"/>
                    <a:chExt cx="7393941" cy="392304"/>
                  </a:xfrm>
                </p:grpSpPr>
                <p:sp>
                  <p:nvSpPr>
                    <p:cNvPr id="4" name="Freeform 3"/>
                    <p:cNvSpPr/>
                    <p:nvPr/>
                  </p:nvSpPr>
                  <p:spPr>
                    <a:xfrm>
                      <a:off x="1280287" y="4759325"/>
                      <a:ext cx="7382130" cy="14860"/>
                    </a:xfrm>
                    <a:custGeom>
                      <a:avLst/>
                      <a:gdLst/>
                      <a:ahLst/>
                      <a:cxnLst/>
                      <a:rect l="0" t="0" r="0" b="0"/>
                      <a:pathLst>
                        <a:path w="7382130" h="14860">
                          <a:moveTo>
                            <a:pt x="0" y="14859"/>
                          </a:moveTo>
                          <a:lnTo>
                            <a:pt x="0" y="0"/>
                          </a:lnTo>
                          <a:lnTo>
                            <a:pt x="7382129" y="0"/>
                          </a:lnTo>
                          <a:lnTo>
                            <a:pt x="7382129" y="1485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1270000" y="4572000"/>
                      <a:ext cx="213234" cy="205106"/>
                    </a:xfrm>
                    <a:custGeom>
                      <a:avLst/>
                      <a:gdLst/>
                      <a:ahLst/>
                      <a:cxnLst/>
                      <a:rect l="0" t="0" r="0" b="0"/>
                      <a:pathLst>
                        <a:path w="213234" h="205106">
                          <a:moveTo>
                            <a:pt x="10287" y="205105"/>
                          </a:moveTo>
                          <a:lnTo>
                            <a:pt x="0" y="194691"/>
                          </a:lnTo>
                          <a:lnTo>
                            <a:pt x="202819" y="0"/>
                          </a:lnTo>
                          <a:lnTo>
                            <a:pt x="213233" y="1028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1272921" y="4758563"/>
                      <a:ext cx="213234" cy="205106"/>
                    </a:xfrm>
                    <a:custGeom>
                      <a:avLst/>
                      <a:gdLst/>
                      <a:ahLst/>
                      <a:cxnLst/>
                      <a:rect l="0" t="0" r="0" b="0"/>
                      <a:pathLst>
                        <a:path w="213234" h="205106">
                          <a:moveTo>
                            <a:pt x="0" y="10287"/>
                          </a:moveTo>
                          <a:lnTo>
                            <a:pt x="10414" y="0"/>
                          </a:lnTo>
                          <a:lnTo>
                            <a:pt x="213233" y="194691"/>
                          </a:lnTo>
                          <a:lnTo>
                            <a:pt x="202946" y="20510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8450707" y="4572762"/>
                      <a:ext cx="213234" cy="205106"/>
                    </a:xfrm>
                    <a:custGeom>
                      <a:avLst/>
                      <a:gdLst/>
                      <a:ahLst/>
                      <a:cxnLst/>
                      <a:rect l="0" t="0" r="0" b="0"/>
                      <a:pathLst>
                        <a:path w="213234" h="205106">
                          <a:moveTo>
                            <a:pt x="213233" y="194691"/>
                          </a:moveTo>
                          <a:lnTo>
                            <a:pt x="202946" y="205105"/>
                          </a:lnTo>
                          <a:lnTo>
                            <a:pt x="0" y="10414"/>
                          </a:lnTo>
                          <a:lnTo>
                            <a:pt x="10287"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8447659" y="4759325"/>
                      <a:ext cx="213361" cy="204979"/>
                    </a:xfrm>
                    <a:custGeom>
                      <a:avLst/>
                      <a:gdLst/>
                      <a:ahLst/>
                      <a:cxnLst/>
                      <a:rect l="0" t="0" r="0" b="0"/>
                      <a:pathLst>
                        <a:path w="213361" h="204979">
                          <a:moveTo>
                            <a:pt x="202946" y="0"/>
                          </a:moveTo>
                          <a:lnTo>
                            <a:pt x="213360" y="10414"/>
                          </a:lnTo>
                          <a:lnTo>
                            <a:pt x="10414" y="204978"/>
                          </a:lnTo>
                          <a:lnTo>
                            <a:pt x="0" y="19469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a:off x="8128000" y="45847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7505700" y="45847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6845300" y="45847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6223000" y="45847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600700" y="45847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4305300" y="45974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683000" y="45974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022600" y="45974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400300" y="45974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778000" y="45974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4953000" y="45847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3378200" y="45974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2717800" y="45974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2095500" y="45974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5892800" y="45847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5270500" y="45847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4610100" y="45847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87800" y="45847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7785100" y="45974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7162800" y="45974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6540500" y="45974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p:cNvSpPr txBox="1"/>
                <p:nvPr/>
              </p:nvSpPr>
              <p:spPr>
                <a:xfrm>
                  <a:off x="1574800" y="4914900"/>
                  <a:ext cx="626618" cy="567392"/>
                </a:xfrm>
                <a:prstGeom prst="rect">
                  <a:avLst/>
                </a:prstGeom>
                <a:noFill/>
              </p:spPr>
              <p:txBody>
                <a:bodyPr vert="horz" rtlCol="0">
                  <a:spAutoFit/>
                </a:bodyPr>
                <a:lstStyle/>
                <a:p>
                  <a:r>
                    <a:rPr lang="en-US" sz="1600" b="1" dirty="0">
                      <a:solidFill>
                        <a:srgbClr val="0000FF"/>
                      </a:solidFill>
                      <a:latin typeface="Arial" pitchFamily="34" charset="0"/>
                      <a:cs typeface="Arial" pitchFamily="34" charset="0"/>
                    </a:rPr>
                    <a:t>30</a:t>
                  </a:r>
                </a:p>
              </p:txBody>
            </p:sp>
          </p:grpSp>
          <p:sp>
            <p:nvSpPr>
              <p:cNvPr id="38" name="TextBox 37"/>
              <p:cNvSpPr txBox="1"/>
              <p:nvPr/>
            </p:nvSpPr>
            <p:spPr>
              <a:xfrm>
                <a:off x="1663700" y="2425700"/>
                <a:ext cx="601980" cy="2166404"/>
              </a:xfrm>
              <a:prstGeom prst="rect">
                <a:avLst/>
              </a:prstGeom>
              <a:noFill/>
            </p:spPr>
            <p:txBody>
              <a:bodyPr vert="horz" rtlCol="0">
                <a:spAutoFit/>
              </a:bodyPr>
              <a:lstStyle/>
              <a:p>
                <a:r>
                  <a:rPr lang="en-US" b="1" smtClean="0">
                    <a:solidFill>
                      <a:srgbClr val="0000FF"/>
                    </a:solidFill>
                    <a:latin typeface="Arial - 25"/>
                  </a:rPr>
                  <a:t>x</a:t>
                </a:r>
              </a:p>
              <a:p>
                <a:r>
                  <a:rPr lang="en-US" b="1" smtClean="0">
                    <a:solidFill>
                      <a:srgbClr val="0000FF"/>
                    </a:solidFill>
                    <a:latin typeface="Arial - 25"/>
                  </a:rPr>
                  <a:t>x</a:t>
                </a:r>
              </a:p>
              <a:p>
                <a:r>
                  <a:rPr lang="en-US" b="1" smtClean="0">
                    <a:solidFill>
                      <a:srgbClr val="0000FF"/>
                    </a:solidFill>
                    <a:latin typeface="Arial - 25"/>
                  </a:rPr>
                  <a:t>x</a:t>
                </a:r>
              </a:p>
              <a:p>
                <a:r>
                  <a:rPr lang="en-US" b="1" smtClean="0">
                    <a:solidFill>
                      <a:srgbClr val="0000FF"/>
                    </a:solidFill>
                    <a:latin typeface="Arial - 25"/>
                  </a:rPr>
                  <a:t>x</a:t>
                </a:r>
              </a:p>
              <a:p>
                <a:r>
                  <a:rPr lang="en-US" b="1" smtClean="0">
                    <a:solidFill>
                      <a:srgbClr val="0000FF"/>
                    </a:solidFill>
                    <a:latin typeface="Arial - 25"/>
                  </a:rPr>
                  <a:t>x</a:t>
                </a:r>
              </a:p>
              <a:p>
                <a:r>
                  <a:rPr lang="en-US" b="1" smtClean="0">
                    <a:solidFill>
                      <a:srgbClr val="0000FF"/>
                    </a:solidFill>
                    <a:latin typeface="Arial - 25"/>
                  </a:rPr>
                  <a:t>x</a:t>
                </a:r>
                <a:endParaRPr lang="en-US" b="1">
                  <a:solidFill>
                    <a:srgbClr val="0000FF"/>
                  </a:solidFill>
                  <a:latin typeface="Arial - 25"/>
                </a:endParaRPr>
              </a:p>
            </p:txBody>
          </p:sp>
          <p:sp>
            <p:nvSpPr>
              <p:cNvPr id="39" name="TextBox 38"/>
              <p:cNvSpPr txBox="1"/>
              <p:nvPr/>
            </p:nvSpPr>
            <p:spPr>
              <a:xfrm>
                <a:off x="6413174" y="3834933"/>
                <a:ext cx="601980" cy="825297"/>
              </a:xfrm>
              <a:prstGeom prst="rect">
                <a:avLst/>
              </a:prstGeom>
              <a:noFill/>
            </p:spPr>
            <p:txBody>
              <a:bodyPr vert="horz" rtlCol="0">
                <a:spAutoFit/>
              </a:bodyPr>
              <a:lstStyle/>
              <a:p>
                <a:r>
                  <a:rPr lang="en-US" b="1" dirty="0" smtClean="0">
                    <a:solidFill>
                      <a:srgbClr val="0000FF"/>
                    </a:solidFill>
                    <a:latin typeface="Arial - 25"/>
                  </a:rPr>
                  <a:t>x</a:t>
                </a:r>
              </a:p>
              <a:p>
                <a:r>
                  <a:rPr lang="en-US" b="1" dirty="0" smtClean="0">
                    <a:solidFill>
                      <a:srgbClr val="0000FF"/>
                    </a:solidFill>
                    <a:latin typeface="Arial - 25"/>
                  </a:rPr>
                  <a:t>x</a:t>
                </a:r>
                <a:endParaRPr lang="en-US" b="1" dirty="0">
                  <a:solidFill>
                    <a:srgbClr val="0000FF"/>
                  </a:solidFill>
                  <a:latin typeface="Arial - 25"/>
                </a:endParaRPr>
              </a:p>
            </p:txBody>
          </p:sp>
          <p:sp>
            <p:nvSpPr>
              <p:cNvPr id="40" name="TextBox 39"/>
              <p:cNvSpPr txBox="1"/>
              <p:nvPr/>
            </p:nvSpPr>
            <p:spPr>
              <a:xfrm>
                <a:off x="5752449" y="4188609"/>
                <a:ext cx="551180" cy="490020"/>
              </a:xfrm>
              <a:prstGeom prst="rect">
                <a:avLst/>
              </a:prstGeom>
              <a:noFill/>
            </p:spPr>
            <p:txBody>
              <a:bodyPr vert="horz" rtlCol="0">
                <a:spAutoFit/>
              </a:bodyPr>
              <a:lstStyle/>
              <a:p>
                <a:r>
                  <a:rPr lang="en-US" b="1" dirty="0" smtClean="0">
                    <a:solidFill>
                      <a:srgbClr val="0000FF"/>
                    </a:solidFill>
                    <a:latin typeface="Arial - 24"/>
                  </a:rPr>
                  <a:t>x</a:t>
                </a:r>
                <a:endParaRPr lang="en-US" b="1" dirty="0">
                  <a:solidFill>
                    <a:srgbClr val="0000FF"/>
                  </a:solidFill>
                  <a:latin typeface="Arial - 24"/>
                </a:endParaRPr>
              </a:p>
            </p:txBody>
          </p:sp>
          <p:sp>
            <p:nvSpPr>
              <p:cNvPr id="41" name="TextBox 40"/>
              <p:cNvSpPr txBox="1"/>
              <p:nvPr/>
            </p:nvSpPr>
            <p:spPr>
              <a:xfrm>
                <a:off x="4826000" y="3530600"/>
                <a:ext cx="602488" cy="1160573"/>
              </a:xfrm>
              <a:prstGeom prst="rect">
                <a:avLst/>
              </a:prstGeom>
              <a:noFill/>
            </p:spPr>
            <p:txBody>
              <a:bodyPr vert="horz" rtlCol="0">
                <a:spAutoFit/>
              </a:bodyPr>
              <a:lstStyle/>
              <a:p>
                <a:r>
                  <a:rPr lang="en-US" b="1" smtClean="0">
                    <a:solidFill>
                      <a:srgbClr val="0000FF"/>
                    </a:solidFill>
                    <a:latin typeface="Arial - 25"/>
                  </a:rPr>
                  <a:t>x</a:t>
                </a:r>
              </a:p>
              <a:p>
                <a:r>
                  <a:rPr lang="en-US" b="1" smtClean="0">
                    <a:solidFill>
                      <a:srgbClr val="0000FF"/>
                    </a:solidFill>
                    <a:latin typeface="Arial - 25"/>
                  </a:rPr>
                  <a:t>x</a:t>
                </a:r>
              </a:p>
              <a:p>
                <a:r>
                  <a:rPr lang="en-US" b="1" smtClean="0">
                    <a:solidFill>
                      <a:srgbClr val="0000FF"/>
                    </a:solidFill>
                    <a:latin typeface="Arial - 25"/>
                  </a:rPr>
                  <a:t>x</a:t>
                </a:r>
                <a:endParaRPr lang="en-US" b="1">
                  <a:solidFill>
                    <a:srgbClr val="0000FF"/>
                  </a:solidFill>
                  <a:latin typeface="Arial - 25"/>
                </a:endParaRPr>
              </a:p>
            </p:txBody>
          </p:sp>
          <p:sp>
            <p:nvSpPr>
              <p:cNvPr id="42" name="TextBox 41"/>
              <p:cNvSpPr txBox="1"/>
              <p:nvPr/>
            </p:nvSpPr>
            <p:spPr>
              <a:xfrm>
                <a:off x="3251200" y="3174999"/>
                <a:ext cx="601980" cy="1495850"/>
              </a:xfrm>
              <a:prstGeom prst="rect">
                <a:avLst/>
              </a:prstGeom>
              <a:noFill/>
            </p:spPr>
            <p:txBody>
              <a:bodyPr vert="horz" rtlCol="0">
                <a:spAutoFit/>
              </a:bodyPr>
              <a:lstStyle/>
              <a:p>
                <a:r>
                  <a:rPr lang="en-US" b="1" smtClean="0">
                    <a:solidFill>
                      <a:srgbClr val="0000FF"/>
                    </a:solidFill>
                    <a:latin typeface="Arial - 25"/>
                  </a:rPr>
                  <a:t>x</a:t>
                </a:r>
              </a:p>
              <a:p>
                <a:r>
                  <a:rPr lang="en-US" b="1" smtClean="0">
                    <a:solidFill>
                      <a:srgbClr val="0000FF"/>
                    </a:solidFill>
                    <a:latin typeface="Arial - 25"/>
                  </a:rPr>
                  <a:t>x</a:t>
                </a:r>
              </a:p>
              <a:p>
                <a:r>
                  <a:rPr lang="en-US" b="1" smtClean="0">
                    <a:solidFill>
                      <a:srgbClr val="0000FF"/>
                    </a:solidFill>
                    <a:latin typeface="Arial - 25"/>
                  </a:rPr>
                  <a:t>x</a:t>
                </a:r>
              </a:p>
              <a:p>
                <a:r>
                  <a:rPr lang="en-US" b="1" smtClean="0">
                    <a:solidFill>
                      <a:srgbClr val="0000FF"/>
                    </a:solidFill>
                    <a:latin typeface="Arial - 25"/>
                  </a:rPr>
                  <a:t>x</a:t>
                </a:r>
                <a:endParaRPr lang="en-US" b="1">
                  <a:solidFill>
                    <a:srgbClr val="0000FF"/>
                  </a:solidFill>
                  <a:latin typeface="Arial - 25"/>
                </a:endParaRPr>
              </a:p>
            </p:txBody>
          </p:sp>
          <p:sp>
            <p:nvSpPr>
              <p:cNvPr id="43" name="TextBox 42"/>
              <p:cNvSpPr txBox="1"/>
              <p:nvPr/>
            </p:nvSpPr>
            <p:spPr>
              <a:xfrm>
                <a:off x="4178300" y="3872306"/>
                <a:ext cx="601980" cy="825297"/>
              </a:xfrm>
              <a:prstGeom prst="rect">
                <a:avLst/>
              </a:prstGeom>
              <a:noFill/>
            </p:spPr>
            <p:txBody>
              <a:bodyPr vert="horz" rtlCol="0">
                <a:spAutoFit/>
              </a:bodyPr>
              <a:lstStyle/>
              <a:p>
                <a:r>
                  <a:rPr lang="en-US" b="1" dirty="0" smtClean="0">
                    <a:solidFill>
                      <a:srgbClr val="0000FF"/>
                    </a:solidFill>
                    <a:latin typeface="Arial - 25"/>
                  </a:rPr>
                  <a:t>x</a:t>
                </a:r>
              </a:p>
              <a:p>
                <a:r>
                  <a:rPr lang="en-US" b="1" dirty="0" smtClean="0">
                    <a:solidFill>
                      <a:srgbClr val="0000FF"/>
                    </a:solidFill>
                    <a:latin typeface="Arial - 25"/>
                  </a:rPr>
                  <a:t>x</a:t>
                </a:r>
                <a:endParaRPr lang="en-US" b="1" dirty="0">
                  <a:solidFill>
                    <a:srgbClr val="0000FF"/>
                  </a:solidFill>
                  <a:latin typeface="Arial - 25"/>
                </a:endParaRPr>
              </a:p>
            </p:txBody>
          </p:sp>
          <p:sp>
            <p:nvSpPr>
              <p:cNvPr id="44" name="TextBox 43"/>
              <p:cNvSpPr txBox="1"/>
              <p:nvPr/>
            </p:nvSpPr>
            <p:spPr>
              <a:xfrm>
                <a:off x="7378700" y="3530600"/>
                <a:ext cx="602488" cy="1160573"/>
              </a:xfrm>
              <a:prstGeom prst="rect">
                <a:avLst/>
              </a:prstGeom>
              <a:noFill/>
            </p:spPr>
            <p:txBody>
              <a:bodyPr vert="horz" rtlCol="0">
                <a:spAutoFit/>
              </a:bodyPr>
              <a:lstStyle/>
              <a:p>
                <a:r>
                  <a:rPr lang="en-US" b="1" smtClean="0">
                    <a:solidFill>
                      <a:srgbClr val="0000FF"/>
                    </a:solidFill>
                    <a:latin typeface="Arial - 25"/>
                  </a:rPr>
                  <a:t>x</a:t>
                </a:r>
              </a:p>
              <a:p>
                <a:r>
                  <a:rPr lang="en-US" b="1" smtClean="0">
                    <a:solidFill>
                      <a:srgbClr val="0000FF"/>
                    </a:solidFill>
                    <a:latin typeface="Arial - 25"/>
                  </a:rPr>
                  <a:t>x</a:t>
                </a:r>
              </a:p>
              <a:p>
                <a:r>
                  <a:rPr lang="en-US" b="1" smtClean="0">
                    <a:solidFill>
                      <a:srgbClr val="0000FF"/>
                    </a:solidFill>
                    <a:latin typeface="Arial - 25"/>
                  </a:rPr>
                  <a:t>x</a:t>
                </a:r>
                <a:endParaRPr lang="en-US" b="1">
                  <a:solidFill>
                    <a:srgbClr val="0000FF"/>
                  </a:solidFill>
                  <a:latin typeface="Arial - 25"/>
                </a:endParaRPr>
              </a:p>
            </p:txBody>
          </p:sp>
          <p:sp>
            <p:nvSpPr>
              <p:cNvPr id="45" name="TextBox 44"/>
              <p:cNvSpPr txBox="1"/>
              <p:nvPr/>
            </p:nvSpPr>
            <p:spPr>
              <a:xfrm>
                <a:off x="8013700" y="2768599"/>
                <a:ext cx="602488" cy="1831127"/>
              </a:xfrm>
              <a:prstGeom prst="rect">
                <a:avLst/>
              </a:prstGeom>
              <a:noFill/>
            </p:spPr>
            <p:txBody>
              <a:bodyPr vert="horz" rtlCol="0">
                <a:spAutoFit/>
              </a:bodyPr>
              <a:lstStyle/>
              <a:p>
                <a:r>
                  <a:rPr lang="en-US" b="1" smtClean="0">
                    <a:solidFill>
                      <a:srgbClr val="0000FF"/>
                    </a:solidFill>
                    <a:latin typeface="Arial - 25"/>
                  </a:rPr>
                  <a:t>x</a:t>
                </a:r>
              </a:p>
              <a:p>
                <a:r>
                  <a:rPr lang="en-US" b="1" smtClean="0">
                    <a:solidFill>
                      <a:srgbClr val="0000FF"/>
                    </a:solidFill>
                    <a:latin typeface="Arial - 25"/>
                  </a:rPr>
                  <a:t>x</a:t>
                </a:r>
              </a:p>
              <a:p>
                <a:r>
                  <a:rPr lang="en-US" b="1" smtClean="0">
                    <a:solidFill>
                      <a:srgbClr val="0000FF"/>
                    </a:solidFill>
                    <a:latin typeface="Arial - 25"/>
                  </a:rPr>
                  <a:t>x</a:t>
                </a:r>
              </a:p>
              <a:p>
                <a:r>
                  <a:rPr lang="en-US" b="1" smtClean="0">
                    <a:solidFill>
                      <a:srgbClr val="0000FF"/>
                    </a:solidFill>
                    <a:latin typeface="Arial - 25"/>
                  </a:rPr>
                  <a:t>x</a:t>
                </a:r>
              </a:p>
              <a:p>
                <a:r>
                  <a:rPr lang="en-US" b="1" smtClean="0">
                    <a:solidFill>
                      <a:srgbClr val="0000FF"/>
                    </a:solidFill>
                    <a:latin typeface="Arial - 25"/>
                  </a:rPr>
                  <a:t>x</a:t>
                </a:r>
                <a:endParaRPr lang="en-US" b="1">
                  <a:solidFill>
                    <a:srgbClr val="0000FF"/>
                  </a:solidFill>
                  <a:latin typeface="Arial - 25"/>
                </a:endParaRPr>
              </a:p>
            </p:txBody>
          </p:sp>
        </p:grpSp>
        <p:sp>
          <p:nvSpPr>
            <p:cNvPr id="47" name="TextBox 46"/>
            <p:cNvSpPr txBox="1"/>
            <p:nvPr/>
          </p:nvSpPr>
          <p:spPr>
            <a:xfrm>
              <a:off x="3975100" y="5372100"/>
              <a:ext cx="2150618" cy="567391"/>
            </a:xfrm>
            <a:prstGeom prst="rect">
              <a:avLst/>
            </a:prstGeom>
            <a:noFill/>
          </p:spPr>
          <p:txBody>
            <a:bodyPr vert="horz" rtlCol="0">
              <a:spAutoFit/>
            </a:bodyPr>
            <a:lstStyle/>
            <a:p>
              <a:r>
                <a:rPr lang="en-US" sz="1600" b="1" dirty="0">
                  <a:solidFill>
                    <a:srgbClr val="0000FF"/>
                  </a:solidFill>
                  <a:latin typeface="Arial" pitchFamily="34" charset="0"/>
                  <a:cs typeface="Arial" pitchFamily="34" charset="0"/>
                </a:rPr>
                <a:t>Test Scores</a:t>
              </a:r>
            </a:p>
          </p:txBody>
        </p:sp>
      </p:grpSp>
      <p:sp>
        <p:nvSpPr>
          <p:cNvPr id="49" name="TextBox 48"/>
          <p:cNvSpPr txBox="1"/>
          <p:nvPr/>
        </p:nvSpPr>
        <p:spPr>
          <a:xfrm>
            <a:off x="312803" y="4755702"/>
            <a:ext cx="8754999" cy="806879"/>
          </a:xfrm>
          <a:prstGeom prst="rect">
            <a:avLst/>
          </a:prstGeom>
          <a:noFill/>
        </p:spPr>
        <p:txBody>
          <a:bodyPr vert="horz" wrap="square" lIns="67556" tIns="33778" rIns="67556" bIns="33778" rtlCol="0">
            <a:spAutoFit/>
          </a:bodyPr>
          <a:lstStyle/>
          <a:p>
            <a:r>
              <a:rPr lang="en-US" sz="2400" b="1" dirty="0">
                <a:solidFill>
                  <a:srgbClr val="0000FF"/>
                </a:solidFill>
                <a:latin typeface="Arial - 23"/>
              </a:rPr>
              <a:t>The count of "x" marks above each score represents the number of students who received that score.</a:t>
            </a:r>
          </a:p>
        </p:txBody>
      </p:sp>
      <p:sp>
        <p:nvSpPr>
          <p:cNvPr id="50" name="TextBox 49"/>
          <p:cNvSpPr txBox="1"/>
          <p:nvPr/>
        </p:nvSpPr>
        <p:spPr>
          <a:xfrm>
            <a:off x="2941244" y="3886201"/>
            <a:ext cx="563956" cy="338530"/>
          </a:xfrm>
          <a:prstGeom prst="rect">
            <a:avLst/>
          </a:prstGeom>
          <a:noFill/>
        </p:spPr>
        <p:txBody>
          <a:bodyPr vert="horz" lIns="91416" tIns="45708" rIns="91416" bIns="45708" rtlCol="0">
            <a:spAutoFit/>
          </a:bodyPr>
          <a:lstStyle/>
          <a:p>
            <a:r>
              <a:rPr lang="en-US" sz="1600" b="1" dirty="0">
                <a:solidFill>
                  <a:srgbClr val="0000FF"/>
                </a:solidFill>
                <a:latin typeface="Arial" pitchFamily="34" charset="0"/>
                <a:cs typeface="Arial" pitchFamily="34" charset="0"/>
              </a:rPr>
              <a:t>35</a:t>
            </a:r>
          </a:p>
        </p:txBody>
      </p:sp>
      <p:sp>
        <p:nvSpPr>
          <p:cNvPr id="51" name="TextBox 50"/>
          <p:cNvSpPr txBox="1"/>
          <p:nvPr/>
        </p:nvSpPr>
        <p:spPr>
          <a:xfrm>
            <a:off x="4389044" y="3852447"/>
            <a:ext cx="563956" cy="338530"/>
          </a:xfrm>
          <a:prstGeom prst="rect">
            <a:avLst/>
          </a:prstGeom>
          <a:noFill/>
        </p:spPr>
        <p:txBody>
          <a:bodyPr vert="horz" lIns="91416" tIns="45708" rIns="91416" bIns="45708" rtlCol="0">
            <a:spAutoFit/>
          </a:bodyPr>
          <a:lstStyle/>
          <a:p>
            <a:r>
              <a:rPr lang="en-US" sz="1600" b="1" dirty="0">
                <a:solidFill>
                  <a:srgbClr val="0000FF"/>
                </a:solidFill>
                <a:latin typeface="Arial" pitchFamily="34" charset="0"/>
                <a:cs typeface="Arial" pitchFamily="34" charset="0"/>
              </a:rPr>
              <a:t>40</a:t>
            </a:r>
          </a:p>
        </p:txBody>
      </p:sp>
      <p:sp>
        <p:nvSpPr>
          <p:cNvPr id="53" name="TextBox 52"/>
          <p:cNvSpPr txBox="1"/>
          <p:nvPr/>
        </p:nvSpPr>
        <p:spPr>
          <a:xfrm>
            <a:off x="5760644" y="3886201"/>
            <a:ext cx="563956" cy="338530"/>
          </a:xfrm>
          <a:prstGeom prst="rect">
            <a:avLst/>
          </a:prstGeom>
          <a:noFill/>
        </p:spPr>
        <p:txBody>
          <a:bodyPr vert="horz" lIns="91416" tIns="45708" rIns="91416" bIns="45708" rtlCol="0">
            <a:spAutoFit/>
          </a:bodyPr>
          <a:lstStyle/>
          <a:p>
            <a:r>
              <a:rPr lang="en-US" sz="1600" b="1" dirty="0">
                <a:solidFill>
                  <a:srgbClr val="0000FF"/>
                </a:solidFill>
                <a:latin typeface="Arial" pitchFamily="34" charset="0"/>
                <a:cs typeface="Arial" pitchFamily="34" charset="0"/>
              </a:rPr>
              <a:t>45</a:t>
            </a:r>
          </a:p>
        </p:txBody>
      </p:sp>
      <p:sp>
        <p:nvSpPr>
          <p:cNvPr id="54" name="TextBox 53"/>
          <p:cNvSpPr txBox="1"/>
          <p:nvPr/>
        </p:nvSpPr>
        <p:spPr>
          <a:xfrm>
            <a:off x="7208444" y="3886201"/>
            <a:ext cx="563956" cy="338530"/>
          </a:xfrm>
          <a:prstGeom prst="rect">
            <a:avLst/>
          </a:prstGeom>
          <a:noFill/>
        </p:spPr>
        <p:txBody>
          <a:bodyPr vert="horz" lIns="91416" tIns="45708" rIns="91416" bIns="45708" rtlCol="0">
            <a:spAutoFit/>
          </a:bodyPr>
          <a:lstStyle/>
          <a:p>
            <a:r>
              <a:rPr lang="en-US" sz="1600" b="1" dirty="0">
                <a:solidFill>
                  <a:srgbClr val="0000FF"/>
                </a:solidFill>
                <a:latin typeface="Arial" pitchFamily="34" charset="0"/>
                <a:cs typeface="Arial" pitchFamily="34" charset="0"/>
              </a:rPr>
              <a:t>50</a:t>
            </a:r>
          </a:p>
        </p:txBody>
      </p:sp>
    </p:spTree>
    <p:extLst>
      <p:ext uri="{BB962C8B-B14F-4D97-AF65-F5344CB8AC3E}">
        <p14:creationId xmlns:p14="http://schemas.microsoft.com/office/powerpoint/2010/main" xmlns="" val="385187204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6" name="Group 45"/>
          <p:cNvGrpSpPr/>
          <p:nvPr/>
        </p:nvGrpSpPr>
        <p:grpSpPr>
          <a:xfrm>
            <a:off x="1245872" y="587233"/>
            <a:ext cx="6654547" cy="2080513"/>
            <a:chOff x="1384300" y="256388"/>
            <a:chExt cx="7393941" cy="3486785"/>
          </a:xfrm>
        </p:grpSpPr>
        <p:grpSp>
          <p:nvGrpSpPr>
            <p:cNvPr id="44" name="Group 43"/>
            <p:cNvGrpSpPr/>
            <p:nvPr/>
          </p:nvGrpSpPr>
          <p:grpSpPr>
            <a:xfrm>
              <a:off x="1384300" y="256388"/>
              <a:ext cx="7393941" cy="3003403"/>
              <a:chOff x="1384300" y="256388"/>
              <a:chExt cx="7393941" cy="3003403"/>
            </a:xfrm>
          </p:grpSpPr>
          <p:grpSp>
            <p:nvGrpSpPr>
              <p:cNvPr id="35" name="Group 34"/>
              <p:cNvGrpSpPr/>
              <p:nvPr/>
            </p:nvGrpSpPr>
            <p:grpSpPr>
              <a:xfrm>
                <a:off x="1384300" y="2324100"/>
                <a:ext cx="7393941" cy="935691"/>
                <a:chOff x="1384300" y="2324100"/>
                <a:chExt cx="7393941" cy="935691"/>
              </a:xfrm>
            </p:grpSpPr>
            <p:grpSp>
              <p:nvGrpSpPr>
                <p:cNvPr id="29" name="Group 28"/>
                <p:cNvGrpSpPr/>
                <p:nvPr/>
              </p:nvGrpSpPr>
              <p:grpSpPr>
                <a:xfrm>
                  <a:off x="1384300" y="2324100"/>
                  <a:ext cx="7393941" cy="392304"/>
                  <a:chOff x="1384300" y="2324100"/>
                  <a:chExt cx="7393941" cy="392304"/>
                </a:xfrm>
              </p:grpSpPr>
              <p:grpSp>
                <p:nvGrpSpPr>
                  <p:cNvPr id="7" name="Group 6"/>
                  <p:cNvGrpSpPr/>
                  <p:nvPr/>
                </p:nvGrpSpPr>
                <p:grpSpPr>
                  <a:xfrm>
                    <a:off x="1384300" y="2324100"/>
                    <a:ext cx="7393941" cy="392304"/>
                    <a:chOff x="1384300" y="2324100"/>
                    <a:chExt cx="7393941" cy="392304"/>
                  </a:xfrm>
                </p:grpSpPr>
                <p:sp>
                  <p:nvSpPr>
                    <p:cNvPr id="2" name="Freeform 1"/>
                    <p:cNvSpPr/>
                    <p:nvPr/>
                  </p:nvSpPr>
                  <p:spPr>
                    <a:xfrm>
                      <a:off x="1394587" y="2511425"/>
                      <a:ext cx="7382130" cy="14860"/>
                    </a:xfrm>
                    <a:custGeom>
                      <a:avLst/>
                      <a:gdLst/>
                      <a:ahLst/>
                      <a:cxnLst/>
                      <a:rect l="0" t="0" r="0" b="0"/>
                      <a:pathLst>
                        <a:path w="7382130" h="14860">
                          <a:moveTo>
                            <a:pt x="0" y="14859"/>
                          </a:moveTo>
                          <a:lnTo>
                            <a:pt x="0" y="0"/>
                          </a:lnTo>
                          <a:lnTo>
                            <a:pt x="7382129" y="0"/>
                          </a:lnTo>
                          <a:lnTo>
                            <a:pt x="7382129" y="1485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1384300" y="2324100"/>
                      <a:ext cx="213234" cy="205106"/>
                    </a:xfrm>
                    <a:custGeom>
                      <a:avLst/>
                      <a:gdLst/>
                      <a:ahLst/>
                      <a:cxnLst/>
                      <a:rect l="0" t="0" r="0" b="0"/>
                      <a:pathLst>
                        <a:path w="213234" h="205106">
                          <a:moveTo>
                            <a:pt x="10287" y="205105"/>
                          </a:moveTo>
                          <a:lnTo>
                            <a:pt x="0" y="194691"/>
                          </a:lnTo>
                          <a:lnTo>
                            <a:pt x="202819" y="0"/>
                          </a:lnTo>
                          <a:lnTo>
                            <a:pt x="213233" y="1028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1387221" y="2510663"/>
                      <a:ext cx="213234" cy="205106"/>
                    </a:xfrm>
                    <a:custGeom>
                      <a:avLst/>
                      <a:gdLst/>
                      <a:ahLst/>
                      <a:cxnLst/>
                      <a:rect l="0" t="0" r="0" b="0"/>
                      <a:pathLst>
                        <a:path w="213234" h="205106">
                          <a:moveTo>
                            <a:pt x="0" y="10287"/>
                          </a:moveTo>
                          <a:lnTo>
                            <a:pt x="10414" y="0"/>
                          </a:lnTo>
                          <a:lnTo>
                            <a:pt x="213233" y="194691"/>
                          </a:lnTo>
                          <a:lnTo>
                            <a:pt x="202946" y="20510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8565007" y="2324862"/>
                      <a:ext cx="213234" cy="205106"/>
                    </a:xfrm>
                    <a:custGeom>
                      <a:avLst/>
                      <a:gdLst/>
                      <a:ahLst/>
                      <a:cxnLst/>
                      <a:rect l="0" t="0" r="0" b="0"/>
                      <a:pathLst>
                        <a:path w="213234" h="205106">
                          <a:moveTo>
                            <a:pt x="213233" y="194691"/>
                          </a:moveTo>
                          <a:lnTo>
                            <a:pt x="202946" y="205105"/>
                          </a:lnTo>
                          <a:lnTo>
                            <a:pt x="0" y="10414"/>
                          </a:lnTo>
                          <a:lnTo>
                            <a:pt x="10287"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8561959" y="2511425"/>
                      <a:ext cx="213361" cy="204979"/>
                    </a:xfrm>
                    <a:custGeom>
                      <a:avLst/>
                      <a:gdLst/>
                      <a:ahLst/>
                      <a:cxnLst/>
                      <a:rect l="0" t="0" r="0" b="0"/>
                      <a:pathLst>
                        <a:path w="213361" h="204979">
                          <a:moveTo>
                            <a:pt x="202946" y="0"/>
                          </a:moveTo>
                          <a:lnTo>
                            <a:pt x="213360" y="10414"/>
                          </a:lnTo>
                          <a:lnTo>
                            <a:pt x="10414" y="204978"/>
                          </a:lnTo>
                          <a:lnTo>
                            <a:pt x="0" y="19469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Freeform 7"/>
                  <p:cNvSpPr/>
                  <p:nvPr/>
                </p:nvSpPr>
                <p:spPr>
                  <a:xfrm>
                    <a:off x="8242300" y="23368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620000" y="23368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6959600" y="23368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6337300" y="23368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5715000" y="23368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4419600" y="23495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3797300" y="23495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3136900" y="23495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2514600" y="23495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1892300" y="23495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5067300" y="23368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3492500" y="23495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832100" y="23495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2209800" y="23495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6007100" y="23368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5384800" y="23368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4724400" y="23368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4102100" y="23368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7899400" y="23495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7277100" y="23495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6654800" y="23495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3289300" y="2679699"/>
                  <a:ext cx="626618" cy="567391"/>
                </a:xfrm>
                <a:prstGeom prst="rect">
                  <a:avLst/>
                </a:prstGeom>
                <a:noFill/>
              </p:spPr>
              <p:txBody>
                <a:bodyPr vert="horz" rtlCol="0">
                  <a:spAutoFit/>
                </a:bodyPr>
                <a:lstStyle/>
                <a:p>
                  <a:r>
                    <a:rPr lang="en-US" sz="1600" b="1" dirty="0">
                      <a:solidFill>
                        <a:srgbClr val="0000FF"/>
                      </a:solidFill>
                      <a:latin typeface="Arial - 20"/>
                    </a:rPr>
                    <a:t>35</a:t>
                  </a:r>
                </a:p>
              </p:txBody>
            </p:sp>
            <p:sp>
              <p:nvSpPr>
                <p:cNvPr id="31" name="TextBox 30"/>
                <p:cNvSpPr txBox="1"/>
                <p:nvPr/>
              </p:nvSpPr>
              <p:spPr>
                <a:xfrm>
                  <a:off x="4864100" y="2679700"/>
                  <a:ext cx="626618" cy="567392"/>
                </a:xfrm>
                <a:prstGeom prst="rect">
                  <a:avLst/>
                </a:prstGeom>
                <a:noFill/>
              </p:spPr>
              <p:txBody>
                <a:bodyPr vert="horz" rtlCol="0">
                  <a:spAutoFit/>
                </a:bodyPr>
                <a:lstStyle/>
                <a:p>
                  <a:r>
                    <a:rPr lang="en-US" sz="1600" b="1" dirty="0">
                      <a:solidFill>
                        <a:srgbClr val="0000FF"/>
                      </a:solidFill>
                      <a:latin typeface="Arial - 20"/>
                    </a:rPr>
                    <a:t>40</a:t>
                  </a:r>
                </a:p>
              </p:txBody>
            </p:sp>
            <p:sp>
              <p:nvSpPr>
                <p:cNvPr id="32" name="TextBox 31"/>
                <p:cNvSpPr txBox="1"/>
                <p:nvPr/>
              </p:nvSpPr>
              <p:spPr>
                <a:xfrm>
                  <a:off x="6451600" y="2692400"/>
                  <a:ext cx="626618" cy="567391"/>
                </a:xfrm>
                <a:prstGeom prst="rect">
                  <a:avLst/>
                </a:prstGeom>
                <a:noFill/>
              </p:spPr>
              <p:txBody>
                <a:bodyPr vert="horz" rtlCol="0">
                  <a:spAutoFit/>
                </a:bodyPr>
                <a:lstStyle/>
                <a:p>
                  <a:r>
                    <a:rPr lang="en-US" sz="1600" b="1" dirty="0">
                      <a:solidFill>
                        <a:srgbClr val="0000FF"/>
                      </a:solidFill>
                      <a:latin typeface="Arial - 20"/>
                    </a:rPr>
                    <a:t>45</a:t>
                  </a:r>
                </a:p>
              </p:txBody>
            </p:sp>
            <p:sp>
              <p:nvSpPr>
                <p:cNvPr id="33" name="TextBox 32"/>
                <p:cNvSpPr txBox="1"/>
                <p:nvPr/>
              </p:nvSpPr>
              <p:spPr>
                <a:xfrm>
                  <a:off x="8064500" y="2666999"/>
                  <a:ext cx="626618" cy="567391"/>
                </a:xfrm>
                <a:prstGeom prst="rect">
                  <a:avLst/>
                </a:prstGeom>
                <a:noFill/>
              </p:spPr>
              <p:txBody>
                <a:bodyPr vert="horz" rtlCol="0">
                  <a:spAutoFit/>
                </a:bodyPr>
                <a:lstStyle/>
                <a:p>
                  <a:r>
                    <a:rPr lang="en-US" sz="1600" b="1" dirty="0">
                      <a:solidFill>
                        <a:srgbClr val="0000FF"/>
                      </a:solidFill>
                      <a:latin typeface="Arial - 20"/>
                    </a:rPr>
                    <a:t>50</a:t>
                  </a:r>
                </a:p>
              </p:txBody>
            </p:sp>
            <p:sp>
              <p:nvSpPr>
                <p:cNvPr id="34" name="TextBox 33"/>
                <p:cNvSpPr txBox="1"/>
                <p:nvPr/>
              </p:nvSpPr>
              <p:spPr>
                <a:xfrm>
                  <a:off x="1689100" y="2666999"/>
                  <a:ext cx="626618" cy="567391"/>
                </a:xfrm>
                <a:prstGeom prst="rect">
                  <a:avLst/>
                </a:prstGeom>
                <a:noFill/>
              </p:spPr>
              <p:txBody>
                <a:bodyPr vert="horz" rtlCol="0">
                  <a:spAutoFit/>
                </a:bodyPr>
                <a:lstStyle/>
                <a:p>
                  <a:r>
                    <a:rPr lang="en-US" sz="1600" b="1" dirty="0">
                      <a:solidFill>
                        <a:srgbClr val="0000FF"/>
                      </a:solidFill>
                      <a:latin typeface="Arial - 20"/>
                    </a:rPr>
                    <a:t>30</a:t>
                  </a:r>
                </a:p>
              </p:txBody>
            </p:sp>
          </p:grpSp>
          <p:sp>
            <p:nvSpPr>
              <p:cNvPr id="36" name="TextBox 35"/>
              <p:cNvSpPr txBox="1"/>
              <p:nvPr/>
            </p:nvSpPr>
            <p:spPr>
              <a:xfrm>
                <a:off x="1778000" y="256388"/>
                <a:ext cx="601980" cy="2166405"/>
              </a:xfrm>
              <a:prstGeom prst="rect">
                <a:avLst/>
              </a:prstGeom>
              <a:noFill/>
            </p:spPr>
            <p:txBody>
              <a:bodyPr vert="horz" rtlCol="0">
                <a:spAutoFit/>
              </a:bodyPr>
              <a:lstStyle/>
              <a:p>
                <a:r>
                  <a:rPr lang="en-US" b="1" smtClean="0">
                    <a:solidFill>
                      <a:srgbClr val="0000FF"/>
                    </a:solidFill>
                    <a:latin typeface="Arial - 25"/>
                  </a:rPr>
                  <a:t>x</a:t>
                </a:r>
              </a:p>
              <a:p>
                <a:r>
                  <a:rPr lang="en-US" b="1" smtClean="0">
                    <a:solidFill>
                      <a:srgbClr val="0000FF"/>
                    </a:solidFill>
                    <a:latin typeface="Arial - 25"/>
                  </a:rPr>
                  <a:t>x</a:t>
                </a:r>
              </a:p>
              <a:p>
                <a:r>
                  <a:rPr lang="en-US" b="1" smtClean="0">
                    <a:solidFill>
                      <a:srgbClr val="0000FF"/>
                    </a:solidFill>
                    <a:latin typeface="Arial - 25"/>
                  </a:rPr>
                  <a:t>x</a:t>
                </a:r>
              </a:p>
              <a:p>
                <a:r>
                  <a:rPr lang="en-US" b="1" smtClean="0">
                    <a:solidFill>
                      <a:srgbClr val="0000FF"/>
                    </a:solidFill>
                    <a:latin typeface="Arial - 25"/>
                  </a:rPr>
                  <a:t>x</a:t>
                </a:r>
              </a:p>
              <a:p>
                <a:r>
                  <a:rPr lang="en-US" b="1" smtClean="0">
                    <a:solidFill>
                      <a:srgbClr val="0000FF"/>
                    </a:solidFill>
                    <a:latin typeface="Arial - 25"/>
                  </a:rPr>
                  <a:t>x</a:t>
                </a:r>
              </a:p>
              <a:p>
                <a:r>
                  <a:rPr lang="en-US" b="1" smtClean="0">
                    <a:solidFill>
                      <a:srgbClr val="0000FF"/>
                    </a:solidFill>
                    <a:latin typeface="Arial - 25"/>
                  </a:rPr>
                  <a:t>x</a:t>
                </a:r>
                <a:endParaRPr lang="en-US" b="1">
                  <a:solidFill>
                    <a:srgbClr val="0000FF"/>
                  </a:solidFill>
                  <a:latin typeface="Arial - 25"/>
                </a:endParaRPr>
              </a:p>
            </p:txBody>
          </p:sp>
          <p:sp>
            <p:nvSpPr>
              <p:cNvPr id="37" name="TextBox 36"/>
              <p:cNvSpPr txBox="1"/>
              <p:nvPr/>
            </p:nvSpPr>
            <p:spPr>
              <a:xfrm>
                <a:off x="6514449" y="1624406"/>
                <a:ext cx="601980" cy="825298"/>
              </a:xfrm>
              <a:prstGeom prst="rect">
                <a:avLst/>
              </a:prstGeom>
              <a:noFill/>
            </p:spPr>
            <p:txBody>
              <a:bodyPr vert="horz" rtlCol="0">
                <a:spAutoFit/>
              </a:bodyPr>
              <a:lstStyle/>
              <a:p>
                <a:r>
                  <a:rPr lang="en-US" b="1" dirty="0" smtClean="0">
                    <a:solidFill>
                      <a:srgbClr val="0000FF"/>
                    </a:solidFill>
                    <a:latin typeface="Arial - 25"/>
                  </a:rPr>
                  <a:t>x</a:t>
                </a:r>
              </a:p>
              <a:p>
                <a:r>
                  <a:rPr lang="en-US" b="1" dirty="0" smtClean="0">
                    <a:solidFill>
                      <a:srgbClr val="0000FF"/>
                    </a:solidFill>
                    <a:latin typeface="Arial - 25"/>
                  </a:rPr>
                  <a:t>x</a:t>
                </a:r>
                <a:endParaRPr lang="en-US" b="1" dirty="0">
                  <a:solidFill>
                    <a:srgbClr val="0000FF"/>
                  </a:solidFill>
                  <a:latin typeface="Arial - 25"/>
                </a:endParaRPr>
              </a:p>
            </p:txBody>
          </p:sp>
          <p:sp>
            <p:nvSpPr>
              <p:cNvPr id="38" name="TextBox 37"/>
              <p:cNvSpPr txBox="1"/>
              <p:nvPr/>
            </p:nvSpPr>
            <p:spPr>
              <a:xfrm>
                <a:off x="5879774" y="1940712"/>
                <a:ext cx="551180" cy="490021"/>
              </a:xfrm>
              <a:prstGeom prst="rect">
                <a:avLst/>
              </a:prstGeom>
              <a:noFill/>
            </p:spPr>
            <p:txBody>
              <a:bodyPr vert="horz" rtlCol="0">
                <a:spAutoFit/>
              </a:bodyPr>
              <a:lstStyle/>
              <a:p>
                <a:r>
                  <a:rPr lang="en-US" b="1" dirty="0" smtClean="0">
                    <a:solidFill>
                      <a:srgbClr val="0000FF"/>
                    </a:solidFill>
                    <a:latin typeface="Arial - 24"/>
                  </a:rPr>
                  <a:t>x</a:t>
                </a:r>
                <a:endParaRPr lang="en-US" b="1" dirty="0">
                  <a:solidFill>
                    <a:srgbClr val="0000FF"/>
                  </a:solidFill>
                  <a:latin typeface="Arial - 24"/>
                </a:endParaRPr>
              </a:p>
            </p:txBody>
          </p:sp>
          <p:sp>
            <p:nvSpPr>
              <p:cNvPr id="39" name="TextBox 38"/>
              <p:cNvSpPr txBox="1"/>
              <p:nvPr/>
            </p:nvSpPr>
            <p:spPr>
              <a:xfrm>
                <a:off x="4940300" y="1282700"/>
                <a:ext cx="602488" cy="1160574"/>
              </a:xfrm>
              <a:prstGeom prst="rect">
                <a:avLst/>
              </a:prstGeom>
              <a:noFill/>
            </p:spPr>
            <p:txBody>
              <a:bodyPr vert="horz" rtlCol="0">
                <a:spAutoFit/>
              </a:bodyPr>
              <a:lstStyle/>
              <a:p>
                <a:r>
                  <a:rPr lang="en-US" b="1" smtClean="0">
                    <a:solidFill>
                      <a:srgbClr val="0000FF"/>
                    </a:solidFill>
                    <a:latin typeface="Arial - 25"/>
                  </a:rPr>
                  <a:t>x</a:t>
                </a:r>
              </a:p>
              <a:p>
                <a:r>
                  <a:rPr lang="en-US" b="1" smtClean="0">
                    <a:solidFill>
                      <a:srgbClr val="0000FF"/>
                    </a:solidFill>
                    <a:latin typeface="Arial - 25"/>
                  </a:rPr>
                  <a:t>x</a:t>
                </a:r>
              </a:p>
              <a:p>
                <a:r>
                  <a:rPr lang="en-US" b="1" smtClean="0">
                    <a:solidFill>
                      <a:srgbClr val="0000FF"/>
                    </a:solidFill>
                    <a:latin typeface="Arial - 25"/>
                  </a:rPr>
                  <a:t>x</a:t>
                </a:r>
                <a:endParaRPr lang="en-US" b="1">
                  <a:solidFill>
                    <a:srgbClr val="0000FF"/>
                  </a:solidFill>
                  <a:latin typeface="Arial - 25"/>
                </a:endParaRPr>
              </a:p>
            </p:txBody>
          </p:sp>
          <p:sp>
            <p:nvSpPr>
              <p:cNvPr id="40" name="TextBox 39"/>
              <p:cNvSpPr txBox="1"/>
              <p:nvPr/>
            </p:nvSpPr>
            <p:spPr>
              <a:xfrm>
                <a:off x="3365500" y="927100"/>
                <a:ext cx="601980" cy="1495851"/>
              </a:xfrm>
              <a:prstGeom prst="rect">
                <a:avLst/>
              </a:prstGeom>
              <a:noFill/>
            </p:spPr>
            <p:txBody>
              <a:bodyPr vert="horz" rtlCol="0">
                <a:spAutoFit/>
              </a:bodyPr>
              <a:lstStyle/>
              <a:p>
                <a:r>
                  <a:rPr lang="en-US" b="1" smtClean="0">
                    <a:solidFill>
                      <a:srgbClr val="0000FF"/>
                    </a:solidFill>
                    <a:latin typeface="Arial - 25"/>
                  </a:rPr>
                  <a:t>x</a:t>
                </a:r>
              </a:p>
              <a:p>
                <a:r>
                  <a:rPr lang="en-US" b="1" smtClean="0">
                    <a:solidFill>
                      <a:srgbClr val="0000FF"/>
                    </a:solidFill>
                    <a:latin typeface="Arial - 25"/>
                  </a:rPr>
                  <a:t>x</a:t>
                </a:r>
              </a:p>
              <a:p>
                <a:r>
                  <a:rPr lang="en-US" b="1" smtClean="0">
                    <a:solidFill>
                      <a:srgbClr val="0000FF"/>
                    </a:solidFill>
                    <a:latin typeface="Arial - 25"/>
                  </a:rPr>
                  <a:t>x</a:t>
                </a:r>
              </a:p>
              <a:p>
                <a:r>
                  <a:rPr lang="en-US" b="1" smtClean="0">
                    <a:solidFill>
                      <a:srgbClr val="0000FF"/>
                    </a:solidFill>
                    <a:latin typeface="Arial - 25"/>
                  </a:rPr>
                  <a:t>x</a:t>
                </a:r>
                <a:endParaRPr lang="en-US" b="1">
                  <a:solidFill>
                    <a:srgbClr val="0000FF"/>
                  </a:solidFill>
                  <a:latin typeface="Arial - 25"/>
                </a:endParaRPr>
              </a:p>
            </p:txBody>
          </p:sp>
          <p:sp>
            <p:nvSpPr>
              <p:cNvPr id="41" name="TextBox 40"/>
              <p:cNvSpPr txBox="1"/>
              <p:nvPr/>
            </p:nvSpPr>
            <p:spPr>
              <a:xfrm>
                <a:off x="4292600" y="1624406"/>
                <a:ext cx="601980" cy="825298"/>
              </a:xfrm>
              <a:prstGeom prst="rect">
                <a:avLst/>
              </a:prstGeom>
              <a:noFill/>
            </p:spPr>
            <p:txBody>
              <a:bodyPr vert="horz" rtlCol="0">
                <a:spAutoFit/>
              </a:bodyPr>
              <a:lstStyle/>
              <a:p>
                <a:r>
                  <a:rPr lang="en-US" b="1" smtClean="0">
                    <a:solidFill>
                      <a:srgbClr val="0000FF"/>
                    </a:solidFill>
                    <a:latin typeface="Arial - 25"/>
                  </a:rPr>
                  <a:t>x</a:t>
                </a:r>
              </a:p>
              <a:p>
                <a:r>
                  <a:rPr lang="en-US" b="1" smtClean="0">
                    <a:solidFill>
                      <a:srgbClr val="0000FF"/>
                    </a:solidFill>
                    <a:latin typeface="Arial - 25"/>
                  </a:rPr>
                  <a:t>x</a:t>
                </a:r>
                <a:endParaRPr lang="en-US" b="1">
                  <a:solidFill>
                    <a:srgbClr val="0000FF"/>
                  </a:solidFill>
                  <a:latin typeface="Arial - 25"/>
                </a:endParaRPr>
              </a:p>
            </p:txBody>
          </p:sp>
          <p:sp>
            <p:nvSpPr>
              <p:cNvPr id="42" name="TextBox 41"/>
              <p:cNvSpPr txBox="1"/>
              <p:nvPr/>
            </p:nvSpPr>
            <p:spPr>
              <a:xfrm>
                <a:off x="7493000" y="1282700"/>
                <a:ext cx="602488" cy="1160574"/>
              </a:xfrm>
              <a:prstGeom prst="rect">
                <a:avLst/>
              </a:prstGeom>
              <a:noFill/>
            </p:spPr>
            <p:txBody>
              <a:bodyPr vert="horz" rtlCol="0">
                <a:spAutoFit/>
              </a:bodyPr>
              <a:lstStyle/>
              <a:p>
                <a:r>
                  <a:rPr lang="en-US" b="1" smtClean="0">
                    <a:solidFill>
                      <a:srgbClr val="0000FF"/>
                    </a:solidFill>
                    <a:latin typeface="Arial - 25"/>
                  </a:rPr>
                  <a:t>x</a:t>
                </a:r>
              </a:p>
              <a:p>
                <a:r>
                  <a:rPr lang="en-US" b="1" smtClean="0">
                    <a:solidFill>
                      <a:srgbClr val="0000FF"/>
                    </a:solidFill>
                    <a:latin typeface="Arial - 25"/>
                  </a:rPr>
                  <a:t>x</a:t>
                </a:r>
              </a:p>
              <a:p>
                <a:r>
                  <a:rPr lang="en-US" b="1" smtClean="0">
                    <a:solidFill>
                      <a:srgbClr val="0000FF"/>
                    </a:solidFill>
                    <a:latin typeface="Arial - 25"/>
                  </a:rPr>
                  <a:t>x</a:t>
                </a:r>
                <a:endParaRPr lang="en-US" b="1">
                  <a:solidFill>
                    <a:srgbClr val="0000FF"/>
                  </a:solidFill>
                  <a:latin typeface="Arial - 25"/>
                </a:endParaRPr>
              </a:p>
            </p:txBody>
          </p:sp>
          <p:sp>
            <p:nvSpPr>
              <p:cNvPr id="43" name="TextBox 42"/>
              <p:cNvSpPr txBox="1"/>
              <p:nvPr/>
            </p:nvSpPr>
            <p:spPr>
              <a:xfrm>
                <a:off x="8114974" y="599286"/>
                <a:ext cx="602488" cy="1831128"/>
              </a:xfrm>
              <a:prstGeom prst="rect">
                <a:avLst/>
              </a:prstGeom>
              <a:noFill/>
            </p:spPr>
            <p:txBody>
              <a:bodyPr vert="horz" rtlCol="0">
                <a:spAutoFit/>
              </a:bodyPr>
              <a:lstStyle/>
              <a:p>
                <a:r>
                  <a:rPr lang="en-US" b="1" dirty="0" smtClean="0">
                    <a:solidFill>
                      <a:srgbClr val="0000FF"/>
                    </a:solidFill>
                    <a:latin typeface="Arial - 25"/>
                  </a:rPr>
                  <a:t>x</a:t>
                </a:r>
              </a:p>
              <a:p>
                <a:r>
                  <a:rPr lang="en-US" b="1" dirty="0" smtClean="0">
                    <a:solidFill>
                      <a:srgbClr val="0000FF"/>
                    </a:solidFill>
                    <a:latin typeface="Arial - 25"/>
                  </a:rPr>
                  <a:t>x</a:t>
                </a:r>
              </a:p>
              <a:p>
                <a:r>
                  <a:rPr lang="en-US" b="1" dirty="0" smtClean="0">
                    <a:solidFill>
                      <a:srgbClr val="0000FF"/>
                    </a:solidFill>
                    <a:latin typeface="Arial - 25"/>
                  </a:rPr>
                  <a:t>x</a:t>
                </a:r>
              </a:p>
              <a:p>
                <a:r>
                  <a:rPr lang="en-US" b="1" dirty="0" smtClean="0">
                    <a:solidFill>
                      <a:srgbClr val="0000FF"/>
                    </a:solidFill>
                    <a:latin typeface="Arial - 25"/>
                  </a:rPr>
                  <a:t>x</a:t>
                </a:r>
              </a:p>
              <a:p>
                <a:r>
                  <a:rPr lang="en-US" b="1" dirty="0" smtClean="0">
                    <a:solidFill>
                      <a:srgbClr val="0000FF"/>
                    </a:solidFill>
                    <a:latin typeface="Arial - 25"/>
                  </a:rPr>
                  <a:t>x</a:t>
                </a:r>
                <a:endParaRPr lang="en-US" b="1" dirty="0">
                  <a:solidFill>
                    <a:srgbClr val="0000FF"/>
                  </a:solidFill>
                  <a:latin typeface="Arial - 25"/>
                </a:endParaRPr>
              </a:p>
            </p:txBody>
          </p:sp>
        </p:grpSp>
        <p:sp>
          <p:nvSpPr>
            <p:cNvPr id="45" name="TextBox 44"/>
            <p:cNvSpPr txBox="1"/>
            <p:nvPr/>
          </p:nvSpPr>
          <p:spPr>
            <a:xfrm>
              <a:off x="4089400" y="3124200"/>
              <a:ext cx="2150618" cy="618973"/>
            </a:xfrm>
            <a:prstGeom prst="rect">
              <a:avLst/>
            </a:prstGeom>
            <a:noFill/>
          </p:spPr>
          <p:txBody>
            <a:bodyPr vert="horz" rtlCol="0">
              <a:spAutoFit/>
            </a:bodyPr>
            <a:lstStyle/>
            <a:p>
              <a:r>
                <a:rPr lang="en-US" sz="1800" b="1" dirty="0">
                  <a:solidFill>
                    <a:srgbClr val="0000FF"/>
                  </a:solidFill>
                  <a:latin typeface="Arial - 24"/>
                </a:rPr>
                <a:t>Test Scores</a:t>
              </a:r>
            </a:p>
          </p:txBody>
        </p:sp>
      </p:grpSp>
      <p:sp>
        <p:nvSpPr>
          <p:cNvPr id="47" name="TextBox 46"/>
          <p:cNvSpPr txBox="1"/>
          <p:nvPr/>
        </p:nvSpPr>
        <p:spPr>
          <a:xfrm>
            <a:off x="1028700" y="2932381"/>
            <a:ext cx="7101916" cy="3392203"/>
          </a:xfrm>
          <a:prstGeom prst="rect">
            <a:avLst/>
          </a:prstGeom>
          <a:noFill/>
        </p:spPr>
        <p:txBody>
          <a:bodyPr vert="horz" lIns="67556" tIns="33778" rIns="67556" bIns="33778" rtlCol="0">
            <a:spAutoFit/>
          </a:bodyPr>
          <a:lstStyle/>
          <a:p>
            <a:r>
              <a:rPr lang="en-US" sz="2400" b="1" dirty="0">
                <a:solidFill>
                  <a:srgbClr val="0000FF"/>
                </a:solidFill>
                <a:latin typeface="Arial" pitchFamily="34" charset="0"/>
                <a:cs typeface="Arial" pitchFamily="34" charset="0"/>
              </a:rPr>
              <a:t>Use the dot plot to answer the following questions.</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How many students took the test?</a:t>
            </a:r>
          </a:p>
          <a:p>
            <a:r>
              <a:rPr lang="en-US" sz="2400" b="1" dirty="0">
                <a:solidFill>
                  <a:srgbClr val="0000FF"/>
                </a:solidFill>
                <a:latin typeface="Arial" pitchFamily="34" charset="0"/>
                <a:cs typeface="Arial" pitchFamily="34" charset="0"/>
              </a:rPr>
              <a:t>What is the minimum score? Maximum?</a:t>
            </a:r>
          </a:p>
          <a:p>
            <a:r>
              <a:rPr lang="en-US" sz="2400" b="1" dirty="0">
                <a:solidFill>
                  <a:srgbClr val="0000FF"/>
                </a:solidFill>
                <a:latin typeface="Arial" pitchFamily="34" charset="0"/>
                <a:cs typeface="Arial" pitchFamily="34" charset="0"/>
              </a:rPr>
              <a:t>What is the mean?</a:t>
            </a:r>
          </a:p>
          <a:p>
            <a:r>
              <a:rPr lang="en-US" sz="2400" b="1" dirty="0">
                <a:solidFill>
                  <a:srgbClr val="0000FF"/>
                </a:solidFill>
                <a:latin typeface="Arial" pitchFamily="34" charset="0"/>
                <a:cs typeface="Arial" pitchFamily="34" charset="0"/>
              </a:rPr>
              <a:t>What is the mode?</a:t>
            </a:r>
          </a:p>
          <a:p>
            <a:r>
              <a:rPr lang="en-US" sz="2400" b="1" dirty="0">
                <a:solidFill>
                  <a:srgbClr val="0000FF"/>
                </a:solidFill>
                <a:latin typeface="Arial" pitchFamily="34" charset="0"/>
                <a:cs typeface="Arial" pitchFamily="34" charset="0"/>
              </a:rPr>
              <a:t>What is the median (Q2)?</a:t>
            </a:r>
          </a:p>
          <a:p>
            <a:r>
              <a:rPr lang="en-US" sz="2400" b="1" dirty="0">
                <a:solidFill>
                  <a:srgbClr val="0000FF"/>
                </a:solidFill>
                <a:latin typeface="Arial" pitchFamily="34" charset="0"/>
                <a:cs typeface="Arial" pitchFamily="34" charset="0"/>
              </a:rPr>
              <a:t>What is the lower quartile? Upper quartile?</a:t>
            </a:r>
          </a:p>
        </p:txBody>
      </p:sp>
    </p:spTree>
    <p:extLst>
      <p:ext uri="{BB962C8B-B14F-4D97-AF65-F5344CB8AC3E}">
        <p14:creationId xmlns:p14="http://schemas.microsoft.com/office/powerpoint/2010/main" xmlns="" val="112364881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514600" y="352525"/>
            <a:ext cx="4141470" cy="437548"/>
          </a:xfrm>
          <a:prstGeom prst="rect">
            <a:avLst/>
          </a:prstGeom>
          <a:noFill/>
        </p:spPr>
        <p:txBody>
          <a:bodyPr vert="horz" wrap="square" lIns="67556" tIns="33778" rIns="67556" bIns="33778" rtlCol="0">
            <a:spAutoFit/>
          </a:bodyPr>
          <a:lstStyle/>
          <a:p>
            <a:pPr algn="ctr"/>
            <a:r>
              <a:rPr lang="en-US" sz="2400" b="1" u="sng" dirty="0">
                <a:solidFill>
                  <a:srgbClr val="0000FF"/>
                </a:solidFill>
                <a:latin typeface="Arial" pitchFamily="34" charset="0"/>
                <a:cs typeface="Arial" pitchFamily="34" charset="0"/>
              </a:rPr>
              <a:t>How to Make a Dot Plot</a:t>
            </a:r>
          </a:p>
        </p:txBody>
      </p:sp>
      <p:sp>
        <p:nvSpPr>
          <p:cNvPr id="3" name="TextBox 2"/>
          <p:cNvSpPr txBox="1"/>
          <p:nvPr/>
        </p:nvSpPr>
        <p:spPr>
          <a:xfrm>
            <a:off x="609600" y="1244313"/>
            <a:ext cx="8347710" cy="3125008"/>
          </a:xfrm>
          <a:prstGeom prst="rect">
            <a:avLst/>
          </a:prstGeom>
          <a:noFill/>
        </p:spPr>
        <p:txBody>
          <a:bodyPr vert="horz" wrap="square" lIns="67556" tIns="33778" rIns="67556" bIns="33778" rtlCol="0">
            <a:spAutoFit/>
          </a:bodyPr>
          <a:lstStyle/>
          <a:p>
            <a:r>
              <a:rPr lang="en-US" sz="2400" b="1" dirty="0">
                <a:solidFill>
                  <a:srgbClr val="0000FF"/>
                </a:solidFill>
                <a:latin typeface="Arial" pitchFamily="34" charset="0"/>
                <a:cs typeface="Arial" pitchFamily="34" charset="0"/>
              </a:rPr>
              <a:t>1. Organize the data. Use a list or frequency table.</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2. Draw a number line with an appropriate scale.</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3. Count the frequency of the first number and mark the</a:t>
            </a:r>
          </a:p>
          <a:p>
            <a:r>
              <a:rPr lang="en-US" sz="2400" b="1" dirty="0">
                <a:solidFill>
                  <a:srgbClr val="0000FF"/>
                </a:solidFill>
                <a:latin typeface="Arial" pitchFamily="34" charset="0"/>
                <a:cs typeface="Arial" pitchFamily="34" charset="0"/>
              </a:rPr>
              <a:t>    same amount of x's above that number on the line.</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4. Repeat step 3 until you complete the data set.</a:t>
            </a:r>
          </a:p>
        </p:txBody>
      </p:sp>
    </p:spTree>
    <p:extLst>
      <p:ext uri="{BB962C8B-B14F-4D97-AF65-F5344CB8AC3E}">
        <p14:creationId xmlns:p14="http://schemas.microsoft.com/office/powerpoint/2010/main" xmlns="" val="3030962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28649" y="685800"/>
            <a:ext cx="3431816" cy="437548"/>
          </a:xfrm>
          <a:prstGeom prst="rect">
            <a:avLst/>
          </a:prstGeom>
          <a:noFill/>
        </p:spPr>
        <p:txBody>
          <a:bodyPr vert="horz" wrap="square" lIns="67556" tIns="33778" rIns="67556" bIns="33778" rtlCol="0">
            <a:spAutoFit/>
          </a:bodyPr>
          <a:lstStyle/>
          <a:p>
            <a:r>
              <a:rPr lang="en-US" sz="2400" b="1">
                <a:solidFill>
                  <a:srgbClr val="000000"/>
                </a:solidFill>
                <a:latin typeface="Arial" pitchFamily="34" charset="0"/>
                <a:cs typeface="Arial" pitchFamily="34" charset="0"/>
              </a:rPr>
              <a:t>2</a:t>
            </a:r>
          </a:p>
        </p:txBody>
      </p:sp>
      <p:sp>
        <p:nvSpPr>
          <p:cNvPr id="3" name="TextBox 2"/>
          <p:cNvSpPr txBox="1"/>
          <p:nvPr/>
        </p:nvSpPr>
        <p:spPr>
          <a:xfrm>
            <a:off x="1360169" y="685800"/>
            <a:ext cx="3431816" cy="437548"/>
          </a:xfrm>
          <a:prstGeom prst="rect">
            <a:avLst/>
          </a:prstGeom>
          <a:noFill/>
        </p:spPr>
        <p:txBody>
          <a:bodyPr vert="horz" wrap="square" lIns="67556" tIns="33778" rIns="67556" bIns="33778" rtlCol="0">
            <a:spAutoFit/>
          </a:bodyPr>
          <a:lstStyle/>
          <a:p>
            <a:r>
              <a:rPr lang="en-US" sz="2400" b="1">
                <a:solidFill>
                  <a:srgbClr val="000000"/>
                </a:solidFill>
                <a:latin typeface="Arial" pitchFamily="34" charset="0"/>
                <a:cs typeface="Arial" pitchFamily="34" charset="0"/>
              </a:rPr>
              <a:t>Find the mean </a:t>
            </a:r>
          </a:p>
        </p:txBody>
      </p:sp>
      <p:sp>
        <p:nvSpPr>
          <p:cNvPr id="4" name="TextBox 3"/>
          <p:cNvSpPr txBox="1"/>
          <p:nvPr/>
        </p:nvSpPr>
        <p:spPr>
          <a:xfrm>
            <a:off x="2503168" y="1269299"/>
            <a:ext cx="3592833" cy="437548"/>
          </a:xfrm>
          <a:prstGeom prst="rect">
            <a:avLst/>
          </a:prstGeom>
          <a:noFill/>
        </p:spPr>
        <p:txBody>
          <a:bodyPr vert="horz" wrap="square" lIns="67556" tIns="33778" rIns="67556" bIns="33778" rtlCol="0">
            <a:spAutoFit/>
          </a:bodyPr>
          <a:lstStyle/>
          <a:p>
            <a:r>
              <a:rPr lang="en-US" sz="2400" b="1" dirty="0">
                <a:solidFill>
                  <a:srgbClr val="000000"/>
                </a:solidFill>
                <a:latin typeface="Arial" pitchFamily="34" charset="0"/>
                <a:cs typeface="Arial" pitchFamily="34" charset="0"/>
              </a:rPr>
              <a:t>14, 17, 9, 2, 4,10, 5, 3</a:t>
            </a:r>
          </a:p>
        </p:txBody>
      </p:sp>
      <p:pic>
        <p:nvPicPr>
          <p:cNvPr id="12" name="Picture 1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5730" y="114510"/>
            <a:ext cx="3657600" cy="37890"/>
          </a:xfrm>
          <a:prstGeom prst="rect">
            <a:avLst/>
          </a:prstGeom>
          <a:solidFill>
            <a:scrgbClr r="0" g="0" b="0">
              <a:alpha val="0"/>
            </a:scrgbClr>
          </a:solidFill>
        </p:spPr>
      </p:pic>
    </p:spTree>
    <p:extLst>
      <p:ext uri="{BB962C8B-B14F-4D97-AF65-F5344CB8AC3E}">
        <p14:creationId xmlns:p14="http://schemas.microsoft.com/office/powerpoint/2010/main" xmlns="" val="330431590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21030" y="637807"/>
            <a:ext cx="7760970" cy="437548"/>
          </a:xfrm>
          <a:prstGeom prst="rect">
            <a:avLst/>
          </a:prstGeom>
          <a:noFill/>
        </p:spPr>
        <p:txBody>
          <a:bodyPr vert="horz" wrap="square" lIns="67556" tIns="33778" rIns="67556" bIns="33778" rtlCol="0">
            <a:spAutoFit/>
          </a:bodyPr>
          <a:lstStyle/>
          <a:p>
            <a:r>
              <a:rPr lang="en-US" sz="2400" b="1" dirty="0">
                <a:solidFill>
                  <a:srgbClr val="0000FF"/>
                </a:solidFill>
                <a:latin typeface="Arial" pitchFamily="34" charset="0"/>
                <a:cs typeface="Arial" pitchFamily="34" charset="0"/>
              </a:rPr>
              <a:t>1. Organize the data. Use a list or frequency table.</a:t>
            </a:r>
          </a:p>
        </p:txBody>
      </p:sp>
      <p:sp>
        <p:nvSpPr>
          <p:cNvPr id="3" name="TextBox 2"/>
          <p:cNvSpPr txBox="1"/>
          <p:nvPr/>
        </p:nvSpPr>
        <p:spPr>
          <a:xfrm>
            <a:off x="598170" y="1458326"/>
            <a:ext cx="8088630" cy="1545543"/>
          </a:xfrm>
          <a:prstGeom prst="rect">
            <a:avLst/>
          </a:prstGeom>
          <a:noFill/>
        </p:spPr>
        <p:txBody>
          <a:bodyPr vert="horz" wrap="square" lIns="67556" tIns="33778" rIns="67556" bIns="33778" rtlCol="0">
            <a:spAutoFit/>
          </a:bodyPr>
          <a:lstStyle/>
          <a:p>
            <a:r>
              <a:rPr lang="en-US" sz="2400" b="1" dirty="0">
                <a:solidFill>
                  <a:srgbClr val="0000FF"/>
                </a:solidFill>
                <a:latin typeface="Arial" pitchFamily="34" charset="0"/>
                <a:cs typeface="Arial" pitchFamily="34" charset="0"/>
              </a:rPr>
              <a:t>Miley is training for a bike-a-thon. The table shows the number of miles she biked each day. She has one day left in her training. How many miles is she most likely to bike on the last day?</a:t>
            </a:r>
          </a:p>
        </p:txBody>
      </p:sp>
      <p:graphicFrame>
        <p:nvGraphicFramePr>
          <p:cNvPr id="4" name="Table 3"/>
          <p:cNvGraphicFramePr>
            <a:graphicFrameLocks noGrp="1"/>
          </p:cNvGraphicFramePr>
          <p:nvPr>
            <p:extLst>
              <p:ext uri="{D42A27DB-BD31-4B8C-83A1-F6EECF244321}">
                <p14:modId xmlns:p14="http://schemas.microsoft.com/office/powerpoint/2010/main" xmlns="" val="3486476070"/>
              </p:ext>
            </p:extLst>
          </p:nvPr>
        </p:nvGraphicFramePr>
        <p:xfrm>
          <a:off x="990600" y="3810000"/>
          <a:ext cx="3108960" cy="1212464"/>
        </p:xfrm>
        <a:graphic>
          <a:graphicData uri="http://schemas.openxmlformats.org/drawingml/2006/table">
            <a:tbl>
              <a:tblPr firstRow="1" bandRow="1">
                <a:tableStyleId>{5C22544A-7EE6-4342-B048-85BDC9FD1C3A}</a:tableStyleId>
              </a:tblPr>
              <a:tblGrid>
                <a:gridCol w="560070"/>
                <a:gridCol w="662940"/>
                <a:gridCol w="628650"/>
                <a:gridCol w="651510"/>
                <a:gridCol w="605790"/>
              </a:tblGrid>
              <a:tr h="303116">
                <a:tc>
                  <a:txBody>
                    <a:bodyPr/>
                    <a:lstStyle/>
                    <a:p>
                      <a:pPr algn="ctr"/>
                      <a:r>
                        <a:rPr lang="en-US" sz="1400" b="0" i="0" u="none" baseline="0" dirty="0" smtClean="0">
                          <a:solidFill>
                            <a:srgbClr val="000000"/>
                          </a:solidFill>
                          <a:latin typeface="Times New Roman - 23"/>
                        </a:rPr>
                        <a:t>4</a:t>
                      </a:r>
                      <a:endParaRPr lang="en-US" sz="1400" b="0" i="0" u="none" baseline="0" dirty="0">
                        <a:solidFill>
                          <a:srgbClr val="000000"/>
                        </a:solidFill>
                        <a:latin typeface="Times New Roman - 23"/>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300" b="0" i="0" u="none" baseline="0" smtClean="0">
                          <a:solidFill>
                            <a:srgbClr val="000000"/>
                          </a:solidFill>
                          <a:latin typeface="Times New Roman - 22"/>
                        </a:rPr>
                        <a:t>2</a:t>
                      </a:r>
                      <a:endParaRPr lang="en-US" sz="1300" b="0" i="0" u="none" baseline="0">
                        <a:solidFill>
                          <a:srgbClr val="000000"/>
                        </a:solidFill>
                        <a:latin typeface="Times New Roman - 22"/>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400" b="0" i="0" u="none" baseline="0" smtClean="0">
                          <a:solidFill>
                            <a:srgbClr val="000000"/>
                          </a:solidFill>
                          <a:latin typeface="Times New Roman - 22"/>
                        </a:rPr>
                        <a:t>9</a:t>
                      </a:r>
                      <a:endParaRPr lang="en-US" sz="1400" b="0" i="0" u="none" baseline="0">
                        <a:solidFill>
                          <a:srgbClr val="000000"/>
                        </a:solidFill>
                        <a:latin typeface="Times New Roman - 22"/>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400" b="0" i="0" u="none" baseline="0" smtClean="0">
                          <a:solidFill>
                            <a:srgbClr val="000000"/>
                          </a:solidFill>
                          <a:latin typeface="Times New Roman - 22"/>
                        </a:rPr>
                        <a:t>3</a:t>
                      </a:r>
                      <a:endParaRPr lang="en-US" sz="1400" b="0" i="0" u="none" baseline="0">
                        <a:solidFill>
                          <a:srgbClr val="000000"/>
                        </a:solidFill>
                        <a:latin typeface="Times New Roman - 22"/>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400" b="0" i="0" u="none" baseline="0" smtClean="0">
                          <a:solidFill>
                            <a:srgbClr val="000000"/>
                          </a:solidFill>
                          <a:latin typeface="Times New Roman - 22"/>
                        </a:rPr>
                        <a:t>3</a:t>
                      </a:r>
                      <a:endParaRPr lang="en-US" sz="1400" b="0" i="0" u="none" baseline="0">
                        <a:solidFill>
                          <a:srgbClr val="000000"/>
                        </a:solidFill>
                        <a:latin typeface="Times New Roman - 22"/>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03116">
                <a:tc>
                  <a:txBody>
                    <a:bodyPr/>
                    <a:lstStyle/>
                    <a:p>
                      <a:pPr algn="ctr"/>
                      <a:r>
                        <a:rPr lang="en-US" sz="1400" b="0" i="0" u="none" baseline="0" smtClean="0">
                          <a:solidFill>
                            <a:srgbClr val="000000"/>
                          </a:solidFill>
                          <a:latin typeface="Times New Roman - 23"/>
                        </a:rPr>
                        <a:t>5</a:t>
                      </a:r>
                      <a:endParaRPr lang="en-US" sz="1400" b="0" i="0" u="none" baseline="0">
                        <a:solidFill>
                          <a:srgbClr val="000000"/>
                        </a:solidFill>
                        <a:latin typeface="Times New Roman - 23"/>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300" b="0" i="0" u="none" baseline="0" smtClean="0">
                          <a:solidFill>
                            <a:srgbClr val="000000"/>
                          </a:solidFill>
                          <a:latin typeface="Times New Roman - 22"/>
                        </a:rPr>
                        <a:t>5</a:t>
                      </a:r>
                      <a:endParaRPr lang="en-US" sz="1300" b="0" i="0" u="none" baseline="0">
                        <a:solidFill>
                          <a:srgbClr val="000000"/>
                        </a:solidFill>
                        <a:latin typeface="Times New Roman - 22"/>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400" b="0" i="0" u="none" baseline="0" dirty="0" smtClean="0">
                          <a:solidFill>
                            <a:srgbClr val="000000"/>
                          </a:solidFill>
                          <a:latin typeface="Times New Roman - 22"/>
                        </a:rPr>
                        <a:t>1</a:t>
                      </a:r>
                      <a:endParaRPr lang="en-US" sz="1400" b="0" i="0" u="none" baseline="0" dirty="0">
                        <a:solidFill>
                          <a:srgbClr val="000000"/>
                        </a:solidFill>
                        <a:latin typeface="Times New Roman - 22"/>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400" b="0" i="0" u="none" baseline="0" smtClean="0">
                          <a:solidFill>
                            <a:srgbClr val="000000"/>
                          </a:solidFill>
                          <a:latin typeface="Times New Roman - 22"/>
                        </a:rPr>
                        <a:t>6</a:t>
                      </a:r>
                      <a:endParaRPr lang="en-US" sz="1400" b="0" i="0" u="none" baseline="0">
                        <a:solidFill>
                          <a:srgbClr val="000000"/>
                        </a:solidFill>
                        <a:latin typeface="Times New Roman - 22"/>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400" b="0" i="0" u="none" baseline="0" smtClean="0">
                          <a:solidFill>
                            <a:srgbClr val="000000"/>
                          </a:solidFill>
                          <a:latin typeface="Times New Roman - 22"/>
                        </a:rPr>
                        <a:t>2</a:t>
                      </a:r>
                      <a:endParaRPr lang="en-US" sz="1400" b="0" i="0" u="none" baseline="0">
                        <a:solidFill>
                          <a:srgbClr val="000000"/>
                        </a:solidFill>
                        <a:latin typeface="Times New Roman - 22"/>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03116">
                <a:tc>
                  <a:txBody>
                    <a:bodyPr/>
                    <a:lstStyle/>
                    <a:p>
                      <a:pPr algn="ctr"/>
                      <a:r>
                        <a:rPr lang="en-US" sz="1400" b="0" i="0" u="none" baseline="0" smtClean="0">
                          <a:solidFill>
                            <a:srgbClr val="000000"/>
                          </a:solidFill>
                          <a:latin typeface="Times New Roman - 23"/>
                        </a:rPr>
                        <a:t>5</a:t>
                      </a:r>
                      <a:endParaRPr lang="en-US" sz="1400" b="0" i="0" u="none" baseline="0">
                        <a:solidFill>
                          <a:srgbClr val="000000"/>
                        </a:solidFill>
                        <a:latin typeface="Times New Roman - 23"/>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300" b="0" i="0" u="none" baseline="0" smtClean="0">
                          <a:solidFill>
                            <a:srgbClr val="000000"/>
                          </a:solidFill>
                          <a:latin typeface="Times New Roman - 22"/>
                        </a:rPr>
                        <a:t>2</a:t>
                      </a:r>
                      <a:endParaRPr lang="en-US" sz="1300" b="0" i="0" u="none" baseline="0">
                        <a:solidFill>
                          <a:srgbClr val="000000"/>
                        </a:solidFill>
                        <a:latin typeface="Times New Roman - 22"/>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400" b="0" i="0" u="none" baseline="0" smtClean="0">
                          <a:solidFill>
                            <a:srgbClr val="000000"/>
                          </a:solidFill>
                          <a:latin typeface="Times New Roman - 22"/>
                        </a:rPr>
                        <a:t>4</a:t>
                      </a:r>
                      <a:endParaRPr lang="en-US" sz="1400" b="0" i="0" u="none" baseline="0">
                        <a:solidFill>
                          <a:srgbClr val="000000"/>
                        </a:solidFill>
                        <a:latin typeface="Times New Roman - 22"/>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400" b="0" i="0" u="none" baseline="0" smtClean="0">
                          <a:solidFill>
                            <a:srgbClr val="000000"/>
                          </a:solidFill>
                          <a:latin typeface="Times New Roman - 22"/>
                        </a:rPr>
                        <a:t>5</a:t>
                      </a:r>
                      <a:endParaRPr lang="en-US" sz="1400" b="0" i="0" u="none" baseline="0">
                        <a:solidFill>
                          <a:srgbClr val="000000"/>
                        </a:solidFill>
                        <a:latin typeface="Times New Roman - 22"/>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400" b="0" i="0" u="none" baseline="0" smtClean="0">
                          <a:solidFill>
                            <a:srgbClr val="000000"/>
                          </a:solidFill>
                          <a:latin typeface="Times New Roman - 22"/>
                        </a:rPr>
                        <a:t>5</a:t>
                      </a:r>
                      <a:endParaRPr lang="en-US" sz="1400" b="0" i="0" u="none" baseline="0">
                        <a:solidFill>
                          <a:srgbClr val="000000"/>
                        </a:solidFill>
                        <a:latin typeface="Times New Roman - 22"/>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03116">
                <a:tc>
                  <a:txBody>
                    <a:bodyPr/>
                    <a:lstStyle/>
                    <a:p>
                      <a:pPr algn="ctr"/>
                      <a:r>
                        <a:rPr lang="en-US" sz="1400" b="0" i="0" u="none" baseline="0" smtClean="0">
                          <a:solidFill>
                            <a:srgbClr val="000000"/>
                          </a:solidFill>
                          <a:latin typeface="Times New Roman - 23"/>
                        </a:rPr>
                        <a:t>9</a:t>
                      </a:r>
                      <a:endParaRPr lang="en-US" sz="1400" b="0" i="0" u="none" baseline="0">
                        <a:solidFill>
                          <a:srgbClr val="000000"/>
                        </a:solidFill>
                        <a:latin typeface="Times New Roman - 23"/>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300" b="0" i="0" u="none" baseline="0" smtClean="0">
                          <a:solidFill>
                            <a:srgbClr val="000000"/>
                          </a:solidFill>
                          <a:latin typeface="Times New Roman - 22"/>
                        </a:rPr>
                        <a:t>4</a:t>
                      </a:r>
                      <a:endParaRPr lang="en-US" sz="1300" b="0" i="0" u="none" baseline="0">
                        <a:solidFill>
                          <a:srgbClr val="000000"/>
                        </a:solidFill>
                        <a:latin typeface="Times New Roman - 22"/>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400" b="0" i="0" u="none" baseline="0" smtClean="0">
                          <a:solidFill>
                            <a:srgbClr val="000000"/>
                          </a:solidFill>
                          <a:latin typeface="Times New Roman - 22"/>
                        </a:rPr>
                        <a:t>3</a:t>
                      </a:r>
                      <a:endParaRPr lang="en-US" sz="1400" b="0" i="0" u="none" baseline="0">
                        <a:solidFill>
                          <a:srgbClr val="000000"/>
                        </a:solidFill>
                        <a:latin typeface="Times New Roman - 22"/>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400" b="0" i="0" u="none" baseline="0" smtClean="0">
                          <a:solidFill>
                            <a:srgbClr val="000000"/>
                          </a:solidFill>
                          <a:latin typeface="Times New Roman - 22"/>
                        </a:rPr>
                        <a:t>2</a:t>
                      </a:r>
                      <a:endParaRPr lang="en-US" sz="1400" b="0" i="0" u="none" baseline="0">
                        <a:solidFill>
                          <a:srgbClr val="000000"/>
                        </a:solidFill>
                        <a:latin typeface="Times New Roman - 22"/>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400" b="0" i="0" u="none" baseline="0" dirty="0" smtClean="0">
                          <a:solidFill>
                            <a:srgbClr val="000000"/>
                          </a:solidFill>
                          <a:latin typeface="Times New Roman - 22"/>
                        </a:rPr>
                        <a:t>4</a:t>
                      </a:r>
                      <a:endParaRPr lang="en-US" sz="1400" b="0" i="0" u="none" baseline="0" dirty="0">
                        <a:solidFill>
                          <a:srgbClr val="000000"/>
                        </a:solidFill>
                        <a:latin typeface="Times New Roman - 22"/>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sp>
        <p:nvSpPr>
          <p:cNvPr id="5" name="TextBox 4"/>
          <p:cNvSpPr txBox="1"/>
          <p:nvPr/>
        </p:nvSpPr>
        <p:spPr>
          <a:xfrm>
            <a:off x="906780" y="3326701"/>
            <a:ext cx="3703320" cy="345215"/>
          </a:xfrm>
          <a:prstGeom prst="rect">
            <a:avLst/>
          </a:prstGeom>
          <a:noFill/>
        </p:spPr>
        <p:txBody>
          <a:bodyPr vert="horz" lIns="67556" tIns="33778" rIns="67556" bIns="33778" rtlCol="0">
            <a:spAutoFit/>
          </a:bodyPr>
          <a:lstStyle/>
          <a:p>
            <a:r>
              <a:rPr lang="en-US" sz="1800" b="1" u="sng" dirty="0">
                <a:solidFill>
                  <a:srgbClr val="0000FF"/>
                </a:solidFill>
                <a:latin typeface="Arial" pitchFamily="34" charset="0"/>
                <a:cs typeface="Arial" pitchFamily="34" charset="0"/>
              </a:rPr>
              <a:t>Distance Miley Biked (mi)</a:t>
            </a:r>
          </a:p>
        </p:txBody>
      </p:sp>
      <p:graphicFrame>
        <p:nvGraphicFramePr>
          <p:cNvPr id="6" name="Table 5"/>
          <p:cNvGraphicFramePr>
            <a:graphicFrameLocks noGrp="1"/>
          </p:cNvGraphicFramePr>
          <p:nvPr>
            <p:extLst>
              <p:ext uri="{D42A27DB-BD31-4B8C-83A1-F6EECF244321}">
                <p14:modId xmlns:p14="http://schemas.microsoft.com/office/powerpoint/2010/main" xmlns="" val="712988069"/>
              </p:ext>
            </p:extLst>
          </p:nvPr>
        </p:nvGraphicFramePr>
        <p:xfrm>
          <a:off x="5410200" y="3124200"/>
          <a:ext cx="2811780" cy="2424928"/>
        </p:xfrm>
        <a:graphic>
          <a:graphicData uri="http://schemas.openxmlformats.org/drawingml/2006/table">
            <a:tbl>
              <a:tblPr firstRow="1" bandRow="1">
                <a:tableStyleId>{5C22544A-7EE6-4342-B048-85BDC9FD1C3A}</a:tableStyleId>
              </a:tblPr>
              <a:tblGrid>
                <a:gridCol w="1325880"/>
                <a:gridCol w="1485900"/>
              </a:tblGrid>
              <a:tr h="303116">
                <a:tc>
                  <a:txBody>
                    <a:bodyPr/>
                    <a:lstStyle/>
                    <a:p>
                      <a:pPr algn="ctr"/>
                      <a:r>
                        <a:rPr lang="en-US" sz="1300" b="0" i="0" u="none" baseline="0" dirty="0" smtClean="0">
                          <a:solidFill>
                            <a:srgbClr val="000000"/>
                          </a:solidFill>
                          <a:latin typeface="Times New Roman - 21"/>
                        </a:rPr>
                        <a:t>Miles</a:t>
                      </a:r>
                      <a:endParaRPr lang="en-US" sz="1300" b="0" i="0" u="none" baseline="0" dirty="0">
                        <a:solidFill>
                          <a:srgbClr val="000000"/>
                        </a:solidFill>
                        <a:latin typeface="Times New Roman - 21"/>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300" b="0" i="0" u="none" baseline="0" smtClean="0">
                          <a:solidFill>
                            <a:srgbClr val="000000"/>
                          </a:solidFill>
                          <a:latin typeface="Times New Roman - 20"/>
                        </a:rPr>
                        <a:t>Frequency</a:t>
                      </a:r>
                      <a:endParaRPr lang="en-US" sz="1300" b="0" i="0" u="none" baseline="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03116">
                <a:tc>
                  <a:txBody>
                    <a:bodyPr/>
                    <a:lstStyle/>
                    <a:p>
                      <a:pPr algn="ctr"/>
                      <a:r>
                        <a:rPr lang="en-US" sz="1300" b="0" i="0" u="none" baseline="0" dirty="0" smtClean="0">
                          <a:solidFill>
                            <a:srgbClr val="000000"/>
                          </a:solidFill>
                          <a:latin typeface="Times New Roman - 21"/>
                        </a:rPr>
                        <a:t>1</a:t>
                      </a:r>
                      <a:endParaRPr lang="en-US" sz="1300" b="0" i="0" u="none" baseline="0" dirty="0">
                        <a:solidFill>
                          <a:srgbClr val="000000"/>
                        </a:solidFill>
                        <a:latin typeface="Times New Roman - 21"/>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300" b="0" i="0" u="none" baseline="0" smtClean="0">
                          <a:solidFill>
                            <a:srgbClr val="000000"/>
                          </a:solidFill>
                          <a:latin typeface="Times New Roman - 20"/>
                        </a:rPr>
                        <a:t>1</a:t>
                      </a:r>
                      <a:endParaRPr lang="en-US" sz="1300" b="0" i="0" u="none" baseline="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03116">
                <a:tc>
                  <a:txBody>
                    <a:bodyPr/>
                    <a:lstStyle/>
                    <a:p>
                      <a:pPr algn="ctr"/>
                      <a:r>
                        <a:rPr lang="en-US" sz="1300" b="0" i="0" u="none" baseline="0" dirty="0" smtClean="0">
                          <a:solidFill>
                            <a:srgbClr val="000000"/>
                          </a:solidFill>
                          <a:latin typeface="Times New Roman - 21"/>
                        </a:rPr>
                        <a:t>2</a:t>
                      </a:r>
                      <a:endParaRPr lang="en-US" sz="1300" b="0" i="0" u="none" baseline="0" dirty="0">
                        <a:solidFill>
                          <a:srgbClr val="000000"/>
                        </a:solidFill>
                        <a:latin typeface="Times New Roman - 21"/>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300" b="0" i="0" u="none" baseline="0" smtClean="0">
                          <a:solidFill>
                            <a:srgbClr val="000000"/>
                          </a:solidFill>
                          <a:latin typeface="Times New Roman - 20"/>
                        </a:rPr>
                        <a:t>4</a:t>
                      </a:r>
                      <a:endParaRPr lang="en-US" sz="1300" b="0" i="0" u="none" baseline="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03116">
                <a:tc>
                  <a:txBody>
                    <a:bodyPr/>
                    <a:lstStyle/>
                    <a:p>
                      <a:pPr algn="ctr"/>
                      <a:r>
                        <a:rPr lang="en-US" sz="1300" b="0" i="0" u="none" baseline="0" dirty="0" smtClean="0">
                          <a:solidFill>
                            <a:srgbClr val="000000"/>
                          </a:solidFill>
                          <a:latin typeface="Times New Roman - 21"/>
                        </a:rPr>
                        <a:t>3</a:t>
                      </a:r>
                      <a:endParaRPr lang="en-US" sz="1300" b="0" i="0" u="none" baseline="0" dirty="0">
                        <a:solidFill>
                          <a:srgbClr val="000000"/>
                        </a:solidFill>
                        <a:latin typeface="Times New Roman - 21"/>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300" b="0" i="0" u="none" baseline="0" smtClean="0">
                          <a:solidFill>
                            <a:srgbClr val="000000"/>
                          </a:solidFill>
                          <a:latin typeface="Times New Roman - 20"/>
                        </a:rPr>
                        <a:t>3</a:t>
                      </a:r>
                      <a:endParaRPr lang="en-US" sz="1300" b="0" i="0" u="none" baseline="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03116">
                <a:tc>
                  <a:txBody>
                    <a:bodyPr/>
                    <a:lstStyle/>
                    <a:p>
                      <a:pPr algn="ctr"/>
                      <a:r>
                        <a:rPr lang="en-US" sz="1300" b="0" i="0" u="none" baseline="0" dirty="0" smtClean="0">
                          <a:solidFill>
                            <a:srgbClr val="000000"/>
                          </a:solidFill>
                          <a:latin typeface="Times New Roman - 21"/>
                        </a:rPr>
                        <a:t>4</a:t>
                      </a:r>
                      <a:endParaRPr lang="en-US" sz="1300" b="0" i="0" u="none" baseline="0" dirty="0">
                        <a:solidFill>
                          <a:srgbClr val="000000"/>
                        </a:solidFill>
                        <a:latin typeface="Times New Roman - 21"/>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300" b="0" i="0" u="none" baseline="0" smtClean="0">
                          <a:solidFill>
                            <a:srgbClr val="000000"/>
                          </a:solidFill>
                          <a:latin typeface="Times New Roman - 20"/>
                        </a:rPr>
                        <a:t>4</a:t>
                      </a:r>
                      <a:endParaRPr lang="en-US" sz="1300" b="0" i="0" u="none" baseline="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03116">
                <a:tc>
                  <a:txBody>
                    <a:bodyPr/>
                    <a:lstStyle/>
                    <a:p>
                      <a:pPr algn="ctr"/>
                      <a:r>
                        <a:rPr lang="en-US" sz="1300" b="0" i="0" u="none" baseline="0" dirty="0" smtClean="0">
                          <a:solidFill>
                            <a:srgbClr val="000000"/>
                          </a:solidFill>
                          <a:latin typeface="Times New Roman - 21"/>
                        </a:rPr>
                        <a:t>5</a:t>
                      </a:r>
                      <a:endParaRPr lang="en-US" sz="1300" b="0" i="0" u="none" baseline="0" dirty="0">
                        <a:solidFill>
                          <a:srgbClr val="000000"/>
                        </a:solidFill>
                        <a:latin typeface="Times New Roman - 21"/>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300" b="0" i="0" u="none" baseline="0" smtClean="0">
                          <a:solidFill>
                            <a:srgbClr val="000000"/>
                          </a:solidFill>
                          <a:latin typeface="Times New Roman - 20"/>
                        </a:rPr>
                        <a:t>5</a:t>
                      </a:r>
                      <a:endParaRPr lang="en-US" sz="1300" b="0" i="0" u="none" baseline="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03116">
                <a:tc>
                  <a:txBody>
                    <a:bodyPr/>
                    <a:lstStyle/>
                    <a:p>
                      <a:pPr algn="ctr"/>
                      <a:r>
                        <a:rPr lang="en-US" sz="1300" b="0" i="0" u="none" baseline="0" dirty="0" smtClean="0">
                          <a:solidFill>
                            <a:srgbClr val="000000"/>
                          </a:solidFill>
                          <a:latin typeface="Times New Roman - 21"/>
                        </a:rPr>
                        <a:t>6</a:t>
                      </a:r>
                      <a:endParaRPr lang="en-US" sz="1300" b="0" i="0" u="none" baseline="0" dirty="0">
                        <a:solidFill>
                          <a:srgbClr val="000000"/>
                        </a:solidFill>
                        <a:latin typeface="Times New Roman - 21"/>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300" b="0" i="0" u="none" baseline="0" smtClean="0">
                          <a:solidFill>
                            <a:srgbClr val="000000"/>
                          </a:solidFill>
                          <a:latin typeface="Times New Roman - 20"/>
                        </a:rPr>
                        <a:t>1</a:t>
                      </a:r>
                      <a:endParaRPr lang="en-US" sz="1300" b="0" i="0" u="none" baseline="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03116">
                <a:tc>
                  <a:txBody>
                    <a:bodyPr/>
                    <a:lstStyle/>
                    <a:p>
                      <a:pPr algn="ctr"/>
                      <a:r>
                        <a:rPr lang="en-US" sz="1300" b="0" i="0" u="none" baseline="0" dirty="0" smtClean="0">
                          <a:solidFill>
                            <a:srgbClr val="000000"/>
                          </a:solidFill>
                          <a:latin typeface="Times New Roman - 21"/>
                        </a:rPr>
                        <a:t>9</a:t>
                      </a:r>
                      <a:endParaRPr lang="en-US" sz="1300" b="0" i="0" u="none" baseline="0" dirty="0">
                        <a:solidFill>
                          <a:srgbClr val="000000"/>
                        </a:solidFill>
                        <a:latin typeface="Times New Roman - 21"/>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300" b="0" i="0" u="none" baseline="0" dirty="0" smtClean="0">
                          <a:solidFill>
                            <a:srgbClr val="000000"/>
                          </a:solidFill>
                          <a:latin typeface="Times New Roman - 20"/>
                        </a:rPr>
                        <a:t>2</a:t>
                      </a:r>
                      <a:endParaRPr lang="en-US" sz="1300" b="0" i="0" u="none" baseline="0" dirty="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sp>
        <p:nvSpPr>
          <p:cNvPr id="7" name="Rectangle 6"/>
          <p:cNvSpPr/>
          <p:nvPr/>
        </p:nvSpPr>
        <p:spPr>
          <a:xfrm>
            <a:off x="5410202" y="3429000"/>
            <a:ext cx="1295400" cy="27432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spcCol="0" rtlCol="0" anchor="ctr"/>
          <a:lstStyle/>
          <a:p>
            <a:pPr algn="ctr"/>
            <a:endParaRPr lang="en-US"/>
          </a:p>
        </p:txBody>
      </p:sp>
      <p:sp>
        <p:nvSpPr>
          <p:cNvPr id="8" name="Rectangle 7"/>
          <p:cNvSpPr/>
          <p:nvPr/>
        </p:nvSpPr>
        <p:spPr>
          <a:xfrm>
            <a:off x="5410202" y="3740834"/>
            <a:ext cx="1295400" cy="27432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spcCol="0" rtlCol="0" anchor="ctr"/>
          <a:lstStyle/>
          <a:p>
            <a:pPr algn="ctr"/>
            <a:endParaRPr lang="en-US"/>
          </a:p>
        </p:txBody>
      </p:sp>
      <p:sp>
        <p:nvSpPr>
          <p:cNvPr id="9" name="Rectangle 8"/>
          <p:cNvSpPr/>
          <p:nvPr/>
        </p:nvSpPr>
        <p:spPr>
          <a:xfrm>
            <a:off x="5410202" y="4062046"/>
            <a:ext cx="1295400" cy="25603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spcCol="0" rtlCol="0" anchor="ctr"/>
          <a:lstStyle/>
          <a:p>
            <a:pPr algn="ctr"/>
            <a:endParaRPr lang="en-US"/>
          </a:p>
        </p:txBody>
      </p:sp>
      <p:sp>
        <p:nvSpPr>
          <p:cNvPr id="10" name="Rectangle 9"/>
          <p:cNvSpPr/>
          <p:nvPr/>
        </p:nvSpPr>
        <p:spPr>
          <a:xfrm>
            <a:off x="5410202" y="4362157"/>
            <a:ext cx="1295400" cy="25603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spcCol="0" rtlCol="0" anchor="ctr"/>
          <a:lstStyle/>
          <a:p>
            <a:pPr algn="ctr"/>
            <a:endParaRPr lang="en-US"/>
          </a:p>
        </p:txBody>
      </p:sp>
      <p:sp>
        <p:nvSpPr>
          <p:cNvPr id="11" name="Rectangle 10"/>
          <p:cNvSpPr/>
          <p:nvPr/>
        </p:nvSpPr>
        <p:spPr>
          <a:xfrm>
            <a:off x="5410202" y="4666957"/>
            <a:ext cx="1295400" cy="25603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spcCol="0" rtlCol="0" anchor="ctr"/>
          <a:lstStyle/>
          <a:p>
            <a:pPr algn="ctr"/>
            <a:endParaRPr lang="en-US"/>
          </a:p>
        </p:txBody>
      </p:sp>
      <p:sp>
        <p:nvSpPr>
          <p:cNvPr id="12" name="Rectangle 11"/>
          <p:cNvSpPr/>
          <p:nvPr/>
        </p:nvSpPr>
        <p:spPr>
          <a:xfrm>
            <a:off x="5410202" y="4966601"/>
            <a:ext cx="1295400" cy="25603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spcCol="0" rtlCol="0" anchor="ctr"/>
          <a:lstStyle/>
          <a:p>
            <a:pPr algn="ctr"/>
            <a:endParaRPr lang="en-US"/>
          </a:p>
        </p:txBody>
      </p:sp>
      <p:sp>
        <p:nvSpPr>
          <p:cNvPr id="13" name="Rectangle 12"/>
          <p:cNvSpPr/>
          <p:nvPr/>
        </p:nvSpPr>
        <p:spPr>
          <a:xfrm>
            <a:off x="5410202" y="5271401"/>
            <a:ext cx="1295400" cy="25603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spcCol="0" rtlCol="0" anchor="ctr"/>
          <a:lstStyle/>
          <a:p>
            <a:pPr algn="ctr"/>
            <a:endParaRPr lang="en-US"/>
          </a:p>
        </p:txBody>
      </p:sp>
      <p:sp>
        <p:nvSpPr>
          <p:cNvPr id="14" name="Rectangle 13"/>
          <p:cNvSpPr/>
          <p:nvPr/>
        </p:nvSpPr>
        <p:spPr>
          <a:xfrm>
            <a:off x="6754837" y="3417277"/>
            <a:ext cx="1463040" cy="27432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spcCol="0" rtlCol="0" anchor="ctr"/>
          <a:lstStyle/>
          <a:p>
            <a:pPr algn="ctr"/>
            <a:endParaRPr lang="en-US"/>
          </a:p>
        </p:txBody>
      </p:sp>
      <p:sp>
        <p:nvSpPr>
          <p:cNvPr id="15" name="Rectangle 14"/>
          <p:cNvSpPr/>
          <p:nvPr/>
        </p:nvSpPr>
        <p:spPr>
          <a:xfrm>
            <a:off x="6758354" y="3740834"/>
            <a:ext cx="1463040" cy="26517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spcCol="0" rtlCol="0" anchor="ctr"/>
          <a:lstStyle/>
          <a:p>
            <a:pPr algn="ctr"/>
            <a:endParaRPr lang="en-US"/>
          </a:p>
        </p:txBody>
      </p:sp>
      <p:sp>
        <p:nvSpPr>
          <p:cNvPr id="16" name="Rectangle 15"/>
          <p:cNvSpPr/>
          <p:nvPr/>
        </p:nvSpPr>
        <p:spPr>
          <a:xfrm>
            <a:off x="6754837" y="4045634"/>
            <a:ext cx="1463040" cy="26517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spcCol="0" rtlCol="0" anchor="ctr"/>
          <a:lstStyle/>
          <a:p>
            <a:pPr algn="ctr"/>
            <a:endParaRPr lang="en-US"/>
          </a:p>
        </p:txBody>
      </p:sp>
      <p:sp>
        <p:nvSpPr>
          <p:cNvPr id="17" name="Rectangle 16"/>
          <p:cNvSpPr/>
          <p:nvPr/>
        </p:nvSpPr>
        <p:spPr>
          <a:xfrm>
            <a:off x="6752492" y="4350434"/>
            <a:ext cx="1463040" cy="26517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spcCol="0" rtlCol="0" anchor="ctr"/>
          <a:lstStyle/>
          <a:p>
            <a:pPr algn="ctr"/>
            <a:endParaRPr lang="en-US"/>
          </a:p>
        </p:txBody>
      </p:sp>
      <p:sp>
        <p:nvSpPr>
          <p:cNvPr id="18" name="Rectangle 17"/>
          <p:cNvSpPr/>
          <p:nvPr/>
        </p:nvSpPr>
        <p:spPr>
          <a:xfrm>
            <a:off x="6766560" y="4655234"/>
            <a:ext cx="1463040" cy="26517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spcCol="0" rtlCol="0" anchor="ctr"/>
          <a:lstStyle/>
          <a:p>
            <a:pPr algn="ctr"/>
            <a:endParaRPr lang="en-US"/>
          </a:p>
        </p:txBody>
      </p:sp>
      <p:sp>
        <p:nvSpPr>
          <p:cNvPr id="19" name="Rectangle 18"/>
          <p:cNvSpPr/>
          <p:nvPr/>
        </p:nvSpPr>
        <p:spPr>
          <a:xfrm>
            <a:off x="6766560" y="4960034"/>
            <a:ext cx="1463040" cy="27432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spcCol="0" rtlCol="0" anchor="ctr"/>
          <a:lstStyle/>
          <a:p>
            <a:pPr algn="ctr"/>
            <a:endParaRPr lang="en-US"/>
          </a:p>
        </p:txBody>
      </p:sp>
      <p:sp>
        <p:nvSpPr>
          <p:cNvPr id="20" name="Rectangle 19"/>
          <p:cNvSpPr/>
          <p:nvPr/>
        </p:nvSpPr>
        <p:spPr>
          <a:xfrm>
            <a:off x="6740769" y="5276557"/>
            <a:ext cx="1463040" cy="26517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spcCol="0" rtlCol="0" anchor="ctr"/>
          <a:lstStyle/>
          <a:p>
            <a:pPr algn="ctr"/>
            <a:endParaRPr lang="en-US"/>
          </a:p>
        </p:txBody>
      </p:sp>
    </p:spTree>
    <p:extLst>
      <p:ext uri="{BB962C8B-B14F-4D97-AF65-F5344CB8AC3E}">
        <p14:creationId xmlns:p14="http://schemas.microsoft.com/office/powerpoint/2010/main" xmlns="" val="3411123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4" restart="whenNotActive" fill="hold" evtFilter="cancelBubble" nodeType="interactiveSeq">
                <p:stCondLst>
                  <p:cond evt="onClick" delay="0">
                    <p:tgtEl>
                      <p:spTgt spid="14"/>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15"/>
                                        </p:tgtEl>
                                      </p:cBhvr>
                                    </p:animEffect>
                                    <p:set>
                                      <p:cBhvr>
                                        <p:cTn id="5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6" restart="whenNotActive" fill="hold" evtFilter="cancelBubble" nodeType="interactiveSeq">
                <p:stCondLst>
                  <p:cond evt="onClick" delay="0">
                    <p:tgtEl>
                      <p:spTgt spid="16"/>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16"/>
                                        </p:tgtEl>
                                      </p:cBhvr>
                                    </p:animEffect>
                                    <p:set>
                                      <p:cBhvr>
                                        <p:cTn id="6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2" restart="whenNotActive" fill="hold" evtFilter="cancelBubble" nodeType="interactiveSeq">
                <p:stCondLst>
                  <p:cond evt="onClick" delay="0">
                    <p:tgtEl>
                      <p:spTgt spid="17"/>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17"/>
                                        </p:tgtEl>
                                      </p:cBhvr>
                                    </p:animEffect>
                                    <p:set>
                                      <p:cBhvr>
                                        <p:cTn id="6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8" restart="whenNotActive" fill="hold" evtFilter="cancelBubble" nodeType="interactiveSeq">
                <p:stCondLst>
                  <p:cond evt="onClick" delay="0">
                    <p:tgtEl>
                      <p:spTgt spid="18"/>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18"/>
                                        </p:tgtEl>
                                      </p:cBhvr>
                                    </p:animEffect>
                                    <p:set>
                                      <p:cBhvr>
                                        <p:cTn id="7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74" restart="whenNotActive" fill="hold" evtFilter="cancelBubble" nodeType="interactiveSeq">
                <p:stCondLst>
                  <p:cond evt="onClick" delay="0">
                    <p:tgtEl>
                      <p:spTgt spid="19"/>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19"/>
                                        </p:tgtEl>
                                      </p:cBhvr>
                                    </p:animEffect>
                                    <p:set>
                                      <p:cBhvr>
                                        <p:cTn id="7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0" restart="whenNotActive" fill="hold" evtFilter="cancelBubble" nodeType="interactiveSeq">
                <p:stCondLst>
                  <p:cond evt="onClick" delay="0">
                    <p:tgtEl>
                      <p:spTgt spid="20"/>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20"/>
                                        </p:tgtEl>
                                      </p:cBhvr>
                                    </p:animEffect>
                                    <p:set>
                                      <p:cBhvr>
                                        <p:cTn id="8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94362" y="578595"/>
            <a:ext cx="7711440" cy="437548"/>
          </a:xfrm>
          <a:prstGeom prst="rect">
            <a:avLst/>
          </a:prstGeom>
          <a:noFill/>
        </p:spPr>
        <p:txBody>
          <a:bodyPr vert="horz" wrap="square" lIns="67556" tIns="33778" rIns="67556" bIns="33778" rtlCol="0">
            <a:spAutoFit/>
          </a:bodyPr>
          <a:lstStyle/>
          <a:p>
            <a:r>
              <a:rPr lang="en-US" sz="2400" b="1" dirty="0">
                <a:solidFill>
                  <a:srgbClr val="0000FF"/>
                </a:solidFill>
                <a:latin typeface="Arial" pitchFamily="34" charset="0"/>
                <a:cs typeface="Arial" pitchFamily="34" charset="0"/>
              </a:rPr>
              <a:t>2. Draw a number line with an appropriate scale.</a:t>
            </a:r>
          </a:p>
        </p:txBody>
      </p:sp>
      <p:grpSp>
        <p:nvGrpSpPr>
          <p:cNvPr id="31" name="Group 30"/>
          <p:cNvGrpSpPr/>
          <p:nvPr/>
        </p:nvGrpSpPr>
        <p:grpSpPr>
          <a:xfrm>
            <a:off x="1062990" y="4769385"/>
            <a:ext cx="6492240" cy="519725"/>
            <a:chOff x="1181100" y="5537200"/>
            <a:chExt cx="7668515" cy="871021"/>
          </a:xfrm>
        </p:grpSpPr>
        <p:grpSp>
          <p:nvGrpSpPr>
            <p:cNvPr id="20" name="Group 19"/>
            <p:cNvGrpSpPr/>
            <p:nvPr/>
          </p:nvGrpSpPr>
          <p:grpSpPr>
            <a:xfrm>
              <a:off x="1181100" y="5537200"/>
              <a:ext cx="7668515" cy="406909"/>
              <a:chOff x="1181100" y="5537200"/>
              <a:chExt cx="7668515" cy="406909"/>
            </a:xfrm>
          </p:grpSpPr>
          <p:grpSp>
            <p:nvGrpSpPr>
              <p:cNvPr id="8" name="Group 7"/>
              <p:cNvGrpSpPr/>
              <p:nvPr/>
            </p:nvGrpSpPr>
            <p:grpSpPr>
              <a:xfrm>
                <a:off x="1181100" y="5537200"/>
                <a:ext cx="7668515" cy="406909"/>
                <a:chOff x="1181100" y="5537200"/>
                <a:chExt cx="7668515" cy="406909"/>
              </a:xfrm>
            </p:grpSpPr>
            <p:sp>
              <p:nvSpPr>
                <p:cNvPr id="3" name="Freeform 2"/>
                <p:cNvSpPr/>
                <p:nvPr/>
              </p:nvSpPr>
              <p:spPr>
                <a:xfrm>
                  <a:off x="1191768" y="5717233"/>
                  <a:ext cx="7656322" cy="15368"/>
                </a:xfrm>
                <a:custGeom>
                  <a:avLst/>
                  <a:gdLst/>
                  <a:ahLst/>
                  <a:cxnLst/>
                  <a:rect l="0" t="0" r="0" b="0"/>
                  <a:pathLst>
                    <a:path w="7656322" h="15368">
                      <a:moveTo>
                        <a:pt x="0" y="15367"/>
                      </a:moveTo>
                      <a:lnTo>
                        <a:pt x="0" y="0"/>
                      </a:lnTo>
                      <a:lnTo>
                        <a:pt x="7656321" y="0"/>
                      </a:lnTo>
                      <a:lnTo>
                        <a:pt x="7656321" y="1536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1181100" y="5537200"/>
                  <a:ext cx="221108" cy="212726"/>
                </a:xfrm>
                <a:custGeom>
                  <a:avLst/>
                  <a:gdLst/>
                  <a:ahLst/>
                  <a:cxnLst/>
                  <a:rect l="0" t="0" r="0" b="0"/>
                  <a:pathLst>
                    <a:path w="221108" h="212726">
                      <a:moveTo>
                        <a:pt x="10668" y="212725"/>
                      </a:moveTo>
                      <a:lnTo>
                        <a:pt x="0" y="201930"/>
                      </a:lnTo>
                      <a:lnTo>
                        <a:pt x="210312" y="0"/>
                      </a:lnTo>
                      <a:lnTo>
                        <a:pt x="221107" y="1066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1184148" y="5730748"/>
                  <a:ext cx="221108" cy="212726"/>
                </a:xfrm>
                <a:custGeom>
                  <a:avLst/>
                  <a:gdLst/>
                  <a:ahLst/>
                  <a:cxnLst/>
                  <a:rect l="0" t="0" r="0" b="0"/>
                  <a:pathLst>
                    <a:path w="221108" h="212726">
                      <a:moveTo>
                        <a:pt x="0" y="10668"/>
                      </a:moveTo>
                      <a:lnTo>
                        <a:pt x="10795" y="0"/>
                      </a:lnTo>
                      <a:lnTo>
                        <a:pt x="221107" y="201930"/>
                      </a:lnTo>
                      <a:lnTo>
                        <a:pt x="210439" y="21272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8628507" y="5537962"/>
                  <a:ext cx="221108" cy="212726"/>
                </a:xfrm>
                <a:custGeom>
                  <a:avLst/>
                  <a:gdLst/>
                  <a:ahLst/>
                  <a:cxnLst/>
                  <a:rect l="0" t="0" r="0" b="0"/>
                  <a:pathLst>
                    <a:path w="221108" h="212726">
                      <a:moveTo>
                        <a:pt x="221107" y="201930"/>
                      </a:moveTo>
                      <a:lnTo>
                        <a:pt x="210439" y="212725"/>
                      </a:lnTo>
                      <a:lnTo>
                        <a:pt x="0" y="10795"/>
                      </a:lnTo>
                      <a:lnTo>
                        <a:pt x="10668"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8625332" y="5731510"/>
                  <a:ext cx="221235" cy="212599"/>
                </a:xfrm>
                <a:custGeom>
                  <a:avLst/>
                  <a:gdLst/>
                  <a:ahLst/>
                  <a:cxnLst/>
                  <a:rect l="0" t="0" r="0" b="0"/>
                  <a:pathLst>
                    <a:path w="221235" h="212599">
                      <a:moveTo>
                        <a:pt x="210439" y="0"/>
                      </a:moveTo>
                      <a:lnTo>
                        <a:pt x="221234" y="10795"/>
                      </a:lnTo>
                      <a:lnTo>
                        <a:pt x="10795" y="212598"/>
                      </a:lnTo>
                      <a:lnTo>
                        <a:pt x="0" y="20193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a:off x="8166100" y="55753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7543800" y="55753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6883400" y="55753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6261100" y="55753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5638800" y="55753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343400" y="55880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3721100" y="55880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060700" y="55880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2438400" y="55880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1816100" y="55880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991100" y="55753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1663700" y="5918200"/>
              <a:ext cx="609600" cy="490021"/>
            </a:xfrm>
            <a:prstGeom prst="rect">
              <a:avLst/>
            </a:prstGeom>
            <a:noFill/>
          </p:spPr>
          <p:txBody>
            <a:bodyPr vert="horz" rtlCol="0">
              <a:spAutoFit/>
            </a:bodyPr>
            <a:lstStyle/>
            <a:p>
              <a:r>
                <a:rPr lang="en-US" b="1" smtClean="0">
                  <a:solidFill>
                    <a:srgbClr val="000000"/>
                  </a:solidFill>
                  <a:latin typeface="Arial - 24"/>
                </a:rPr>
                <a:t>1</a:t>
              </a:r>
              <a:endParaRPr lang="en-US" b="1">
                <a:solidFill>
                  <a:srgbClr val="000000"/>
                </a:solidFill>
                <a:latin typeface="Arial - 24"/>
              </a:endParaRPr>
            </a:p>
          </p:txBody>
        </p:sp>
        <p:sp>
          <p:nvSpPr>
            <p:cNvPr id="22" name="TextBox 21"/>
            <p:cNvSpPr txBox="1"/>
            <p:nvPr/>
          </p:nvSpPr>
          <p:spPr>
            <a:xfrm>
              <a:off x="2286000" y="5918200"/>
              <a:ext cx="609600" cy="490021"/>
            </a:xfrm>
            <a:prstGeom prst="rect">
              <a:avLst/>
            </a:prstGeom>
            <a:noFill/>
          </p:spPr>
          <p:txBody>
            <a:bodyPr vert="horz" rtlCol="0">
              <a:spAutoFit/>
            </a:bodyPr>
            <a:lstStyle/>
            <a:p>
              <a:r>
                <a:rPr lang="en-US" b="1" smtClean="0">
                  <a:solidFill>
                    <a:srgbClr val="000000"/>
                  </a:solidFill>
                  <a:latin typeface="Arial - 24"/>
                </a:rPr>
                <a:t>2</a:t>
              </a:r>
              <a:endParaRPr lang="en-US" b="1">
                <a:solidFill>
                  <a:srgbClr val="000000"/>
                </a:solidFill>
                <a:latin typeface="Arial - 24"/>
              </a:endParaRPr>
            </a:p>
          </p:txBody>
        </p:sp>
        <p:sp>
          <p:nvSpPr>
            <p:cNvPr id="23" name="TextBox 22"/>
            <p:cNvSpPr txBox="1"/>
            <p:nvPr/>
          </p:nvSpPr>
          <p:spPr>
            <a:xfrm>
              <a:off x="2908299" y="5918200"/>
              <a:ext cx="609600" cy="490021"/>
            </a:xfrm>
            <a:prstGeom prst="rect">
              <a:avLst/>
            </a:prstGeom>
            <a:noFill/>
          </p:spPr>
          <p:txBody>
            <a:bodyPr vert="horz" rtlCol="0">
              <a:spAutoFit/>
            </a:bodyPr>
            <a:lstStyle/>
            <a:p>
              <a:r>
                <a:rPr lang="en-US" b="1" smtClean="0">
                  <a:solidFill>
                    <a:srgbClr val="000000"/>
                  </a:solidFill>
                  <a:latin typeface="Arial - 24"/>
                </a:rPr>
                <a:t>3</a:t>
              </a:r>
              <a:endParaRPr lang="en-US" b="1">
                <a:solidFill>
                  <a:srgbClr val="000000"/>
                </a:solidFill>
                <a:latin typeface="Arial - 24"/>
              </a:endParaRPr>
            </a:p>
          </p:txBody>
        </p:sp>
        <p:sp>
          <p:nvSpPr>
            <p:cNvPr id="24" name="TextBox 23"/>
            <p:cNvSpPr txBox="1"/>
            <p:nvPr/>
          </p:nvSpPr>
          <p:spPr>
            <a:xfrm>
              <a:off x="3568701" y="5918200"/>
              <a:ext cx="609600" cy="490021"/>
            </a:xfrm>
            <a:prstGeom prst="rect">
              <a:avLst/>
            </a:prstGeom>
            <a:noFill/>
          </p:spPr>
          <p:txBody>
            <a:bodyPr vert="horz" rtlCol="0">
              <a:spAutoFit/>
            </a:bodyPr>
            <a:lstStyle/>
            <a:p>
              <a:r>
                <a:rPr lang="en-US" b="1" smtClean="0">
                  <a:solidFill>
                    <a:srgbClr val="000000"/>
                  </a:solidFill>
                  <a:latin typeface="Arial - 24"/>
                </a:rPr>
                <a:t>4</a:t>
              </a:r>
              <a:endParaRPr lang="en-US" b="1">
                <a:solidFill>
                  <a:srgbClr val="000000"/>
                </a:solidFill>
                <a:latin typeface="Arial - 24"/>
              </a:endParaRPr>
            </a:p>
          </p:txBody>
        </p:sp>
        <p:sp>
          <p:nvSpPr>
            <p:cNvPr id="25" name="TextBox 24"/>
            <p:cNvSpPr txBox="1"/>
            <p:nvPr/>
          </p:nvSpPr>
          <p:spPr>
            <a:xfrm>
              <a:off x="4203700" y="5918200"/>
              <a:ext cx="609600" cy="490021"/>
            </a:xfrm>
            <a:prstGeom prst="rect">
              <a:avLst/>
            </a:prstGeom>
            <a:noFill/>
          </p:spPr>
          <p:txBody>
            <a:bodyPr vert="horz" rtlCol="0">
              <a:spAutoFit/>
            </a:bodyPr>
            <a:lstStyle/>
            <a:p>
              <a:r>
                <a:rPr lang="en-US" b="1" smtClean="0">
                  <a:solidFill>
                    <a:srgbClr val="000000"/>
                  </a:solidFill>
                  <a:latin typeface="Arial - 24"/>
                </a:rPr>
                <a:t>5</a:t>
              </a:r>
              <a:endParaRPr lang="en-US" b="1">
                <a:solidFill>
                  <a:srgbClr val="000000"/>
                </a:solidFill>
                <a:latin typeface="Arial - 24"/>
              </a:endParaRPr>
            </a:p>
          </p:txBody>
        </p:sp>
        <p:sp>
          <p:nvSpPr>
            <p:cNvPr id="26" name="TextBox 25"/>
            <p:cNvSpPr txBox="1"/>
            <p:nvPr/>
          </p:nvSpPr>
          <p:spPr>
            <a:xfrm>
              <a:off x="4851400" y="5905500"/>
              <a:ext cx="609600" cy="490021"/>
            </a:xfrm>
            <a:prstGeom prst="rect">
              <a:avLst/>
            </a:prstGeom>
            <a:noFill/>
          </p:spPr>
          <p:txBody>
            <a:bodyPr vert="horz" rtlCol="0">
              <a:spAutoFit/>
            </a:bodyPr>
            <a:lstStyle/>
            <a:p>
              <a:r>
                <a:rPr lang="en-US" b="1" smtClean="0">
                  <a:solidFill>
                    <a:srgbClr val="000000"/>
                  </a:solidFill>
                  <a:latin typeface="Arial - 24"/>
                </a:rPr>
                <a:t>6</a:t>
              </a:r>
              <a:endParaRPr lang="en-US" b="1">
                <a:solidFill>
                  <a:srgbClr val="000000"/>
                </a:solidFill>
                <a:latin typeface="Arial - 24"/>
              </a:endParaRPr>
            </a:p>
          </p:txBody>
        </p:sp>
        <p:sp>
          <p:nvSpPr>
            <p:cNvPr id="27" name="TextBox 26"/>
            <p:cNvSpPr txBox="1"/>
            <p:nvPr/>
          </p:nvSpPr>
          <p:spPr>
            <a:xfrm>
              <a:off x="5499100" y="5905500"/>
              <a:ext cx="609600" cy="490021"/>
            </a:xfrm>
            <a:prstGeom prst="rect">
              <a:avLst/>
            </a:prstGeom>
            <a:noFill/>
          </p:spPr>
          <p:txBody>
            <a:bodyPr vert="horz" rtlCol="0">
              <a:spAutoFit/>
            </a:bodyPr>
            <a:lstStyle/>
            <a:p>
              <a:r>
                <a:rPr lang="en-US" b="1" smtClean="0">
                  <a:solidFill>
                    <a:srgbClr val="000000"/>
                  </a:solidFill>
                  <a:latin typeface="Arial - 24"/>
                </a:rPr>
                <a:t>7</a:t>
              </a:r>
              <a:endParaRPr lang="en-US" b="1">
                <a:solidFill>
                  <a:srgbClr val="000000"/>
                </a:solidFill>
                <a:latin typeface="Arial - 24"/>
              </a:endParaRPr>
            </a:p>
          </p:txBody>
        </p:sp>
        <p:sp>
          <p:nvSpPr>
            <p:cNvPr id="28" name="TextBox 27"/>
            <p:cNvSpPr txBox="1"/>
            <p:nvPr/>
          </p:nvSpPr>
          <p:spPr>
            <a:xfrm>
              <a:off x="6121399" y="5892801"/>
              <a:ext cx="609600" cy="490021"/>
            </a:xfrm>
            <a:prstGeom prst="rect">
              <a:avLst/>
            </a:prstGeom>
            <a:noFill/>
          </p:spPr>
          <p:txBody>
            <a:bodyPr vert="horz" rtlCol="0">
              <a:spAutoFit/>
            </a:bodyPr>
            <a:lstStyle/>
            <a:p>
              <a:r>
                <a:rPr lang="en-US" b="1" smtClean="0">
                  <a:solidFill>
                    <a:srgbClr val="000000"/>
                  </a:solidFill>
                  <a:latin typeface="Arial - 24"/>
                </a:rPr>
                <a:t>8</a:t>
              </a:r>
              <a:endParaRPr lang="en-US" b="1">
                <a:solidFill>
                  <a:srgbClr val="000000"/>
                </a:solidFill>
                <a:latin typeface="Arial - 24"/>
              </a:endParaRPr>
            </a:p>
          </p:txBody>
        </p:sp>
        <p:sp>
          <p:nvSpPr>
            <p:cNvPr id="29" name="TextBox 28"/>
            <p:cNvSpPr txBox="1"/>
            <p:nvPr/>
          </p:nvSpPr>
          <p:spPr>
            <a:xfrm>
              <a:off x="6731000" y="5905500"/>
              <a:ext cx="609600" cy="490021"/>
            </a:xfrm>
            <a:prstGeom prst="rect">
              <a:avLst/>
            </a:prstGeom>
            <a:noFill/>
          </p:spPr>
          <p:txBody>
            <a:bodyPr vert="horz" rtlCol="0">
              <a:spAutoFit/>
            </a:bodyPr>
            <a:lstStyle/>
            <a:p>
              <a:r>
                <a:rPr lang="en-US" b="1" smtClean="0">
                  <a:solidFill>
                    <a:srgbClr val="000000"/>
                  </a:solidFill>
                  <a:latin typeface="Arial - 24"/>
                </a:rPr>
                <a:t>9</a:t>
              </a:r>
              <a:endParaRPr lang="en-US" b="1">
                <a:solidFill>
                  <a:srgbClr val="000000"/>
                </a:solidFill>
                <a:latin typeface="Arial - 24"/>
              </a:endParaRPr>
            </a:p>
          </p:txBody>
        </p:sp>
        <p:sp>
          <p:nvSpPr>
            <p:cNvPr id="30" name="TextBox 29"/>
            <p:cNvSpPr txBox="1"/>
            <p:nvPr/>
          </p:nvSpPr>
          <p:spPr>
            <a:xfrm>
              <a:off x="7315200" y="5918200"/>
              <a:ext cx="762000" cy="490021"/>
            </a:xfrm>
            <a:prstGeom prst="rect">
              <a:avLst/>
            </a:prstGeom>
            <a:noFill/>
          </p:spPr>
          <p:txBody>
            <a:bodyPr vert="horz" rtlCol="0">
              <a:spAutoFit/>
            </a:bodyPr>
            <a:lstStyle/>
            <a:p>
              <a:r>
                <a:rPr lang="en-US" b="1" smtClean="0">
                  <a:solidFill>
                    <a:srgbClr val="000000"/>
                  </a:solidFill>
                  <a:latin typeface="Arial - 24"/>
                </a:rPr>
                <a:t>10</a:t>
              </a:r>
              <a:endParaRPr lang="en-US" b="1">
                <a:solidFill>
                  <a:srgbClr val="000000"/>
                </a:solidFill>
                <a:latin typeface="Arial - 24"/>
              </a:endParaRPr>
            </a:p>
          </p:txBody>
        </p:sp>
      </p:grpSp>
      <p:sp>
        <p:nvSpPr>
          <p:cNvPr id="32" name="TextBox 31"/>
          <p:cNvSpPr txBox="1"/>
          <p:nvPr/>
        </p:nvSpPr>
        <p:spPr>
          <a:xfrm>
            <a:off x="582344" y="1273841"/>
            <a:ext cx="8435340" cy="1545543"/>
          </a:xfrm>
          <a:prstGeom prst="rect">
            <a:avLst/>
          </a:prstGeom>
          <a:noFill/>
        </p:spPr>
        <p:txBody>
          <a:bodyPr vert="horz" lIns="67556" tIns="33778" rIns="67556" bIns="33778" rtlCol="0">
            <a:spAutoFit/>
          </a:bodyPr>
          <a:lstStyle/>
          <a:p>
            <a:r>
              <a:rPr lang="en-US" sz="2400" b="1" dirty="0">
                <a:solidFill>
                  <a:srgbClr val="0000FF"/>
                </a:solidFill>
                <a:latin typeface="Arial" pitchFamily="34" charset="0"/>
                <a:cs typeface="Arial" pitchFamily="34" charset="0"/>
              </a:rPr>
              <a:t>3. Count the frequency of the first number and mark the</a:t>
            </a:r>
          </a:p>
          <a:p>
            <a:r>
              <a:rPr lang="en-US" sz="2400" b="1" dirty="0">
                <a:solidFill>
                  <a:srgbClr val="0000FF"/>
                </a:solidFill>
                <a:latin typeface="Arial" pitchFamily="34" charset="0"/>
                <a:cs typeface="Arial" pitchFamily="34" charset="0"/>
              </a:rPr>
              <a:t>    same amount of x's above that number on the line.</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4. Repeat step 3 until you complete the data set.</a:t>
            </a:r>
          </a:p>
        </p:txBody>
      </p:sp>
      <p:sp>
        <p:nvSpPr>
          <p:cNvPr id="76" name="TextBox 75"/>
          <p:cNvSpPr txBox="1"/>
          <p:nvPr/>
        </p:nvSpPr>
        <p:spPr>
          <a:xfrm>
            <a:off x="914402" y="5670102"/>
            <a:ext cx="7848600" cy="806879"/>
          </a:xfrm>
          <a:prstGeom prst="rect">
            <a:avLst/>
          </a:prstGeom>
          <a:noFill/>
        </p:spPr>
        <p:txBody>
          <a:bodyPr vert="horz" wrap="square" lIns="67556" tIns="33778" rIns="67556" bIns="33778" rtlCol="0">
            <a:spAutoFit/>
          </a:bodyPr>
          <a:lstStyle/>
          <a:p>
            <a:r>
              <a:rPr lang="en-US" sz="2400" b="1" dirty="0">
                <a:solidFill>
                  <a:srgbClr val="0000FF"/>
                </a:solidFill>
                <a:latin typeface="Arial" pitchFamily="34" charset="0"/>
                <a:cs typeface="Arial" pitchFamily="34" charset="0"/>
              </a:rPr>
              <a:t>How many miles is Miley most likely to bike on her last day?</a:t>
            </a:r>
          </a:p>
        </p:txBody>
      </p:sp>
      <p:pic>
        <p:nvPicPr>
          <p:cNvPr id="84" name="Picture 8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5400" y="3352802"/>
            <a:ext cx="4937760" cy="1363249"/>
          </a:xfrm>
          <a:prstGeom prst="rect">
            <a:avLst/>
          </a:prstGeom>
        </p:spPr>
      </p:pic>
      <p:grpSp>
        <p:nvGrpSpPr>
          <p:cNvPr id="87" name="Group 86"/>
          <p:cNvGrpSpPr/>
          <p:nvPr/>
        </p:nvGrpSpPr>
        <p:grpSpPr>
          <a:xfrm>
            <a:off x="1092634" y="3147074"/>
            <a:ext cx="6006214" cy="1568977"/>
            <a:chOff x="1092632" y="3147072"/>
            <a:chExt cx="6006214" cy="1568977"/>
          </a:xfrm>
        </p:grpSpPr>
        <p:sp>
          <p:nvSpPr>
            <p:cNvPr id="85" name="Rectangle 84"/>
            <p:cNvSpPr/>
            <p:nvPr/>
          </p:nvSpPr>
          <p:spPr>
            <a:xfrm>
              <a:off x="1092632" y="3147072"/>
              <a:ext cx="6006214" cy="156897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3084356" y="3810000"/>
              <a:ext cx="2279412" cy="292388"/>
            </a:xfrm>
            <a:prstGeom prst="rect">
              <a:avLst/>
            </a:prstGeom>
            <a:noFill/>
          </p:spPr>
          <p:txBody>
            <a:bodyPr wrap="square" rtlCol="0">
              <a:spAutoFit/>
            </a:bodyPr>
            <a:lstStyle/>
            <a:p>
              <a:pPr algn="ctr"/>
              <a:r>
                <a:rPr lang="en-US" dirty="0" smtClean="0"/>
                <a:t>Click to reveal</a:t>
              </a:r>
              <a:endParaRPr lang="en-US" dirty="0"/>
            </a:p>
          </p:txBody>
        </p:sp>
      </p:grpSp>
    </p:spTree>
    <p:extLst>
      <p:ext uri="{BB962C8B-B14F-4D97-AF65-F5344CB8AC3E}">
        <p14:creationId xmlns:p14="http://schemas.microsoft.com/office/powerpoint/2010/main" xmlns="" val="22607008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7"/>
                                        </p:tgtEl>
                                      </p:cBhvr>
                                    </p:animEffect>
                                    <p:set>
                                      <p:cBhvr>
                                        <p:cTn id="7" dur="1" fill="hold">
                                          <p:stCondLst>
                                            <p:cond delay="499"/>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87"/>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94360" y="359439"/>
            <a:ext cx="8321040" cy="1545543"/>
          </a:xfrm>
          <a:prstGeom prst="rect">
            <a:avLst/>
          </a:prstGeom>
          <a:noFill/>
        </p:spPr>
        <p:txBody>
          <a:bodyPr vert="horz" wrap="square" lIns="67556" tIns="33778" rIns="67556" bIns="33778" rtlCol="0">
            <a:spAutoFit/>
          </a:bodyPr>
          <a:lstStyle/>
          <a:p>
            <a:r>
              <a:rPr lang="en-US" sz="2400" b="1" dirty="0">
                <a:solidFill>
                  <a:srgbClr val="0000FF"/>
                </a:solidFill>
                <a:latin typeface="Arial" pitchFamily="34" charset="0"/>
                <a:cs typeface="Arial" pitchFamily="34" charset="0"/>
              </a:rPr>
              <a:t>Ms. Ruiz made a line plot to show the scores her students got on a test. Below is Ms. Ruiz's dot plot.</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Use the dot plot to answer the next few questions.</a:t>
            </a:r>
          </a:p>
        </p:txBody>
      </p:sp>
      <p:grpSp>
        <p:nvGrpSpPr>
          <p:cNvPr id="29" name="Group 28"/>
          <p:cNvGrpSpPr/>
          <p:nvPr/>
        </p:nvGrpSpPr>
        <p:grpSpPr>
          <a:xfrm>
            <a:off x="914400" y="2744298"/>
            <a:ext cx="6901664" cy="2665902"/>
            <a:chOff x="1016000" y="2768600"/>
            <a:chExt cx="7668515" cy="4467855"/>
          </a:xfrm>
        </p:grpSpPr>
        <p:grpSp>
          <p:nvGrpSpPr>
            <p:cNvPr id="22" name="Group 21"/>
            <p:cNvGrpSpPr/>
            <p:nvPr/>
          </p:nvGrpSpPr>
          <p:grpSpPr>
            <a:xfrm>
              <a:off x="1016000" y="6045200"/>
              <a:ext cx="7668515" cy="1191255"/>
              <a:chOff x="1016000" y="6045200"/>
              <a:chExt cx="7668515" cy="1191255"/>
            </a:xfrm>
          </p:grpSpPr>
          <p:grpSp>
            <p:nvGrpSpPr>
              <p:cNvPr id="15" name="Group 14"/>
              <p:cNvGrpSpPr/>
              <p:nvPr/>
            </p:nvGrpSpPr>
            <p:grpSpPr>
              <a:xfrm>
                <a:off x="1016000" y="6045200"/>
                <a:ext cx="7668515" cy="457200"/>
                <a:chOff x="1016000" y="6045200"/>
                <a:chExt cx="7668515" cy="457200"/>
              </a:xfrm>
            </p:grpSpPr>
            <p:grpSp>
              <p:nvGrpSpPr>
                <p:cNvPr id="8" name="Group 7"/>
                <p:cNvGrpSpPr/>
                <p:nvPr/>
              </p:nvGrpSpPr>
              <p:grpSpPr>
                <a:xfrm>
                  <a:off x="1016000" y="6083300"/>
                  <a:ext cx="7668515" cy="406909"/>
                  <a:chOff x="1016000" y="6083300"/>
                  <a:chExt cx="7668515" cy="406909"/>
                </a:xfrm>
              </p:grpSpPr>
              <p:sp>
                <p:nvSpPr>
                  <p:cNvPr id="3" name="Freeform 2"/>
                  <p:cNvSpPr/>
                  <p:nvPr/>
                </p:nvSpPr>
                <p:spPr>
                  <a:xfrm>
                    <a:off x="1026668" y="6277610"/>
                    <a:ext cx="7656322" cy="15368"/>
                  </a:xfrm>
                  <a:custGeom>
                    <a:avLst/>
                    <a:gdLst/>
                    <a:ahLst/>
                    <a:cxnLst/>
                    <a:rect l="0" t="0" r="0" b="0"/>
                    <a:pathLst>
                      <a:path w="7656322" h="15368">
                        <a:moveTo>
                          <a:pt x="0" y="15367"/>
                        </a:moveTo>
                        <a:lnTo>
                          <a:pt x="0" y="0"/>
                        </a:lnTo>
                        <a:lnTo>
                          <a:pt x="7656321" y="0"/>
                        </a:lnTo>
                        <a:lnTo>
                          <a:pt x="7656321" y="1536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1016000" y="6083300"/>
                    <a:ext cx="221108" cy="212726"/>
                  </a:xfrm>
                  <a:custGeom>
                    <a:avLst/>
                    <a:gdLst/>
                    <a:ahLst/>
                    <a:cxnLst/>
                    <a:rect l="0" t="0" r="0" b="0"/>
                    <a:pathLst>
                      <a:path w="221108" h="212726">
                        <a:moveTo>
                          <a:pt x="10668" y="212725"/>
                        </a:moveTo>
                        <a:lnTo>
                          <a:pt x="0" y="201930"/>
                        </a:lnTo>
                        <a:lnTo>
                          <a:pt x="210312" y="0"/>
                        </a:lnTo>
                        <a:lnTo>
                          <a:pt x="221107" y="1066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1019048" y="6276848"/>
                    <a:ext cx="221108" cy="212726"/>
                  </a:xfrm>
                  <a:custGeom>
                    <a:avLst/>
                    <a:gdLst/>
                    <a:ahLst/>
                    <a:cxnLst/>
                    <a:rect l="0" t="0" r="0" b="0"/>
                    <a:pathLst>
                      <a:path w="221108" h="212726">
                        <a:moveTo>
                          <a:pt x="0" y="10668"/>
                        </a:moveTo>
                        <a:lnTo>
                          <a:pt x="10795" y="0"/>
                        </a:lnTo>
                        <a:lnTo>
                          <a:pt x="221107" y="201930"/>
                        </a:lnTo>
                        <a:lnTo>
                          <a:pt x="210439" y="21272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8463407" y="6084062"/>
                    <a:ext cx="221108" cy="212726"/>
                  </a:xfrm>
                  <a:custGeom>
                    <a:avLst/>
                    <a:gdLst/>
                    <a:ahLst/>
                    <a:cxnLst/>
                    <a:rect l="0" t="0" r="0" b="0"/>
                    <a:pathLst>
                      <a:path w="221108" h="212726">
                        <a:moveTo>
                          <a:pt x="221107" y="201930"/>
                        </a:moveTo>
                        <a:lnTo>
                          <a:pt x="210439" y="212725"/>
                        </a:lnTo>
                        <a:lnTo>
                          <a:pt x="0" y="10795"/>
                        </a:lnTo>
                        <a:lnTo>
                          <a:pt x="10668"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8460232" y="6277610"/>
                    <a:ext cx="221235" cy="212599"/>
                  </a:xfrm>
                  <a:custGeom>
                    <a:avLst/>
                    <a:gdLst/>
                    <a:ahLst/>
                    <a:cxnLst/>
                    <a:rect l="0" t="0" r="0" b="0"/>
                    <a:pathLst>
                      <a:path w="221235" h="212599">
                        <a:moveTo>
                          <a:pt x="210439" y="0"/>
                        </a:moveTo>
                        <a:lnTo>
                          <a:pt x="221234" y="10795"/>
                        </a:lnTo>
                        <a:lnTo>
                          <a:pt x="10795" y="212598"/>
                        </a:lnTo>
                        <a:lnTo>
                          <a:pt x="0" y="20193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Straight Connector 8"/>
                <p:cNvCxnSpPr/>
                <p:nvPr/>
              </p:nvCxnSpPr>
              <p:spPr>
                <a:xfrm>
                  <a:off x="1943100" y="6045200"/>
                  <a:ext cx="0" cy="4445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111500" y="6057900"/>
                  <a:ext cx="0" cy="4445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79900" y="6057900"/>
                  <a:ext cx="0" cy="4445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422900" y="6057900"/>
                  <a:ext cx="0" cy="4445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565900" y="6045200"/>
                  <a:ext cx="0" cy="4445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696200" y="6045200"/>
                  <a:ext cx="0" cy="4445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1612900" y="6540500"/>
                <a:ext cx="1092200" cy="670555"/>
              </a:xfrm>
              <a:prstGeom prst="rect">
                <a:avLst/>
              </a:prstGeom>
              <a:noFill/>
            </p:spPr>
            <p:txBody>
              <a:bodyPr vert="horz" rtlCol="0">
                <a:spAutoFit/>
              </a:bodyPr>
              <a:lstStyle/>
              <a:p>
                <a:r>
                  <a:rPr lang="en-US" sz="2000" b="1">
                    <a:solidFill>
                      <a:srgbClr val="000000"/>
                    </a:solidFill>
                    <a:latin typeface="Arial - 36"/>
                  </a:rPr>
                  <a:t>75</a:t>
                </a:r>
              </a:p>
            </p:txBody>
          </p:sp>
          <p:sp>
            <p:nvSpPr>
              <p:cNvPr id="17" name="TextBox 16"/>
              <p:cNvSpPr txBox="1"/>
              <p:nvPr/>
            </p:nvSpPr>
            <p:spPr>
              <a:xfrm>
                <a:off x="2781300" y="6553200"/>
                <a:ext cx="1092200" cy="670555"/>
              </a:xfrm>
              <a:prstGeom prst="rect">
                <a:avLst/>
              </a:prstGeom>
              <a:noFill/>
            </p:spPr>
            <p:txBody>
              <a:bodyPr vert="horz" rtlCol="0">
                <a:spAutoFit/>
              </a:bodyPr>
              <a:lstStyle/>
              <a:p>
                <a:r>
                  <a:rPr lang="en-US" sz="2000" b="1">
                    <a:solidFill>
                      <a:srgbClr val="000000"/>
                    </a:solidFill>
                    <a:latin typeface="Arial - 36"/>
                  </a:rPr>
                  <a:t>80</a:t>
                </a:r>
              </a:p>
            </p:txBody>
          </p:sp>
          <p:sp>
            <p:nvSpPr>
              <p:cNvPr id="18" name="TextBox 17"/>
              <p:cNvSpPr txBox="1"/>
              <p:nvPr/>
            </p:nvSpPr>
            <p:spPr>
              <a:xfrm>
                <a:off x="3962400" y="6565900"/>
                <a:ext cx="1092200" cy="670555"/>
              </a:xfrm>
              <a:prstGeom prst="rect">
                <a:avLst/>
              </a:prstGeom>
              <a:noFill/>
            </p:spPr>
            <p:txBody>
              <a:bodyPr vert="horz" rtlCol="0">
                <a:spAutoFit/>
              </a:bodyPr>
              <a:lstStyle/>
              <a:p>
                <a:r>
                  <a:rPr lang="en-US" sz="2000" b="1">
                    <a:solidFill>
                      <a:srgbClr val="000000"/>
                    </a:solidFill>
                    <a:latin typeface="Arial - 36"/>
                  </a:rPr>
                  <a:t>85</a:t>
                </a:r>
              </a:p>
            </p:txBody>
          </p:sp>
          <p:sp>
            <p:nvSpPr>
              <p:cNvPr id="19" name="TextBox 18"/>
              <p:cNvSpPr txBox="1"/>
              <p:nvPr/>
            </p:nvSpPr>
            <p:spPr>
              <a:xfrm>
                <a:off x="5118100" y="6540500"/>
                <a:ext cx="1092200" cy="670555"/>
              </a:xfrm>
              <a:prstGeom prst="rect">
                <a:avLst/>
              </a:prstGeom>
              <a:noFill/>
            </p:spPr>
            <p:txBody>
              <a:bodyPr vert="horz" rtlCol="0">
                <a:spAutoFit/>
              </a:bodyPr>
              <a:lstStyle/>
              <a:p>
                <a:r>
                  <a:rPr lang="en-US" sz="2000" b="1">
                    <a:solidFill>
                      <a:srgbClr val="000000"/>
                    </a:solidFill>
                    <a:latin typeface="Arial - 36"/>
                  </a:rPr>
                  <a:t>90</a:t>
                </a:r>
              </a:p>
            </p:txBody>
          </p:sp>
          <p:sp>
            <p:nvSpPr>
              <p:cNvPr id="20" name="TextBox 19"/>
              <p:cNvSpPr txBox="1"/>
              <p:nvPr/>
            </p:nvSpPr>
            <p:spPr>
              <a:xfrm>
                <a:off x="6261100" y="6540500"/>
                <a:ext cx="1092200" cy="670555"/>
              </a:xfrm>
              <a:prstGeom prst="rect">
                <a:avLst/>
              </a:prstGeom>
              <a:noFill/>
            </p:spPr>
            <p:txBody>
              <a:bodyPr vert="horz" rtlCol="0">
                <a:spAutoFit/>
              </a:bodyPr>
              <a:lstStyle/>
              <a:p>
                <a:r>
                  <a:rPr lang="en-US" sz="2000" b="1">
                    <a:solidFill>
                      <a:srgbClr val="000000"/>
                    </a:solidFill>
                    <a:latin typeface="Arial - 36"/>
                  </a:rPr>
                  <a:t>95</a:t>
                </a:r>
              </a:p>
            </p:txBody>
          </p:sp>
          <p:sp>
            <p:nvSpPr>
              <p:cNvPr id="21" name="TextBox 20"/>
              <p:cNvSpPr txBox="1"/>
              <p:nvPr/>
            </p:nvSpPr>
            <p:spPr>
              <a:xfrm>
                <a:off x="7264400" y="6553200"/>
                <a:ext cx="1346200" cy="670555"/>
              </a:xfrm>
              <a:prstGeom prst="rect">
                <a:avLst/>
              </a:prstGeom>
              <a:noFill/>
            </p:spPr>
            <p:txBody>
              <a:bodyPr vert="horz" rtlCol="0">
                <a:spAutoFit/>
              </a:bodyPr>
              <a:lstStyle/>
              <a:p>
                <a:r>
                  <a:rPr lang="en-US" sz="2000" b="1">
                    <a:solidFill>
                      <a:srgbClr val="000000"/>
                    </a:solidFill>
                    <a:latin typeface="Arial - 36"/>
                  </a:rPr>
                  <a:t>100</a:t>
                </a:r>
              </a:p>
            </p:txBody>
          </p:sp>
        </p:grpSp>
        <p:sp>
          <p:nvSpPr>
            <p:cNvPr id="23" name="TextBox 22"/>
            <p:cNvSpPr txBox="1"/>
            <p:nvPr/>
          </p:nvSpPr>
          <p:spPr>
            <a:xfrm>
              <a:off x="1803400" y="2768600"/>
              <a:ext cx="838200" cy="3249607"/>
            </a:xfrm>
            <a:prstGeom prst="rect">
              <a:avLst/>
            </a:prstGeom>
            <a:noFill/>
          </p:spPr>
          <p:txBody>
            <a:bodyPr vert="horz" rtlCol="0">
              <a:spAutoFit/>
            </a:bodyPr>
            <a:lstStyle/>
            <a:p>
              <a:r>
                <a:rPr lang="en-US" sz="2000" b="1">
                  <a:solidFill>
                    <a:srgbClr val="0000FF"/>
                  </a:solidFill>
                  <a:latin typeface="Arial - 36"/>
                </a:rPr>
                <a:t>x</a:t>
              </a:r>
            </a:p>
            <a:p>
              <a:r>
                <a:rPr lang="en-US" sz="2000" b="1">
                  <a:solidFill>
                    <a:srgbClr val="0000FF"/>
                  </a:solidFill>
                  <a:latin typeface="Arial - 36"/>
                </a:rPr>
                <a:t>x</a:t>
              </a:r>
            </a:p>
            <a:p>
              <a:r>
                <a:rPr lang="en-US" sz="2000" b="1">
                  <a:solidFill>
                    <a:srgbClr val="0000FF"/>
                  </a:solidFill>
                  <a:latin typeface="Arial - 36"/>
                </a:rPr>
                <a:t>x</a:t>
              </a:r>
            </a:p>
            <a:p>
              <a:r>
                <a:rPr lang="en-US" sz="2000" b="1">
                  <a:solidFill>
                    <a:srgbClr val="0000FF"/>
                  </a:solidFill>
                  <a:latin typeface="Arial - 36"/>
                </a:rPr>
                <a:t>x</a:t>
              </a:r>
            </a:p>
            <a:p>
              <a:r>
                <a:rPr lang="en-US" sz="2000" b="1">
                  <a:solidFill>
                    <a:srgbClr val="0000FF"/>
                  </a:solidFill>
                  <a:latin typeface="Arial - 36"/>
                </a:rPr>
                <a:t>x</a:t>
              </a:r>
            </a:p>
            <a:p>
              <a:r>
                <a:rPr lang="en-US" sz="2000" b="1">
                  <a:solidFill>
                    <a:srgbClr val="0000FF"/>
                  </a:solidFill>
                  <a:latin typeface="Arial - 36"/>
                </a:rPr>
                <a:t>x</a:t>
              </a:r>
            </a:p>
          </p:txBody>
        </p:sp>
        <p:sp>
          <p:nvSpPr>
            <p:cNvPr id="24" name="TextBox 23"/>
            <p:cNvSpPr txBox="1"/>
            <p:nvPr/>
          </p:nvSpPr>
          <p:spPr>
            <a:xfrm>
              <a:off x="2959100" y="3327401"/>
              <a:ext cx="838200" cy="2733798"/>
            </a:xfrm>
            <a:prstGeom prst="rect">
              <a:avLst/>
            </a:prstGeom>
            <a:noFill/>
          </p:spPr>
          <p:txBody>
            <a:bodyPr vert="horz" rtlCol="0">
              <a:spAutoFit/>
            </a:bodyPr>
            <a:lstStyle/>
            <a:p>
              <a:r>
                <a:rPr lang="en-US" sz="2000" b="1">
                  <a:solidFill>
                    <a:srgbClr val="0000FF"/>
                  </a:solidFill>
                  <a:latin typeface="Arial - 36"/>
                </a:rPr>
                <a:t>x</a:t>
              </a:r>
            </a:p>
            <a:p>
              <a:r>
                <a:rPr lang="en-US" sz="2000" b="1">
                  <a:solidFill>
                    <a:srgbClr val="0000FF"/>
                  </a:solidFill>
                  <a:latin typeface="Arial - 36"/>
                </a:rPr>
                <a:t>x</a:t>
              </a:r>
            </a:p>
            <a:p>
              <a:r>
                <a:rPr lang="en-US" sz="2000" b="1">
                  <a:solidFill>
                    <a:srgbClr val="0000FF"/>
                  </a:solidFill>
                  <a:latin typeface="Arial - 36"/>
                </a:rPr>
                <a:t>x</a:t>
              </a:r>
            </a:p>
            <a:p>
              <a:r>
                <a:rPr lang="en-US" sz="2000" b="1">
                  <a:solidFill>
                    <a:srgbClr val="0000FF"/>
                  </a:solidFill>
                  <a:latin typeface="Arial - 36"/>
                </a:rPr>
                <a:t>x</a:t>
              </a:r>
            </a:p>
            <a:p>
              <a:r>
                <a:rPr lang="en-US" sz="2000" b="1">
                  <a:solidFill>
                    <a:srgbClr val="0000FF"/>
                  </a:solidFill>
                  <a:latin typeface="Arial - 36"/>
                </a:rPr>
                <a:t>x</a:t>
              </a:r>
            </a:p>
          </p:txBody>
        </p:sp>
        <p:sp>
          <p:nvSpPr>
            <p:cNvPr id="25" name="TextBox 24"/>
            <p:cNvSpPr txBox="1"/>
            <p:nvPr/>
          </p:nvSpPr>
          <p:spPr>
            <a:xfrm>
              <a:off x="4127500" y="3340098"/>
              <a:ext cx="838200" cy="2733798"/>
            </a:xfrm>
            <a:prstGeom prst="rect">
              <a:avLst/>
            </a:prstGeom>
            <a:noFill/>
          </p:spPr>
          <p:txBody>
            <a:bodyPr vert="horz" rtlCol="0">
              <a:spAutoFit/>
            </a:bodyPr>
            <a:lstStyle/>
            <a:p>
              <a:r>
                <a:rPr lang="en-US" sz="2000" b="1">
                  <a:solidFill>
                    <a:srgbClr val="0000FF"/>
                  </a:solidFill>
                  <a:latin typeface="Arial - 36"/>
                </a:rPr>
                <a:t>x</a:t>
              </a:r>
            </a:p>
            <a:p>
              <a:r>
                <a:rPr lang="en-US" sz="2000" b="1">
                  <a:solidFill>
                    <a:srgbClr val="0000FF"/>
                  </a:solidFill>
                  <a:latin typeface="Arial - 36"/>
                </a:rPr>
                <a:t>x</a:t>
              </a:r>
            </a:p>
            <a:p>
              <a:r>
                <a:rPr lang="en-US" sz="2000" b="1">
                  <a:solidFill>
                    <a:srgbClr val="0000FF"/>
                  </a:solidFill>
                  <a:latin typeface="Arial - 36"/>
                </a:rPr>
                <a:t>x</a:t>
              </a:r>
            </a:p>
            <a:p>
              <a:r>
                <a:rPr lang="en-US" sz="2000" b="1">
                  <a:solidFill>
                    <a:srgbClr val="0000FF"/>
                  </a:solidFill>
                  <a:latin typeface="Arial - 36"/>
                </a:rPr>
                <a:t>x</a:t>
              </a:r>
            </a:p>
            <a:p>
              <a:r>
                <a:rPr lang="en-US" sz="2000" b="1">
                  <a:solidFill>
                    <a:srgbClr val="0000FF"/>
                  </a:solidFill>
                  <a:latin typeface="Arial - 36"/>
                </a:rPr>
                <a:t>x</a:t>
              </a:r>
            </a:p>
          </p:txBody>
        </p:sp>
        <p:sp>
          <p:nvSpPr>
            <p:cNvPr id="26" name="TextBox 25"/>
            <p:cNvSpPr txBox="1"/>
            <p:nvPr/>
          </p:nvSpPr>
          <p:spPr>
            <a:xfrm>
              <a:off x="5270500" y="2806701"/>
              <a:ext cx="838200" cy="3249607"/>
            </a:xfrm>
            <a:prstGeom prst="rect">
              <a:avLst/>
            </a:prstGeom>
            <a:noFill/>
          </p:spPr>
          <p:txBody>
            <a:bodyPr vert="horz" rtlCol="0">
              <a:spAutoFit/>
            </a:bodyPr>
            <a:lstStyle/>
            <a:p>
              <a:r>
                <a:rPr lang="en-US" sz="2000" b="1">
                  <a:solidFill>
                    <a:srgbClr val="0000FF"/>
                  </a:solidFill>
                  <a:latin typeface="Arial - 36"/>
                </a:rPr>
                <a:t>x</a:t>
              </a:r>
            </a:p>
            <a:p>
              <a:r>
                <a:rPr lang="en-US" sz="2000" b="1">
                  <a:solidFill>
                    <a:srgbClr val="0000FF"/>
                  </a:solidFill>
                  <a:latin typeface="Arial - 36"/>
                </a:rPr>
                <a:t>x</a:t>
              </a:r>
            </a:p>
            <a:p>
              <a:r>
                <a:rPr lang="en-US" sz="2000" b="1">
                  <a:solidFill>
                    <a:srgbClr val="0000FF"/>
                  </a:solidFill>
                  <a:latin typeface="Arial - 36"/>
                </a:rPr>
                <a:t>x</a:t>
              </a:r>
            </a:p>
            <a:p>
              <a:r>
                <a:rPr lang="en-US" sz="2000" b="1">
                  <a:solidFill>
                    <a:srgbClr val="0000FF"/>
                  </a:solidFill>
                  <a:latin typeface="Arial - 36"/>
                </a:rPr>
                <a:t>x</a:t>
              </a:r>
            </a:p>
            <a:p>
              <a:r>
                <a:rPr lang="en-US" sz="2000" b="1">
                  <a:solidFill>
                    <a:srgbClr val="0000FF"/>
                  </a:solidFill>
                  <a:latin typeface="Arial - 36"/>
                </a:rPr>
                <a:t>x</a:t>
              </a:r>
            </a:p>
            <a:p>
              <a:r>
                <a:rPr lang="en-US" sz="2000" b="1">
                  <a:solidFill>
                    <a:srgbClr val="0000FF"/>
                  </a:solidFill>
                  <a:latin typeface="Arial - 36"/>
                </a:rPr>
                <a:t>x</a:t>
              </a:r>
            </a:p>
          </p:txBody>
        </p:sp>
        <p:sp>
          <p:nvSpPr>
            <p:cNvPr id="27" name="TextBox 26"/>
            <p:cNvSpPr txBox="1"/>
            <p:nvPr/>
          </p:nvSpPr>
          <p:spPr>
            <a:xfrm>
              <a:off x="6413500" y="4445000"/>
              <a:ext cx="838200" cy="1702176"/>
            </a:xfrm>
            <a:prstGeom prst="rect">
              <a:avLst/>
            </a:prstGeom>
            <a:noFill/>
          </p:spPr>
          <p:txBody>
            <a:bodyPr vert="horz" rtlCol="0">
              <a:spAutoFit/>
            </a:bodyPr>
            <a:lstStyle/>
            <a:p>
              <a:r>
                <a:rPr lang="en-US" sz="2000" b="1">
                  <a:solidFill>
                    <a:srgbClr val="0000FF"/>
                  </a:solidFill>
                  <a:latin typeface="Arial - 36"/>
                </a:rPr>
                <a:t>x</a:t>
              </a:r>
            </a:p>
            <a:p>
              <a:r>
                <a:rPr lang="en-US" sz="2000" b="1">
                  <a:solidFill>
                    <a:srgbClr val="0000FF"/>
                  </a:solidFill>
                  <a:latin typeface="Arial - 36"/>
                </a:rPr>
                <a:t>x</a:t>
              </a:r>
            </a:p>
            <a:p>
              <a:r>
                <a:rPr lang="en-US" sz="2000" b="1">
                  <a:solidFill>
                    <a:srgbClr val="0000FF"/>
                  </a:solidFill>
                  <a:latin typeface="Arial - 36"/>
                </a:rPr>
                <a:t>x</a:t>
              </a:r>
            </a:p>
          </p:txBody>
        </p:sp>
        <p:sp>
          <p:nvSpPr>
            <p:cNvPr id="28" name="TextBox 27"/>
            <p:cNvSpPr txBox="1"/>
            <p:nvPr/>
          </p:nvSpPr>
          <p:spPr>
            <a:xfrm>
              <a:off x="7531100" y="3898900"/>
              <a:ext cx="838200" cy="2217986"/>
            </a:xfrm>
            <a:prstGeom prst="rect">
              <a:avLst/>
            </a:prstGeom>
            <a:noFill/>
          </p:spPr>
          <p:txBody>
            <a:bodyPr vert="horz" rtlCol="0">
              <a:spAutoFit/>
            </a:bodyPr>
            <a:lstStyle/>
            <a:p>
              <a:r>
                <a:rPr lang="en-US" sz="2000" b="1">
                  <a:solidFill>
                    <a:srgbClr val="0000FF"/>
                  </a:solidFill>
                  <a:latin typeface="Arial - 36"/>
                </a:rPr>
                <a:t>x</a:t>
              </a:r>
            </a:p>
            <a:p>
              <a:r>
                <a:rPr lang="en-US" sz="2000" b="1">
                  <a:solidFill>
                    <a:srgbClr val="0000FF"/>
                  </a:solidFill>
                  <a:latin typeface="Arial - 36"/>
                </a:rPr>
                <a:t>x</a:t>
              </a:r>
            </a:p>
            <a:p>
              <a:r>
                <a:rPr lang="en-US" sz="2000" b="1">
                  <a:solidFill>
                    <a:srgbClr val="0000FF"/>
                  </a:solidFill>
                  <a:latin typeface="Arial - 36"/>
                </a:rPr>
                <a:t>x</a:t>
              </a:r>
            </a:p>
            <a:p>
              <a:r>
                <a:rPr lang="en-US" sz="2000" b="1">
                  <a:solidFill>
                    <a:srgbClr val="0000FF"/>
                  </a:solidFill>
                  <a:latin typeface="Arial - 36"/>
                </a:rPr>
                <a:t>x</a:t>
              </a:r>
            </a:p>
          </p:txBody>
        </p:sp>
      </p:grpSp>
      <p:sp>
        <p:nvSpPr>
          <p:cNvPr id="30" name="TextBox 29"/>
          <p:cNvSpPr txBox="1"/>
          <p:nvPr/>
        </p:nvSpPr>
        <p:spPr>
          <a:xfrm>
            <a:off x="3246120" y="2214792"/>
            <a:ext cx="2834640" cy="375992"/>
          </a:xfrm>
          <a:prstGeom prst="rect">
            <a:avLst/>
          </a:prstGeom>
          <a:noFill/>
        </p:spPr>
        <p:txBody>
          <a:bodyPr vert="horz" lIns="67556" tIns="33778" rIns="67556" bIns="33778" rtlCol="0">
            <a:spAutoFit/>
          </a:bodyPr>
          <a:lstStyle/>
          <a:p>
            <a:r>
              <a:rPr lang="en-US" sz="2000" b="1" u="sng">
                <a:solidFill>
                  <a:srgbClr val="0000FF"/>
                </a:solidFill>
                <a:latin typeface="Arial - 36"/>
              </a:rPr>
              <a:t>Test Scores</a:t>
            </a:r>
          </a:p>
        </p:txBody>
      </p:sp>
    </p:spTree>
    <p:extLst>
      <p:ext uri="{BB962C8B-B14F-4D97-AF65-F5344CB8AC3E}">
        <p14:creationId xmlns:p14="http://schemas.microsoft.com/office/powerpoint/2010/main" xmlns="" val="51206517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9709" y="575679"/>
            <a:ext cx="6601171" cy="499103"/>
          </a:xfrm>
          <a:prstGeom prst="rect">
            <a:avLst/>
          </a:prstGeom>
          <a:noFill/>
        </p:spPr>
        <p:txBody>
          <a:bodyPr vert="horz" lIns="67556" tIns="33778" rIns="67556" bIns="33778" rtlCol="0">
            <a:spAutoFit/>
          </a:bodyPr>
          <a:lstStyle/>
          <a:p>
            <a:r>
              <a:rPr lang="en-US" sz="2800" b="1" dirty="0" smtClean="0">
                <a:solidFill>
                  <a:srgbClr val="000000"/>
                </a:solidFill>
                <a:latin typeface="Arial" pitchFamily="34" charset="0"/>
                <a:cs typeface="Arial" pitchFamily="34" charset="0"/>
              </a:rPr>
              <a:t>50</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171229" y="575679"/>
            <a:ext cx="7744171" cy="499103"/>
          </a:xfrm>
          <a:prstGeom prst="rect">
            <a:avLst/>
          </a:prstGeom>
          <a:noFill/>
        </p:spPr>
        <p:txBody>
          <a:bodyPr vert="horz" wrap="square" lIns="67556" tIns="33778" rIns="67556" bIns="33778" rtlCol="0">
            <a:spAutoFit/>
          </a:bodyPr>
          <a:lstStyle/>
          <a:p>
            <a:r>
              <a:rPr lang="en-US" sz="2800" b="1" dirty="0">
                <a:solidFill>
                  <a:srgbClr val="000000"/>
                </a:solidFill>
                <a:latin typeface="Arial" pitchFamily="34" charset="0"/>
                <a:cs typeface="Arial" pitchFamily="34" charset="0"/>
              </a:rPr>
              <a:t>What does each data item or "x" represent?</a:t>
            </a:r>
          </a:p>
        </p:txBody>
      </p:sp>
      <p:sp>
        <p:nvSpPr>
          <p:cNvPr id="4" name="TextBox 3"/>
          <p:cNvSpPr txBox="1"/>
          <p:nvPr/>
        </p:nvSpPr>
        <p:spPr>
          <a:xfrm>
            <a:off x="1802130" y="1495130"/>
            <a:ext cx="268605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A</a:t>
            </a:r>
          </a:p>
        </p:txBody>
      </p:sp>
      <p:sp>
        <p:nvSpPr>
          <p:cNvPr id="5" name="TextBox 4"/>
          <p:cNvSpPr txBox="1"/>
          <p:nvPr/>
        </p:nvSpPr>
        <p:spPr>
          <a:xfrm>
            <a:off x="2533650" y="1495130"/>
            <a:ext cx="268605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the teacher</a:t>
            </a:r>
          </a:p>
        </p:txBody>
      </p:sp>
      <p:sp>
        <p:nvSpPr>
          <p:cNvPr id="6" name="TextBox 5"/>
          <p:cNvSpPr txBox="1"/>
          <p:nvPr/>
        </p:nvSpPr>
        <p:spPr>
          <a:xfrm>
            <a:off x="1802130" y="1897180"/>
            <a:ext cx="248031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B</a:t>
            </a:r>
          </a:p>
        </p:txBody>
      </p:sp>
      <p:sp>
        <p:nvSpPr>
          <p:cNvPr id="7" name="TextBox 6"/>
          <p:cNvSpPr txBox="1"/>
          <p:nvPr/>
        </p:nvSpPr>
        <p:spPr>
          <a:xfrm>
            <a:off x="2533650" y="1897180"/>
            <a:ext cx="248031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a student</a:t>
            </a:r>
          </a:p>
        </p:txBody>
      </p:sp>
      <p:sp>
        <p:nvSpPr>
          <p:cNvPr id="8" name="TextBox 7"/>
          <p:cNvSpPr txBox="1"/>
          <p:nvPr/>
        </p:nvSpPr>
        <p:spPr>
          <a:xfrm>
            <a:off x="1802130" y="2299229"/>
            <a:ext cx="305181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C</a:t>
            </a:r>
          </a:p>
        </p:txBody>
      </p:sp>
      <p:sp>
        <p:nvSpPr>
          <p:cNvPr id="9" name="TextBox 8"/>
          <p:cNvSpPr txBox="1"/>
          <p:nvPr/>
        </p:nvSpPr>
        <p:spPr>
          <a:xfrm>
            <a:off x="2533650" y="2299229"/>
            <a:ext cx="305181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the test score</a:t>
            </a:r>
          </a:p>
        </p:txBody>
      </p:sp>
      <p:sp>
        <p:nvSpPr>
          <p:cNvPr id="10" name="TextBox 9"/>
          <p:cNvSpPr txBox="1"/>
          <p:nvPr/>
        </p:nvSpPr>
        <p:spPr>
          <a:xfrm>
            <a:off x="1802130" y="2701280"/>
            <a:ext cx="325755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D</a:t>
            </a:r>
          </a:p>
        </p:txBody>
      </p:sp>
      <p:sp>
        <p:nvSpPr>
          <p:cNvPr id="11" name="TextBox 10"/>
          <p:cNvSpPr txBox="1"/>
          <p:nvPr/>
        </p:nvSpPr>
        <p:spPr>
          <a:xfrm>
            <a:off x="2533650" y="2701280"/>
            <a:ext cx="325755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the entire class</a:t>
            </a:r>
          </a:p>
        </p:txBody>
      </p:sp>
      <p:pic>
        <p:nvPicPr>
          <p:cNvPr id="19" name="Picture 18"/>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80010" y="114510"/>
            <a:ext cx="3108960" cy="37890"/>
          </a:xfrm>
          <a:prstGeom prst="rect">
            <a:avLst/>
          </a:prstGeom>
          <a:solidFill>
            <a:scrgbClr r="0" g="0" b="0">
              <a:alpha val="0"/>
            </a:scrgbClr>
          </a:solidFill>
        </p:spPr>
      </p:pic>
      <p:sp>
        <p:nvSpPr>
          <p:cNvPr id="20" name="Oval 19"/>
          <p:cNvSpPr/>
          <p:nvPr/>
        </p:nvSpPr>
        <p:spPr>
          <a:xfrm>
            <a:off x="1295400" y="1570893"/>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1" name="Oval 20"/>
          <p:cNvSpPr/>
          <p:nvPr/>
        </p:nvSpPr>
        <p:spPr>
          <a:xfrm>
            <a:off x="1295400" y="1969477"/>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295400" y="2391508"/>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95400" y="27736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397373975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8151" y="593992"/>
            <a:ext cx="8571300" cy="499103"/>
          </a:xfrm>
          <a:prstGeom prst="rect">
            <a:avLst/>
          </a:prstGeom>
          <a:noFill/>
        </p:spPr>
        <p:txBody>
          <a:bodyPr vert="horz" lIns="67556" tIns="33778" rIns="67556" bIns="33778" rtlCol="0">
            <a:spAutoFit/>
          </a:bodyPr>
          <a:lstStyle/>
          <a:p>
            <a:r>
              <a:rPr lang="en-US" sz="2800" b="1" dirty="0" smtClean="0">
                <a:solidFill>
                  <a:srgbClr val="000000"/>
                </a:solidFill>
                <a:latin typeface="Arial" pitchFamily="34" charset="0"/>
                <a:cs typeface="Arial" pitchFamily="34" charset="0"/>
              </a:rPr>
              <a:t>51</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169670" y="593992"/>
            <a:ext cx="8126730" cy="929990"/>
          </a:xfrm>
          <a:prstGeom prst="rect">
            <a:avLst/>
          </a:prstGeom>
          <a:noFill/>
        </p:spPr>
        <p:txBody>
          <a:bodyPr vert="horz" lIns="67556" tIns="33778" rIns="67556" bIns="33778" rtlCol="0">
            <a:spAutoFit/>
          </a:bodyPr>
          <a:lstStyle/>
          <a:p>
            <a:r>
              <a:rPr lang="en-US" sz="2800" b="1" dirty="0">
                <a:solidFill>
                  <a:srgbClr val="000000"/>
                </a:solidFill>
                <a:latin typeface="Arial" pitchFamily="34" charset="0"/>
                <a:cs typeface="Arial" pitchFamily="34" charset="0"/>
              </a:rPr>
              <a:t>How many more students scored 75 than scored 85?</a:t>
            </a: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68580" y="114510"/>
            <a:ext cx="3657600" cy="37890"/>
          </a:xfrm>
          <a:prstGeom prst="rect">
            <a:avLst/>
          </a:prstGeom>
          <a:solidFill>
            <a:scrgbClr r="0" g="0" b="0">
              <a:alpha val="0"/>
            </a:scrgbClr>
          </a:solidFill>
        </p:spPr>
      </p:pic>
    </p:spTree>
    <p:extLst>
      <p:ext uri="{BB962C8B-B14F-4D97-AF65-F5344CB8AC3E}">
        <p14:creationId xmlns:p14="http://schemas.microsoft.com/office/powerpoint/2010/main" xmlns="" val="32692666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27922" y="609601"/>
            <a:ext cx="5165160" cy="499103"/>
          </a:xfrm>
          <a:prstGeom prst="rect">
            <a:avLst/>
          </a:prstGeom>
          <a:noFill/>
        </p:spPr>
        <p:txBody>
          <a:bodyPr vert="horz" lIns="67556" tIns="33778" rIns="67556" bIns="33778" rtlCol="0">
            <a:spAutoFit/>
          </a:bodyPr>
          <a:lstStyle/>
          <a:p>
            <a:r>
              <a:rPr lang="en-US" sz="2800" b="1" dirty="0" smtClean="0">
                <a:solidFill>
                  <a:srgbClr val="000000"/>
                </a:solidFill>
                <a:latin typeface="Arial" pitchFamily="34" charset="0"/>
                <a:cs typeface="Arial" pitchFamily="34" charset="0"/>
              </a:rPr>
              <a:t>52</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159442" y="609601"/>
            <a:ext cx="516516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What is the median score?</a:t>
            </a: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91440" y="114510"/>
            <a:ext cx="3657600" cy="37890"/>
          </a:xfrm>
          <a:prstGeom prst="rect">
            <a:avLst/>
          </a:prstGeom>
          <a:solidFill>
            <a:scrgbClr r="0" g="0" b="0">
              <a:alpha val="0"/>
            </a:scrgbClr>
          </a:solidFill>
        </p:spPr>
      </p:pic>
    </p:spTree>
    <p:extLst>
      <p:ext uri="{BB962C8B-B14F-4D97-AF65-F5344CB8AC3E}">
        <p14:creationId xmlns:p14="http://schemas.microsoft.com/office/powerpoint/2010/main" xmlns="" val="215202465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25483" y="567680"/>
            <a:ext cx="7986999" cy="499103"/>
          </a:xfrm>
          <a:prstGeom prst="rect">
            <a:avLst/>
          </a:prstGeom>
          <a:noFill/>
        </p:spPr>
        <p:txBody>
          <a:bodyPr vert="horz" lIns="67556" tIns="33778" rIns="67556" bIns="33778" rtlCol="0">
            <a:spAutoFit/>
          </a:bodyPr>
          <a:lstStyle/>
          <a:p>
            <a:r>
              <a:rPr lang="en-US" sz="2800" b="1" dirty="0" smtClean="0">
                <a:solidFill>
                  <a:srgbClr val="000000"/>
                </a:solidFill>
                <a:latin typeface="Arial" pitchFamily="34" charset="0"/>
                <a:cs typeface="Arial" pitchFamily="34" charset="0"/>
              </a:rPr>
              <a:t>53</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157003" y="567680"/>
            <a:ext cx="7986999"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What is the lower quartile of the test scores?</a:t>
            </a: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02870" y="190710"/>
            <a:ext cx="3657600" cy="37890"/>
          </a:xfrm>
          <a:prstGeom prst="rect">
            <a:avLst/>
          </a:prstGeom>
          <a:solidFill>
            <a:scrgbClr r="0" g="0" b="0">
              <a:alpha val="0"/>
            </a:scrgbClr>
          </a:solidFill>
        </p:spPr>
      </p:pic>
    </p:spTree>
    <p:extLst>
      <p:ext uri="{BB962C8B-B14F-4D97-AF65-F5344CB8AC3E}">
        <p14:creationId xmlns:p14="http://schemas.microsoft.com/office/powerpoint/2010/main" xmlns="" val="82430816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16848" y="606054"/>
            <a:ext cx="4109432" cy="499103"/>
          </a:xfrm>
          <a:prstGeom prst="rect">
            <a:avLst/>
          </a:prstGeom>
          <a:noFill/>
        </p:spPr>
        <p:txBody>
          <a:bodyPr vert="horz" lIns="67556" tIns="33778" rIns="67556" bIns="33778" rtlCol="0">
            <a:spAutoFit/>
          </a:bodyPr>
          <a:lstStyle/>
          <a:p>
            <a:r>
              <a:rPr lang="en-US" sz="2800" b="1" dirty="0" smtClean="0">
                <a:solidFill>
                  <a:srgbClr val="000000"/>
                </a:solidFill>
                <a:latin typeface="Arial" pitchFamily="34" charset="0"/>
                <a:cs typeface="Arial" pitchFamily="34" charset="0"/>
              </a:rPr>
              <a:t>54</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148368" y="606054"/>
            <a:ext cx="4795232" cy="499103"/>
          </a:xfrm>
          <a:prstGeom prst="rect">
            <a:avLst/>
          </a:prstGeom>
          <a:noFill/>
        </p:spPr>
        <p:txBody>
          <a:bodyPr vert="horz" wrap="square" lIns="67556" tIns="33778" rIns="67556" bIns="33778" rtlCol="0">
            <a:spAutoFit/>
          </a:bodyPr>
          <a:lstStyle/>
          <a:p>
            <a:r>
              <a:rPr lang="en-US" sz="2800" b="1" dirty="0">
                <a:solidFill>
                  <a:srgbClr val="000000"/>
                </a:solidFill>
                <a:latin typeface="Arial" pitchFamily="34" charset="0"/>
                <a:cs typeface="Arial" pitchFamily="34" charset="0"/>
              </a:rPr>
              <a:t>The upper quartile is 90.</a:t>
            </a:r>
          </a:p>
        </p:txBody>
      </p:sp>
      <p:sp>
        <p:nvSpPr>
          <p:cNvPr id="4" name="TextBox 3"/>
          <p:cNvSpPr txBox="1"/>
          <p:nvPr/>
        </p:nvSpPr>
        <p:spPr>
          <a:xfrm>
            <a:off x="1794510" y="1461029"/>
            <a:ext cx="174879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True</a:t>
            </a:r>
          </a:p>
        </p:txBody>
      </p:sp>
      <p:sp>
        <p:nvSpPr>
          <p:cNvPr id="5" name="TextBox 4"/>
          <p:cNvSpPr txBox="1"/>
          <p:nvPr/>
        </p:nvSpPr>
        <p:spPr>
          <a:xfrm>
            <a:off x="1794510" y="1863080"/>
            <a:ext cx="186309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False</a:t>
            </a:r>
          </a:p>
        </p:txBody>
      </p:sp>
      <p:pic>
        <p:nvPicPr>
          <p:cNvPr id="13" name="Picture 12"/>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91440" y="114510"/>
            <a:ext cx="2926080" cy="37890"/>
          </a:xfrm>
          <a:prstGeom prst="rect">
            <a:avLst/>
          </a:prstGeom>
          <a:solidFill>
            <a:scrgbClr r="0" g="0" b="0">
              <a:alpha val="0"/>
            </a:scrgbClr>
          </a:solidFill>
        </p:spPr>
      </p:pic>
      <p:sp>
        <p:nvSpPr>
          <p:cNvPr id="15" name="Oval 14"/>
          <p:cNvSpPr/>
          <p:nvPr/>
        </p:nvSpPr>
        <p:spPr>
          <a:xfrm>
            <a:off x="1295400" y="1570893"/>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16" name="Oval 15"/>
          <p:cNvSpPr/>
          <p:nvPr/>
        </p:nvSpPr>
        <p:spPr>
          <a:xfrm>
            <a:off x="1295400" y="1969477"/>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215286659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8150" y="584519"/>
            <a:ext cx="8567131" cy="499103"/>
          </a:xfrm>
          <a:prstGeom prst="rect">
            <a:avLst/>
          </a:prstGeom>
          <a:noFill/>
        </p:spPr>
        <p:txBody>
          <a:bodyPr vert="horz" lIns="67556" tIns="33778" rIns="67556" bIns="33778" rtlCol="0">
            <a:spAutoFit/>
          </a:bodyPr>
          <a:lstStyle/>
          <a:p>
            <a:r>
              <a:rPr lang="en-US" sz="2800" b="1" dirty="0" smtClean="0">
                <a:solidFill>
                  <a:srgbClr val="000000"/>
                </a:solidFill>
                <a:latin typeface="Arial - 24"/>
              </a:rPr>
              <a:t>55</a:t>
            </a:r>
            <a:endParaRPr lang="en-US" sz="2800" b="1" dirty="0">
              <a:solidFill>
                <a:srgbClr val="000000"/>
              </a:solidFill>
              <a:latin typeface="Arial - 24"/>
            </a:endParaRPr>
          </a:p>
        </p:txBody>
      </p:sp>
      <p:sp>
        <p:nvSpPr>
          <p:cNvPr id="3" name="TextBox 2"/>
          <p:cNvSpPr txBox="1"/>
          <p:nvPr/>
        </p:nvSpPr>
        <p:spPr>
          <a:xfrm>
            <a:off x="1169670" y="584519"/>
            <a:ext cx="7835611" cy="929990"/>
          </a:xfrm>
          <a:prstGeom prst="rect">
            <a:avLst/>
          </a:prstGeom>
          <a:noFill/>
        </p:spPr>
        <p:txBody>
          <a:bodyPr vert="horz" wrap="square" lIns="67556" tIns="33778" rIns="67556" bIns="33778" rtlCol="0">
            <a:spAutoFit/>
          </a:bodyPr>
          <a:lstStyle/>
          <a:p>
            <a:r>
              <a:rPr lang="en-US" sz="2800" b="1" dirty="0">
                <a:solidFill>
                  <a:srgbClr val="000000"/>
                </a:solidFill>
                <a:latin typeface="Arial - 24"/>
              </a:rPr>
              <a:t>What percent of the students scored an 80 or above on the test?</a:t>
            </a:r>
          </a:p>
        </p:txBody>
      </p:sp>
      <p:sp>
        <p:nvSpPr>
          <p:cNvPr id="4" name="TextBox 3"/>
          <p:cNvSpPr txBox="1"/>
          <p:nvPr/>
        </p:nvSpPr>
        <p:spPr>
          <a:xfrm>
            <a:off x="1809750" y="1723730"/>
            <a:ext cx="1794510" cy="499103"/>
          </a:xfrm>
          <a:prstGeom prst="rect">
            <a:avLst/>
          </a:prstGeom>
          <a:noFill/>
        </p:spPr>
        <p:txBody>
          <a:bodyPr vert="horz" lIns="67556" tIns="33778" rIns="67556" bIns="33778" rtlCol="0">
            <a:spAutoFit/>
          </a:bodyPr>
          <a:lstStyle/>
          <a:p>
            <a:r>
              <a:rPr lang="en-US" sz="2800" b="1">
                <a:solidFill>
                  <a:srgbClr val="000000"/>
                </a:solidFill>
                <a:latin typeface="Arial - 24"/>
              </a:rPr>
              <a:t>A</a:t>
            </a:r>
          </a:p>
        </p:txBody>
      </p:sp>
      <p:sp>
        <p:nvSpPr>
          <p:cNvPr id="5" name="TextBox 4"/>
          <p:cNvSpPr txBox="1"/>
          <p:nvPr/>
        </p:nvSpPr>
        <p:spPr>
          <a:xfrm>
            <a:off x="2541270" y="1723730"/>
            <a:ext cx="1794510" cy="499103"/>
          </a:xfrm>
          <a:prstGeom prst="rect">
            <a:avLst/>
          </a:prstGeom>
          <a:noFill/>
        </p:spPr>
        <p:txBody>
          <a:bodyPr vert="horz" lIns="67556" tIns="33778" rIns="67556" bIns="33778" rtlCol="0">
            <a:spAutoFit/>
          </a:bodyPr>
          <a:lstStyle/>
          <a:p>
            <a:r>
              <a:rPr lang="en-US" sz="2800" b="1">
                <a:solidFill>
                  <a:srgbClr val="000000"/>
                </a:solidFill>
                <a:latin typeface="Arial - 24"/>
              </a:rPr>
              <a:t>25%</a:t>
            </a:r>
          </a:p>
        </p:txBody>
      </p:sp>
      <p:sp>
        <p:nvSpPr>
          <p:cNvPr id="6" name="TextBox 5"/>
          <p:cNvSpPr txBox="1"/>
          <p:nvPr/>
        </p:nvSpPr>
        <p:spPr>
          <a:xfrm>
            <a:off x="1809750" y="2132710"/>
            <a:ext cx="1794510" cy="499103"/>
          </a:xfrm>
          <a:prstGeom prst="rect">
            <a:avLst/>
          </a:prstGeom>
          <a:noFill/>
        </p:spPr>
        <p:txBody>
          <a:bodyPr vert="horz" lIns="67556" tIns="33778" rIns="67556" bIns="33778" rtlCol="0">
            <a:spAutoFit/>
          </a:bodyPr>
          <a:lstStyle/>
          <a:p>
            <a:r>
              <a:rPr lang="en-US" sz="2800" b="1">
                <a:solidFill>
                  <a:srgbClr val="000000"/>
                </a:solidFill>
                <a:latin typeface="Arial - 24"/>
              </a:rPr>
              <a:t>B</a:t>
            </a:r>
          </a:p>
        </p:txBody>
      </p:sp>
      <p:sp>
        <p:nvSpPr>
          <p:cNvPr id="7" name="TextBox 6"/>
          <p:cNvSpPr txBox="1"/>
          <p:nvPr/>
        </p:nvSpPr>
        <p:spPr>
          <a:xfrm>
            <a:off x="2541270" y="2132710"/>
            <a:ext cx="1794510" cy="499103"/>
          </a:xfrm>
          <a:prstGeom prst="rect">
            <a:avLst/>
          </a:prstGeom>
          <a:noFill/>
        </p:spPr>
        <p:txBody>
          <a:bodyPr vert="horz" lIns="67556" tIns="33778" rIns="67556" bIns="33778" rtlCol="0">
            <a:spAutoFit/>
          </a:bodyPr>
          <a:lstStyle/>
          <a:p>
            <a:r>
              <a:rPr lang="en-US" sz="2800" b="1">
                <a:solidFill>
                  <a:srgbClr val="000000"/>
                </a:solidFill>
                <a:latin typeface="Arial - 24"/>
              </a:rPr>
              <a:t>50%</a:t>
            </a:r>
          </a:p>
        </p:txBody>
      </p:sp>
      <p:sp>
        <p:nvSpPr>
          <p:cNvPr id="8" name="TextBox 7"/>
          <p:cNvSpPr txBox="1"/>
          <p:nvPr/>
        </p:nvSpPr>
        <p:spPr>
          <a:xfrm>
            <a:off x="1809750" y="2514601"/>
            <a:ext cx="1817370" cy="499103"/>
          </a:xfrm>
          <a:prstGeom prst="rect">
            <a:avLst/>
          </a:prstGeom>
          <a:noFill/>
        </p:spPr>
        <p:txBody>
          <a:bodyPr vert="horz" lIns="67556" tIns="33778" rIns="67556" bIns="33778" rtlCol="0">
            <a:spAutoFit/>
          </a:bodyPr>
          <a:lstStyle/>
          <a:p>
            <a:r>
              <a:rPr lang="en-US" sz="2800" b="1">
                <a:solidFill>
                  <a:srgbClr val="000000"/>
                </a:solidFill>
                <a:latin typeface="Arial - 24"/>
              </a:rPr>
              <a:t>C</a:t>
            </a:r>
          </a:p>
        </p:txBody>
      </p:sp>
      <p:sp>
        <p:nvSpPr>
          <p:cNvPr id="9" name="TextBox 8"/>
          <p:cNvSpPr txBox="1"/>
          <p:nvPr/>
        </p:nvSpPr>
        <p:spPr>
          <a:xfrm>
            <a:off x="2541270" y="2514601"/>
            <a:ext cx="1817370" cy="499103"/>
          </a:xfrm>
          <a:prstGeom prst="rect">
            <a:avLst/>
          </a:prstGeom>
          <a:noFill/>
        </p:spPr>
        <p:txBody>
          <a:bodyPr vert="horz" lIns="67556" tIns="33778" rIns="67556" bIns="33778" rtlCol="0">
            <a:spAutoFit/>
          </a:bodyPr>
          <a:lstStyle/>
          <a:p>
            <a:r>
              <a:rPr lang="en-US" sz="2800" b="1">
                <a:solidFill>
                  <a:srgbClr val="000000"/>
                </a:solidFill>
                <a:latin typeface="Arial - 24"/>
              </a:rPr>
              <a:t>75%</a:t>
            </a:r>
          </a:p>
        </p:txBody>
      </p:sp>
      <p:sp>
        <p:nvSpPr>
          <p:cNvPr id="10" name="TextBox 9"/>
          <p:cNvSpPr txBox="1"/>
          <p:nvPr/>
        </p:nvSpPr>
        <p:spPr>
          <a:xfrm>
            <a:off x="1809750" y="2895601"/>
            <a:ext cx="1954530" cy="499103"/>
          </a:xfrm>
          <a:prstGeom prst="rect">
            <a:avLst/>
          </a:prstGeom>
          <a:noFill/>
        </p:spPr>
        <p:txBody>
          <a:bodyPr vert="horz" lIns="67556" tIns="33778" rIns="67556" bIns="33778" rtlCol="0">
            <a:spAutoFit/>
          </a:bodyPr>
          <a:lstStyle/>
          <a:p>
            <a:r>
              <a:rPr lang="en-US" sz="2800" b="1">
                <a:solidFill>
                  <a:srgbClr val="000000"/>
                </a:solidFill>
                <a:latin typeface="Arial - 24"/>
              </a:rPr>
              <a:t>D</a:t>
            </a:r>
          </a:p>
        </p:txBody>
      </p:sp>
      <p:sp>
        <p:nvSpPr>
          <p:cNvPr id="11" name="TextBox 10"/>
          <p:cNvSpPr txBox="1"/>
          <p:nvPr/>
        </p:nvSpPr>
        <p:spPr>
          <a:xfrm>
            <a:off x="2541270" y="2895601"/>
            <a:ext cx="1954530" cy="499103"/>
          </a:xfrm>
          <a:prstGeom prst="rect">
            <a:avLst/>
          </a:prstGeom>
          <a:noFill/>
        </p:spPr>
        <p:txBody>
          <a:bodyPr vert="horz" lIns="67556" tIns="33778" rIns="67556" bIns="33778" rtlCol="0">
            <a:spAutoFit/>
          </a:bodyPr>
          <a:lstStyle/>
          <a:p>
            <a:r>
              <a:rPr lang="en-US" sz="2800" b="1">
                <a:solidFill>
                  <a:srgbClr val="000000"/>
                </a:solidFill>
                <a:latin typeface="Arial - 24"/>
              </a:rPr>
              <a:t>100%</a:t>
            </a:r>
          </a:p>
        </p:txBody>
      </p:sp>
      <p:pic>
        <p:nvPicPr>
          <p:cNvPr id="19" name="Picture 18"/>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80010" y="114510"/>
            <a:ext cx="3108960" cy="37890"/>
          </a:xfrm>
          <a:prstGeom prst="rect">
            <a:avLst/>
          </a:prstGeom>
          <a:solidFill>
            <a:scrgbClr r="0" g="0" b="0">
              <a:alpha val="0"/>
            </a:scrgbClr>
          </a:solidFill>
        </p:spPr>
      </p:pic>
      <p:sp>
        <p:nvSpPr>
          <p:cNvPr id="20" name="Oval 19"/>
          <p:cNvSpPr/>
          <p:nvPr/>
        </p:nvSpPr>
        <p:spPr>
          <a:xfrm>
            <a:off x="1295400" y="18288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1" name="Oval 20"/>
          <p:cNvSpPr/>
          <p:nvPr/>
        </p:nvSpPr>
        <p:spPr>
          <a:xfrm>
            <a:off x="1295400" y="2240176"/>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295400" y="261185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95400" y="29718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53193081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8151" y="593992"/>
            <a:ext cx="8571300" cy="499103"/>
          </a:xfrm>
          <a:prstGeom prst="rect">
            <a:avLst/>
          </a:prstGeom>
          <a:noFill/>
        </p:spPr>
        <p:txBody>
          <a:bodyPr vert="horz" lIns="67556" tIns="33778" rIns="67556" bIns="33778" rtlCol="0">
            <a:spAutoFit/>
          </a:bodyPr>
          <a:lstStyle/>
          <a:p>
            <a:r>
              <a:rPr lang="en-US" sz="2800" b="1" dirty="0" smtClean="0">
                <a:solidFill>
                  <a:srgbClr val="000000"/>
                </a:solidFill>
                <a:latin typeface="Arial" pitchFamily="34" charset="0"/>
                <a:cs typeface="Arial" pitchFamily="34" charset="0"/>
              </a:rPr>
              <a:t>56</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169670" y="593992"/>
            <a:ext cx="7669530" cy="929990"/>
          </a:xfrm>
          <a:prstGeom prst="rect">
            <a:avLst/>
          </a:prstGeom>
          <a:noFill/>
        </p:spPr>
        <p:txBody>
          <a:bodyPr vert="horz" wrap="square" lIns="67556" tIns="33778" rIns="67556" bIns="33778" rtlCol="0">
            <a:spAutoFit/>
          </a:bodyPr>
          <a:lstStyle/>
          <a:p>
            <a:r>
              <a:rPr lang="en-US" sz="2800" b="1" dirty="0">
                <a:solidFill>
                  <a:srgbClr val="000000"/>
                </a:solidFill>
                <a:latin typeface="Arial" pitchFamily="34" charset="0"/>
                <a:cs typeface="Arial" pitchFamily="34" charset="0"/>
              </a:rPr>
              <a:t>What is the interquartile range of the test scores?</a:t>
            </a: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57150" y="190710"/>
            <a:ext cx="3657600" cy="37890"/>
          </a:xfrm>
          <a:prstGeom prst="rect">
            <a:avLst/>
          </a:prstGeom>
          <a:solidFill>
            <a:scrgbClr r="0" g="0" b="0">
              <a:alpha val="0"/>
            </a:scrgbClr>
          </a:solidFill>
        </p:spPr>
      </p:pic>
    </p:spTree>
    <p:extLst>
      <p:ext uri="{BB962C8B-B14F-4D97-AF65-F5344CB8AC3E}">
        <p14:creationId xmlns:p14="http://schemas.microsoft.com/office/powerpoint/2010/main" xmlns="" val="497562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45820" y="699245"/>
            <a:ext cx="8069580" cy="2653539"/>
          </a:xfrm>
          <a:prstGeom prst="rect">
            <a:avLst/>
          </a:prstGeom>
          <a:noFill/>
        </p:spPr>
        <p:txBody>
          <a:bodyPr vert="horz" wrap="square" lIns="67556" tIns="33778" rIns="67556" bIns="33778" rtlCol="0">
            <a:spAutoFit/>
          </a:bodyPr>
          <a:lstStyle/>
          <a:p>
            <a:r>
              <a:rPr lang="en-US" sz="2400" b="1" dirty="0">
                <a:solidFill>
                  <a:srgbClr val="0000FF"/>
                </a:solidFill>
                <a:latin typeface="Arial" pitchFamily="34" charset="0"/>
                <a:cs typeface="Arial" pitchFamily="34" charset="0"/>
              </a:rPr>
              <a:t>Given the following set of data, what is the median?</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                                  10, 8, 9, 8, 5</a:t>
            </a:r>
          </a:p>
          <a:p>
            <a:endParaRPr lang="en-US" sz="2400" b="1" dirty="0">
              <a:solidFill>
                <a:srgbClr val="0000FF"/>
              </a:solidFill>
              <a:latin typeface="Arial" pitchFamily="34" charset="0"/>
              <a:cs typeface="Arial" pitchFamily="34" charset="0"/>
            </a:endParaRPr>
          </a:p>
          <a:p>
            <a:endParaRPr lang="en-US" sz="2400" b="1" dirty="0">
              <a:solidFill>
                <a:srgbClr val="0000FF"/>
              </a:solidFill>
              <a:latin typeface="Arial" pitchFamily="34" charset="0"/>
              <a:cs typeface="Arial" pitchFamily="34" charset="0"/>
            </a:endParaRP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                                         8</a:t>
            </a:r>
          </a:p>
        </p:txBody>
      </p:sp>
      <p:sp>
        <p:nvSpPr>
          <p:cNvPr id="3" name="TextBox 2"/>
          <p:cNvSpPr txBox="1"/>
          <p:nvPr/>
        </p:nvSpPr>
        <p:spPr>
          <a:xfrm>
            <a:off x="880110" y="1379180"/>
            <a:ext cx="1592656" cy="375992"/>
          </a:xfrm>
          <a:prstGeom prst="rect">
            <a:avLst/>
          </a:prstGeom>
          <a:noFill/>
        </p:spPr>
        <p:txBody>
          <a:bodyPr vert="horz" lIns="67556" tIns="33778" rIns="67556" bIns="33778" rtlCol="0">
            <a:spAutoFit/>
          </a:bodyPr>
          <a:lstStyle/>
          <a:p>
            <a:r>
              <a:rPr lang="en-US" sz="2000">
                <a:solidFill>
                  <a:srgbClr val="0000FF"/>
                </a:solidFill>
                <a:latin typeface="Comic Sans MS - 36"/>
              </a:rPr>
              <a:t>	</a:t>
            </a:r>
          </a:p>
        </p:txBody>
      </p:sp>
      <p:sp>
        <p:nvSpPr>
          <p:cNvPr id="4" name="Freeform 3"/>
          <p:cNvSpPr/>
          <p:nvPr/>
        </p:nvSpPr>
        <p:spPr>
          <a:xfrm>
            <a:off x="3712846" y="2610068"/>
            <a:ext cx="1440181" cy="810836"/>
          </a:xfrm>
          <a:custGeom>
            <a:avLst/>
            <a:gdLst/>
            <a:ahLst/>
            <a:cxnLst/>
            <a:rect l="0" t="0" r="0" b="0"/>
            <a:pathLst>
              <a:path w="1600201" h="1358901">
                <a:moveTo>
                  <a:pt x="0" y="0"/>
                </a:moveTo>
                <a:lnTo>
                  <a:pt x="1600200" y="0"/>
                </a:lnTo>
                <a:lnTo>
                  <a:pt x="1600200" y="1358900"/>
                </a:lnTo>
                <a:lnTo>
                  <a:pt x="0" y="1358900"/>
                </a:lnTo>
                <a:close/>
              </a:path>
            </a:pathLst>
          </a:custGeom>
          <a:solidFill>
            <a:srgbClr val="FFC0CB"/>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7556" tIns="33778" rIns="67556" bIns="33778" rtlCol="0" anchor="ctr"/>
          <a:lstStyle/>
          <a:p>
            <a:pPr algn="ctr"/>
            <a:endParaRPr lang="en-US"/>
          </a:p>
        </p:txBody>
      </p:sp>
      <p:sp>
        <p:nvSpPr>
          <p:cNvPr id="5" name="TextBox 4"/>
          <p:cNvSpPr txBox="1"/>
          <p:nvPr/>
        </p:nvSpPr>
        <p:spPr>
          <a:xfrm>
            <a:off x="864871" y="3765102"/>
            <a:ext cx="7821930" cy="806879"/>
          </a:xfrm>
          <a:prstGeom prst="rect">
            <a:avLst/>
          </a:prstGeom>
          <a:noFill/>
        </p:spPr>
        <p:txBody>
          <a:bodyPr vert="horz" wrap="square" lIns="67556" tIns="33778" rIns="67556" bIns="33778" rtlCol="0">
            <a:spAutoFit/>
          </a:bodyPr>
          <a:lstStyle/>
          <a:p>
            <a:r>
              <a:rPr lang="en-US" sz="2400" b="1" dirty="0">
                <a:solidFill>
                  <a:srgbClr val="0000FF"/>
                </a:solidFill>
                <a:latin typeface="Arial" pitchFamily="34" charset="0"/>
                <a:cs typeface="Arial" pitchFamily="34" charset="0"/>
              </a:rPr>
              <a:t>What do we do when finding the median of an even set of numbers?</a:t>
            </a:r>
          </a:p>
        </p:txBody>
      </p:sp>
    </p:spTree>
    <p:extLst>
      <p:ext uri="{BB962C8B-B14F-4D97-AF65-F5344CB8AC3E}">
        <p14:creationId xmlns:p14="http://schemas.microsoft.com/office/powerpoint/2010/main" xmlns="" val="3751197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04446" y="567680"/>
            <a:ext cx="6651060" cy="499103"/>
          </a:xfrm>
          <a:prstGeom prst="rect">
            <a:avLst/>
          </a:prstGeom>
          <a:noFill/>
        </p:spPr>
        <p:txBody>
          <a:bodyPr vert="horz" lIns="67556" tIns="33778" rIns="67556" bIns="33778" rtlCol="0">
            <a:spAutoFit/>
          </a:bodyPr>
          <a:lstStyle/>
          <a:p>
            <a:r>
              <a:rPr lang="en-US" sz="2800" b="1" dirty="0" smtClean="0">
                <a:solidFill>
                  <a:srgbClr val="000000"/>
                </a:solidFill>
                <a:latin typeface="Arial" pitchFamily="34" charset="0"/>
                <a:cs typeface="Arial" pitchFamily="34" charset="0"/>
              </a:rPr>
              <a:t>57</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135966" y="567680"/>
            <a:ext cx="665106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What is the mean of the test scores?</a:t>
            </a: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91440" y="114510"/>
            <a:ext cx="3657600" cy="37890"/>
          </a:xfrm>
          <a:prstGeom prst="rect">
            <a:avLst/>
          </a:prstGeom>
          <a:solidFill>
            <a:scrgbClr r="0" g="0" b="0">
              <a:alpha val="0"/>
            </a:scrgbClr>
          </a:solidFill>
        </p:spPr>
      </p:pic>
    </p:spTree>
    <p:extLst>
      <p:ext uri="{BB962C8B-B14F-4D97-AF65-F5344CB8AC3E}">
        <p14:creationId xmlns:p14="http://schemas.microsoft.com/office/powerpoint/2010/main" xmlns="" val="371241120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1502" y="609778"/>
            <a:ext cx="5823932" cy="499103"/>
          </a:xfrm>
          <a:prstGeom prst="rect">
            <a:avLst/>
          </a:prstGeom>
          <a:noFill/>
        </p:spPr>
        <p:txBody>
          <a:bodyPr vert="horz" lIns="67556" tIns="33778" rIns="67556" bIns="33778" rtlCol="0">
            <a:spAutoFit/>
          </a:bodyPr>
          <a:lstStyle/>
          <a:p>
            <a:r>
              <a:rPr lang="en-US" sz="2800" b="1" dirty="0" smtClean="0">
                <a:solidFill>
                  <a:srgbClr val="000000"/>
                </a:solidFill>
                <a:latin typeface="Arial" pitchFamily="34" charset="0"/>
                <a:cs typeface="Arial" pitchFamily="34" charset="0"/>
              </a:rPr>
              <a:t>58</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163022" y="609778"/>
            <a:ext cx="6685578" cy="499103"/>
          </a:xfrm>
          <a:prstGeom prst="rect">
            <a:avLst/>
          </a:prstGeom>
          <a:noFill/>
        </p:spPr>
        <p:txBody>
          <a:bodyPr vert="horz" wrap="square" lIns="67556" tIns="33778" rIns="67556" bIns="33778" rtlCol="0">
            <a:spAutoFit/>
          </a:bodyPr>
          <a:lstStyle/>
          <a:p>
            <a:r>
              <a:rPr lang="en-US" sz="2800" b="1" dirty="0">
                <a:solidFill>
                  <a:srgbClr val="000000"/>
                </a:solidFill>
                <a:latin typeface="Arial" pitchFamily="34" charset="0"/>
                <a:cs typeface="Arial" pitchFamily="34" charset="0"/>
              </a:rPr>
              <a:t>What are the mode(s) of the data set?</a:t>
            </a:r>
          </a:p>
        </p:txBody>
      </p:sp>
      <p:sp>
        <p:nvSpPr>
          <p:cNvPr id="4" name="TextBox 3"/>
          <p:cNvSpPr txBox="1"/>
          <p:nvPr/>
        </p:nvSpPr>
        <p:spPr>
          <a:xfrm>
            <a:off x="1809750" y="1529230"/>
            <a:ext cx="156591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A</a:t>
            </a:r>
          </a:p>
        </p:txBody>
      </p:sp>
      <p:sp>
        <p:nvSpPr>
          <p:cNvPr id="5" name="TextBox 4"/>
          <p:cNvSpPr txBox="1"/>
          <p:nvPr/>
        </p:nvSpPr>
        <p:spPr>
          <a:xfrm>
            <a:off x="2541270" y="1529230"/>
            <a:ext cx="156591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75</a:t>
            </a:r>
          </a:p>
        </p:txBody>
      </p:sp>
      <p:sp>
        <p:nvSpPr>
          <p:cNvPr id="6" name="TextBox 5"/>
          <p:cNvSpPr txBox="1"/>
          <p:nvPr/>
        </p:nvSpPr>
        <p:spPr>
          <a:xfrm>
            <a:off x="1809750" y="1931281"/>
            <a:ext cx="156591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B</a:t>
            </a:r>
          </a:p>
        </p:txBody>
      </p:sp>
      <p:sp>
        <p:nvSpPr>
          <p:cNvPr id="7" name="TextBox 6"/>
          <p:cNvSpPr txBox="1"/>
          <p:nvPr/>
        </p:nvSpPr>
        <p:spPr>
          <a:xfrm>
            <a:off x="2541270" y="1931281"/>
            <a:ext cx="156591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80</a:t>
            </a:r>
          </a:p>
        </p:txBody>
      </p:sp>
      <p:sp>
        <p:nvSpPr>
          <p:cNvPr id="8" name="TextBox 7"/>
          <p:cNvSpPr txBox="1"/>
          <p:nvPr/>
        </p:nvSpPr>
        <p:spPr>
          <a:xfrm>
            <a:off x="1809750" y="2333330"/>
            <a:ext cx="158877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C</a:t>
            </a:r>
          </a:p>
        </p:txBody>
      </p:sp>
      <p:sp>
        <p:nvSpPr>
          <p:cNvPr id="9" name="TextBox 8"/>
          <p:cNvSpPr txBox="1"/>
          <p:nvPr/>
        </p:nvSpPr>
        <p:spPr>
          <a:xfrm>
            <a:off x="2541270" y="2333330"/>
            <a:ext cx="158877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85</a:t>
            </a:r>
          </a:p>
        </p:txBody>
      </p:sp>
      <p:sp>
        <p:nvSpPr>
          <p:cNvPr id="10" name="TextBox 9"/>
          <p:cNvSpPr txBox="1"/>
          <p:nvPr/>
        </p:nvSpPr>
        <p:spPr>
          <a:xfrm>
            <a:off x="1809750" y="2735379"/>
            <a:ext cx="158877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D</a:t>
            </a:r>
          </a:p>
        </p:txBody>
      </p:sp>
      <p:sp>
        <p:nvSpPr>
          <p:cNvPr id="11" name="TextBox 10"/>
          <p:cNvSpPr txBox="1"/>
          <p:nvPr/>
        </p:nvSpPr>
        <p:spPr>
          <a:xfrm>
            <a:off x="2541270" y="2735379"/>
            <a:ext cx="158877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90</a:t>
            </a:r>
          </a:p>
        </p:txBody>
      </p:sp>
      <p:sp>
        <p:nvSpPr>
          <p:cNvPr id="12" name="TextBox 11"/>
          <p:cNvSpPr txBox="1"/>
          <p:nvPr/>
        </p:nvSpPr>
        <p:spPr>
          <a:xfrm>
            <a:off x="1809750" y="3137429"/>
            <a:ext cx="156591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E</a:t>
            </a:r>
          </a:p>
        </p:txBody>
      </p:sp>
      <p:sp>
        <p:nvSpPr>
          <p:cNvPr id="13" name="TextBox 12"/>
          <p:cNvSpPr txBox="1"/>
          <p:nvPr/>
        </p:nvSpPr>
        <p:spPr>
          <a:xfrm>
            <a:off x="2541270" y="3137429"/>
            <a:ext cx="156591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95</a:t>
            </a:r>
          </a:p>
        </p:txBody>
      </p:sp>
      <p:sp>
        <p:nvSpPr>
          <p:cNvPr id="14" name="TextBox 13"/>
          <p:cNvSpPr txBox="1"/>
          <p:nvPr/>
        </p:nvSpPr>
        <p:spPr>
          <a:xfrm>
            <a:off x="1809750" y="3539480"/>
            <a:ext cx="172593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F</a:t>
            </a:r>
          </a:p>
        </p:txBody>
      </p:sp>
      <p:sp>
        <p:nvSpPr>
          <p:cNvPr id="15" name="TextBox 14"/>
          <p:cNvSpPr txBox="1"/>
          <p:nvPr/>
        </p:nvSpPr>
        <p:spPr>
          <a:xfrm>
            <a:off x="2541270" y="3539480"/>
            <a:ext cx="172593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100</a:t>
            </a:r>
          </a:p>
        </p:txBody>
      </p:sp>
      <p:pic>
        <p:nvPicPr>
          <p:cNvPr id="23" name="Picture 22"/>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80010" y="114510"/>
            <a:ext cx="3108960" cy="37890"/>
          </a:xfrm>
          <a:prstGeom prst="rect">
            <a:avLst/>
          </a:prstGeom>
          <a:solidFill>
            <a:scrgbClr r="0" g="0" b="0">
              <a:alpha val="0"/>
            </a:scrgbClr>
          </a:solidFill>
        </p:spPr>
      </p:pic>
      <p:sp>
        <p:nvSpPr>
          <p:cNvPr id="24" name="Oval 23"/>
          <p:cNvSpPr/>
          <p:nvPr/>
        </p:nvSpPr>
        <p:spPr>
          <a:xfrm>
            <a:off x="1295400" y="1623646"/>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5" name="Oval 24"/>
          <p:cNvSpPr/>
          <p:nvPr/>
        </p:nvSpPr>
        <p:spPr>
          <a:xfrm>
            <a:off x="1295400" y="20574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6" name="Oval 25"/>
          <p:cNvSpPr/>
          <p:nvPr/>
        </p:nvSpPr>
        <p:spPr>
          <a:xfrm>
            <a:off x="1295400" y="245252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7" name="Oval 26"/>
          <p:cNvSpPr/>
          <p:nvPr/>
        </p:nvSpPr>
        <p:spPr>
          <a:xfrm>
            <a:off x="1295400" y="2835916"/>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8" name="Oval 27"/>
          <p:cNvSpPr/>
          <p:nvPr/>
        </p:nvSpPr>
        <p:spPr>
          <a:xfrm>
            <a:off x="1295400" y="322848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9" name="Oval 28"/>
          <p:cNvSpPr/>
          <p:nvPr/>
        </p:nvSpPr>
        <p:spPr>
          <a:xfrm>
            <a:off x="1295400" y="36118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126590496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71450" y="312381"/>
            <a:ext cx="8801100" cy="1545543"/>
          </a:xfrm>
          <a:prstGeom prst="rect">
            <a:avLst/>
          </a:prstGeom>
          <a:noFill/>
        </p:spPr>
        <p:txBody>
          <a:bodyPr vert="horz" lIns="67556" tIns="33778" rIns="67556" bIns="33778" rtlCol="0">
            <a:spAutoFit/>
          </a:bodyPr>
          <a:lstStyle/>
          <a:p>
            <a:r>
              <a:rPr lang="en-US" sz="2400" b="1" u="sng" dirty="0">
                <a:solidFill>
                  <a:srgbClr val="0000FF"/>
                </a:solidFill>
                <a:latin typeface="Arial" pitchFamily="34" charset="0"/>
                <a:cs typeface="Arial" pitchFamily="34" charset="0"/>
              </a:rPr>
              <a:t>Try This!</a:t>
            </a:r>
          </a:p>
          <a:p>
            <a:endParaRPr lang="en-US" sz="2400" b="1" u="sng"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Doug kept a record of how long he studied every night. Create a dot plot using the following data.</a:t>
            </a:r>
          </a:p>
        </p:txBody>
      </p:sp>
      <p:graphicFrame>
        <p:nvGraphicFramePr>
          <p:cNvPr id="3" name="Table 2"/>
          <p:cNvGraphicFramePr>
            <a:graphicFrameLocks noGrp="1"/>
          </p:cNvGraphicFramePr>
          <p:nvPr>
            <p:extLst>
              <p:ext uri="{D42A27DB-BD31-4B8C-83A1-F6EECF244321}">
                <p14:modId xmlns:p14="http://schemas.microsoft.com/office/powerpoint/2010/main" xmlns="" val="837090187"/>
              </p:ext>
            </p:extLst>
          </p:nvPr>
        </p:nvGraphicFramePr>
        <p:xfrm>
          <a:off x="1371599" y="2612692"/>
          <a:ext cx="6400800" cy="1197308"/>
        </p:xfrm>
        <a:graphic>
          <a:graphicData uri="http://schemas.openxmlformats.org/drawingml/2006/table">
            <a:tbl>
              <a:tblPr firstRow="1" bandRow="1">
                <a:tableStyleId>{5C22544A-7EE6-4342-B048-85BDC9FD1C3A}</a:tableStyleId>
              </a:tblPr>
              <a:tblGrid>
                <a:gridCol w="1600200"/>
                <a:gridCol w="1600200"/>
                <a:gridCol w="1600200"/>
                <a:gridCol w="1600200"/>
              </a:tblGrid>
              <a:tr h="303116">
                <a:tc>
                  <a:txBody>
                    <a:bodyPr/>
                    <a:lstStyle/>
                    <a:p>
                      <a:pPr algn="ctr"/>
                      <a:r>
                        <a:rPr lang="en-US" sz="1200" b="0" i="0" u="none" baseline="0" dirty="0" smtClean="0">
                          <a:solidFill>
                            <a:srgbClr val="000000"/>
                          </a:solidFill>
                          <a:latin typeface="Times New Roman - 20"/>
                        </a:rPr>
                        <a:t>30</a:t>
                      </a:r>
                      <a:endParaRPr lang="en-US" sz="1200" b="0" i="0" u="none" baseline="0" dirty="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200" b="0" i="0" u="none" baseline="0" smtClean="0">
                          <a:solidFill>
                            <a:srgbClr val="000000"/>
                          </a:solidFill>
                          <a:latin typeface="Times New Roman - 20"/>
                        </a:rPr>
                        <a:t>60</a:t>
                      </a:r>
                      <a:endParaRPr lang="en-US" sz="1200" b="0" i="0" u="none" baseline="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200" b="0" i="0" u="none" baseline="0" smtClean="0">
                          <a:solidFill>
                            <a:srgbClr val="000000"/>
                          </a:solidFill>
                          <a:latin typeface="Times New Roman - 20"/>
                        </a:rPr>
                        <a:t>30</a:t>
                      </a:r>
                      <a:endParaRPr lang="en-US" sz="1200" b="0" i="0" u="none" baseline="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200" b="0" i="0" u="none" baseline="0" smtClean="0">
                          <a:solidFill>
                            <a:srgbClr val="000000"/>
                          </a:solidFill>
                          <a:latin typeface="Times New Roman - 20"/>
                        </a:rPr>
                        <a:t>90</a:t>
                      </a:r>
                      <a:endParaRPr lang="en-US" sz="1200" b="0" i="0" u="none" baseline="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03116">
                <a:tc>
                  <a:txBody>
                    <a:bodyPr/>
                    <a:lstStyle/>
                    <a:p>
                      <a:pPr algn="ctr"/>
                      <a:r>
                        <a:rPr lang="en-US" sz="1200" b="0" i="0" u="none" baseline="0" dirty="0" smtClean="0">
                          <a:solidFill>
                            <a:srgbClr val="000000"/>
                          </a:solidFill>
                          <a:latin typeface="Times New Roman - 20"/>
                        </a:rPr>
                        <a:t>90</a:t>
                      </a:r>
                      <a:endParaRPr lang="en-US" sz="1200" b="0" i="0" u="none" baseline="0" dirty="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200" b="0" i="0" u="none" baseline="0" smtClean="0">
                          <a:solidFill>
                            <a:srgbClr val="000000"/>
                          </a:solidFill>
                          <a:latin typeface="Times New Roman - 20"/>
                        </a:rPr>
                        <a:t>60</a:t>
                      </a:r>
                      <a:endParaRPr lang="en-US" sz="1200" b="0" i="0" u="none" baseline="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200" b="0" i="0" u="none" baseline="0" smtClean="0">
                          <a:solidFill>
                            <a:srgbClr val="000000"/>
                          </a:solidFill>
                          <a:latin typeface="Times New Roman - 20"/>
                        </a:rPr>
                        <a:t>120</a:t>
                      </a:r>
                      <a:endParaRPr lang="en-US" sz="1200" b="0" i="0" u="none" baseline="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200" b="0" i="0" u="none" baseline="0" smtClean="0">
                          <a:solidFill>
                            <a:srgbClr val="000000"/>
                          </a:solidFill>
                          <a:latin typeface="Times New Roman - 20"/>
                        </a:rPr>
                        <a:t>30</a:t>
                      </a:r>
                      <a:endParaRPr lang="en-US" sz="1200" b="0" i="0" u="none" baseline="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03116">
                <a:tc>
                  <a:txBody>
                    <a:bodyPr/>
                    <a:lstStyle/>
                    <a:p>
                      <a:pPr algn="ctr"/>
                      <a:r>
                        <a:rPr lang="en-US" sz="1200" b="0" i="0" u="none" baseline="0" dirty="0" smtClean="0">
                          <a:solidFill>
                            <a:srgbClr val="000000"/>
                          </a:solidFill>
                          <a:latin typeface="Times New Roman - 20"/>
                        </a:rPr>
                        <a:t>60</a:t>
                      </a:r>
                      <a:endParaRPr lang="en-US" sz="1200" b="0" i="0" u="none" baseline="0" dirty="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200" b="0" i="0" u="none" baseline="0" dirty="0" smtClean="0">
                          <a:solidFill>
                            <a:srgbClr val="000000"/>
                          </a:solidFill>
                          <a:latin typeface="Times New Roman - 20"/>
                        </a:rPr>
                        <a:t>120</a:t>
                      </a:r>
                      <a:endParaRPr lang="en-US" sz="1200" b="0" i="0" u="none" baseline="0" dirty="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200" b="0" i="0" u="none" baseline="0" dirty="0" smtClean="0">
                          <a:solidFill>
                            <a:srgbClr val="000000"/>
                          </a:solidFill>
                          <a:latin typeface="Times New Roman - 20"/>
                        </a:rPr>
                        <a:t>60</a:t>
                      </a:r>
                      <a:endParaRPr lang="en-US" sz="1200" b="0" i="0" u="none" baseline="0" dirty="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200" b="0" i="0" u="none" baseline="0" dirty="0" smtClean="0">
                          <a:solidFill>
                            <a:srgbClr val="000000"/>
                          </a:solidFill>
                          <a:latin typeface="Times New Roman - 20"/>
                        </a:rPr>
                        <a:t>60</a:t>
                      </a:r>
                      <a:endParaRPr lang="en-US" sz="1200" b="0" i="0" u="none" baseline="0" dirty="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287960">
                <a:tc>
                  <a:txBody>
                    <a:bodyPr/>
                    <a:lstStyle/>
                    <a:p>
                      <a:pPr algn="ctr"/>
                      <a:r>
                        <a:rPr lang="en-US" sz="1200" b="0" i="0" u="none" baseline="0" dirty="0" smtClean="0">
                          <a:solidFill>
                            <a:srgbClr val="000000"/>
                          </a:solidFill>
                          <a:latin typeface="Times New Roman - 20"/>
                        </a:rPr>
                        <a:t>120</a:t>
                      </a:r>
                      <a:endParaRPr lang="en-US" sz="1200" b="0" i="0" u="none" baseline="0" dirty="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200" b="0" i="0" u="none" baseline="0" dirty="0" smtClean="0">
                          <a:solidFill>
                            <a:srgbClr val="000000"/>
                          </a:solidFill>
                          <a:latin typeface="Times New Roman - 20"/>
                        </a:rPr>
                        <a:t>30</a:t>
                      </a:r>
                      <a:endParaRPr lang="en-US" sz="1200" b="0" i="0" u="none" baseline="0" dirty="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200" b="0" i="0" u="none" baseline="0" dirty="0" smtClean="0">
                          <a:solidFill>
                            <a:srgbClr val="000000"/>
                          </a:solidFill>
                          <a:latin typeface="Times New Roman - 20"/>
                        </a:rPr>
                        <a:t>120</a:t>
                      </a:r>
                      <a:endParaRPr lang="en-US" sz="1200" b="0" i="0" u="none" baseline="0" dirty="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200" b="0" i="0" u="none" baseline="0" dirty="0" smtClean="0">
                          <a:solidFill>
                            <a:srgbClr val="000000"/>
                          </a:solidFill>
                          <a:latin typeface="Times New Roman - 20"/>
                        </a:rPr>
                        <a:t>60</a:t>
                      </a:r>
                      <a:endParaRPr lang="en-US" sz="1200" b="0" i="0" u="none" baseline="0" dirty="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sp>
        <p:nvSpPr>
          <p:cNvPr id="4" name="TextBox 3"/>
          <p:cNvSpPr txBox="1"/>
          <p:nvPr/>
        </p:nvSpPr>
        <p:spPr>
          <a:xfrm>
            <a:off x="2594610" y="2065822"/>
            <a:ext cx="4343400" cy="375992"/>
          </a:xfrm>
          <a:prstGeom prst="rect">
            <a:avLst/>
          </a:prstGeom>
          <a:noFill/>
        </p:spPr>
        <p:txBody>
          <a:bodyPr vert="horz" lIns="67556" tIns="33778" rIns="67556" bIns="33778" rtlCol="0">
            <a:spAutoFit/>
          </a:bodyPr>
          <a:lstStyle/>
          <a:p>
            <a:r>
              <a:rPr lang="en-US" sz="2000" b="1" u="sng" dirty="0">
                <a:solidFill>
                  <a:srgbClr val="0000FF"/>
                </a:solidFill>
                <a:latin typeface="Arial" pitchFamily="34" charset="0"/>
                <a:cs typeface="Arial" pitchFamily="34" charset="0"/>
              </a:rPr>
              <a:t>Doug's Study Times (minutes)</a:t>
            </a:r>
          </a:p>
        </p:txBody>
      </p:sp>
      <p:pic>
        <p:nvPicPr>
          <p:cNvPr id="32" name="Picture 3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33602" y="4419602"/>
            <a:ext cx="4419600" cy="1514475"/>
          </a:xfrm>
          <a:prstGeom prst="rect">
            <a:avLst/>
          </a:prstGeom>
        </p:spPr>
      </p:pic>
      <p:sp>
        <p:nvSpPr>
          <p:cNvPr id="33" name="Rectangle 32"/>
          <p:cNvSpPr/>
          <p:nvPr/>
        </p:nvSpPr>
        <p:spPr>
          <a:xfrm>
            <a:off x="2133602" y="4343400"/>
            <a:ext cx="46482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spcCol="0" rtlCol="0" anchor="ctr"/>
          <a:lstStyle/>
          <a:p>
            <a:pPr algn="ctr"/>
            <a:endParaRPr lang="en-US"/>
          </a:p>
        </p:txBody>
      </p:sp>
      <p:sp>
        <p:nvSpPr>
          <p:cNvPr id="34" name="TextBox 33"/>
          <p:cNvSpPr txBox="1"/>
          <p:nvPr/>
        </p:nvSpPr>
        <p:spPr>
          <a:xfrm>
            <a:off x="3429000" y="5176837"/>
            <a:ext cx="1752600" cy="292364"/>
          </a:xfrm>
          <a:prstGeom prst="rect">
            <a:avLst/>
          </a:prstGeom>
          <a:noFill/>
        </p:spPr>
        <p:txBody>
          <a:bodyPr wrap="square" lIns="91416" tIns="45708" rIns="91416" bIns="45708" rtlCol="0">
            <a:spAutoFit/>
          </a:bodyPr>
          <a:lstStyle/>
          <a:p>
            <a:pPr algn="ctr"/>
            <a:r>
              <a:rPr lang="en-US" dirty="0" smtClean="0">
                <a:solidFill>
                  <a:schemeClr val="bg1"/>
                </a:solidFill>
              </a:rPr>
              <a:t>Click to reveal</a:t>
            </a:r>
            <a:endParaRPr lang="en-US" dirty="0">
              <a:solidFill>
                <a:schemeClr val="bg1"/>
              </a:solidFill>
            </a:endParaRPr>
          </a:p>
        </p:txBody>
      </p:sp>
    </p:spTree>
    <p:extLst>
      <p:ext uri="{BB962C8B-B14F-4D97-AF65-F5344CB8AC3E}">
        <p14:creationId xmlns:p14="http://schemas.microsoft.com/office/powerpoint/2010/main" xmlns="" val="194477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38200" y="945702"/>
            <a:ext cx="7414260" cy="806879"/>
          </a:xfrm>
          <a:prstGeom prst="rect">
            <a:avLst/>
          </a:prstGeom>
          <a:noFill/>
        </p:spPr>
        <p:txBody>
          <a:bodyPr vert="horz" wrap="square" lIns="67556" tIns="33778" rIns="67556" bIns="33778" rtlCol="0">
            <a:spAutoFit/>
          </a:bodyPr>
          <a:lstStyle/>
          <a:p>
            <a:pPr algn="ctr"/>
            <a:r>
              <a:rPr lang="en-US" sz="4800" b="1" dirty="0">
                <a:solidFill>
                  <a:srgbClr val="0000FF"/>
                </a:solidFill>
                <a:latin typeface="Arial" pitchFamily="34" charset="0"/>
                <a:cs typeface="Arial" pitchFamily="34" charset="0"/>
              </a:rPr>
              <a:t>Analyzing Data Displays</a:t>
            </a:r>
          </a:p>
        </p:txBody>
      </p:sp>
      <p:grpSp>
        <p:nvGrpSpPr>
          <p:cNvPr id="4" name="Group 3"/>
          <p:cNvGrpSpPr/>
          <p:nvPr/>
        </p:nvGrpSpPr>
        <p:grpSpPr>
          <a:xfrm>
            <a:off x="6177654" y="2597921"/>
            <a:ext cx="1463040" cy="831080"/>
            <a:chOff x="6177654" y="2438400"/>
            <a:chExt cx="1463040" cy="831080"/>
          </a:xfrm>
        </p:grpSpPr>
        <p:sp>
          <p:nvSpPr>
            <p:cNvPr id="5" name="TextBox 4">
              <a:hlinkClick r:id="rId2" action="ppaction://hlinksldjump"/>
            </p:cNvPr>
            <p:cNvSpPr txBox="1"/>
            <p:nvPr/>
          </p:nvSpPr>
          <p:spPr>
            <a:xfrm>
              <a:off x="6177654" y="2451582"/>
              <a:ext cx="1463040" cy="806898"/>
            </a:xfrm>
            <a:prstGeom prst="rect">
              <a:avLst/>
            </a:prstGeom>
            <a:noFill/>
          </p:spPr>
          <p:txBody>
            <a:bodyPr vert="horz" lIns="67574" tIns="33787" rIns="67574" bIns="33787" rtlCol="0">
              <a:spAutoFit/>
            </a:bodyPr>
            <a:lstStyle/>
            <a:p>
              <a:pPr algn="ctr"/>
              <a:r>
                <a:rPr lang="en-US" sz="1600" i="1" dirty="0">
                  <a:solidFill>
                    <a:srgbClr val="0000FF"/>
                  </a:solidFill>
                  <a:latin typeface="Arial" pitchFamily="34" charset="0"/>
                  <a:cs typeface="Arial" pitchFamily="34" charset="0"/>
                </a:rPr>
                <a:t>Return to</a:t>
              </a:r>
            </a:p>
            <a:p>
              <a:pPr algn="ctr"/>
              <a:r>
                <a:rPr lang="en-US" sz="1600" i="1" dirty="0">
                  <a:solidFill>
                    <a:srgbClr val="0000FF"/>
                  </a:solidFill>
                  <a:latin typeface="Arial" pitchFamily="34" charset="0"/>
                  <a:cs typeface="Arial" pitchFamily="34" charset="0"/>
                </a:rPr>
                <a:t>Table of</a:t>
              </a:r>
            </a:p>
            <a:p>
              <a:pPr algn="ctr"/>
              <a:r>
                <a:rPr lang="en-US" sz="1600" i="1" dirty="0">
                  <a:solidFill>
                    <a:srgbClr val="0000FF"/>
                  </a:solidFill>
                  <a:latin typeface="Arial" pitchFamily="34" charset="0"/>
                  <a:cs typeface="Arial" pitchFamily="34" charset="0"/>
                </a:rPr>
                <a:t>Contents</a:t>
              </a:r>
            </a:p>
          </p:txBody>
        </p:sp>
        <p:sp>
          <p:nvSpPr>
            <p:cNvPr id="6" name="Freeform 5">
              <a:hlinkClick r:id="rId2" action="ppaction://hlinksldjump"/>
            </p:cNvPr>
            <p:cNvSpPr/>
            <p:nvPr/>
          </p:nvSpPr>
          <p:spPr>
            <a:xfrm>
              <a:off x="6276636" y="2438400"/>
              <a:ext cx="1336349" cy="831080"/>
            </a:xfrm>
            <a:custGeom>
              <a:avLst/>
              <a:gdLst/>
              <a:ahLst/>
              <a:cxnLst/>
              <a:rect l="0" t="0" r="0" b="0"/>
              <a:pathLst>
                <a:path w="1827024" h="530100">
                  <a:moveTo>
                    <a:pt x="0" y="0"/>
                  </a:moveTo>
                  <a:lnTo>
                    <a:pt x="1827023" y="0"/>
                  </a:lnTo>
                  <a:lnTo>
                    <a:pt x="1827023" y="530099"/>
                  </a:lnTo>
                  <a:lnTo>
                    <a:pt x="0" y="530099"/>
                  </a:lnTo>
                  <a:close/>
                </a:path>
              </a:pathLst>
            </a:custGeom>
            <a:solidFill>
              <a:schemeClr val="accent1">
                <a:alpha val="1000"/>
              </a:schemeClr>
            </a:solidFill>
            <a:ln w="38100"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9028" tIns="34514" rIns="69028" bIns="34514" anchor="ctr"/>
            <a:lstStyle/>
            <a:p>
              <a:pPr algn="ctr" defTabSz="805827">
                <a:defRPr/>
              </a:pPr>
              <a:endParaRPr lang="en-US" dirty="0">
                <a:solidFill>
                  <a:schemeClr val="tx1"/>
                </a:solidFill>
              </a:endParaRPr>
            </a:p>
          </p:txBody>
        </p:sp>
      </p:grpSp>
    </p:spTree>
    <p:extLst>
      <p:ext uri="{BB962C8B-B14F-4D97-AF65-F5344CB8AC3E}">
        <p14:creationId xmlns:p14="http://schemas.microsoft.com/office/powerpoint/2010/main" xmlns="" val="30679258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05792" y="313733"/>
            <a:ext cx="8385810" cy="4130866"/>
          </a:xfrm>
          <a:prstGeom prst="rect">
            <a:avLst/>
          </a:prstGeom>
          <a:noFill/>
        </p:spPr>
        <p:txBody>
          <a:bodyPr vert="horz" wrap="square" lIns="67556" tIns="33778" rIns="67556" bIns="33778" rtlCol="0">
            <a:spAutoFit/>
          </a:bodyPr>
          <a:lstStyle/>
          <a:p>
            <a:r>
              <a:rPr lang="en-US" sz="2400" b="1" dirty="0">
                <a:solidFill>
                  <a:srgbClr val="0000FF"/>
                </a:solidFill>
                <a:latin typeface="Arial" pitchFamily="34" charset="0"/>
                <a:cs typeface="Arial" pitchFamily="34" charset="0"/>
              </a:rPr>
              <a:t>A data display shows us a lot of information about the measures of center and variability.</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We can also determine a lot about the data that was collected by looking at a data display.</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Let's look at the most recent test scores of some 6th grade students.</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45    53    56    60    62    70    70    70    74    83</a:t>
            </a:r>
          </a:p>
          <a:p>
            <a:r>
              <a:rPr lang="en-US" sz="2400" b="1" dirty="0">
                <a:solidFill>
                  <a:srgbClr val="0000FF"/>
                </a:solidFill>
                <a:latin typeface="Arial" pitchFamily="34" charset="0"/>
                <a:cs typeface="Arial" pitchFamily="34" charset="0"/>
              </a:rPr>
              <a:t>83    83    85    85    88    91    91    95    98    98</a:t>
            </a:r>
          </a:p>
        </p:txBody>
      </p:sp>
      <p:sp>
        <p:nvSpPr>
          <p:cNvPr id="3" name="TextBox 2"/>
          <p:cNvSpPr txBox="1"/>
          <p:nvPr/>
        </p:nvSpPr>
        <p:spPr>
          <a:xfrm>
            <a:off x="647700" y="4497575"/>
            <a:ext cx="2171700" cy="1914875"/>
          </a:xfrm>
          <a:prstGeom prst="rect">
            <a:avLst/>
          </a:prstGeom>
          <a:noFill/>
        </p:spPr>
        <p:txBody>
          <a:bodyPr vert="horz" lIns="67556" tIns="33778" rIns="67556" bIns="33778" rtlCol="0">
            <a:spAutoFit/>
          </a:bodyPr>
          <a:lstStyle/>
          <a:p>
            <a:r>
              <a:rPr lang="en-US" sz="2400" b="1" dirty="0">
                <a:solidFill>
                  <a:srgbClr val="0000FF"/>
                </a:solidFill>
                <a:latin typeface="Arial" pitchFamily="34" charset="0"/>
                <a:cs typeface="Arial" pitchFamily="34" charset="0"/>
              </a:rPr>
              <a:t>Find the:</a:t>
            </a:r>
          </a:p>
          <a:p>
            <a:r>
              <a:rPr lang="en-US" sz="2400" b="1" dirty="0">
                <a:solidFill>
                  <a:srgbClr val="0000FF"/>
                </a:solidFill>
                <a:latin typeface="Arial" pitchFamily="34" charset="0"/>
                <a:cs typeface="Arial" pitchFamily="34" charset="0"/>
              </a:rPr>
              <a:t>Mean _____</a:t>
            </a:r>
          </a:p>
          <a:p>
            <a:r>
              <a:rPr lang="en-US" sz="2400" b="1" dirty="0">
                <a:solidFill>
                  <a:srgbClr val="0000FF"/>
                </a:solidFill>
                <a:latin typeface="Arial" pitchFamily="34" charset="0"/>
                <a:cs typeface="Arial" pitchFamily="34" charset="0"/>
              </a:rPr>
              <a:t>Median _____</a:t>
            </a:r>
          </a:p>
          <a:p>
            <a:r>
              <a:rPr lang="en-US" sz="2400" b="1" dirty="0">
                <a:solidFill>
                  <a:srgbClr val="0000FF"/>
                </a:solidFill>
                <a:latin typeface="Arial" pitchFamily="34" charset="0"/>
                <a:cs typeface="Arial" pitchFamily="34" charset="0"/>
              </a:rPr>
              <a:t>Mode _____</a:t>
            </a:r>
          </a:p>
          <a:p>
            <a:r>
              <a:rPr lang="en-US" sz="2400" b="1" dirty="0">
                <a:solidFill>
                  <a:srgbClr val="0000FF"/>
                </a:solidFill>
                <a:latin typeface="Arial" pitchFamily="34" charset="0"/>
                <a:cs typeface="Arial" pitchFamily="34" charset="0"/>
              </a:rPr>
              <a:t>Range _____</a:t>
            </a:r>
          </a:p>
        </p:txBody>
      </p:sp>
    </p:spTree>
    <p:extLst>
      <p:ext uri="{BB962C8B-B14F-4D97-AF65-F5344CB8AC3E}">
        <p14:creationId xmlns:p14="http://schemas.microsoft.com/office/powerpoint/2010/main" xmlns="" val="395268697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54330" y="2909916"/>
            <a:ext cx="8503920" cy="3125008"/>
          </a:xfrm>
          <a:prstGeom prst="rect">
            <a:avLst/>
          </a:prstGeom>
          <a:noFill/>
        </p:spPr>
        <p:txBody>
          <a:bodyPr vert="horz" lIns="67556" tIns="33778" rIns="67556" bIns="33778" rtlCol="0">
            <a:spAutoFit/>
          </a:bodyPr>
          <a:lstStyle/>
          <a:p>
            <a:r>
              <a:rPr lang="en-US" sz="2400" b="1" dirty="0">
                <a:solidFill>
                  <a:srgbClr val="0000FF"/>
                </a:solidFill>
                <a:latin typeface="Arial - 24"/>
              </a:rPr>
              <a:t>The mean and median are not very close in this problem.</a:t>
            </a:r>
          </a:p>
          <a:p>
            <a:endParaRPr lang="en-US" sz="2400" b="1" dirty="0">
              <a:solidFill>
                <a:srgbClr val="0000FF"/>
              </a:solidFill>
              <a:latin typeface="Arial - 24"/>
            </a:endParaRPr>
          </a:p>
          <a:p>
            <a:r>
              <a:rPr lang="en-US" sz="2400" b="1" dirty="0">
                <a:solidFill>
                  <a:srgbClr val="0000FF"/>
                </a:solidFill>
                <a:latin typeface="Arial - 24"/>
              </a:rPr>
              <a:t>The mode is not the best choice to describe a data set because there can be more than one mode.</a:t>
            </a:r>
          </a:p>
          <a:p>
            <a:endParaRPr lang="en-US" sz="2400" b="1" dirty="0">
              <a:solidFill>
                <a:srgbClr val="0000FF"/>
              </a:solidFill>
              <a:latin typeface="Arial - 24"/>
            </a:endParaRPr>
          </a:p>
          <a:p>
            <a:r>
              <a:rPr lang="en-US" sz="2400" b="1" dirty="0">
                <a:solidFill>
                  <a:srgbClr val="0000FF"/>
                </a:solidFill>
                <a:latin typeface="Arial - 24"/>
              </a:rPr>
              <a:t>The range only tells us what the difference is but does not tell us how well most of the students performed on the test.</a:t>
            </a:r>
          </a:p>
        </p:txBody>
      </p:sp>
      <p:grpSp>
        <p:nvGrpSpPr>
          <p:cNvPr id="18" name="Group 17"/>
          <p:cNvGrpSpPr/>
          <p:nvPr/>
        </p:nvGrpSpPr>
        <p:grpSpPr>
          <a:xfrm>
            <a:off x="194310" y="151558"/>
            <a:ext cx="5589270" cy="2585809"/>
            <a:chOff x="215900" y="254000"/>
            <a:chExt cx="6210300" cy="4333624"/>
          </a:xfrm>
        </p:grpSpPr>
        <p:cxnSp>
          <p:nvCxnSpPr>
            <p:cNvPr id="3" name="Straight Connector 2"/>
            <p:cNvCxnSpPr/>
            <p:nvPr/>
          </p:nvCxnSpPr>
          <p:spPr>
            <a:xfrm>
              <a:off x="1047877" y="2864993"/>
              <a:ext cx="4482719"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032764" y="2257171"/>
              <a:ext cx="4632452"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032764" y="1619758"/>
              <a:ext cx="4692142"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062609" y="997458"/>
              <a:ext cx="4677283"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47877" y="3487420"/>
              <a:ext cx="4736719"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5900" y="825501"/>
              <a:ext cx="584200" cy="2708006"/>
            </a:xfrm>
            <a:prstGeom prst="rect">
              <a:avLst/>
            </a:prstGeom>
            <a:noFill/>
          </p:spPr>
          <p:txBody>
            <a:bodyPr vert="horz" rtlCol="0">
              <a:spAutoFit/>
            </a:bodyPr>
            <a:lstStyle/>
            <a:p>
              <a:r>
                <a:rPr lang="en-US" sz="1100">
                  <a:solidFill>
                    <a:srgbClr val="0000FF"/>
                  </a:solidFill>
                  <a:latin typeface="Arial - 20"/>
                </a:rPr>
                <a:t>F</a:t>
              </a:r>
            </a:p>
            <a:p>
              <a:r>
                <a:rPr lang="en-US" sz="1100">
                  <a:solidFill>
                    <a:srgbClr val="0000FF"/>
                  </a:solidFill>
                  <a:latin typeface="Arial - 20"/>
                </a:rPr>
                <a:t>R</a:t>
              </a:r>
            </a:p>
            <a:p>
              <a:r>
                <a:rPr lang="en-US" sz="1100">
                  <a:solidFill>
                    <a:srgbClr val="0000FF"/>
                  </a:solidFill>
                  <a:latin typeface="Arial - 20"/>
                </a:rPr>
                <a:t>E</a:t>
              </a:r>
            </a:p>
            <a:p>
              <a:r>
                <a:rPr lang="en-US" sz="1100">
                  <a:solidFill>
                    <a:srgbClr val="0000FF"/>
                  </a:solidFill>
                  <a:latin typeface="Arial - 20"/>
                </a:rPr>
                <a:t>Q</a:t>
              </a:r>
            </a:p>
            <a:p>
              <a:r>
                <a:rPr lang="en-US" sz="1100">
                  <a:solidFill>
                    <a:srgbClr val="0000FF"/>
                  </a:solidFill>
                  <a:latin typeface="Arial - 20"/>
                </a:rPr>
                <a:t>U</a:t>
              </a:r>
            </a:p>
            <a:p>
              <a:r>
                <a:rPr lang="en-US" sz="1100">
                  <a:solidFill>
                    <a:srgbClr val="0000FF"/>
                  </a:solidFill>
                  <a:latin typeface="Arial - 20"/>
                </a:rPr>
                <a:t>E</a:t>
              </a:r>
            </a:p>
            <a:p>
              <a:r>
                <a:rPr lang="en-US" sz="1100">
                  <a:solidFill>
                    <a:srgbClr val="0000FF"/>
                  </a:solidFill>
                  <a:latin typeface="Arial - 20"/>
                </a:rPr>
                <a:t>N</a:t>
              </a:r>
            </a:p>
            <a:p>
              <a:r>
                <a:rPr lang="en-US" sz="1100">
                  <a:solidFill>
                    <a:srgbClr val="0000FF"/>
                  </a:solidFill>
                  <a:latin typeface="Arial - 20"/>
                </a:rPr>
                <a:t>C</a:t>
              </a:r>
            </a:p>
            <a:p>
              <a:r>
                <a:rPr lang="en-US" sz="1100">
                  <a:solidFill>
                    <a:srgbClr val="0000FF"/>
                  </a:solidFill>
                  <a:latin typeface="Arial - 20"/>
                </a:rPr>
                <a:t>Y</a:t>
              </a:r>
            </a:p>
          </p:txBody>
        </p:sp>
        <p:sp>
          <p:nvSpPr>
            <p:cNvPr id="9" name="TextBox 8"/>
            <p:cNvSpPr txBox="1"/>
            <p:nvPr/>
          </p:nvSpPr>
          <p:spPr>
            <a:xfrm>
              <a:off x="635000" y="787399"/>
              <a:ext cx="685800" cy="2905733"/>
            </a:xfrm>
            <a:prstGeom prst="rect">
              <a:avLst/>
            </a:prstGeom>
            <a:noFill/>
          </p:spPr>
          <p:txBody>
            <a:bodyPr vert="horz" rtlCol="0">
              <a:spAutoFit/>
            </a:bodyPr>
            <a:lstStyle/>
            <a:p>
              <a:pPr>
                <a:spcAft>
                  <a:spcPts val="800"/>
                </a:spcAft>
              </a:pPr>
              <a:r>
                <a:rPr lang="en-US" sz="1600" dirty="0">
                  <a:solidFill>
                    <a:srgbClr val="0000FF"/>
                  </a:solidFill>
                  <a:latin typeface="Arial - 28"/>
                </a:rPr>
                <a:t>8</a:t>
              </a:r>
            </a:p>
            <a:p>
              <a:pPr>
                <a:spcAft>
                  <a:spcPts val="800"/>
                </a:spcAft>
              </a:pPr>
              <a:r>
                <a:rPr lang="en-US" sz="1600" dirty="0">
                  <a:solidFill>
                    <a:srgbClr val="0000FF"/>
                  </a:solidFill>
                  <a:latin typeface="Arial - 28"/>
                </a:rPr>
                <a:t>6</a:t>
              </a:r>
            </a:p>
            <a:p>
              <a:pPr>
                <a:spcAft>
                  <a:spcPts val="800"/>
                </a:spcAft>
              </a:pPr>
              <a:r>
                <a:rPr lang="en-US" sz="1600" dirty="0">
                  <a:solidFill>
                    <a:srgbClr val="0000FF"/>
                  </a:solidFill>
                  <a:latin typeface="Arial - 28"/>
                </a:rPr>
                <a:t>4</a:t>
              </a:r>
            </a:p>
            <a:p>
              <a:pPr>
                <a:spcAft>
                  <a:spcPts val="800"/>
                </a:spcAft>
              </a:pPr>
              <a:r>
                <a:rPr lang="en-US" sz="1600" dirty="0">
                  <a:solidFill>
                    <a:srgbClr val="0000FF"/>
                  </a:solidFill>
                  <a:latin typeface="Arial - 28"/>
                </a:rPr>
                <a:t>2</a:t>
              </a:r>
            </a:p>
            <a:p>
              <a:pPr>
                <a:spcAft>
                  <a:spcPts val="800"/>
                </a:spcAft>
              </a:pPr>
              <a:r>
                <a:rPr lang="en-US" sz="1600" dirty="0">
                  <a:solidFill>
                    <a:srgbClr val="0000FF"/>
                  </a:solidFill>
                  <a:latin typeface="Arial - 28"/>
                </a:rPr>
                <a:t>0</a:t>
              </a:r>
            </a:p>
          </p:txBody>
        </p:sp>
        <p:sp>
          <p:nvSpPr>
            <p:cNvPr id="10" name="TextBox 9"/>
            <p:cNvSpPr txBox="1"/>
            <p:nvPr/>
          </p:nvSpPr>
          <p:spPr>
            <a:xfrm>
              <a:off x="965200" y="3556003"/>
              <a:ext cx="5461000" cy="1031621"/>
            </a:xfrm>
            <a:prstGeom prst="rect">
              <a:avLst/>
            </a:prstGeom>
            <a:noFill/>
          </p:spPr>
          <p:txBody>
            <a:bodyPr vert="horz" wrap="square" rtlCol="0">
              <a:spAutoFit/>
            </a:bodyPr>
            <a:lstStyle/>
            <a:p>
              <a:r>
                <a:rPr lang="en-US" sz="1000" dirty="0">
                  <a:solidFill>
                    <a:srgbClr val="0000FF"/>
                  </a:solidFill>
                  <a:latin typeface="Arial - 18"/>
                </a:rPr>
                <a:t>30-	40-	50-          60-                70-          80-             90-</a:t>
              </a:r>
            </a:p>
            <a:p>
              <a:r>
                <a:rPr lang="en-US" sz="1000" dirty="0">
                  <a:solidFill>
                    <a:srgbClr val="0000FF"/>
                  </a:solidFill>
                  <a:latin typeface="Arial - 18"/>
                </a:rPr>
                <a:t>39	49	59           69	                 79            89              99</a:t>
              </a:r>
            </a:p>
            <a:p>
              <a:pPr algn="ctr"/>
              <a:r>
                <a:rPr lang="en-US" sz="1400" dirty="0">
                  <a:solidFill>
                    <a:srgbClr val="0000FF"/>
                  </a:solidFill>
                  <a:latin typeface="Arial" pitchFamily="34" charset="0"/>
                  <a:cs typeface="Arial" pitchFamily="34" charset="0"/>
                </a:rPr>
                <a:t>GRADE</a:t>
              </a:r>
            </a:p>
          </p:txBody>
        </p:sp>
        <p:sp>
          <p:nvSpPr>
            <p:cNvPr id="11" name="Freeform 10"/>
            <p:cNvSpPr/>
            <p:nvPr/>
          </p:nvSpPr>
          <p:spPr>
            <a:xfrm>
              <a:off x="3621786" y="2258187"/>
              <a:ext cx="732156" cy="1222884"/>
            </a:xfrm>
            <a:custGeom>
              <a:avLst/>
              <a:gdLst/>
              <a:ahLst/>
              <a:cxnLst/>
              <a:rect l="0" t="0" r="0" b="0"/>
              <a:pathLst>
                <a:path w="732156" h="1222884">
                  <a:moveTo>
                    <a:pt x="0" y="0"/>
                  </a:moveTo>
                  <a:lnTo>
                    <a:pt x="732155" y="0"/>
                  </a:lnTo>
                  <a:lnTo>
                    <a:pt x="732155" y="1222883"/>
                  </a:lnTo>
                  <a:lnTo>
                    <a:pt x="0" y="1222883"/>
                  </a:lnTo>
                  <a:close/>
                </a:path>
              </a:pathLst>
            </a:custGeom>
            <a:solidFill>
              <a:srgbClr val="FF0000"/>
            </a:solidFill>
            <a:ln w="38100" cap="flat" cmpd="sng" algn="ctr">
              <a:solidFill>
                <a:srgbClr val="FFC0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413000" y="254000"/>
              <a:ext cx="1947418" cy="515811"/>
            </a:xfrm>
            <a:prstGeom prst="rect">
              <a:avLst/>
            </a:prstGeom>
            <a:noFill/>
          </p:spPr>
          <p:txBody>
            <a:bodyPr vert="horz" rtlCol="0">
              <a:spAutoFit/>
            </a:bodyPr>
            <a:lstStyle/>
            <a:p>
              <a:r>
                <a:rPr lang="en-US" sz="1400" b="1" dirty="0">
                  <a:solidFill>
                    <a:srgbClr val="0000FF"/>
                  </a:solidFill>
                  <a:latin typeface="Arial - 21"/>
                </a:rPr>
                <a:t>Test Grades</a:t>
              </a:r>
            </a:p>
          </p:txBody>
        </p:sp>
        <p:sp>
          <p:nvSpPr>
            <p:cNvPr id="13" name="Freeform 12"/>
            <p:cNvSpPr/>
            <p:nvPr/>
          </p:nvSpPr>
          <p:spPr>
            <a:xfrm>
              <a:off x="1562481" y="3193415"/>
              <a:ext cx="689230" cy="288926"/>
            </a:xfrm>
            <a:custGeom>
              <a:avLst/>
              <a:gdLst/>
              <a:ahLst/>
              <a:cxnLst/>
              <a:rect l="0" t="0" r="0" b="0"/>
              <a:pathLst>
                <a:path w="689230" h="288926">
                  <a:moveTo>
                    <a:pt x="0" y="0"/>
                  </a:moveTo>
                  <a:lnTo>
                    <a:pt x="689229" y="0"/>
                  </a:lnTo>
                  <a:lnTo>
                    <a:pt x="689229" y="288925"/>
                  </a:lnTo>
                  <a:lnTo>
                    <a:pt x="0" y="288925"/>
                  </a:lnTo>
                  <a:close/>
                </a:path>
              </a:pathLst>
            </a:custGeom>
            <a:solidFill>
              <a:srgbClr val="FF0000"/>
            </a:solidFill>
            <a:ln w="38100" cap="flat" cmpd="sng" algn="ctr">
              <a:solidFill>
                <a:srgbClr val="FFC0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2240534" y="2859913"/>
              <a:ext cx="667005" cy="622428"/>
            </a:xfrm>
            <a:custGeom>
              <a:avLst/>
              <a:gdLst/>
              <a:ahLst/>
              <a:cxnLst/>
              <a:rect l="0" t="0" r="0" b="0"/>
              <a:pathLst>
                <a:path w="667005" h="622428">
                  <a:moveTo>
                    <a:pt x="0" y="0"/>
                  </a:moveTo>
                  <a:lnTo>
                    <a:pt x="667004" y="0"/>
                  </a:lnTo>
                  <a:lnTo>
                    <a:pt x="667004" y="622427"/>
                  </a:lnTo>
                  <a:lnTo>
                    <a:pt x="0" y="622427"/>
                  </a:lnTo>
                  <a:close/>
                </a:path>
              </a:pathLst>
            </a:custGeom>
            <a:solidFill>
              <a:srgbClr val="FF0000"/>
            </a:solidFill>
            <a:ln w="38100" cap="flat" cmpd="sng" algn="ctr">
              <a:solidFill>
                <a:srgbClr val="FFC0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929763" y="2859913"/>
              <a:ext cx="667005" cy="622428"/>
            </a:xfrm>
            <a:custGeom>
              <a:avLst/>
              <a:gdLst/>
              <a:ahLst/>
              <a:cxnLst/>
              <a:rect l="0" t="0" r="0" b="0"/>
              <a:pathLst>
                <a:path w="667005" h="622428">
                  <a:moveTo>
                    <a:pt x="0" y="0"/>
                  </a:moveTo>
                  <a:lnTo>
                    <a:pt x="667004" y="0"/>
                  </a:lnTo>
                  <a:lnTo>
                    <a:pt x="667004" y="622427"/>
                  </a:lnTo>
                  <a:lnTo>
                    <a:pt x="0" y="622427"/>
                  </a:lnTo>
                  <a:close/>
                </a:path>
              </a:pathLst>
            </a:custGeom>
            <a:solidFill>
              <a:srgbClr val="FF0000"/>
            </a:solidFill>
            <a:ln w="38100" cap="flat" cmpd="sng" algn="ctr">
              <a:solidFill>
                <a:srgbClr val="FFC0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352544" y="1603756"/>
              <a:ext cx="693548" cy="1874267"/>
            </a:xfrm>
            <a:custGeom>
              <a:avLst/>
              <a:gdLst/>
              <a:ahLst/>
              <a:cxnLst/>
              <a:rect l="0" t="0" r="0" b="0"/>
              <a:pathLst>
                <a:path w="693548" h="1874267">
                  <a:moveTo>
                    <a:pt x="0" y="0"/>
                  </a:moveTo>
                  <a:lnTo>
                    <a:pt x="693547" y="0"/>
                  </a:lnTo>
                  <a:lnTo>
                    <a:pt x="693547" y="1874266"/>
                  </a:lnTo>
                  <a:lnTo>
                    <a:pt x="0" y="1874266"/>
                  </a:lnTo>
                  <a:close/>
                </a:path>
              </a:pathLst>
            </a:custGeom>
            <a:solidFill>
              <a:srgbClr val="FF0000"/>
            </a:solidFill>
            <a:ln w="38100" cap="flat" cmpd="sng" algn="ctr">
              <a:solidFill>
                <a:srgbClr val="FFC0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052949" y="1959483"/>
              <a:ext cx="711328" cy="1522858"/>
            </a:xfrm>
            <a:custGeom>
              <a:avLst/>
              <a:gdLst/>
              <a:ahLst/>
              <a:cxnLst/>
              <a:rect l="0" t="0" r="0" b="0"/>
              <a:pathLst>
                <a:path w="711328" h="1522858">
                  <a:moveTo>
                    <a:pt x="0" y="0"/>
                  </a:moveTo>
                  <a:lnTo>
                    <a:pt x="711327" y="0"/>
                  </a:lnTo>
                  <a:lnTo>
                    <a:pt x="711327" y="1522857"/>
                  </a:lnTo>
                  <a:lnTo>
                    <a:pt x="0" y="1522857"/>
                  </a:lnTo>
                  <a:close/>
                </a:path>
              </a:pathLst>
            </a:custGeom>
            <a:solidFill>
              <a:srgbClr val="FF0000"/>
            </a:solidFill>
            <a:ln w="38100" cap="flat" cmpd="sng" algn="ctr">
              <a:solidFill>
                <a:srgbClr val="FFC0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5783580" y="689589"/>
            <a:ext cx="2994660" cy="1914875"/>
          </a:xfrm>
          <a:prstGeom prst="rect">
            <a:avLst/>
          </a:prstGeom>
          <a:noFill/>
        </p:spPr>
        <p:txBody>
          <a:bodyPr vert="horz" lIns="67556" tIns="33778" rIns="67556" bIns="33778" rtlCol="0">
            <a:spAutoFit/>
          </a:bodyPr>
          <a:lstStyle/>
          <a:p>
            <a:r>
              <a:rPr lang="en-US" sz="2000" b="1" dirty="0">
                <a:solidFill>
                  <a:srgbClr val="0000FF"/>
                </a:solidFill>
                <a:latin typeface="Arial" pitchFamily="34" charset="0"/>
                <a:cs typeface="Arial" pitchFamily="34" charset="0"/>
              </a:rPr>
              <a:t>Notice that the histogram is not symmetrical. The data is pulled to the left because some students scored low.</a:t>
            </a:r>
          </a:p>
        </p:txBody>
      </p:sp>
      <p:cxnSp>
        <p:nvCxnSpPr>
          <p:cNvPr id="20" name="Straight Connector 19"/>
          <p:cNvCxnSpPr/>
          <p:nvPr/>
        </p:nvCxnSpPr>
        <p:spPr>
          <a:xfrm>
            <a:off x="3566160" y="825991"/>
            <a:ext cx="0" cy="424362"/>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217670" y="530454"/>
            <a:ext cx="0" cy="348583"/>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771900" y="348584"/>
            <a:ext cx="1097280" cy="268270"/>
          </a:xfrm>
          <a:prstGeom prst="rect">
            <a:avLst/>
          </a:prstGeom>
          <a:noFill/>
        </p:spPr>
        <p:txBody>
          <a:bodyPr vert="horz" lIns="67556" tIns="33778" rIns="67556" bIns="33778" rtlCol="0">
            <a:spAutoFit/>
          </a:bodyPr>
          <a:lstStyle/>
          <a:p>
            <a:r>
              <a:rPr lang="en-US" smtClean="0">
                <a:solidFill>
                  <a:srgbClr val="000000"/>
                </a:solidFill>
                <a:latin typeface="Arial - 24"/>
              </a:rPr>
              <a:t>Median</a:t>
            </a:r>
            <a:endParaRPr lang="en-US">
              <a:solidFill>
                <a:srgbClr val="000000"/>
              </a:solidFill>
              <a:latin typeface="Arial - 24"/>
            </a:endParaRPr>
          </a:p>
        </p:txBody>
      </p:sp>
      <p:sp>
        <p:nvSpPr>
          <p:cNvPr id="23" name="TextBox 22"/>
          <p:cNvSpPr txBox="1"/>
          <p:nvPr/>
        </p:nvSpPr>
        <p:spPr>
          <a:xfrm>
            <a:off x="3166110" y="606233"/>
            <a:ext cx="1074420" cy="268270"/>
          </a:xfrm>
          <a:prstGeom prst="rect">
            <a:avLst/>
          </a:prstGeom>
          <a:noFill/>
        </p:spPr>
        <p:txBody>
          <a:bodyPr vert="horz" lIns="67556" tIns="33778" rIns="67556" bIns="33778" rtlCol="0">
            <a:spAutoFit/>
          </a:bodyPr>
          <a:lstStyle/>
          <a:p>
            <a:r>
              <a:rPr lang="en-US" smtClean="0">
                <a:solidFill>
                  <a:srgbClr val="000000"/>
                </a:solidFill>
                <a:latin typeface="Arial - 24"/>
              </a:rPr>
              <a:t>Mean</a:t>
            </a:r>
            <a:endParaRPr lang="en-US">
              <a:solidFill>
                <a:srgbClr val="000000"/>
              </a:solidFill>
              <a:latin typeface="Arial - 24"/>
            </a:endParaRPr>
          </a:p>
        </p:txBody>
      </p:sp>
    </p:spTree>
    <p:extLst>
      <p:ext uri="{BB962C8B-B14F-4D97-AF65-F5344CB8AC3E}">
        <p14:creationId xmlns:p14="http://schemas.microsoft.com/office/powerpoint/2010/main" xmlns="" val="235743234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94836" y="341581"/>
            <a:ext cx="8229600" cy="3392203"/>
          </a:xfrm>
          <a:prstGeom prst="rect">
            <a:avLst/>
          </a:prstGeom>
          <a:noFill/>
        </p:spPr>
        <p:txBody>
          <a:bodyPr vert="horz" wrap="square" lIns="67556" tIns="33778" rIns="67556" bIns="33778" rtlCol="0">
            <a:spAutoFit/>
          </a:bodyPr>
          <a:lstStyle/>
          <a:p>
            <a:r>
              <a:rPr lang="en-US" sz="2400" b="1" dirty="0">
                <a:solidFill>
                  <a:srgbClr val="0000FF"/>
                </a:solidFill>
                <a:latin typeface="Arial - 24"/>
              </a:rPr>
              <a:t>After the test, some students decided to re-take the test to improve their grade. The following are the new scores.</a:t>
            </a:r>
          </a:p>
          <a:p>
            <a:endParaRPr lang="en-US" sz="2400" b="1" dirty="0">
              <a:solidFill>
                <a:srgbClr val="0000FF"/>
              </a:solidFill>
              <a:latin typeface="Arial - 24"/>
            </a:endParaRPr>
          </a:p>
          <a:p>
            <a:r>
              <a:rPr lang="en-US" sz="2400" b="1" dirty="0">
                <a:solidFill>
                  <a:srgbClr val="0000FF"/>
                </a:solidFill>
                <a:latin typeface="Arial - 24"/>
              </a:rPr>
              <a:t>68    69    70    70    70    74    76    81    82    83</a:t>
            </a:r>
          </a:p>
          <a:p>
            <a:r>
              <a:rPr lang="en-US" sz="2400" b="1" dirty="0">
                <a:solidFill>
                  <a:srgbClr val="0000FF"/>
                </a:solidFill>
                <a:latin typeface="Arial - 24"/>
              </a:rPr>
              <a:t>83    83    85    85    88    91    91    95    98    98</a:t>
            </a:r>
          </a:p>
          <a:p>
            <a:endParaRPr lang="en-US" sz="2400" b="1" dirty="0">
              <a:solidFill>
                <a:srgbClr val="0000FF"/>
              </a:solidFill>
              <a:latin typeface="Arial - 24"/>
            </a:endParaRPr>
          </a:p>
          <a:p>
            <a:r>
              <a:rPr lang="en-US" sz="2400" b="1" dirty="0">
                <a:solidFill>
                  <a:srgbClr val="0000FF"/>
                </a:solidFill>
                <a:latin typeface="Arial - 24"/>
              </a:rPr>
              <a:t>The new mean is 82 and very close to the median which is 83.</a:t>
            </a:r>
          </a:p>
        </p:txBody>
      </p:sp>
      <p:grpSp>
        <p:nvGrpSpPr>
          <p:cNvPr id="16" name="Group 15"/>
          <p:cNvGrpSpPr/>
          <p:nvPr/>
        </p:nvGrpSpPr>
        <p:grpSpPr>
          <a:xfrm>
            <a:off x="297180" y="3814993"/>
            <a:ext cx="5011826" cy="2585809"/>
            <a:chOff x="330200" y="3060700"/>
            <a:chExt cx="5568696" cy="4333623"/>
          </a:xfrm>
        </p:grpSpPr>
        <p:cxnSp>
          <p:nvCxnSpPr>
            <p:cNvPr id="3" name="Straight Connector 2"/>
            <p:cNvCxnSpPr/>
            <p:nvPr/>
          </p:nvCxnSpPr>
          <p:spPr>
            <a:xfrm>
              <a:off x="1162177" y="5671693"/>
              <a:ext cx="4482719"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147064" y="5063871"/>
              <a:ext cx="4632452"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147064" y="4426458"/>
              <a:ext cx="4692142"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176909" y="3804158"/>
              <a:ext cx="4677283"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62177" y="6294120"/>
              <a:ext cx="4736719"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0200" y="3632201"/>
              <a:ext cx="584200" cy="2708006"/>
            </a:xfrm>
            <a:prstGeom prst="rect">
              <a:avLst/>
            </a:prstGeom>
            <a:noFill/>
          </p:spPr>
          <p:txBody>
            <a:bodyPr vert="horz" rtlCol="0">
              <a:spAutoFit/>
            </a:bodyPr>
            <a:lstStyle/>
            <a:p>
              <a:r>
                <a:rPr lang="en-US" sz="1100">
                  <a:solidFill>
                    <a:srgbClr val="0000FF"/>
                  </a:solidFill>
                  <a:latin typeface="Arial - 20"/>
                </a:rPr>
                <a:t>F</a:t>
              </a:r>
            </a:p>
            <a:p>
              <a:r>
                <a:rPr lang="en-US" sz="1100">
                  <a:solidFill>
                    <a:srgbClr val="0000FF"/>
                  </a:solidFill>
                  <a:latin typeface="Arial - 20"/>
                </a:rPr>
                <a:t>R</a:t>
              </a:r>
            </a:p>
            <a:p>
              <a:r>
                <a:rPr lang="en-US" sz="1100">
                  <a:solidFill>
                    <a:srgbClr val="0000FF"/>
                  </a:solidFill>
                  <a:latin typeface="Arial - 20"/>
                </a:rPr>
                <a:t>E</a:t>
              </a:r>
            </a:p>
            <a:p>
              <a:r>
                <a:rPr lang="en-US" sz="1100">
                  <a:solidFill>
                    <a:srgbClr val="0000FF"/>
                  </a:solidFill>
                  <a:latin typeface="Arial - 20"/>
                </a:rPr>
                <a:t>Q</a:t>
              </a:r>
            </a:p>
            <a:p>
              <a:r>
                <a:rPr lang="en-US" sz="1100">
                  <a:solidFill>
                    <a:srgbClr val="0000FF"/>
                  </a:solidFill>
                  <a:latin typeface="Arial - 20"/>
                </a:rPr>
                <a:t>U</a:t>
              </a:r>
            </a:p>
            <a:p>
              <a:r>
                <a:rPr lang="en-US" sz="1100">
                  <a:solidFill>
                    <a:srgbClr val="0000FF"/>
                  </a:solidFill>
                  <a:latin typeface="Arial - 20"/>
                </a:rPr>
                <a:t>E</a:t>
              </a:r>
            </a:p>
            <a:p>
              <a:r>
                <a:rPr lang="en-US" sz="1100">
                  <a:solidFill>
                    <a:srgbClr val="0000FF"/>
                  </a:solidFill>
                  <a:latin typeface="Arial - 20"/>
                </a:rPr>
                <a:t>N</a:t>
              </a:r>
            </a:p>
            <a:p>
              <a:r>
                <a:rPr lang="en-US" sz="1100">
                  <a:solidFill>
                    <a:srgbClr val="0000FF"/>
                  </a:solidFill>
                  <a:latin typeface="Arial - 20"/>
                </a:rPr>
                <a:t>C</a:t>
              </a:r>
            </a:p>
            <a:p>
              <a:r>
                <a:rPr lang="en-US" sz="1100">
                  <a:solidFill>
                    <a:srgbClr val="0000FF"/>
                  </a:solidFill>
                  <a:latin typeface="Arial - 20"/>
                </a:rPr>
                <a:t>Y</a:t>
              </a:r>
            </a:p>
          </p:txBody>
        </p:sp>
        <p:sp>
          <p:nvSpPr>
            <p:cNvPr id="9" name="TextBox 8"/>
            <p:cNvSpPr txBox="1"/>
            <p:nvPr/>
          </p:nvSpPr>
          <p:spPr>
            <a:xfrm>
              <a:off x="749300" y="3594098"/>
              <a:ext cx="685800" cy="2905733"/>
            </a:xfrm>
            <a:prstGeom prst="rect">
              <a:avLst/>
            </a:prstGeom>
            <a:noFill/>
          </p:spPr>
          <p:txBody>
            <a:bodyPr vert="horz" rtlCol="0">
              <a:spAutoFit/>
            </a:bodyPr>
            <a:lstStyle/>
            <a:p>
              <a:pPr>
                <a:spcAft>
                  <a:spcPts val="800"/>
                </a:spcAft>
              </a:pPr>
              <a:r>
                <a:rPr lang="en-US" sz="1600" dirty="0">
                  <a:solidFill>
                    <a:srgbClr val="0000FF"/>
                  </a:solidFill>
                  <a:latin typeface="Arial - 28"/>
                </a:rPr>
                <a:t>8</a:t>
              </a:r>
            </a:p>
            <a:p>
              <a:pPr>
                <a:spcAft>
                  <a:spcPts val="800"/>
                </a:spcAft>
              </a:pPr>
              <a:r>
                <a:rPr lang="en-US" sz="1600" dirty="0">
                  <a:solidFill>
                    <a:srgbClr val="0000FF"/>
                  </a:solidFill>
                  <a:latin typeface="Arial - 28"/>
                </a:rPr>
                <a:t>6</a:t>
              </a:r>
            </a:p>
            <a:p>
              <a:pPr>
                <a:spcAft>
                  <a:spcPts val="800"/>
                </a:spcAft>
              </a:pPr>
              <a:r>
                <a:rPr lang="en-US" sz="1600" dirty="0">
                  <a:solidFill>
                    <a:srgbClr val="0000FF"/>
                  </a:solidFill>
                  <a:latin typeface="Arial - 28"/>
                </a:rPr>
                <a:t>4</a:t>
              </a:r>
            </a:p>
            <a:p>
              <a:pPr>
                <a:spcAft>
                  <a:spcPts val="800"/>
                </a:spcAft>
              </a:pPr>
              <a:r>
                <a:rPr lang="en-US" sz="1600" dirty="0">
                  <a:solidFill>
                    <a:srgbClr val="0000FF"/>
                  </a:solidFill>
                  <a:latin typeface="Arial - 28"/>
                </a:rPr>
                <a:t>2</a:t>
              </a:r>
            </a:p>
            <a:p>
              <a:pPr>
                <a:spcAft>
                  <a:spcPts val="800"/>
                </a:spcAft>
              </a:pPr>
              <a:r>
                <a:rPr lang="en-US" sz="1600" dirty="0">
                  <a:solidFill>
                    <a:srgbClr val="0000FF"/>
                  </a:solidFill>
                  <a:latin typeface="Arial - 28"/>
                </a:rPr>
                <a:t>0</a:t>
              </a:r>
            </a:p>
          </p:txBody>
        </p:sp>
        <p:sp>
          <p:nvSpPr>
            <p:cNvPr id="10" name="TextBox 9"/>
            <p:cNvSpPr txBox="1"/>
            <p:nvPr/>
          </p:nvSpPr>
          <p:spPr>
            <a:xfrm>
              <a:off x="1079500" y="6362702"/>
              <a:ext cx="4819396" cy="1031621"/>
            </a:xfrm>
            <a:prstGeom prst="rect">
              <a:avLst/>
            </a:prstGeom>
            <a:noFill/>
          </p:spPr>
          <p:txBody>
            <a:bodyPr vert="horz" wrap="square" rtlCol="0">
              <a:spAutoFit/>
            </a:bodyPr>
            <a:lstStyle/>
            <a:p>
              <a:r>
                <a:rPr lang="en-US" sz="1000" dirty="0">
                  <a:solidFill>
                    <a:srgbClr val="0000FF"/>
                  </a:solidFill>
                  <a:latin typeface="Arial - 18"/>
                </a:rPr>
                <a:t>30-	40-	50-         60-                 70-           80-	            90-</a:t>
              </a:r>
            </a:p>
            <a:p>
              <a:r>
                <a:rPr lang="en-US" sz="1000" dirty="0">
                  <a:solidFill>
                    <a:srgbClr val="0000FF"/>
                  </a:solidFill>
                  <a:latin typeface="Arial - 18"/>
                </a:rPr>
                <a:t>39	49	59          69	                 79            89	             99</a:t>
              </a:r>
            </a:p>
            <a:p>
              <a:pPr algn="ctr"/>
              <a:r>
                <a:rPr lang="en-US" sz="1400" dirty="0">
                  <a:solidFill>
                    <a:srgbClr val="0000FF"/>
                  </a:solidFill>
                  <a:latin typeface="Arial" pitchFamily="34" charset="0"/>
                  <a:cs typeface="Arial" pitchFamily="34" charset="0"/>
                </a:rPr>
                <a:t>GRADE</a:t>
              </a:r>
            </a:p>
          </p:txBody>
        </p:sp>
        <p:sp>
          <p:nvSpPr>
            <p:cNvPr id="11" name="TextBox 10"/>
            <p:cNvSpPr txBox="1"/>
            <p:nvPr/>
          </p:nvSpPr>
          <p:spPr>
            <a:xfrm>
              <a:off x="2527300" y="3060700"/>
              <a:ext cx="1947418" cy="515811"/>
            </a:xfrm>
            <a:prstGeom prst="rect">
              <a:avLst/>
            </a:prstGeom>
            <a:noFill/>
          </p:spPr>
          <p:txBody>
            <a:bodyPr vert="horz" rtlCol="0">
              <a:spAutoFit/>
            </a:bodyPr>
            <a:lstStyle/>
            <a:p>
              <a:r>
                <a:rPr lang="en-US" sz="1400" b="1" dirty="0">
                  <a:solidFill>
                    <a:srgbClr val="0000FF"/>
                  </a:solidFill>
                  <a:latin typeface="Arial" pitchFamily="34" charset="0"/>
                  <a:cs typeface="Arial" pitchFamily="34" charset="0"/>
                </a:rPr>
                <a:t>Test Grades</a:t>
              </a:r>
            </a:p>
          </p:txBody>
        </p:sp>
        <p:sp>
          <p:nvSpPr>
            <p:cNvPr id="12" name="Freeform 11"/>
            <p:cNvSpPr/>
            <p:nvPr/>
          </p:nvSpPr>
          <p:spPr>
            <a:xfrm>
              <a:off x="3044063" y="5666613"/>
              <a:ext cx="667005" cy="622428"/>
            </a:xfrm>
            <a:custGeom>
              <a:avLst/>
              <a:gdLst/>
              <a:ahLst/>
              <a:cxnLst/>
              <a:rect l="0" t="0" r="0" b="0"/>
              <a:pathLst>
                <a:path w="667005" h="622428">
                  <a:moveTo>
                    <a:pt x="0" y="0"/>
                  </a:moveTo>
                  <a:lnTo>
                    <a:pt x="667004" y="0"/>
                  </a:lnTo>
                  <a:lnTo>
                    <a:pt x="667004" y="622427"/>
                  </a:lnTo>
                  <a:lnTo>
                    <a:pt x="0" y="622427"/>
                  </a:lnTo>
                  <a:close/>
                </a:path>
              </a:pathLst>
            </a:custGeom>
            <a:solidFill>
              <a:srgbClr val="FF0000"/>
            </a:solidFill>
            <a:ln w="38100" cap="flat" cmpd="sng" algn="ctr">
              <a:solidFill>
                <a:srgbClr val="FFC0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5167249" y="4766183"/>
              <a:ext cx="711328" cy="1522858"/>
            </a:xfrm>
            <a:custGeom>
              <a:avLst/>
              <a:gdLst/>
              <a:ahLst/>
              <a:cxnLst/>
              <a:rect l="0" t="0" r="0" b="0"/>
              <a:pathLst>
                <a:path w="711328" h="1522858">
                  <a:moveTo>
                    <a:pt x="0" y="0"/>
                  </a:moveTo>
                  <a:lnTo>
                    <a:pt x="711327" y="0"/>
                  </a:lnTo>
                  <a:lnTo>
                    <a:pt x="711327" y="1522857"/>
                  </a:lnTo>
                  <a:lnTo>
                    <a:pt x="0" y="1522857"/>
                  </a:lnTo>
                  <a:close/>
                </a:path>
              </a:pathLst>
            </a:custGeom>
            <a:solidFill>
              <a:srgbClr val="FF0000"/>
            </a:solidFill>
            <a:ln w="38100" cap="flat" cmpd="sng" algn="ctr">
              <a:solidFill>
                <a:srgbClr val="FFC0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3757549" y="4766183"/>
              <a:ext cx="711328" cy="1522858"/>
            </a:xfrm>
            <a:custGeom>
              <a:avLst/>
              <a:gdLst/>
              <a:ahLst/>
              <a:cxnLst/>
              <a:rect l="0" t="0" r="0" b="0"/>
              <a:pathLst>
                <a:path w="711328" h="1522858">
                  <a:moveTo>
                    <a:pt x="0" y="0"/>
                  </a:moveTo>
                  <a:lnTo>
                    <a:pt x="711327" y="0"/>
                  </a:lnTo>
                  <a:lnTo>
                    <a:pt x="711327" y="1522857"/>
                  </a:lnTo>
                  <a:lnTo>
                    <a:pt x="0" y="1522857"/>
                  </a:lnTo>
                  <a:close/>
                </a:path>
              </a:pathLst>
            </a:custGeom>
            <a:solidFill>
              <a:srgbClr val="FF0000"/>
            </a:solidFill>
            <a:ln w="38100" cap="flat" cmpd="sng" algn="ctr">
              <a:solidFill>
                <a:srgbClr val="FFC0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4470400" y="3810000"/>
              <a:ext cx="711201" cy="2489201"/>
            </a:xfrm>
            <a:custGeom>
              <a:avLst/>
              <a:gdLst/>
              <a:ahLst/>
              <a:cxnLst/>
              <a:rect l="0" t="0" r="0" b="0"/>
              <a:pathLst>
                <a:path w="711201" h="2489201">
                  <a:moveTo>
                    <a:pt x="0" y="0"/>
                  </a:moveTo>
                  <a:lnTo>
                    <a:pt x="711200" y="0"/>
                  </a:lnTo>
                  <a:lnTo>
                    <a:pt x="711200" y="2489200"/>
                  </a:lnTo>
                  <a:lnTo>
                    <a:pt x="0" y="2489200"/>
                  </a:lnTo>
                  <a:close/>
                </a:path>
              </a:pathLst>
            </a:custGeom>
            <a:solidFill>
              <a:srgbClr val="FF0000"/>
            </a:solidFill>
            <a:ln w="38100" cap="flat" cmpd="sng" algn="ctr">
              <a:solidFill>
                <a:srgbClr val="FFC0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817870" y="3949530"/>
            <a:ext cx="3017520" cy="2222652"/>
          </a:xfrm>
          <a:prstGeom prst="rect">
            <a:avLst/>
          </a:prstGeom>
          <a:noFill/>
        </p:spPr>
        <p:txBody>
          <a:bodyPr vert="horz" lIns="67556" tIns="33778" rIns="67556" bIns="33778" rtlCol="0">
            <a:spAutoFit/>
          </a:bodyPr>
          <a:lstStyle/>
          <a:p>
            <a:r>
              <a:rPr lang="en-US" sz="2000" b="1" dirty="0">
                <a:solidFill>
                  <a:srgbClr val="0000FF"/>
                </a:solidFill>
                <a:latin typeface="Arial - 24"/>
              </a:rPr>
              <a:t>Notice that the histogram is more symmetrical. The data is more symmetrically distributed because the scores are closer together.</a:t>
            </a:r>
          </a:p>
        </p:txBody>
      </p:sp>
      <p:cxnSp>
        <p:nvCxnSpPr>
          <p:cNvPr id="18" name="Straight Connector 17"/>
          <p:cNvCxnSpPr/>
          <p:nvPr/>
        </p:nvCxnSpPr>
        <p:spPr>
          <a:xfrm>
            <a:off x="4302662" y="3993977"/>
            <a:ext cx="0" cy="197025"/>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103370" y="3810001"/>
            <a:ext cx="1783080" cy="222104"/>
          </a:xfrm>
          <a:prstGeom prst="rect">
            <a:avLst/>
          </a:prstGeom>
          <a:noFill/>
        </p:spPr>
        <p:txBody>
          <a:bodyPr vert="horz" lIns="67556" tIns="33778" rIns="67556" bIns="33778" rtlCol="0">
            <a:spAutoFit/>
          </a:bodyPr>
          <a:lstStyle/>
          <a:p>
            <a:r>
              <a:rPr lang="en-US" sz="1000" dirty="0">
                <a:solidFill>
                  <a:srgbClr val="000000"/>
                </a:solidFill>
                <a:latin typeface="Arial - 18"/>
              </a:rPr>
              <a:t>Mean &amp; Median</a:t>
            </a:r>
          </a:p>
        </p:txBody>
      </p:sp>
    </p:spTree>
    <p:extLst>
      <p:ext uri="{BB962C8B-B14F-4D97-AF65-F5344CB8AC3E}">
        <p14:creationId xmlns:p14="http://schemas.microsoft.com/office/powerpoint/2010/main" xmlns="" val="121231453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38" name="Group 37"/>
          <p:cNvGrpSpPr/>
          <p:nvPr/>
        </p:nvGrpSpPr>
        <p:grpSpPr>
          <a:xfrm>
            <a:off x="1143000" y="381001"/>
            <a:ext cx="6901664" cy="1288627"/>
            <a:chOff x="1270000" y="95679"/>
            <a:chExt cx="7668515" cy="2159642"/>
          </a:xfrm>
        </p:grpSpPr>
        <p:sp>
          <p:nvSpPr>
            <p:cNvPr id="2" name="TextBox 1"/>
            <p:cNvSpPr txBox="1"/>
            <p:nvPr/>
          </p:nvSpPr>
          <p:spPr>
            <a:xfrm>
              <a:off x="1790700" y="95679"/>
              <a:ext cx="7061199" cy="670554"/>
            </a:xfrm>
            <a:prstGeom prst="rect">
              <a:avLst/>
            </a:prstGeom>
            <a:noFill/>
          </p:spPr>
          <p:txBody>
            <a:bodyPr vert="horz" rtlCol="0">
              <a:spAutoFit/>
            </a:bodyPr>
            <a:lstStyle/>
            <a:p>
              <a:r>
                <a:rPr lang="en-US" sz="2000" b="1" i="1" u="sng" dirty="0">
                  <a:solidFill>
                    <a:srgbClr val="000000"/>
                  </a:solidFill>
                  <a:latin typeface="Arial" pitchFamily="34" charset="0"/>
                  <a:cs typeface="Arial" pitchFamily="34" charset="0"/>
                </a:rPr>
                <a:t>Time Spent Doing Homework Last Night (Min)</a:t>
              </a:r>
            </a:p>
          </p:txBody>
        </p:sp>
        <p:grpSp>
          <p:nvGrpSpPr>
            <p:cNvPr id="37" name="Group 36"/>
            <p:cNvGrpSpPr/>
            <p:nvPr/>
          </p:nvGrpSpPr>
          <p:grpSpPr>
            <a:xfrm>
              <a:off x="1270000" y="914400"/>
              <a:ext cx="7668515" cy="1340921"/>
              <a:chOff x="1270000" y="914400"/>
              <a:chExt cx="7668515" cy="1340921"/>
            </a:xfrm>
          </p:grpSpPr>
          <p:grpSp>
            <p:nvGrpSpPr>
              <p:cNvPr id="32" name="Group 31"/>
              <p:cNvGrpSpPr/>
              <p:nvPr/>
            </p:nvGrpSpPr>
            <p:grpSpPr>
              <a:xfrm>
                <a:off x="1270000" y="1397000"/>
                <a:ext cx="7668515" cy="858321"/>
                <a:chOff x="1270000" y="1397000"/>
                <a:chExt cx="7668515" cy="858321"/>
              </a:xfrm>
            </p:grpSpPr>
            <p:grpSp>
              <p:nvGrpSpPr>
                <p:cNvPr id="20" name="Group 19"/>
                <p:cNvGrpSpPr/>
                <p:nvPr/>
              </p:nvGrpSpPr>
              <p:grpSpPr>
                <a:xfrm>
                  <a:off x="1270000" y="1397000"/>
                  <a:ext cx="7668515" cy="406909"/>
                  <a:chOff x="1270000" y="1397000"/>
                  <a:chExt cx="7668515" cy="406909"/>
                </a:xfrm>
              </p:grpSpPr>
              <p:grpSp>
                <p:nvGrpSpPr>
                  <p:cNvPr id="8" name="Group 7"/>
                  <p:cNvGrpSpPr/>
                  <p:nvPr/>
                </p:nvGrpSpPr>
                <p:grpSpPr>
                  <a:xfrm>
                    <a:off x="1270000" y="1397000"/>
                    <a:ext cx="7668515" cy="406909"/>
                    <a:chOff x="1270000" y="1397000"/>
                    <a:chExt cx="7668515" cy="406909"/>
                  </a:xfrm>
                </p:grpSpPr>
                <p:sp>
                  <p:nvSpPr>
                    <p:cNvPr id="3" name="Freeform 2"/>
                    <p:cNvSpPr/>
                    <p:nvPr/>
                  </p:nvSpPr>
                  <p:spPr>
                    <a:xfrm>
                      <a:off x="1280668" y="1591310"/>
                      <a:ext cx="7656322" cy="15368"/>
                    </a:xfrm>
                    <a:custGeom>
                      <a:avLst/>
                      <a:gdLst/>
                      <a:ahLst/>
                      <a:cxnLst/>
                      <a:rect l="0" t="0" r="0" b="0"/>
                      <a:pathLst>
                        <a:path w="7656322" h="15368">
                          <a:moveTo>
                            <a:pt x="0" y="15367"/>
                          </a:moveTo>
                          <a:lnTo>
                            <a:pt x="0" y="0"/>
                          </a:lnTo>
                          <a:lnTo>
                            <a:pt x="7656321" y="0"/>
                          </a:lnTo>
                          <a:lnTo>
                            <a:pt x="7656321" y="1536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1270000" y="1397000"/>
                      <a:ext cx="221108" cy="212726"/>
                    </a:xfrm>
                    <a:custGeom>
                      <a:avLst/>
                      <a:gdLst/>
                      <a:ahLst/>
                      <a:cxnLst/>
                      <a:rect l="0" t="0" r="0" b="0"/>
                      <a:pathLst>
                        <a:path w="221108" h="212726">
                          <a:moveTo>
                            <a:pt x="10668" y="212725"/>
                          </a:moveTo>
                          <a:lnTo>
                            <a:pt x="0" y="201930"/>
                          </a:lnTo>
                          <a:lnTo>
                            <a:pt x="210312" y="0"/>
                          </a:lnTo>
                          <a:lnTo>
                            <a:pt x="221107" y="1066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1273048" y="1590548"/>
                      <a:ext cx="221108" cy="212726"/>
                    </a:xfrm>
                    <a:custGeom>
                      <a:avLst/>
                      <a:gdLst/>
                      <a:ahLst/>
                      <a:cxnLst/>
                      <a:rect l="0" t="0" r="0" b="0"/>
                      <a:pathLst>
                        <a:path w="221108" h="212726">
                          <a:moveTo>
                            <a:pt x="0" y="10668"/>
                          </a:moveTo>
                          <a:lnTo>
                            <a:pt x="10795" y="0"/>
                          </a:lnTo>
                          <a:lnTo>
                            <a:pt x="221107" y="201930"/>
                          </a:lnTo>
                          <a:lnTo>
                            <a:pt x="210439" y="21272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8717407" y="1397762"/>
                      <a:ext cx="221108" cy="212726"/>
                    </a:xfrm>
                    <a:custGeom>
                      <a:avLst/>
                      <a:gdLst/>
                      <a:ahLst/>
                      <a:cxnLst/>
                      <a:rect l="0" t="0" r="0" b="0"/>
                      <a:pathLst>
                        <a:path w="221108" h="212726">
                          <a:moveTo>
                            <a:pt x="221107" y="201930"/>
                          </a:moveTo>
                          <a:lnTo>
                            <a:pt x="210439" y="212725"/>
                          </a:lnTo>
                          <a:lnTo>
                            <a:pt x="0" y="10795"/>
                          </a:lnTo>
                          <a:lnTo>
                            <a:pt x="10668"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8714232" y="1591310"/>
                      <a:ext cx="221235" cy="212599"/>
                    </a:xfrm>
                    <a:custGeom>
                      <a:avLst/>
                      <a:gdLst/>
                      <a:ahLst/>
                      <a:cxnLst/>
                      <a:rect l="0" t="0" r="0" b="0"/>
                      <a:pathLst>
                        <a:path w="221235" h="212599">
                          <a:moveTo>
                            <a:pt x="210439" y="0"/>
                          </a:moveTo>
                          <a:lnTo>
                            <a:pt x="221234" y="10795"/>
                          </a:lnTo>
                          <a:lnTo>
                            <a:pt x="10795" y="212598"/>
                          </a:lnTo>
                          <a:lnTo>
                            <a:pt x="0" y="20193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a:off x="8255000" y="14351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7632700" y="14351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6972300" y="14351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6350000" y="14351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5727700" y="14351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432300" y="14478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3810000" y="14478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49600" y="14478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2527300" y="14478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1905000" y="14478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5080000" y="14351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1752600" y="1765301"/>
                  <a:ext cx="609600" cy="490020"/>
                </a:xfrm>
                <a:prstGeom prst="rect">
                  <a:avLst/>
                </a:prstGeom>
                <a:noFill/>
              </p:spPr>
              <p:txBody>
                <a:bodyPr vert="horz" rtlCol="0">
                  <a:spAutoFit/>
                </a:bodyPr>
                <a:lstStyle/>
                <a:p>
                  <a:r>
                    <a:rPr lang="en-US" b="1" smtClean="0">
                      <a:solidFill>
                        <a:srgbClr val="000000"/>
                      </a:solidFill>
                      <a:latin typeface="Arial - 24"/>
                    </a:rPr>
                    <a:t>0</a:t>
                  </a:r>
                  <a:endParaRPr lang="en-US" b="1">
                    <a:solidFill>
                      <a:srgbClr val="000000"/>
                    </a:solidFill>
                    <a:latin typeface="Arial - 24"/>
                  </a:endParaRPr>
                </a:p>
              </p:txBody>
            </p:sp>
            <p:sp>
              <p:nvSpPr>
                <p:cNvPr id="22" name="TextBox 21"/>
                <p:cNvSpPr txBox="1"/>
                <p:nvPr/>
              </p:nvSpPr>
              <p:spPr>
                <a:xfrm>
                  <a:off x="2374900" y="1765301"/>
                  <a:ext cx="609600" cy="490020"/>
                </a:xfrm>
                <a:prstGeom prst="rect">
                  <a:avLst/>
                </a:prstGeom>
                <a:noFill/>
              </p:spPr>
              <p:txBody>
                <a:bodyPr vert="horz" rtlCol="0">
                  <a:spAutoFit/>
                </a:bodyPr>
                <a:lstStyle/>
                <a:p>
                  <a:r>
                    <a:rPr lang="en-US" b="1" smtClean="0">
                      <a:solidFill>
                        <a:srgbClr val="000000"/>
                      </a:solidFill>
                      <a:latin typeface="Arial - 24"/>
                    </a:rPr>
                    <a:t>5</a:t>
                  </a:r>
                  <a:endParaRPr lang="en-US" b="1">
                    <a:solidFill>
                      <a:srgbClr val="000000"/>
                    </a:solidFill>
                    <a:latin typeface="Arial - 24"/>
                  </a:endParaRPr>
                </a:p>
              </p:txBody>
            </p:sp>
            <p:sp>
              <p:nvSpPr>
                <p:cNvPr id="23" name="TextBox 22"/>
                <p:cNvSpPr txBox="1"/>
                <p:nvPr/>
              </p:nvSpPr>
              <p:spPr>
                <a:xfrm>
                  <a:off x="2921000" y="1752599"/>
                  <a:ext cx="762000" cy="490020"/>
                </a:xfrm>
                <a:prstGeom prst="rect">
                  <a:avLst/>
                </a:prstGeom>
                <a:noFill/>
              </p:spPr>
              <p:txBody>
                <a:bodyPr vert="horz" rtlCol="0">
                  <a:spAutoFit/>
                </a:bodyPr>
                <a:lstStyle/>
                <a:p>
                  <a:r>
                    <a:rPr lang="en-US" b="1" smtClean="0">
                      <a:solidFill>
                        <a:srgbClr val="000000"/>
                      </a:solidFill>
                      <a:latin typeface="Arial - 24"/>
                    </a:rPr>
                    <a:t>10</a:t>
                  </a:r>
                  <a:endParaRPr lang="en-US" b="1">
                    <a:solidFill>
                      <a:srgbClr val="000000"/>
                    </a:solidFill>
                    <a:latin typeface="Arial - 24"/>
                  </a:endParaRPr>
                </a:p>
              </p:txBody>
            </p:sp>
            <p:sp>
              <p:nvSpPr>
                <p:cNvPr id="24" name="TextBox 23"/>
                <p:cNvSpPr txBox="1"/>
                <p:nvPr/>
              </p:nvSpPr>
              <p:spPr>
                <a:xfrm>
                  <a:off x="3568700" y="1765301"/>
                  <a:ext cx="762000" cy="490020"/>
                </a:xfrm>
                <a:prstGeom prst="rect">
                  <a:avLst/>
                </a:prstGeom>
                <a:noFill/>
              </p:spPr>
              <p:txBody>
                <a:bodyPr vert="horz" rtlCol="0">
                  <a:spAutoFit/>
                </a:bodyPr>
                <a:lstStyle/>
                <a:p>
                  <a:r>
                    <a:rPr lang="en-US" b="1" smtClean="0">
                      <a:solidFill>
                        <a:srgbClr val="000000"/>
                      </a:solidFill>
                      <a:latin typeface="Arial - 24"/>
                    </a:rPr>
                    <a:t>15</a:t>
                  </a:r>
                  <a:endParaRPr lang="en-US" b="1">
                    <a:solidFill>
                      <a:srgbClr val="000000"/>
                    </a:solidFill>
                    <a:latin typeface="Arial - 24"/>
                  </a:endParaRPr>
                </a:p>
              </p:txBody>
            </p:sp>
            <p:sp>
              <p:nvSpPr>
                <p:cNvPr id="25" name="TextBox 24"/>
                <p:cNvSpPr txBox="1"/>
                <p:nvPr/>
              </p:nvSpPr>
              <p:spPr>
                <a:xfrm>
                  <a:off x="4216400" y="1752599"/>
                  <a:ext cx="762000" cy="490020"/>
                </a:xfrm>
                <a:prstGeom prst="rect">
                  <a:avLst/>
                </a:prstGeom>
                <a:noFill/>
              </p:spPr>
              <p:txBody>
                <a:bodyPr vert="horz" rtlCol="0">
                  <a:spAutoFit/>
                </a:bodyPr>
                <a:lstStyle/>
                <a:p>
                  <a:r>
                    <a:rPr lang="en-US" b="1" smtClean="0">
                      <a:solidFill>
                        <a:srgbClr val="000000"/>
                      </a:solidFill>
                      <a:latin typeface="Arial - 24"/>
                    </a:rPr>
                    <a:t>20</a:t>
                  </a:r>
                  <a:endParaRPr lang="en-US" b="1">
                    <a:solidFill>
                      <a:srgbClr val="000000"/>
                    </a:solidFill>
                    <a:latin typeface="Arial - 24"/>
                  </a:endParaRPr>
                </a:p>
              </p:txBody>
            </p:sp>
            <p:sp>
              <p:nvSpPr>
                <p:cNvPr id="26" name="TextBox 25"/>
                <p:cNvSpPr txBox="1"/>
                <p:nvPr/>
              </p:nvSpPr>
              <p:spPr>
                <a:xfrm>
                  <a:off x="4864100" y="1739901"/>
                  <a:ext cx="762000" cy="490020"/>
                </a:xfrm>
                <a:prstGeom prst="rect">
                  <a:avLst/>
                </a:prstGeom>
                <a:noFill/>
              </p:spPr>
              <p:txBody>
                <a:bodyPr vert="horz" rtlCol="0">
                  <a:spAutoFit/>
                </a:bodyPr>
                <a:lstStyle/>
                <a:p>
                  <a:r>
                    <a:rPr lang="en-US" b="1" smtClean="0">
                      <a:solidFill>
                        <a:srgbClr val="000000"/>
                      </a:solidFill>
                      <a:latin typeface="Arial - 24"/>
                    </a:rPr>
                    <a:t>25</a:t>
                  </a:r>
                  <a:endParaRPr lang="en-US" b="1">
                    <a:solidFill>
                      <a:srgbClr val="000000"/>
                    </a:solidFill>
                    <a:latin typeface="Arial - 24"/>
                  </a:endParaRPr>
                </a:p>
              </p:txBody>
            </p:sp>
            <p:sp>
              <p:nvSpPr>
                <p:cNvPr id="27" name="TextBox 26"/>
                <p:cNvSpPr txBox="1"/>
                <p:nvPr/>
              </p:nvSpPr>
              <p:spPr>
                <a:xfrm>
                  <a:off x="5511800" y="1727199"/>
                  <a:ext cx="762000" cy="490020"/>
                </a:xfrm>
                <a:prstGeom prst="rect">
                  <a:avLst/>
                </a:prstGeom>
                <a:noFill/>
              </p:spPr>
              <p:txBody>
                <a:bodyPr vert="horz" rtlCol="0">
                  <a:spAutoFit/>
                </a:bodyPr>
                <a:lstStyle/>
                <a:p>
                  <a:r>
                    <a:rPr lang="en-US" b="1" smtClean="0">
                      <a:solidFill>
                        <a:srgbClr val="000000"/>
                      </a:solidFill>
                      <a:latin typeface="Arial - 24"/>
                    </a:rPr>
                    <a:t>30</a:t>
                  </a:r>
                  <a:endParaRPr lang="en-US" b="1">
                    <a:solidFill>
                      <a:srgbClr val="000000"/>
                    </a:solidFill>
                    <a:latin typeface="Arial - 24"/>
                  </a:endParaRPr>
                </a:p>
              </p:txBody>
            </p:sp>
            <p:sp>
              <p:nvSpPr>
                <p:cNvPr id="28" name="TextBox 27"/>
                <p:cNvSpPr txBox="1"/>
                <p:nvPr/>
              </p:nvSpPr>
              <p:spPr>
                <a:xfrm>
                  <a:off x="6134100" y="1739901"/>
                  <a:ext cx="762000" cy="490020"/>
                </a:xfrm>
                <a:prstGeom prst="rect">
                  <a:avLst/>
                </a:prstGeom>
                <a:noFill/>
              </p:spPr>
              <p:txBody>
                <a:bodyPr vert="horz" rtlCol="0">
                  <a:spAutoFit/>
                </a:bodyPr>
                <a:lstStyle/>
                <a:p>
                  <a:r>
                    <a:rPr lang="en-US" b="1" smtClean="0">
                      <a:solidFill>
                        <a:srgbClr val="000000"/>
                      </a:solidFill>
                      <a:latin typeface="Arial - 24"/>
                    </a:rPr>
                    <a:t>35</a:t>
                  </a:r>
                  <a:endParaRPr lang="en-US" b="1">
                    <a:solidFill>
                      <a:srgbClr val="000000"/>
                    </a:solidFill>
                    <a:latin typeface="Arial - 24"/>
                  </a:endParaRPr>
                </a:p>
              </p:txBody>
            </p:sp>
            <p:sp>
              <p:nvSpPr>
                <p:cNvPr id="29" name="TextBox 28"/>
                <p:cNvSpPr txBox="1"/>
                <p:nvPr/>
              </p:nvSpPr>
              <p:spPr>
                <a:xfrm>
                  <a:off x="6743700" y="1752599"/>
                  <a:ext cx="762000" cy="490020"/>
                </a:xfrm>
                <a:prstGeom prst="rect">
                  <a:avLst/>
                </a:prstGeom>
                <a:noFill/>
              </p:spPr>
              <p:txBody>
                <a:bodyPr vert="horz" rtlCol="0">
                  <a:spAutoFit/>
                </a:bodyPr>
                <a:lstStyle/>
                <a:p>
                  <a:r>
                    <a:rPr lang="en-US" b="1" smtClean="0">
                      <a:solidFill>
                        <a:srgbClr val="000000"/>
                      </a:solidFill>
                      <a:latin typeface="Arial - 24"/>
                    </a:rPr>
                    <a:t>40</a:t>
                  </a:r>
                  <a:endParaRPr lang="en-US" b="1">
                    <a:solidFill>
                      <a:srgbClr val="000000"/>
                    </a:solidFill>
                    <a:latin typeface="Arial - 24"/>
                  </a:endParaRPr>
                </a:p>
              </p:txBody>
            </p:sp>
            <p:sp>
              <p:nvSpPr>
                <p:cNvPr id="30" name="TextBox 29"/>
                <p:cNvSpPr txBox="1"/>
                <p:nvPr/>
              </p:nvSpPr>
              <p:spPr>
                <a:xfrm>
                  <a:off x="7416800" y="1752599"/>
                  <a:ext cx="762000" cy="490020"/>
                </a:xfrm>
                <a:prstGeom prst="rect">
                  <a:avLst/>
                </a:prstGeom>
                <a:noFill/>
              </p:spPr>
              <p:txBody>
                <a:bodyPr vert="horz" rtlCol="0">
                  <a:spAutoFit/>
                </a:bodyPr>
                <a:lstStyle/>
                <a:p>
                  <a:r>
                    <a:rPr lang="en-US" b="1" smtClean="0">
                      <a:solidFill>
                        <a:srgbClr val="000000"/>
                      </a:solidFill>
                      <a:latin typeface="Arial - 24"/>
                    </a:rPr>
                    <a:t>45</a:t>
                  </a:r>
                  <a:endParaRPr lang="en-US" b="1">
                    <a:solidFill>
                      <a:srgbClr val="000000"/>
                    </a:solidFill>
                    <a:latin typeface="Arial - 24"/>
                  </a:endParaRPr>
                </a:p>
              </p:txBody>
            </p:sp>
            <p:sp>
              <p:nvSpPr>
                <p:cNvPr id="31" name="TextBox 30"/>
                <p:cNvSpPr txBox="1"/>
                <p:nvPr/>
              </p:nvSpPr>
              <p:spPr>
                <a:xfrm>
                  <a:off x="8039100" y="1752599"/>
                  <a:ext cx="762000" cy="490020"/>
                </a:xfrm>
                <a:prstGeom prst="rect">
                  <a:avLst/>
                </a:prstGeom>
                <a:noFill/>
              </p:spPr>
              <p:txBody>
                <a:bodyPr vert="horz" rtlCol="0">
                  <a:spAutoFit/>
                </a:bodyPr>
                <a:lstStyle/>
                <a:p>
                  <a:r>
                    <a:rPr lang="en-US" b="1" smtClean="0">
                      <a:solidFill>
                        <a:srgbClr val="000000"/>
                      </a:solidFill>
                      <a:latin typeface="Arial - 24"/>
                    </a:rPr>
                    <a:t>50</a:t>
                  </a:r>
                  <a:endParaRPr lang="en-US" b="1">
                    <a:solidFill>
                      <a:srgbClr val="000000"/>
                    </a:solidFill>
                    <a:latin typeface="Arial - 24"/>
                  </a:endParaRPr>
                </a:p>
              </p:txBody>
            </p:sp>
          </p:grpSp>
          <p:grpSp>
            <p:nvGrpSpPr>
              <p:cNvPr id="36" name="Group 35"/>
              <p:cNvGrpSpPr/>
              <p:nvPr/>
            </p:nvGrpSpPr>
            <p:grpSpPr>
              <a:xfrm>
                <a:off x="3797300" y="914400"/>
                <a:ext cx="3822700" cy="419101"/>
                <a:chOff x="3797300" y="914400"/>
                <a:chExt cx="3822700" cy="419101"/>
              </a:xfrm>
            </p:grpSpPr>
            <p:cxnSp>
              <p:nvCxnSpPr>
                <p:cNvPr id="33" name="Straight Connector 32"/>
                <p:cNvCxnSpPr/>
                <p:nvPr/>
              </p:nvCxnSpPr>
              <p:spPr>
                <a:xfrm>
                  <a:off x="3797300" y="1155700"/>
                  <a:ext cx="3822700" cy="0"/>
                </a:xfrm>
                <a:prstGeom prst="line">
                  <a:avLst/>
                </a:prstGeom>
                <a:ln w="38100" cap="flat" cmpd="sng" algn="ctr">
                  <a:solidFill>
                    <a:srgbClr val="000000"/>
                  </a:solidFill>
                  <a:prstDash val="solid"/>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34" name="Freeform 33"/>
                <p:cNvSpPr/>
                <p:nvPr/>
              </p:nvSpPr>
              <p:spPr>
                <a:xfrm>
                  <a:off x="4445000" y="914400"/>
                  <a:ext cx="1917701" cy="419101"/>
                </a:xfrm>
                <a:custGeom>
                  <a:avLst/>
                  <a:gdLst/>
                  <a:ahLst/>
                  <a:cxnLst/>
                  <a:rect l="0" t="0" r="0" b="0"/>
                  <a:pathLst>
                    <a:path w="1917701" h="419101">
                      <a:moveTo>
                        <a:pt x="0" y="0"/>
                      </a:moveTo>
                      <a:lnTo>
                        <a:pt x="1917700" y="0"/>
                      </a:lnTo>
                      <a:lnTo>
                        <a:pt x="1917700" y="419100"/>
                      </a:lnTo>
                      <a:lnTo>
                        <a:pt x="0" y="419100"/>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a:off x="5080000" y="927100"/>
                  <a:ext cx="0" cy="3810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grpSp>
      <p:sp>
        <p:nvSpPr>
          <p:cNvPr id="39" name="TextBox 38"/>
          <p:cNvSpPr txBox="1"/>
          <p:nvPr/>
        </p:nvSpPr>
        <p:spPr>
          <a:xfrm>
            <a:off x="240030" y="2205385"/>
            <a:ext cx="8869680" cy="4500198"/>
          </a:xfrm>
          <a:prstGeom prst="rect">
            <a:avLst/>
          </a:prstGeom>
          <a:noFill/>
        </p:spPr>
        <p:txBody>
          <a:bodyPr vert="horz" lIns="67556" tIns="33778" rIns="67556" bIns="33778" rtlCol="0">
            <a:spAutoFit/>
          </a:bodyPr>
          <a:lstStyle/>
          <a:p>
            <a:r>
              <a:rPr lang="en-US" sz="2400" b="1" dirty="0">
                <a:solidFill>
                  <a:srgbClr val="0000FF"/>
                </a:solidFill>
                <a:latin typeface="Arial - 24"/>
              </a:rPr>
              <a:t>The box and whisker plot above shows the number of minutes students spent doing homework last night.</a:t>
            </a:r>
          </a:p>
          <a:p>
            <a:endParaRPr lang="en-US" sz="2400" b="1" dirty="0">
              <a:solidFill>
                <a:srgbClr val="0000FF"/>
              </a:solidFill>
              <a:latin typeface="Arial - 24"/>
            </a:endParaRPr>
          </a:p>
          <a:p>
            <a:r>
              <a:rPr lang="en-US" sz="2400" b="1" dirty="0">
                <a:solidFill>
                  <a:srgbClr val="0000FF"/>
                </a:solidFill>
                <a:latin typeface="Arial - 24"/>
              </a:rPr>
              <a:t>The median is closer to the minimum than the maximum.</a:t>
            </a:r>
          </a:p>
          <a:p>
            <a:endParaRPr lang="en-US" sz="2400" b="1" dirty="0">
              <a:solidFill>
                <a:srgbClr val="0000FF"/>
              </a:solidFill>
              <a:latin typeface="Arial - 24"/>
            </a:endParaRPr>
          </a:p>
          <a:p>
            <a:r>
              <a:rPr lang="en-US" sz="2400" b="1" dirty="0">
                <a:solidFill>
                  <a:srgbClr val="0000FF"/>
                </a:solidFill>
                <a:latin typeface="Arial - 24"/>
              </a:rPr>
              <a:t>This means that 50% of the students that spent under 25 minutes on their homework probably spent a similar amount of time to each other.</a:t>
            </a:r>
          </a:p>
          <a:p>
            <a:endParaRPr lang="en-US" sz="2400" b="1" dirty="0">
              <a:solidFill>
                <a:srgbClr val="0000FF"/>
              </a:solidFill>
              <a:latin typeface="Arial - 24"/>
            </a:endParaRPr>
          </a:p>
          <a:p>
            <a:r>
              <a:rPr lang="en-US" sz="2400" b="1" dirty="0">
                <a:solidFill>
                  <a:srgbClr val="0000FF"/>
                </a:solidFill>
                <a:latin typeface="Arial - 24"/>
              </a:rPr>
              <a:t>On the other hand, the other half that studied more than the median time probably spent very different lengths of time on their homework.</a:t>
            </a:r>
          </a:p>
        </p:txBody>
      </p:sp>
    </p:spTree>
    <p:extLst>
      <p:ext uri="{BB962C8B-B14F-4D97-AF65-F5344CB8AC3E}">
        <p14:creationId xmlns:p14="http://schemas.microsoft.com/office/powerpoint/2010/main" xmlns="" val="1025757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38" name="Group 37"/>
          <p:cNvGrpSpPr/>
          <p:nvPr/>
        </p:nvGrpSpPr>
        <p:grpSpPr>
          <a:xfrm>
            <a:off x="948690" y="459930"/>
            <a:ext cx="6901664" cy="1292672"/>
            <a:chOff x="1054100" y="203200"/>
            <a:chExt cx="7668515" cy="2166422"/>
          </a:xfrm>
        </p:grpSpPr>
        <p:sp>
          <p:nvSpPr>
            <p:cNvPr id="2" name="TextBox 1"/>
            <p:cNvSpPr txBox="1"/>
            <p:nvPr/>
          </p:nvSpPr>
          <p:spPr>
            <a:xfrm>
              <a:off x="1574800" y="203200"/>
              <a:ext cx="7061199" cy="670555"/>
            </a:xfrm>
            <a:prstGeom prst="rect">
              <a:avLst/>
            </a:prstGeom>
            <a:noFill/>
          </p:spPr>
          <p:txBody>
            <a:bodyPr vert="horz" rtlCol="0">
              <a:spAutoFit/>
            </a:bodyPr>
            <a:lstStyle/>
            <a:p>
              <a:r>
                <a:rPr lang="en-US" sz="2000" b="1" i="1" u="sng" dirty="0">
                  <a:solidFill>
                    <a:srgbClr val="000000"/>
                  </a:solidFill>
                  <a:latin typeface="Arial" pitchFamily="34" charset="0"/>
                  <a:cs typeface="Arial" pitchFamily="34" charset="0"/>
                </a:rPr>
                <a:t>Time Spent Doing Homework Last Night (Min)</a:t>
              </a:r>
            </a:p>
          </p:txBody>
        </p:sp>
        <p:grpSp>
          <p:nvGrpSpPr>
            <p:cNvPr id="37" name="Group 36"/>
            <p:cNvGrpSpPr/>
            <p:nvPr/>
          </p:nvGrpSpPr>
          <p:grpSpPr>
            <a:xfrm>
              <a:off x="1054100" y="1028700"/>
              <a:ext cx="7668515" cy="1340922"/>
              <a:chOff x="1054100" y="1028700"/>
              <a:chExt cx="7668515" cy="1340922"/>
            </a:xfrm>
          </p:grpSpPr>
          <p:grpSp>
            <p:nvGrpSpPr>
              <p:cNvPr id="32" name="Group 31"/>
              <p:cNvGrpSpPr/>
              <p:nvPr/>
            </p:nvGrpSpPr>
            <p:grpSpPr>
              <a:xfrm>
                <a:off x="1054100" y="1511300"/>
                <a:ext cx="7668515" cy="858322"/>
                <a:chOff x="1054100" y="1511300"/>
                <a:chExt cx="7668515" cy="858322"/>
              </a:xfrm>
            </p:grpSpPr>
            <p:grpSp>
              <p:nvGrpSpPr>
                <p:cNvPr id="20" name="Group 19"/>
                <p:cNvGrpSpPr/>
                <p:nvPr/>
              </p:nvGrpSpPr>
              <p:grpSpPr>
                <a:xfrm>
                  <a:off x="1054100" y="1511300"/>
                  <a:ext cx="7668515" cy="406909"/>
                  <a:chOff x="1054100" y="1511300"/>
                  <a:chExt cx="7668515" cy="406909"/>
                </a:xfrm>
              </p:grpSpPr>
              <p:grpSp>
                <p:nvGrpSpPr>
                  <p:cNvPr id="8" name="Group 7"/>
                  <p:cNvGrpSpPr/>
                  <p:nvPr/>
                </p:nvGrpSpPr>
                <p:grpSpPr>
                  <a:xfrm>
                    <a:off x="1054100" y="1511300"/>
                    <a:ext cx="7668515" cy="406909"/>
                    <a:chOff x="1054100" y="1511300"/>
                    <a:chExt cx="7668515" cy="406909"/>
                  </a:xfrm>
                </p:grpSpPr>
                <p:sp>
                  <p:nvSpPr>
                    <p:cNvPr id="3" name="Freeform 2"/>
                    <p:cNvSpPr/>
                    <p:nvPr/>
                  </p:nvSpPr>
                  <p:spPr>
                    <a:xfrm>
                      <a:off x="1064768" y="1705610"/>
                      <a:ext cx="7656322" cy="15368"/>
                    </a:xfrm>
                    <a:custGeom>
                      <a:avLst/>
                      <a:gdLst/>
                      <a:ahLst/>
                      <a:cxnLst/>
                      <a:rect l="0" t="0" r="0" b="0"/>
                      <a:pathLst>
                        <a:path w="7656322" h="15368">
                          <a:moveTo>
                            <a:pt x="0" y="15367"/>
                          </a:moveTo>
                          <a:lnTo>
                            <a:pt x="0" y="0"/>
                          </a:lnTo>
                          <a:lnTo>
                            <a:pt x="7656321" y="0"/>
                          </a:lnTo>
                          <a:lnTo>
                            <a:pt x="7656321" y="1536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1054100" y="1511300"/>
                      <a:ext cx="221108" cy="212726"/>
                    </a:xfrm>
                    <a:custGeom>
                      <a:avLst/>
                      <a:gdLst/>
                      <a:ahLst/>
                      <a:cxnLst/>
                      <a:rect l="0" t="0" r="0" b="0"/>
                      <a:pathLst>
                        <a:path w="221108" h="212726">
                          <a:moveTo>
                            <a:pt x="10668" y="212725"/>
                          </a:moveTo>
                          <a:lnTo>
                            <a:pt x="0" y="201930"/>
                          </a:lnTo>
                          <a:lnTo>
                            <a:pt x="210312" y="0"/>
                          </a:lnTo>
                          <a:lnTo>
                            <a:pt x="221107" y="1066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1057148" y="1704848"/>
                      <a:ext cx="221108" cy="212726"/>
                    </a:xfrm>
                    <a:custGeom>
                      <a:avLst/>
                      <a:gdLst/>
                      <a:ahLst/>
                      <a:cxnLst/>
                      <a:rect l="0" t="0" r="0" b="0"/>
                      <a:pathLst>
                        <a:path w="221108" h="212726">
                          <a:moveTo>
                            <a:pt x="0" y="10668"/>
                          </a:moveTo>
                          <a:lnTo>
                            <a:pt x="10795" y="0"/>
                          </a:lnTo>
                          <a:lnTo>
                            <a:pt x="221107" y="201930"/>
                          </a:lnTo>
                          <a:lnTo>
                            <a:pt x="210439" y="21272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8501507" y="1512062"/>
                      <a:ext cx="221108" cy="212726"/>
                    </a:xfrm>
                    <a:custGeom>
                      <a:avLst/>
                      <a:gdLst/>
                      <a:ahLst/>
                      <a:cxnLst/>
                      <a:rect l="0" t="0" r="0" b="0"/>
                      <a:pathLst>
                        <a:path w="221108" h="212726">
                          <a:moveTo>
                            <a:pt x="221107" y="201930"/>
                          </a:moveTo>
                          <a:lnTo>
                            <a:pt x="210439" y="212725"/>
                          </a:lnTo>
                          <a:lnTo>
                            <a:pt x="0" y="10795"/>
                          </a:lnTo>
                          <a:lnTo>
                            <a:pt x="10668"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8498332" y="1705610"/>
                      <a:ext cx="221235" cy="212599"/>
                    </a:xfrm>
                    <a:custGeom>
                      <a:avLst/>
                      <a:gdLst/>
                      <a:ahLst/>
                      <a:cxnLst/>
                      <a:rect l="0" t="0" r="0" b="0"/>
                      <a:pathLst>
                        <a:path w="221235" h="212599">
                          <a:moveTo>
                            <a:pt x="210439" y="0"/>
                          </a:moveTo>
                          <a:lnTo>
                            <a:pt x="221234" y="10795"/>
                          </a:lnTo>
                          <a:lnTo>
                            <a:pt x="10795" y="212598"/>
                          </a:lnTo>
                          <a:lnTo>
                            <a:pt x="0" y="20193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a:off x="8039100" y="15494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7416800" y="15494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6756400" y="15494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6134100" y="15494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5511800" y="15494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216400" y="15621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3594100" y="15621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2933700" y="15621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2311400" y="15621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1689100" y="15621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864100" y="15494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1536700" y="1879601"/>
                  <a:ext cx="609600" cy="490021"/>
                </a:xfrm>
                <a:prstGeom prst="rect">
                  <a:avLst/>
                </a:prstGeom>
                <a:noFill/>
              </p:spPr>
              <p:txBody>
                <a:bodyPr vert="horz" rtlCol="0">
                  <a:spAutoFit/>
                </a:bodyPr>
                <a:lstStyle/>
                <a:p>
                  <a:r>
                    <a:rPr lang="en-US" b="1" smtClean="0">
                      <a:solidFill>
                        <a:srgbClr val="000000"/>
                      </a:solidFill>
                      <a:latin typeface="Arial - 24"/>
                    </a:rPr>
                    <a:t>0</a:t>
                  </a:r>
                  <a:endParaRPr lang="en-US" b="1">
                    <a:solidFill>
                      <a:srgbClr val="000000"/>
                    </a:solidFill>
                    <a:latin typeface="Arial - 24"/>
                  </a:endParaRPr>
                </a:p>
              </p:txBody>
            </p:sp>
            <p:sp>
              <p:nvSpPr>
                <p:cNvPr id="22" name="TextBox 21"/>
                <p:cNvSpPr txBox="1"/>
                <p:nvPr/>
              </p:nvSpPr>
              <p:spPr>
                <a:xfrm>
                  <a:off x="2159000" y="1879601"/>
                  <a:ext cx="609600" cy="490021"/>
                </a:xfrm>
                <a:prstGeom prst="rect">
                  <a:avLst/>
                </a:prstGeom>
                <a:noFill/>
              </p:spPr>
              <p:txBody>
                <a:bodyPr vert="horz" rtlCol="0">
                  <a:spAutoFit/>
                </a:bodyPr>
                <a:lstStyle/>
                <a:p>
                  <a:r>
                    <a:rPr lang="en-US" b="1" smtClean="0">
                      <a:solidFill>
                        <a:srgbClr val="000000"/>
                      </a:solidFill>
                      <a:latin typeface="Arial - 24"/>
                    </a:rPr>
                    <a:t>5</a:t>
                  </a:r>
                  <a:endParaRPr lang="en-US" b="1">
                    <a:solidFill>
                      <a:srgbClr val="000000"/>
                    </a:solidFill>
                    <a:latin typeface="Arial - 24"/>
                  </a:endParaRPr>
                </a:p>
              </p:txBody>
            </p:sp>
            <p:sp>
              <p:nvSpPr>
                <p:cNvPr id="23" name="TextBox 22"/>
                <p:cNvSpPr txBox="1"/>
                <p:nvPr/>
              </p:nvSpPr>
              <p:spPr>
                <a:xfrm>
                  <a:off x="2705100" y="1866900"/>
                  <a:ext cx="762000" cy="490021"/>
                </a:xfrm>
                <a:prstGeom prst="rect">
                  <a:avLst/>
                </a:prstGeom>
                <a:noFill/>
              </p:spPr>
              <p:txBody>
                <a:bodyPr vert="horz" rtlCol="0">
                  <a:spAutoFit/>
                </a:bodyPr>
                <a:lstStyle/>
                <a:p>
                  <a:r>
                    <a:rPr lang="en-US" b="1" smtClean="0">
                      <a:solidFill>
                        <a:srgbClr val="000000"/>
                      </a:solidFill>
                      <a:latin typeface="Arial - 24"/>
                    </a:rPr>
                    <a:t>10</a:t>
                  </a:r>
                  <a:endParaRPr lang="en-US" b="1">
                    <a:solidFill>
                      <a:srgbClr val="000000"/>
                    </a:solidFill>
                    <a:latin typeface="Arial - 24"/>
                  </a:endParaRPr>
                </a:p>
              </p:txBody>
            </p:sp>
            <p:sp>
              <p:nvSpPr>
                <p:cNvPr id="24" name="TextBox 23"/>
                <p:cNvSpPr txBox="1"/>
                <p:nvPr/>
              </p:nvSpPr>
              <p:spPr>
                <a:xfrm>
                  <a:off x="3352800" y="1879601"/>
                  <a:ext cx="762000" cy="490021"/>
                </a:xfrm>
                <a:prstGeom prst="rect">
                  <a:avLst/>
                </a:prstGeom>
                <a:noFill/>
              </p:spPr>
              <p:txBody>
                <a:bodyPr vert="horz" rtlCol="0">
                  <a:spAutoFit/>
                </a:bodyPr>
                <a:lstStyle/>
                <a:p>
                  <a:r>
                    <a:rPr lang="en-US" b="1" smtClean="0">
                      <a:solidFill>
                        <a:srgbClr val="000000"/>
                      </a:solidFill>
                      <a:latin typeface="Arial - 24"/>
                    </a:rPr>
                    <a:t>15</a:t>
                  </a:r>
                  <a:endParaRPr lang="en-US" b="1">
                    <a:solidFill>
                      <a:srgbClr val="000000"/>
                    </a:solidFill>
                    <a:latin typeface="Arial - 24"/>
                  </a:endParaRPr>
                </a:p>
              </p:txBody>
            </p:sp>
            <p:sp>
              <p:nvSpPr>
                <p:cNvPr id="25" name="TextBox 24"/>
                <p:cNvSpPr txBox="1"/>
                <p:nvPr/>
              </p:nvSpPr>
              <p:spPr>
                <a:xfrm>
                  <a:off x="4000500" y="1866900"/>
                  <a:ext cx="762000" cy="490021"/>
                </a:xfrm>
                <a:prstGeom prst="rect">
                  <a:avLst/>
                </a:prstGeom>
                <a:noFill/>
              </p:spPr>
              <p:txBody>
                <a:bodyPr vert="horz" rtlCol="0">
                  <a:spAutoFit/>
                </a:bodyPr>
                <a:lstStyle/>
                <a:p>
                  <a:r>
                    <a:rPr lang="en-US" b="1" smtClean="0">
                      <a:solidFill>
                        <a:srgbClr val="000000"/>
                      </a:solidFill>
                      <a:latin typeface="Arial - 24"/>
                    </a:rPr>
                    <a:t>20</a:t>
                  </a:r>
                  <a:endParaRPr lang="en-US" b="1">
                    <a:solidFill>
                      <a:srgbClr val="000000"/>
                    </a:solidFill>
                    <a:latin typeface="Arial - 24"/>
                  </a:endParaRPr>
                </a:p>
              </p:txBody>
            </p:sp>
            <p:sp>
              <p:nvSpPr>
                <p:cNvPr id="26" name="TextBox 25"/>
                <p:cNvSpPr txBox="1"/>
                <p:nvPr/>
              </p:nvSpPr>
              <p:spPr>
                <a:xfrm>
                  <a:off x="4648200" y="1854201"/>
                  <a:ext cx="762000" cy="490021"/>
                </a:xfrm>
                <a:prstGeom prst="rect">
                  <a:avLst/>
                </a:prstGeom>
                <a:noFill/>
              </p:spPr>
              <p:txBody>
                <a:bodyPr vert="horz" rtlCol="0">
                  <a:spAutoFit/>
                </a:bodyPr>
                <a:lstStyle/>
                <a:p>
                  <a:r>
                    <a:rPr lang="en-US" b="1" smtClean="0">
                      <a:solidFill>
                        <a:srgbClr val="000000"/>
                      </a:solidFill>
                      <a:latin typeface="Arial - 24"/>
                    </a:rPr>
                    <a:t>25</a:t>
                  </a:r>
                  <a:endParaRPr lang="en-US" b="1">
                    <a:solidFill>
                      <a:srgbClr val="000000"/>
                    </a:solidFill>
                    <a:latin typeface="Arial - 24"/>
                  </a:endParaRPr>
                </a:p>
              </p:txBody>
            </p:sp>
            <p:sp>
              <p:nvSpPr>
                <p:cNvPr id="27" name="TextBox 26"/>
                <p:cNvSpPr txBox="1"/>
                <p:nvPr/>
              </p:nvSpPr>
              <p:spPr>
                <a:xfrm>
                  <a:off x="5295900" y="1841499"/>
                  <a:ext cx="762000" cy="490021"/>
                </a:xfrm>
                <a:prstGeom prst="rect">
                  <a:avLst/>
                </a:prstGeom>
                <a:noFill/>
              </p:spPr>
              <p:txBody>
                <a:bodyPr vert="horz" rtlCol="0">
                  <a:spAutoFit/>
                </a:bodyPr>
                <a:lstStyle/>
                <a:p>
                  <a:r>
                    <a:rPr lang="en-US" b="1" smtClean="0">
                      <a:solidFill>
                        <a:srgbClr val="000000"/>
                      </a:solidFill>
                      <a:latin typeface="Arial - 24"/>
                    </a:rPr>
                    <a:t>30</a:t>
                  </a:r>
                  <a:endParaRPr lang="en-US" b="1">
                    <a:solidFill>
                      <a:srgbClr val="000000"/>
                    </a:solidFill>
                    <a:latin typeface="Arial - 24"/>
                  </a:endParaRPr>
                </a:p>
              </p:txBody>
            </p:sp>
            <p:sp>
              <p:nvSpPr>
                <p:cNvPr id="28" name="TextBox 27"/>
                <p:cNvSpPr txBox="1"/>
                <p:nvPr/>
              </p:nvSpPr>
              <p:spPr>
                <a:xfrm>
                  <a:off x="5918200" y="1854201"/>
                  <a:ext cx="762000" cy="490021"/>
                </a:xfrm>
                <a:prstGeom prst="rect">
                  <a:avLst/>
                </a:prstGeom>
                <a:noFill/>
              </p:spPr>
              <p:txBody>
                <a:bodyPr vert="horz" rtlCol="0">
                  <a:spAutoFit/>
                </a:bodyPr>
                <a:lstStyle/>
                <a:p>
                  <a:r>
                    <a:rPr lang="en-US" b="1" smtClean="0">
                      <a:solidFill>
                        <a:srgbClr val="000000"/>
                      </a:solidFill>
                      <a:latin typeface="Arial - 24"/>
                    </a:rPr>
                    <a:t>35</a:t>
                  </a:r>
                  <a:endParaRPr lang="en-US" b="1">
                    <a:solidFill>
                      <a:srgbClr val="000000"/>
                    </a:solidFill>
                    <a:latin typeface="Arial - 24"/>
                  </a:endParaRPr>
                </a:p>
              </p:txBody>
            </p:sp>
            <p:sp>
              <p:nvSpPr>
                <p:cNvPr id="29" name="TextBox 28"/>
                <p:cNvSpPr txBox="1"/>
                <p:nvPr/>
              </p:nvSpPr>
              <p:spPr>
                <a:xfrm>
                  <a:off x="6527800" y="1866900"/>
                  <a:ext cx="762000" cy="490021"/>
                </a:xfrm>
                <a:prstGeom prst="rect">
                  <a:avLst/>
                </a:prstGeom>
                <a:noFill/>
              </p:spPr>
              <p:txBody>
                <a:bodyPr vert="horz" rtlCol="0">
                  <a:spAutoFit/>
                </a:bodyPr>
                <a:lstStyle/>
                <a:p>
                  <a:r>
                    <a:rPr lang="en-US" b="1" smtClean="0">
                      <a:solidFill>
                        <a:srgbClr val="000000"/>
                      </a:solidFill>
                      <a:latin typeface="Arial - 24"/>
                    </a:rPr>
                    <a:t>40</a:t>
                  </a:r>
                  <a:endParaRPr lang="en-US" b="1">
                    <a:solidFill>
                      <a:srgbClr val="000000"/>
                    </a:solidFill>
                    <a:latin typeface="Arial - 24"/>
                  </a:endParaRPr>
                </a:p>
              </p:txBody>
            </p:sp>
            <p:sp>
              <p:nvSpPr>
                <p:cNvPr id="30" name="TextBox 29"/>
                <p:cNvSpPr txBox="1"/>
                <p:nvPr/>
              </p:nvSpPr>
              <p:spPr>
                <a:xfrm>
                  <a:off x="7200900" y="1866900"/>
                  <a:ext cx="762000" cy="490021"/>
                </a:xfrm>
                <a:prstGeom prst="rect">
                  <a:avLst/>
                </a:prstGeom>
                <a:noFill/>
              </p:spPr>
              <p:txBody>
                <a:bodyPr vert="horz" rtlCol="0">
                  <a:spAutoFit/>
                </a:bodyPr>
                <a:lstStyle/>
                <a:p>
                  <a:r>
                    <a:rPr lang="en-US" b="1" smtClean="0">
                      <a:solidFill>
                        <a:srgbClr val="000000"/>
                      </a:solidFill>
                      <a:latin typeface="Arial - 24"/>
                    </a:rPr>
                    <a:t>45</a:t>
                  </a:r>
                  <a:endParaRPr lang="en-US" b="1">
                    <a:solidFill>
                      <a:srgbClr val="000000"/>
                    </a:solidFill>
                    <a:latin typeface="Arial - 24"/>
                  </a:endParaRPr>
                </a:p>
              </p:txBody>
            </p:sp>
            <p:sp>
              <p:nvSpPr>
                <p:cNvPr id="31" name="TextBox 30"/>
                <p:cNvSpPr txBox="1"/>
                <p:nvPr/>
              </p:nvSpPr>
              <p:spPr>
                <a:xfrm>
                  <a:off x="7823200" y="1866900"/>
                  <a:ext cx="762000" cy="490021"/>
                </a:xfrm>
                <a:prstGeom prst="rect">
                  <a:avLst/>
                </a:prstGeom>
                <a:noFill/>
              </p:spPr>
              <p:txBody>
                <a:bodyPr vert="horz" rtlCol="0">
                  <a:spAutoFit/>
                </a:bodyPr>
                <a:lstStyle/>
                <a:p>
                  <a:r>
                    <a:rPr lang="en-US" b="1" smtClean="0">
                      <a:solidFill>
                        <a:srgbClr val="000000"/>
                      </a:solidFill>
                      <a:latin typeface="Arial - 24"/>
                    </a:rPr>
                    <a:t>50</a:t>
                  </a:r>
                  <a:endParaRPr lang="en-US" b="1">
                    <a:solidFill>
                      <a:srgbClr val="000000"/>
                    </a:solidFill>
                    <a:latin typeface="Arial - 24"/>
                  </a:endParaRPr>
                </a:p>
              </p:txBody>
            </p:sp>
          </p:grpSp>
          <p:grpSp>
            <p:nvGrpSpPr>
              <p:cNvPr id="36" name="Group 35"/>
              <p:cNvGrpSpPr/>
              <p:nvPr/>
            </p:nvGrpSpPr>
            <p:grpSpPr>
              <a:xfrm>
                <a:off x="3581400" y="1028700"/>
                <a:ext cx="3822700" cy="419101"/>
                <a:chOff x="3581400" y="1028700"/>
                <a:chExt cx="3822700" cy="419101"/>
              </a:xfrm>
            </p:grpSpPr>
            <p:cxnSp>
              <p:nvCxnSpPr>
                <p:cNvPr id="33" name="Straight Connector 32"/>
                <p:cNvCxnSpPr/>
                <p:nvPr/>
              </p:nvCxnSpPr>
              <p:spPr>
                <a:xfrm>
                  <a:off x="3581400" y="1270000"/>
                  <a:ext cx="3822700" cy="0"/>
                </a:xfrm>
                <a:prstGeom prst="line">
                  <a:avLst/>
                </a:prstGeom>
                <a:ln w="38100" cap="flat" cmpd="sng" algn="ctr">
                  <a:solidFill>
                    <a:srgbClr val="000000"/>
                  </a:solidFill>
                  <a:prstDash val="solid"/>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34" name="Freeform 33"/>
                <p:cNvSpPr/>
                <p:nvPr/>
              </p:nvSpPr>
              <p:spPr>
                <a:xfrm>
                  <a:off x="4229100" y="1028700"/>
                  <a:ext cx="1917701" cy="419101"/>
                </a:xfrm>
                <a:custGeom>
                  <a:avLst/>
                  <a:gdLst/>
                  <a:ahLst/>
                  <a:cxnLst/>
                  <a:rect l="0" t="0" r="0" b="0"/>
                  <a:pathLst>
                    <a:path w="1917701" h="419101">
                      <a:moveTo>
                        <a:pt x="0" y="0"/>
                      </a:moveTo>
                      <a:lnTo>
                        <a:pt x="1917700" y="0"/>
                      </a:lnTo>
                      <a:lnTo>
                        <a:pt x="1917700" y="419100"/>
                      </a:lnTo>
                      <a:lnTo>
                        <a:pt x="0" y="419100"/>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a:off x="4864100" y="1041400"/>
                  <a:ext cx="0" cy="3810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grpSp>
      <p:sp>
        <p:nvSpPr>
          <p:cNvPr id="39" name="TextBox 38"/>
          <p:cNvSpPr txBox="1"/>
          <p:nvPr/>
        </p:nvSpPr>
        <p:spPr>
          <a:xfrm>
            <a:off x="3581400" y="1712913"/>
            <a:ext cx="754380" cy="268270"/>
          </a:xfrm>
          <a:prstGeom prst="rect">
            <a:avLst/>
          </a:prstGeom>
          <a:noFill/>
        </p:spPr>
        <p:txBody>
          <a:bodyPr vert="horz" lIns="67556" tIns="33778" rIns="67556" bIns="33778" rtlCol="0">
            <a:spAutoFit/>
          </a:bodyPr>
          <a:lstStyle/>
          <a:p>
            <a:r>
              <a:rPr lang="en-US" b="1" dirty="0" smtClean="0">
                <a:solidFill>
                  <a:srgbClr val="FF0000"/>
                </a:solidFill>
                <a:latin typeface="Arial - 24"/>
              </a:rPr>
              <a:t>Q1</a:t>
            </a:r>
            <a:endParaRPr lang="en-US" b="1" dirty="0">
              <a:solidFill>
                <a:srgbClr val="FF0000"/>
              </a:solidFill>
              <a:latin typeface="Arial - 24"/>
            </a:endParaRPr>
          </a:p>
        </p:txBody>
      </p:sp>
      <p:sp>
        <p:nvSpPr>
          <p:cNvPr id="40" name="TextBox 39"/>
          <p:cNvSpPr txBox="1"/>
          <p:nvPr/>
        </p:nvSpPr>
        <p:spPr>
          <a:xfrm>
            <a:off x="5341620" y="1712913"/>
            <a:ext cx="754380" cy="268270"/>
          </a:xfrm>
          <a:prstGeom prst="rect">
            <a:avLst/>
          </a:prstGeom>
          <a:noFill/>
        </p:spPr>
        <p:txBody>
          <a:bodyPr vert="horz" lIns="67556" tIns="33778" rIns="67556" bIns="33778" rtlCol="0">
            <a:spAutoFit/>
          </a:bodyPr>
          <a:lstStyle/>
          <a:p>
            <a:r>
              <a:rPr lang="en-US" b="1" dirty="0" smtClean="0">
                <a:solidFill>
                  <a:srgbClr val="FF0000"/>
                </a:solidFill>
                <a:latin typeface="Arial - 24"/>
              </a:rPr>
              <a:t>Q3</a:t>
            </a:r>
            <a:endParaRPr lang="en-US" b="1" dirty="0">
              <a:solidFill>
                <a:srgbClr val="FF0000"/>
              </a:solidFill>
              <a:latin typeface="Arial - 24"/>
            </a:endParaRPr>
          </a:p>
        </p:txBody>
      </p:sp>
      <p:sp>
        <p:nvSpPr>
          <p:cNvPr id="41" name="TextBox 40"/>
          <p:cNvSpPr txBox="1"/>
          <p:nvPr/>
        </p:nvSpPr>
        <p:spPr>
          <a:xfrm>
            <a:off x="262890" y="2422315"/>
            <a:ext cx="8778240" cy="4130866"/>
          </a:xfrm>
          <a:prstGeom prst="rect">
            <a:avLst/>
          </a:prstGeom>
          <a:noFill/>
        </p:spPr>
        <p:txBody>
          <a:bodyPr vert="horz" lIns="67556" tIns="33778" rIns="67556" bIns="33778" rtlCol="0">
            <a:spAutoFit/>
          </a:bodyPr>
          <a:lstStyle/>
          <a:p>
            <a:r>
              <a:rPr lang="en-US" sz="2400" b="1" dirty="0">
                <a:solidFill>
                  <a:srgbClr val="0000FF"/>
                </a:solidFill>
                <a:latin typeface="Arial" pitchFamily="34" charset="0"/>
                <a:cs typeface="Arial" pitchFamily="34" charset="0"/>
              </a:rPr>
              <a:t>The difference of the lower quartile and minimum is 5.</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This shows us that 25% of the students shared a similar amount of studying time that was less than 20 minutes. The data is concentrated.</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The difference of the maximum and upper quartile is 10.</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This shows us that those students spent very different amounts of time so the "whisker" is longer even though it represents 25% of the class.</a:t>
            </a:r>
          </a:p>
        </p:txBody>
      </p:sp>
    </p:spTree>
    <p:extLst>
      <p:ext uri="{BB962C8B-B14F-4D97-AF65-F5344CB8AC3E}">
        <p14:creationId xmlns:p14="http://schemas.microsoft.com/office/powerpoint/2010/main" xmlns="" val="46671868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09600" y="336102"/>
            <a:ext cx="8305800" cy="806879"/>
          </a:xfrm>
          <a:prstGeom prst="rect">
            <a:avLst/>
          </a:prstGeom>
          <a:noFill/>
        </p:spPr>
        <p:txBody>
          <a:bodyPr vert="horz" wrap="square" lIns="67556" tIns="33778" rIns="67556" bIns="33778" rtlCol="0">
            <a:spAutoFit/>
          </a:bodyPr>
          <a:lstStyle/>
          <a:p>
            <a:r>
              <a:rPr lang="en-US" sz="2400" b="1" dirty="0">
                <a:solidFill>
                  <a:srgbClr val="0000FF"/>
                </a:solidFill>
                <a:latin typeface="Arial" pitchFamily="34" charset="0"/>
                <a:cs typeface="Arial" pitchFamily="34" charset="0"/>
              </a:rPr>
              <a:t>Students are asked to record the number of hours they volunteer doing community service per week.</a:t>
            </a:r>
          </a:p>
        </p:txBody>
      </p:sp>
      <p:grpSp>
        <p:nvGrpSpPr>
          <p:cNvPr id="44" name="Group 43"/>
          <p:cNvGrpSpPr/>
          <p:nvPr/>
        </p:nvGrpSpPr>
        <p:grpSpPr>
          <a:xfrm>
            <a:off x="1017270" y="1371601"/>
            <a:ext cx="6901664" cy="2469922"/>
            <a:chOff x="1130300" y="887247"/>
            <a:chExt cx="7668515" cy="4139409"/>
          </a:xfrm>
        </p:grpSpPr>
        <p:grpSp>
          <p:nvGrpSpPr>
            <p:cNvPr id="41" name="Group 40"/>
            <p:cNvGrpSpPr/>
            <p:nvPr/>
          </p:nvGrpSpPr>
          <p:grpSpPr>
            <a:xfrm>
              <a:off x="1130300" y="1600200"/>
              <a:ext cx="7668515" cy="2712522"/>
              <a:chOff x="1130300" y="1600200"/>
              <a:chExt cx="7668515" cy="2712522"/>
            </a:xfrm>
          </p:grpSpPr>
          <p:grpSp>
            <p:nvGrpSpPr>
              <p:cNvPr id="32" name="Group 31"/>
              <p:cNvGrpSpPr/>
              <p:nvPr/>
            </p:nvGrpSpPr>
            <p:grpSpPr>
              <a:xfrm>
                <a:off x="1130300" y="3429000"/>
                <a:ext cx="7668515" cy="883722"/>
                <a:chOff x="1130300" y="3429000"/>
                <a:chExt cx="7668515" cy="883722"/>
              </a:xfrm>
            </p:grpSpPr>
            <p:grpSp>
              <p:nvGrpSpPr>
                <p:cNvPr id="20" name="Group 19"/>
                <p:cNvGrpSpPr/>
                <p:nvPr/>
              </p:nvGrpSpPr>
              <p:grpSpPr>
                <a:xfrm>
                  <a:off x="1130300" y="3429000"/>
                  <a:ext cx="7668515" cy="406909"/>
                  <a:chOff x="1130300" y="3429000"/>
                  <a:chExt cx="7668515" cy="406909"/>
                </a:xfrm>
              </p:grpSpPr>
              <p:grpSp>
                <p:nvGrpSpPr>
                  <p:cNvPr id="8" name="Group 7"/>
                  <p:cNvGrpSpPr/>
                  <p:nvPr/>
                </p:nvGrpSpPr>
                <p:grpSpPr>
                  <a:xfrm>
                    <a:off x="1130300" y="3429000"/>
                    <a:ext cx="7668515" cy="406909"/>
                    <a:chOff x="1130300" y="3429000"/>
                    <a:chExt cx="7668515" cy="406909"/>
                  </a:xfrm>
                </p:grpSpPr>
                <p:sp>
                  <p:nvSpPr>
                    <p:cNvPr id="3" name="Freeform 2"/>
                    <p:cNvSpPr/>
                    <p:nvPr/>
                  </p:nvSpPr>
                  <p:spPr>
                    <a:xfrm>
                      <a:off x="1140968" y="3623310"/>
                      <a:ext cx="7656322" cy="15368"/>
                    </a:xfrm>
                    <a:custGeom>
                      <a:avLst/>
                      <a:gdLst/>
                      <a:ahLst/>
                      <a:cxnLst/>
                      <a:rect l="0" t="0" r="0" b="0"/>
                      <a:pathLst>
                        <a:path w="7656322" h="15368">
                          <a:moveTo>
                            <a:pt x="0" y="15367"/>
                          </a:moveTo>
                          <a:lnTo>
                            <a:pt x="0" y="0"/>
                          </a:lnTo>
                          <a:lnTo>
                            <a:pt x="7656321" y="0"/>
                          </a:lnTo>
                          <a:lnTo>
                            <a:pt x="7656321" y="1536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1130300" y="3429000"/>
                      <a:ext cx="221108" cy="212726"/>
                    </a:xfrm>
                    <a:custGeom>
                      <a:avLst/>
                      <a:gdLst/>
                      <a:ahLst/>
                      <a:cxnLst/>
                      <a:rect l="0" t="0" r="0" b="0"/>
                      <a:pathLst>
                        <a:path w="221108" h="212726">
                          <a:moveTo>
                            <a:pt x="10668" y="212725"/>
                          </a:moveTo>
                          <a:lnTo>
                            <a:pt x="0" y="201930"/>
                          </a:lnTo>
                          <a:lnTo>
                            <a:pt x="210312" y="0"/>
                          </a:lnTo>
                          <a:lnTo>
                            <a:pt x="221107" y="1066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1133348" y="3622548"/>
                      <a:ext cx="221108" cy="212726"/>
                    </a:xfrm>
                    <a:custGeom>
                      <a:avLst/>
                      <a:gdLst/>
                      <a:ahLst/>
                      <a:cxnLst/>
                      <a:rect l="0" t="0" r="0" b="0"/>
                      <a:pathLst>
                        <a:path w="221108" h="212726">
                          <a:moveTo>
                            <a:pt x="0" y="10668"/>
                          </a:moveTo>
                          <a:lnTo>
                            <a:pt x="10795" y="0"/>
                          </a:lnTo>
                          <a:lnTo>
                            <a:pt x="221107" y="201930"/>
                          </a:lnTo>
                          <a:lnTo>
                            <a:pt x="210439" y="21272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8577707" y="3429762"/>
                      <a:ext cx="221108" cy="212726"/>
                    </a:xfrm>
                    <a:custGeom>
                      <a:avLst/>
                      <a:gdLst/>
                      <a:ahLst/>
                      <a:cxnLst/>
                      <a:rect l="0" t="0" r="0" b="0"/>
                      <a:pathLst>
                        <a:path w="221108" h="212726">
                          <a:moveTo>
                            <a:pt x="221107" y="201930"/>
                          </a:moveTo>
                          <a:lnTo>
                            <a:pt x="210439" y="212725"/>
                          </a:lnTo>
                          <a:lnTo>
                            <a:pt x="0" y="10795"/>
                          </a:lnTo>
                          <a:lnTo>
                            <a:pt x="10668"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8574532" y="3623310"/>
                      <a:ext cx="221235" cy="212599"/>
                    </a:xfrm>
                    <a:custGeom>
                      <a:avLst/>
                      <a:gdLst/>
                      <a:ahLst/>
                      <a:cxnLst/>
                      <a:rect l="0" t="0" r="0" b="0"/>
                      <a:pathLst>
                        <a:path w="221235" h="212599">
                          <a:moveTo>
                            <a:pt x="210439" y="0"/>
                          </a:moveTo>
                          <a:lnTo>
                            <a:pt x="221234" y="10795"/>
                          </a:lnTo>
                          <a:lnTo>
                            <a:pt x="10795" y="212598"/>
                          </a:lnTo>
                          <a:lnTo>
                            <a:pt x="0" y="20193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a:off x="8115300" y="34671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7493000" y="34671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6832600" y="34671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6210300" y="34671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5588000" y="34671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292600" y="34798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3670300" y="34798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009900" y="34798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2387600" y="34798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1765300" y="34798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940300" y="34671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1625600" y="3797299"/>
                  <a:ext cx="609600" cy="490021"/>
                </a:xfrm>
                <a:prstGeom prst="rect">
                  <a:avLst/>
                </a:prstGeom>
                <a:noFill/>
              </p:spPr>
              <p:txBody>
                <a:bodyPr vert="horz" rtlCol="0">
                  <a:spAutoFit/>
                </a:bodyPr>
                <a:lstStyle/>
                <a:p>
                  <a:r>
                    <a:rPr lang="en-US" b="1" smtClean="0">
                      <a:solidFill>
                        <a:srgbClr val="000000"/>
                      </a:solidFill>
                      <a:latin typeface="Arial - 24"/>
                    </a:rPr>
                    <a:t>0</a:t>
                  </a:r>
                  <a:endParaRPr lang="en-US" b="1">
                    <a:solidFill>
                      <a:srgbClr val="000000"/>
                    </a:solidFill>
                    <a:latin typeface="Arial - 24"/>
                  </a:endParaRPr>
                </a:p>
              </p:txBody>
            </p:sp>
            <p:sp>
              <p:nvSpPr>
                <p:cNvPr id="22" name="TextBox 21"/>
                <p:cNvSpPr txBox="1"/>
                <p:nvPr/>
              </p:nvSpPr>
              <p:spPr>
                <a:xfrm>
                  <a:off x="2235200" y="3822701"/>
                  <a:ext cx="609600" cy="490021"/>
                </a:xfrm>
                <a:prstGeom prst="rect">
                  <a:avLst/>
                </a:prstGeom>
                <a:noFill/>
              </p:spPr>
              <p:txBody>
                <a:bodyPr vert="horz" rtlCol="0">
                  <a:spAutoFit/>
                </a:bodyPr>
                <a:lstStyle/>
                <a:p>
                  <a:r>
                    <a:rPr lang="en-US" b="1" smtClean="0">
                      <a:solidFill>
                        <a:srgbClr val="000000"/>
                      </a:solidFill>
                      <a:latin typeface="Arial - 24"/>
                    </a:rPr>
                    <a:t>1</a:t>
                  </a:r>
                  <a:endParaRPr lang="en-US" b="1">
                    <a:solidFill>
                      <a:srgbClr val="000000"/>
                    </a:solidFill>
                    <a:latin typeface="Arial - 24"/>
                  </a:endParaRPr>
                </a:p>
              </p:txBody>
            </p:sp>
            <p:sp>
              <p:nvSpPr>
                <p:cNvPr id="23" name="TextBox 22"/>
                <p:cNvSpPr txBox="1"/>
                <p:nvPr/>
              </p:nvSpPr>
              <p:spPr>
                <a:xfrm>
                  <a:off x="2870200" y="3810001"/>
                  <a:ext cx="609600" cy="490021"/>
                </a:xfrm>
                <a:prstGeom prst="rect">
                  <a:avLst/>
                </a:prstGeom>
                <a:noFill/>
              </p:spPr>
              <p:txBody>
                <a:bodyPr vert="horz" rtlCol="0">
                  <a:spAutoFit/>
                </a:bodyPr>
                <a:lstStyle/>
                <a:p>
                  <a:r>
                    <a:rPr lang="en-US" b="1" smtClean="0">
                      <a:solidFill>
                        <a:srgbClr val="000000"/>
                      </a:solidFill>
                      <a:latin typeface="Arial - 24"/>
                    </a:rPr>
                    <a:t>2</a:t>
                  </a:r>
                  <a:endParaRPr lang="en-US" b="1">
                    <a:solidFill>
                      <a:srgbClr val="000000"/>
                    </a:solidFill>
                    <a:latin typeface="Arial - 24"/>
                  </a:endParaRPr>
                </a:p>
              </p:txBody>
            </p:sp>
            <p:sp>
              <p:nvSpPr>
                <p:cNvPr id="24" name="TextBox 23"/>
                <p:cNvSpPr txBox="1"/>
                <p:nvPr/>
              </p:nvSpPr>
              <p:spPr>
                <a:xfrm>
                  <a:off x="3517900" y="3810001"/>
                  <a:ext cx="609600" cy="490021"/>
                </a:xfrm>
                <a:prstGeom prst="rect">
                  <a:avLst/>
                </a:prstGeom>
                <a:noFill/>
              </p:spPr>
              <p:txBody>
                <a:bodyPr vert="horz" rtlCol="0">
                  <a:spAutoFit/>
                </a:bodyPr>
                <a:lstStyle/>
                <a:p>
                  <a:r>
                    <a:rPr lang="en-US" b="1" smtClean="0">
                      <a:solidFill>
                        <a:srgbClr val="000000"/>
                      </a:solidFill>
                      <a:latin typeface="Arial - 24"/>
                    </a:rPr>
                    <a:t>3</a:t>
                  </a:r>
                  <a:endParaRPr lang="en-US" b="1">
                    <a:solidFill>
                      <a:srgbClr val="000000"/>
                    </a:solidFill>
                    <a:latin typeface="Arial - 24"/>
                  </a:endParaRPr>
                </a:p>
              </p:txBody>
            </p:sp>
            <p:sp>
              <p:nvSpPr>
                <p:cNvPr id="25" name="TextBox 24"/>
                <p:cNvSpPr txBox="1"/>
                <p:nvPr/>
              </p:nvSpPr>
              <p:spPr>
                <a:xfrm>
                  <a:off x="4127500" y="3822701"/>
                  <a:ext cx="609600" cy="490021"/>
                </a:xfrm>
                <a:prstGeom prst="rect">
                  <a:avLst/>
                </a:prstGeom>
                <a:noFill/>
              </p:spPr>
              <p:txBody>
                <a:bodyPr vert="horz" rtlCol="0">
                  <a:spAutoFit/>
                </a:bodyPr>
                <a:lstStyle/>
                <a:p>
                  <a:r>
                    <a:rPr lang="en-US" b="1" smtClean="0">
                      <a:solidFill>
                        <a:srgbClr val="000000"/>
                      </a:solidFill>
                      <a:latin typeface="Arial - 24"/>
                    </a:rPr>
                    <a:t>4</a:t>
                  </a:r>
                  <a:endParaRPr lang="en-US" b="1">
                    <a:solidFill>
                      <a:srgbClr val="000000"/>
                    </a:solidFill>
                    <a:latin typeface="Arial - 24"/>
                  </a:endParaRPr>
                </a:p>
              </p:txBody>
            </p:sp>
            <p:sp>
              <p:nvSpPr>
                <p:cNvPr id="26" name="TextBox 25"/>
                <p:cNvSpPr txBox="1"/>
                <p:nvPr/>
              </p:nvSpPr>
              <p:spPr>
                <a:xfrm>
                  <a:off x="4787900" y="3810001"/>
                  <a:ext cx="609600" cy="490021"/>
                </a:xfrm>
                <a:prstGeom prst="rect">
                  <a:avLst/>
                </a:prstGeom>
                <a:noFill/>
              </p:spPr>
              <p:txBody>
                <a:bodyPr vert="horz" rtlCol="0">
                  <a:spAutoFit/>
                </a:bodyPr>
                <a:lstStyle/>
                <a:p>
                  <a:r>
                    <a:rPr lang="en-US" b="1" smtClean="0">
                      <a:solidFill>
                        <a:srgbClr val="000000"/>
                      </a:solidFill>
                      <a:latin typeface="Arial - 24"/>
                    </a:rPr>
                    <a:t>5</a:t>
                  </a:r>
                  <a:endParaRPr lang="en-US" b="1">
                    <a:solidFill>
                      <a:srgbClr val="000000"/>
                    </a:solidFill>
                    <a:latin typeface="Arial - 24"/>
                  </a:endParaRPr>
                </a:p>
              </p:txBody>
            </p:sp>
            <p:sp>
              <p:nvSpPr>
                <p:cNvPr id="27" name="TextBox 26"/>
                <p:cNvSpPr txBox="1"/>
                <p:nvPr/>
              </p:nvSpPr>
              <p:spPr>
                <a:xfrm>
                  <a:off x="5435600" y="3797299"/>
                  <a:ext cx="609600" cy="490021"/>
                </a:xfrm>
                <a:prstGeom prst="rect">
                  <a:avLst/>
                </a:prstGeom>
                <a:noFill/>
              </p:spPr>
              <p:txBody>
                <a:bodyPr vert="horz" rtlCol="0">
                  <a:spAutoFit/>
                </a:bodyPr>
                <a:lstStyle/>
                <a:p>
                  <a:r>
                    <a:rPr lang="en-US" b="1" smtClean="0">
                      <a:solidFill>
                        <a:srgbClr val="000000"/>
                      </a:solidFill>
                      <a:latin typeface="Arial - 24"/>
                    </a:rPr>
                    <a:t>6</a:t>
                  </a:r>
                  <a:endParaRPr lang="en-US" b="1">
                    <a:solidFill>
                      <a:srgbClr val="000000"/>
                    </a:solidFill>
                    <a:latin typeface="Arial - 24"/>
                  </a:endParaRPr>
                </a:p>
              </p:txBody>
            </p:sp>
            <p:sp>
              <p:nvSpPr>
                <p:cNvPr id="28" name="TextBox 27"/>
                <p:cNvSpPr txBox="1"/>
                <p:nvPr/>
              </p:nvSpPr>
              <p:spPr>
                <a:xfrm>
                  <a:off x="6057900" y="3797299"/>
                  <a:ext cx="609600" cy="490021"/>
                </a:xfrm>
                <a:prstGeom prst="rect">
                  <a:avLst/>
                </a:prstGeom>
                <a:noFill/>
              </p:spPr>
              <p:txBody>
                <a:bodyPr vert="horz" rtlCol="0">
                  <a:spAutoFit/>
                </a:bodyPr>
                <a:lstStyle/>
                <a:p>
                  <a:r>
                    <a:rPr lang="en-US" b="1" smtClean="0">
                      <a:solidFill>
                        <a:srgbClr val="000000"/>
                      </a:solidFill>
                      <a:latin typeface="Arial - 24"/>
                    </a:rPr>
                    <a:t>7</a:t>
                  </a:r>
                  <a:endParaRPr lang="en-US" b="1">
                    <a:solidFill>
                      <a:srgbClr val="000000"/>
                    </a:solidFill>
                    <a:latin typeface="Arial - 24"/>
                  </a:endParaRPr>
                </a:p>
              </p:txBody>
            </p:sp>
            <p:sp>
              <p:nvSpPr>
                <p:cNvPr id="29" name="TextBox 28"/>
                <p:cNvSpPr txBox="1"/>
                <p:nvPr/>
              </p:nvSpPr>
              <p:spPr>
                <a:xfrm>
                  <a:off x="6692900" y="3797299"/>
                  <a:ext cx="609600" cy="490021"/>
                </a:xfrm>
                <a:prstGeom prst="rect">
                  <a:avLst/>
                </a:prstGeom>
                <a:noFill/>
              </p:spPr>
              <p:txBody>
                <a:bodyPr vert="horz" rtlCol="0">
                  <a:spAutoFit/>
                </a:bodyPr>
                <a:lstStyle/>
                <a:p>
                  <a:r>
                    <a:rPr lang="en-US" b="1" smtClean="0">
                      <a:solidFill>
                        <a:srgbClr val="000000"/>
                      </a:solidFill>
                      <a:latin typeface="Arial - 24"/>
                    </a:rPr>
                    <a:t>8</a:t>
                  </a:r>
                  <a:endParaRPr lang="en-US" b="1">
                    <a:solidFill>
                      <a:srgbClr val="000000"/>
                    </a:solidFill>
                    <a:latin typeface="Arial - 24"/>
                  </a:endParaRPr>
                </a:p>
              </p:txBody>
            </p:sp>
            <p:sp>
              <p:nvSpPr>
                <p:cNvPr id="30" name="TextBox 29"/>
                <p:cNvSpPr txBox="1"/>
                <p:nvPr/>
              </p:nvSpPr>
              <p:spPr>
                <a:xfrm>
                  <a:off x="7340600" y="3797299"/>
                  <a:ext cx="609600" cy="490021"/>
                </a:xfrm>
                <a:prstGeom prst="rect">
                  <a:avLst/>
                </a:prstGeom>
                <a:noFill/>
              </p:spPr>
              <p:txBody>
                <a:bodyPr vert="horz" rtlCol="0">
                  <a:spAutoFit/>
                </a:bodyPr>
                <a:lstStyle/>
                <a:p>
                  <a:r>
                    <a:rPr lang="en-US" b="1" smtClean="0">
                      <a:solidFill>
                        <a:srgbClr val="000000"/>
                      </a:solidFill>
                      <a:latin typeface="Arial - 24"/>
                    </a:rPr>
                    <a:t>9</a:t>
                  </a:r>
                  <a:endParaRPr lang="en-US" b="1">
                    <a:solidFill>
                      <a:srgbClr val="000000"/>
                    </a:solidFill>
                    <a:latin typeface="Arial - 24"/>
                  </a:endParaRPr>
                </a:p>
              </p:txBody>
            </p:sp>
            <p:sp>
              <p:nvSpPr>
                <p:cNvPr id="31" name="TextBox 30"/>
                <p:cNvSpPr txBox="1"/>
                <p:nvPr/>
              </p:nvSpPr>
              <p:spPr>
                <a:xfrm>
                  <a:off x="7886700" y="3797299"/>
                  <a:ext cx="762000" cy="490021"/>
                </a:xfrm>
                <a:prstGeom prst="rect">
                  <a:avLst/>
                </a:prstGeom>
                <a:noFill/>
              </p:spPr>
              <p:txBody>
                <a:bodyPr vert="horz" rtlCol="0">
                  <a:spAutoFit/>
                </a:bodyPr>
                <a:lstStyle/>
                <a:p>
                  <a:r>
                    <a:rPr lang="en-US" b="1" smtClean="0">
                      <a:solidFill>
                        <a:srgbClr val="000000"/>
                      </a:solidFill>
                      <a:latin typeface="Arial - 24"/>
                    </a:rPr>
                    <a:t>10</a:t>
                  </a:r>
                  <a:endParaRPr lang="en-US" b="1">
                    <a:solidFill>
                      <a:srgbClr val="000000"/>
                    </a:solidFill>
                    <a:latin typeface="Arial - 24"/>
                  </a:endParaRPr>
                </a:p>
              </p:txBody>
            </p:sp>
          </p:grpSp>
          <p:sp>
            <p:nvSpPr>
              <p:cNvPr id="33" name="TextBox 32"/>
              <p:cNvSpPr txBox="1"/>
              <p:nvPr/>
            </p:nvSpPr>
            <p:spPr>
              <a:xfrm>
                <a:off x="4826000" y="2336800"/>
                <a:ext cx="609600" cy="1160575"/>
              </a:xfrm>
              <a:prstGeom prst="rect">
                <a:avLst/>
              </a:prstGeom>
              <a:noFill/>
            </p:spPr>
            <p:txBody>
              <a:bodyPr vert="horz" rtlCol="0">
                <a:spAutoFit/>
              </a:bodyPr>
              <a:lstStyle/>
              <a:p>
                <a:r>
                  <a:rPr lang="en-US" b="1" smtClean="0">
                    <a:solidFill>
                      <a:srgbClr val="000000"/>
                    </a:solidFill>
                    <a:latin typeface="Arial - 24"/>
                  </a:rPr>
                  <a:t>x</a:t>
                </a:r>
              </a:p>
              <a:p>
                <a:r>
                  <a:rPr lang="en-US" b="1" smtClean="0">
                    <a:solidFill>
                      <a:srgbClr val="000000"/>
                    </a:solidFill>
                    <a:latin typeface="Arial - 24"/>
                  </a:rPr>
                  <a:t>x</a:t>
                </a:r>
              </a:p>
              <a:p>
                <a:r>
                  <a:rPr lang="en-US" b="1" smtClean="0">
                    <a:solidFill>
                      <a:srgbClr val="000000"/>
                    </a:solidFill>
                    <a:latin typeface="Arial - 24"/>
                  </a:rPr>
                  <a:t>x</a:t>
                </a:r>
                <a:endParaRPr lang="en-US" b="1">
                  <a:solidFill>
                    <a:srgbClr val="000000"/>
                  </a:solidFill>
                  <a:latin typeface="Arial - 24"/>
                </a:endParaRPr>
              </a:p>
            </p:txBody>
          </p:sp>
          <p:sp>
            <p:nvSpPr>
              <p:cNvPr id="34" name="TextBox 33"/>
              <p:cNvSpPr txBox="1"/>
              <p:nvPr/>
            </p:nvSpPr>
            <p:spPr>
              <a:xfrm>
                <a:off x="2908300" y="1993900"/>
                <a:ext cx="609600" cy="1495852"/>
              </a:xfrm>
              <a:prstGeom prst="rect">
                <a:avLst/>
              </a:prstGeom>
              <a:noFill/>
            </p:spPr>
            <p:txBody>
              <a:bodyPr vert="horz" rtlCol="0">
                <a:spAutoFit/>
              </a:bodyPr>
              <a:lstStyle/>
              <a:p>
                <a:r>
                  <a:rPr lang="en-US" b="1" smtClean="0">
                    <a:solidFill>
                      <a:srgbClr val="000000"/>
                    </a:solidFill>
                    <a:latin typeface="Arial - 24"/>
                  </a:rPr>
                  <a:t>x</a:t>
                </a:r>
              </a:p>
              <a:p>
                <a:r>
                  <a:rPr lang="en-US" b="1" smtClean="0">
                    <a:solidFill>
                      <a:srgbClr val="000000"/>
                    </a:solidFill>
                    <a:latin typeface="Arial - 24"/>
                  </a:rPr>
                  <a:t>x</a:t>
                </a:r>
              </a:p>
              <a:p>
                <a:r>
                  <a:rPr lang="en-US" b="1" smtClean="0">
                    <a:solidFill>
                      <a:srgbClr val="000000"/>
                    </a:solidFill>
                    <a:latin typeface="Arial - 24"/>
                  </a:rPr>
                  <a:t>x</a:t>
                </a:r>
              </a:p>
              <a:p>
                <a:r>
                  <a:rPr lang="en-US" b="1" smtClean="0">
                    <a:solidFill>
                      <a:srgbClr val="000000"/>
                    </a:solidFill>
                    <a:latin typeface="Arial - 24"/>
                  </a:rPr>
                  <a:t>x</a:t>
                </a:r>
                <a:endParaRPr lang="en-US" b="1">
                  <a:solidFill>
                    <a:srgbClr val="000000"/>
                  </a:solidFill>
                  <a:latin typeface="Arial - 24"/>
                </a:endParaRPr>
              </a:p>
            </p:txBody>
          </p:sp>
          <p:sp>
            <p:nvSpPr>
              <p:cNvPr id="35" name="TextBox 34"/>
              <p:cNvSpPr txBox="1"/>
              <p:nvPr/>
            </p:nvSpPr>
            <p:spPr>
              <a:xfrm>
                <a:off x="6083300" y="3124201"/>
                <a:ext cx="584200" cy="490021"/>
              </a:xfrm>
              <a:prstGeom prst="rect">
                <a:avLst/>
              </a:prstGeom>
              <a:noFill/>
            </p:spPr>
            <p:txBody>
              <a:bodyPr vert="horz" rtlCol="0">
                <a:spAutoFit/>
              </a:bodyPr>
              <a:lstStyle/>
              <a:p>
                <a:r>
                  <a:rPr lang="en-US" b="1" smtClean="0">
                    <a:solidFill>
                      <a:srgbClr val="000000"/>
                    </a:solidFill>
                    <a:latin typeface="Arial - 24"/>
                  </a:rPr>
                  <a:t>x</a:t>
                </a:r>
                <a:endParaRPr lang="en-US" b="1">
                  <a:solidFill>
                    <a:srgbClr val="000000"/>
                  </a:solidFill>
                  <a:latin typeface="Arial - 24"/>
                </a:endParaRPr>
              </a:p>
            </p:txBody>
          </p:sp>
          <p:sp>
            <p:nvSpPr>
              <p:cNvPr id="36" name="TextBox 35"/>
              <p:cNvSpPr txBox="1"/>
              <p:nvPr/>
            </p:nvSpPr>
            <p:spPr>
              <a:xfrm>
                <a:off x="7975600" y="3136901"/>
                <a:ext cx="584200" cy="490021"/>
              </a:xfrm>
              <a:prstGeom prst="rect">
                <a:avLst/>
              </a:prstGeom>
              <a:noFill/>
            </p:spPr>
            <p:txBody>
              <a:bodyPr vert="horz" rtlCol="0">
                <a:spAutoFit/>
              </a:bodyPr>
              <a:lstStyle/>
              <a:p>
                <a:r>
                  <a:rPr lang="en-US" b="1" smtClean="0">
                    <a:solidFill>
                      <a:srgbClr val="000000"/>
                    </a:solidFill>
                    <a:latin typeface="Arial - 24"/>
                  </a:rPr>
                  <a:t>x</a:t>
                </a:r>
                <a:endParaRPr lang="en-US" b="1">
                  <a:solidFill>
                    <a:srgbClr val="000000"/>
                  </a:solidFill>
                  <a:latin typeface="Arial - 24"/>
                </a:endParaRPr>
              </a:p>
            </p:txBody>
          </p:sp>
          <p:sp>
            <p:nvSpPr>
              <p:cNvPr id="37" name="TextBox 36"/>
              <p:cNvSpPr txBox="1"/>
              <p:nvPr/>
            </p:nvSpPr>
            <p:spPr>
              <a:xfrm>
                <a:off x="3581400" y="1600200"/>
                <a:ext cx="609600" cy="1831130"/>
              </a:xfrm>
              <a:prstGeom prst="rect">
                <a:avLst/>
              </a:prstGeom>
              <a:noFill/>
            </p:spPr>
            <p:txBody>
              <a:bodyPr vert="horz" rtlCol="0">
                <a:spAutoFit/>
              </a:bodyPr>
              <a:lstStyle/>
              <a:p>
                <a:r>
                  <a:rPr lang="en-US" b="1" smtClean="0">
                    <a:solidFill>
                      <a:srgbClr val="000000"/>
                    </a:solidFill>
                    <a:latin typeface="Arial - 24"/>
                  </a:rPr>
                  <a:t>x</a:t>
                </a:r>
              </a:p>
              <a:p>
                <a:r>
                  <a:rPr lang="en-US" b="1" smtClean="0">
                    <a:solidFill>
                      <a:srgbClr val="000000"/>
                    </a:solidFill>
                    <a:latin typeface="Arial - 24"/>
                  </a:rPr>
                  <a:t>x</a:t>
                </a:r>
              </a:p>
              <a:p>
                <a:r>
                  <a:rPr lang="en-US" b="1" smtClean="0">
                    <a:solidFill>
                      <a:srgbClr val="000000"/>
                    </a:solidFill>
                    <a:latin typeface="Arial - 24"/>
                  </a:rPr>
                  <a:t>x</a:t>
                </a:r>
              </a:p>
              <a:p>
                <a:r>
                  <a:rPr lang="en-US" b="1" smtClean="0">
                    <a:solidFill>
                      <a:srgbClr val="000000"/>
                    </a:solidFill>
                    <a:latin typeface="Arial - 24"/>
                  </a:rPr>
                  <a:t>x</a:t>
                </a:r>
              </a:p>
              <a:p>
                <a:r>
                  <a:rPr lang="en-US" b="1" smtClean="0">
                    <a:solidFill>
                      <a:srgbClr val="000000"/>
                    </a:solidFill>
                    <a:latin typeface="Arial - 24"/>
                  </a:rPr>
                  <a:t>x</a:t>
                </a:r>
                <a:endParaRPr lang="en-US" b="1">
                  <a:solidFill>
                    <a:srgbClr val="000000"/>
                  </a:solidFill>
                  <a:latin typeface="Arial - 24"/>
                </a:endParaRPr>
              </a:p>
            </p:txBody>
          </p:sp>
          <p:sp>
            <p:nvSpPr>
              <p:cNvPr id="38" name="TextBox 37"/>
              <p:cNvSpPr txBox="1"/>
              <p:nvPr/>
            </p:nvSpPr>
            <p:spPr>
              <a:xfrm>
                <a:off x="4165600" y="2336800"/>
                <a:ext cx="609600" cy="1160575"/>
              </a:xfrm>
              <a:prstGeom prst="rect">
                <a:avLst/>
              </a:prstGeom>
              <a:noFill/>
            </p:spPr>
            <p:txBody>
              <a:bodyPr vert="horz" rtlCol="0">
                <a:spAutoFit/>
              </a:bodyPr>
              <a:lstStyle/>
              <a:p>
                <a:r>
                  <a:rPr lang="en-US" b="1" smtClean="0">
                    <a:solidFill>
                      <a:srgbClr val="000000"/>
                    </a:solidFill>
                    <a:latin typeface="Arial - 24"/>
                  </a:rPr>
                  <a:t>x</a:t>
                </a:r>
              </a:p>
              <a:p>
                <a:r>
                  <a:rPr lang="en-US" b="1" smtClean="0">
                    <a:solidFill>
                      <a:srgbClr val="000000"/>
                    </a:solidFill>
                    <a:latin typeface="Arial - 24"/>
                  </a:rPr>
                  <a:t>x</a:t>
                </a:r>
              </a:p>
              <a:p>
                <a:r>
                  <a:rPr lang="en-US" b="1" smtClean="0">
                    <a:solidFill>
                      <a:srgbClr val="000000"/>
                    </a:solidFill>
                    <a:latin typeface="Arial - 24"/>
                  </a:rPr>
                  <a:t>x</a:t>
                </a:r>
                <a:endParaRPr lang="en-US" b="1">
                  <a:solidFill>
                    <a:srgbClr val="000000"/>
                  </a:solidFill>
                  <a:latin typeface="Arial - 24"/>
                </a:endParaRPr>
              </a:p>
            </p:txBody>
          </p:sp>
          <p:sp>
            <p:nvSpPr>
              <p:cNvPr id="39" name="TextBox 38"/>
              <p:cNvSpPr txBox="1"/>
              <p:nvPr/>
            </p:nvSpPr>
            <p:spPr>
              <a:xfrm>
                <a:off x="7378700" y="3162300"/>
                <a:ext cx="584200" cy="490021"/>
              </a:xfrm>
              <a:prstGeom prst="rect">
                <a:avLst/>
              </a:prstGeom>
              <a:noFill/>
            </p:spPr>
            <p:txBody>
              <a:bodyPr vert="horz" rtlCol="0">
                <a:spAutoFit/>
              </a:bodyPr>
              <a:lstStyle/>
              <a:p>
                <a:r>
                  <a:rPr lang="en-US" b="1" smtClean="0">
                    <a:solidFill>
                      <a:srgbClr val="000000"/>
                    </a:solidFill>
                    <a:latin typeface="Arial - 24"/>
                  </a:rPr>
                  <a:t>x</a:t>
                </a:r>
                <a:endParaRPr lang="en-US" b="1">
                  <a:solidFill>
                    <a:srgbClr val="000000"/>
                  </a:solidFill>
                  <a:latin typeface="Arial - 24"/>
                </a:endParaRPr>
              </a:p>
            </p:txBody>
          </p:sp>
          <p:sp>
            <p:nvSpPr>
              <p:cNvPr id="40" name="TextBox 39"/>
              <p:cNvSpPr txBox="1"/>
              <p:nvPr/>
            </p:nvSpPr>
            <p:spPr>
              <a:xfrm>
                <a:off x="2260600" y="2781301"/>
                <a:ext cx="609600" cy="825299"/>
              </a:xfrm>
              <a:prstGeom prst="rect">
                <a:avLst/>
              </a:prstGeom>
              <a:noFill/>
            </p:spPr>
            <p:txBody>
              <a:bodyPr vert="horz" rtlCol="0">
                <a:spAutoFit/>
              </a:bodyPr>
              <a:lstStyle/>
              <a:p>
                <a:r>
                  <a:rPr lang="en-US" b="1" smtClean="0">
                    <a:solidFill>
                      <a:srgbClr val="000000"/>
                    </a:solidFill>
                    <a:latin typeface="Arial - 24"/>
                  </a:rPr>
                  <a:t>x</a:t>
                </a:r>
              </a:p>
              <a:p>
                <a:r>
                  <a:rPr lang="en-US" b="1" smtClean="0">
                    <a:solidFill>
                      <a:srgbClr val="000000"/>
                    </a:solidFill>
                    <a:latin typeface="Arial - 24"/>
                  </a:rPr>
                  <a:t>x</a:t>
                </a:r>
                <a:endParaRPr lang="en-US" b="1">
                  <a:solidFill>
                    <a:srgbClr val="000000"/>
                  </a:solidFill>
                  <a:latin typeface="Arial - 24"/>
                </a:endParaRPr>
              </a:p>
            </p:txBody>
          </p:sp>
        </p:grpSp>
        <p:sp>
          <p:nvSpPr>
            <p:cNvPr id="42" name="TextBox 41"/>
            <p:cNvSpPr txBox="1"/>
            <p:nvPr/>
          </p:nvSpPr>
          <p:spPr>
            <a:xfrm>
              <a:off x="3505200" y="887247"/>
              <a:ext cx="3251200" cy="670555"/>
            </a:xfrm>
            <a:prstGeom prst="rect">
              <a:avLst/>
            </a:prstGeom>
            <a:noFill/>
          </p:spPr>
          <p:txBody>
            <a:bodyPr vert="horz" rtlCol="0">
              <a:spAutoFit/>
            </a:bodyPr>
            <a:lstStyle/>
            <a:p>
              <a:r>
                <a:rPr lang="en-US" sz="2000" b="1" i="1" u="sng" dirty="0">
                  <a:solidFill>
                    <a:srgbClr val="000000"/>
                  </a:solidFill>
                  <a:latin typeface="Arial - 24"/>
                </a:rPr>
                <a:t>Community Service</a:t>
              </a:r>
            </a:p>
          </p:txBody>
        </p:sp>
        <p:sp>
          <p:nvSpPr>
            <p:cNvPr id="43" name="TextBox 42"/>
            <p:cNvSpPr txBox="1"/>
            <p:nvPr/>
          </p:nvSpPr>
          <p:spPr>
            <a:xfrm>
              <a:off x="2984500" y="4356101"/>
              <a:ext cx="4343400" cy="670555"/>
            </a:xfrm>
            <a:prstGeom prst="rect">
              <a:avLst/>
            </a:prstGeom>
            <a:noFill/>
          </p:spPr>
          <p:txBody>
            <a:bodyPr vert="horz" rtlCol="0">
              <a:spAutoFit/>
            </a:bodyPr>
            <a:lstStyle/>
            <a:p>
              <a:r>
                <a:rPr lang="en-US" sz="2000" b="1" dirty="0">
                  <a:solidFill>
                    <a:srgbClr val="000000"/>
                  </a:solidFill>
                  <a:latin typeface="Arial - 24"/>
                </a:rPr>
                <a:t>Number of Hours per Week</a:t>
              </a:r>
            </a:p>
          </p:txBody>
        </p:sp>
      </p:grpSp>
      <p:sp>
        <p:nvSpPr>
          <p:cNvPr id="45" name="TextBox 44"/>
          <p:cNvSpPr txBox="1"/>
          <p:nvPr/>
        </p:nvSpPr>
        <p:spPr>
          <a:xfrm>
            <a:off x="548640" y="4116577"/>
            <a:ext cx="2171700" cy="2284207"/>
          </a:xfrm>
          <a:prstGeom prst="rect">
            <a:avLst/>
          </a:prstGeom>
          <a:noFill/>
        </p:spPr>
        <p:txBody>
          <a:bodyPr vert="horz" lIns="67556" tIns="33778" rIns="67556" bIns="33778" rtlCol="0">
            <a:spAutoFit/>
          </a:bodyPr>
          <a:lstStyle/>
          <a:p>
            <a:r>
              <a:rPr lang="en-US" sz="2400" b="1" dirty="0">
                <a:solidFill>
                  <a:srgbClr val="0000FF"/>
                </a:solidFill>
                <a:latin typeface="Arial" pitchFamily="34" charset="0"/>
                <a:cs typeface="Arial" pitchFamily="34" charset="0"/>
              </a:rPr>
              <a:t>Find the:</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Mean _____</a:t>
            </a:r>
          </a:p>
          <a:p>
            <a:r>
              <a:rPr lang="en-US" sz="2400" b="1" dirty="0">
                <a:solidFill>
                  <a:srgbClr val="0000FF"/>
                </a:solidFill>
                <a:latin typeface="Arial" pitchFamily="34" charset="0"/>
                <a:cs typeface="Arial" pitchFamily="34" charset="0"/>
              </a:rPr>
              <a:t>Median _____</a:t>
            </a:r>
          </a:p>
          <a:p>
            <a:r>
              <a:rPr lang="en-US" sz="2400" b="1" dirty="0">
                <a:solidFill>
                  <a:srgbClr val="0000FF"/>
                </a:solidFill>
                <a:latin typeface="Arial" pitchFamily="34" charset="0"/>
                <a:cs typeface="Arial" pitchFamily="34" charset="0"/>
              </a:rPr>
              <a:t>Mode _____</a:t>
            </a:r>
          </a:p>
          <a:p>
            <a:r>
              <a:rPr lang="en-US" sz="2400" b="1" dirty="0">
                <a:solidFill>
                  <a:srgbClr val="0000FF"/>
                </a:solidFill>
                <a:latin typeface="Arial" pitchFamily="34" charset="0"/>
                <a:cs typeface="Arial" pitchFamily="34" charset="0"/>
              </a:rPr>
              <a:t>Range _____</a:t>
            </a:r>
          </a:p>
        </p:txBody>
      </p:sp>
    </p:spTree>
    <p:extLst>
      <p:ext uri="{BB962C8B-B14F-4D97-AF65-F5344CB8AC3E}">
        <p14:creationId xmlns:p14="http://schemas.microsoft.com/office/powerpoint/2010/main" xmlns="" val="42226323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91540" y="686221"/>
            <a:ext cx="8023860" cy="806879"/>
          </a:xfrm>
          <a:prstGeom prst="rect">
            <a:avLst/>
          </a:prstGeom>
          <a:noFill/>
        </p:spPr>
        <p:txBody>
          <a:bodyPr vert="horz" wrap="square" lIns="67556" tIns="33778" rIns="67556" bIns="33778" rtlCol="0">
            <a:spAutoFit/>
          </a:bodyPr>
          <a:lstStyle/>
          <a:p>
            <a:r>
              <a:rPr lang="en-US" sz="2400" b="1" dirty="0">
                <a:solidFill>
                  <a:srgbClr val="0000FF"/>
                </a:solidFill>
                <a:latin typeface="Arial" pitchFamily="34" charset="0"/>
                <a:cs typeface="Arial" pitchFamily="34" charset="0"/>
              </a:rPr>
              <a:t>When finding the median of an even set of numbers, you must take the mean of the two middle numbers.</a:t>
            </a:r>
          </a:p>
        </p:txBody>
      </p:sp>
      <p:sp>
        <p:nvSpPr>
          <p:cNvPr id="3" name="TextBox 2"/>
          <p:cNvSpPr txBox="1"/>
          <p:nvPr/>
        </p:nvSpPr>
        <p:spPr>
          <a:xfrm>
            <a:off x="914400" y="1731041"/>
            <a:ext cx="4793056" cy="1176211"/>
          </a:xfrm>
          <a:prstGeom prst="rect">
            <a:avLst/>
          </a:prstGeom>
          <a:noFill/>
        </p:spPr>
        <p:txBody>
          <a:bodyPr vert="horz" wrap="square" lIns="67556" tIns="33778" rIns="67556" bIns="33778" rtlCol="0">
            <a:spAutoFit/>
          </a:bodyPr>
          <a:lstStyle/>
          <a:p>
            <a:r>
              <a:rPr lang="en-US" sz="2400" b="1" dirty="0">
                <a:solidFill>
                  <a:srgbClr val="0000FF"/>
                </a:solidFill>
                <a:latin typeface="Arial" pitchFamily="34" charset="0"/>
                <a:cs typeface="Arial" pitchFamily="34" charset="0"/>
              </a:rPr>
              <a:t>Find the median</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                     12, 14, 8, 4, 9, 3</a:t>
            </a:r>
          </a:p>
        </p:txBody>
      </p:sp>
      <p:sp>
        <p:nvSpPr>
          <p:cNvPr id="4" name="TextBox 3"/>
          <p:cNvSpPr txBox="1"/>
          <p:nvPr/>
        </p:nvSpPr>
        <p:spPr>
          <a:xfrm>
            <a:off x="4960620" y="2936857"/>
            <a:ext cx="746836" cy="437548"/>
          </a:xfrm>
          <a:prstGeom prst="rect">
            <a:avLst/>
          </a:prstGeom>
          <a:noFill/>
        </p:spPr>
        <p:txBody>
          <a:bodyPr vert="horz" lIns="67556" tIns="33778" rIns="67556" bIns="33778" rtlCol="0">
            <a:spAutoFit/>
          </a:bodyPr>
          <a:lstStyle/>
          <a:p>
            <a:r>
              <a:rPr lang="en-US" sz="2400" b="1">
                <a:solidFill>
                  <a:srgbClr val="0000FF"/>
                </a:solidFill>
                <a:latin typeface="Arial" pitchFamily="34" charset="0"/>
                <a:cs typeface="Arial" pitchFamily="34" charset="0"/>
              </a:rPr>
              <a:t>8.5</a:t>
            </a:r>
          </a:p>
        </p:txBody>
      </p:sp>
      <p:sp>
        <p:nvSpPr>
          <p:cNvPr id="5" name="Freeform 4"/>
          <p:cNvSpPr/>
          <p:nvPr/>
        </p:nvSpPr>
        <p:spPr>
          <a:xfrm>
            <a:off x="4613949" y="2969006"/>
            <a:ext cx="1440181" cy="810836"/>
          </a:xfrm>
          <a:custGeom>
            <a:avLst/>
            <a:gdLst/>
            <a:ahLst/>
            <a:cxnLst/>
            <a:rect l="0" t="0" r="0" b="0"/>
            <a:pathLst>
              <a:path w="1600201" h="1358901">
                <a:moveTo>
                  <a:pt x="0" y="0"/>
                </a:moveTo>
                <a:lnTo>
                  <a:pt x="1600200" y="0"/>
                </a:lnTo>
                <a:lnTo>
                  <a:pt x="1600200" y="1358900"/>
                </a:lnTo>
                <a:lnTo>
                  <a:pt x="0" y="1358900"/>
                </a:lnTo>
                <a:close/>
              </a:path>
            </a:pathLst>
          </a:custGeom>
          <a:solidFill>
            <a:srgbClr val="FFC0CB"/>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7556" tIns="33778" rIns="67556" bIns="33778"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xmlns="" val="349046018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3" name="Group 42"/>
          <p:cNvGrpSpPr/>
          <p:nvPr/>
        </p:nvGrpSpPr>
        <p:grpSpPr>
          <a:xfrm>
            <a:off x="1051560" y="457200"/>
            <a:ext cx="6901664" cy="2347630"/>
            <a:chOff x="1168400" y="292100"/>
            <a:chExt cx="7668515" cy="3934453"/>
          </a:xfrm>
        </p:grpSpPr>
        <p:grpSp>
          <p:nvGrpSpPr>
            <p:cNvPr id="40" name="Group 39"/>
            <p:cNvGrpSpPr/>
            <p:nvPr/>
          </p:nvGrpSpPr>
          <p:grpSpPr>
            <a:xfrm>
              <a:off x="1168400" y="800100"/>
              <a:ext cx="7668515" cy="2712521"/>
              <a:chOff x="1168400" y="800100"/>
              <a:chExt cx="7668515" cy="2712521"/>
            </a:xfrm>
          </p:grpSpPr>
          <p:grpSp>
            <p:nvGrpSpPr>
              <p:cNvPr id="31" name="Group 30"/>
              <p:cNvGrpSpPr/>
              <p:nvPr/>
            </p:nvGrpSpPr>
            <p:grpSpPr>
              <a:xfrm>
                <a:off x="1168400" y="2628900"/>
                <a:ext cx="7668515" cy="883721"/>
                <a:chOff x="1168400" y="2628900"/>
                <a:chExt cx="7668515" cy="883721"/>
              </a:xfrm>
            </p:grpSpPr>
            <p:grpSp>
              <p:nvGrpSpPr>
                <p:cNvPr id="19" name="Group 18"/>
                <p:cNvGrpSpPr/>
                <p:nvPr/>
              </p:nvGrpSpPr>
              <p:grpSpPr>
                <a:xfrm>
                  <a:off x="1168400" y="2628900"/>
                  <a:ext cx="7668515" cy="406909"/>
                  <a:chOff x="1168400" y="2628900"/>
                  <a:chExt cx="7668515" cy="406909"/>
                </a:xfrm>
              </p:grpSpPr>
              <p:grpSp>
                <p:nvGrpSpPr>
                  <p:cNvPr id="7" name="Group 6"/>
                  <p:cNvGrpSpPr/>
                  <p:nvPr/>
                </p:nvGrpSpPr>
                <p:grpSpPr>
                  <a:xfrm>
                    <a:off x="1168400" y="2628900"/>
                    <a:ext cx="7668515" cy="406909"/>
                    <a:chOff x="1168400" y="2628900"/>
                    <a:chExt cx="7668515" cy="406909"/>
                  </a:xfrm>
                </p:grpSpPr>
                <p:sp>
                  <p:nvSpPr>
                    <p:cNvPr id="2" name="Freeform 1"/>
                    <p:cNvSpPr/>
                    <p:nvPr/>
                  </p:nvSpPr>
                  <p:spPr>
                    <a:xfrm>
                      <a:off x="1179068" y="2823210"/>
                      <a:ext cx="7656322" cy="15368"/>
                    </a:xfrm>
                    <a:custGeom>
                      <a:avLst/>
                      <a:gdLst/>
                      <a:ahLst/>
                      <a:cxnLst/>
                      <a:rect l="0" t="0" r="0" b="0"/>
                      <a:pathLst>
                        <a:path w="7656322" h="15368">
                          <a:moveTo>
                            <a:pt x="0" y="15367"/>
                          </a:moveTo>
                          <a:lnTo>
                            <a:pt x="0" y="0"/>
                          </a:lnTo>
                          <a:lnTo>
                            <a:pt x="7656321" y="0"/>
                          </a:lnTo>
                          <a:lnTo>
                            <a:pt x="7656321" y="1536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1168400" y="2628900"/>
                      <a:ext cx="221108" cy="212726"/>
                    </a:xfrm>
                    <a:custGeom>
                      <a:avLst/>
                      <a:gdLst/>
                      <a:ahLst/>
                      <a:cxnLst/>
                      <a:rect l="0" t="0" r="0" b="0"/>
                      <a:pathLst>
                        <a:path w="221108" h="212726">
                          <a:moveTo>
                            <a:pt x="10668" y="212725"/>
                          </a:moveTo>
                          <a:lnTo>
                            <a:pt x="0" y="201930"/>
                          </a:lnTo>
                          <a:lnTo>
                            <a:pt x="210312" y="0"/>
                          </a:lnTo>
                          <a:lnTo>
                            <a:pt x="221107" y="1066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1171448" y="2822448"/>
                      <a:ext cx="221108" cy="212726"/>
                    </a:xfrm>
                    <a:custGeom>
                      <a:avLst/>
                      <a:gdLst/>
                      <a:ahLst/>
                      <a:cxnLst/>
                      <a:rect l="0" t="0" r="0" b="0"/>
                      <a:pathLst>
                        <a:path w="221108" h="212726">
                          <a:moveTo>
                            <a:pt x="0" y="10668"/>
                          </a:moveTo>
                          <a:lnTo>
                            <a:pt x="10795" y="0"/>
                          </a:lnTo>
                          <a:lnTo>
                            <a:pt x="221107" y="201930"/>
                          </a:lnTo>
                          <a:lnTo>
                            <a:pt x="210439" y="21272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8615807" y="2629662"/>
                      <a:ext cx="221108" cy="212726"/>
                    </a:xfrm>
                    <a:custGeom>
                      <a:avLst/>
                      <a:gdLst/>
                      <a:ahLst/>
                      <a:cxnLst/>
                      <a:rect l="0" t="0" r="0" b="0"/>
                      <a:pathLst>
                        <a:path w="221108" h="212726">
                          <a:moveTo>
                            <a:pt x="221107" y="201930"/>
                          </a:moveTo>
                          <a:lnTo>
                            <a:pt x="210439" y="212725"/>
                          </a:lnTo>
                          <a:lnTo>
                            <a:pt x="0" y="10795"/>
                          </a:lnTo>
                          <a:lnTo>
                            <a:pt x="10668"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8612632" y="2823210"/>
                      <a:ext cx="221235" cy="212599"/>
                    </a:xfrm>
                    <a:custGeom>
                      <a:avLst/>
                      <a:gdLst/>
                      <a:ahLst/>
                      <a:cxnLst/>
                      <a:rect l="0" t="0" r="0" b="0"/>
                      <a:pathLst>
                        <a:path w="221235" h="212599">
                          <a:moveTo>
                            <a:pt x="210439" y="0"/>
                          </a:moveTo>
                          <a:lnTo>
                            <a:pt x="221234" y="10795"/>
                          </a:lnTo>
                          <a:lnTo>
                            <a:pt x="10795" y="212598"/>
                          </a:lnTo>
                          <a:lnTo>
                            <a:pt x="0" y="20193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Freeform 7"/>
                  <p:cNvSpPr/>
                  <p:nvPr/>
                </p:nvSpPr>
                <p:spPr>
                  <a:xfrm>
                    <a:off x="8153400" y="26670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531100" y="26670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6870700" y="26670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6248400" y="26670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5626100" y="26670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4330700" y="26797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3708400" y="26797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3048000" y="26797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2425700" y="26797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1803400" y="26797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978400" y="26670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1663700" y="2997200"/>
                  <a:ext cx="609600" cy="490021"/>
                </a:xfrm>
                <a:prstGeom prst="rect">
                  <a:avLst/>
                </a:prstGeom>
                <a:noFill/>
              </p:spPr>
              <p:txBody>
                <a:bodyPr vert="horz" rtlCol="0">
                  <a:spAutoFit/>
                </a:bodyPr>
                <a:lstStyle/>
                <a:p>
                  <a:r>
                    <a:rPr lang="en-US" b="1" smtClean="0">
                      <a:solidFill>
                        <a:srgbClr val="000000"/>
                      </a:solidFill>
                      <a:latin typeface="Arial - 24"/>
                    </a:rPr>
                    <a:t>0</a:t>
                  </a:r>
                  <a:endParaRPr lang="en-US" b="1">
                    <a:solidFill>
                      <a:srgbClr val="000000"/>
                    </a:solidFill>
                    <a:latin typeface="Arial - 24"/>
                  </a:endParaRPr>
                </a:p>
              </p:txBody>
            </p:sp>
            <p:sp>
              <p:nvSpPr>
                <p:cNvPr id="21" name="TextBox 20"/>
                <p:cNvSpPr txBox="1"/>
                <p:nvPr/>
              </p:nvSpPr>
              <p:spPr>
                <a:xfrm>
                  <a:off x="2273300" y="3022600"/>
                  <a:ext cx="609600" cy="490021"/>
                </a:xfrm>
                <a:prstGeom prst="rect">
                  <a:avLst/>
                </a:prstGeom>
                <a:noFill/>
              </p:spPr>
              <p:txBody>
                <a:bodyPr vert="horz" rtlCol="0">
                  <a:spAutoFit/>
                </a:bodyPr>
                <a:lstStyle/>
                <a:p>
                  <a:r>
                    <a:rPr lang="en-US" b="1" smtClean="0">
                      <a:solidFill>
                        <a:srgbClr val="000000"/>
                      </a:solidFill>
                      <a:latin typeface="Arial - 24"/>
                    </a:rPr>
                    <a:t>1</a:t>
                  </a:r>
                  <a:endParaRPr lang="en-US" b="1">
                    <a:solidFill>
                      <a:srgbClr val="000000"/>
                    </a:solidFill>
                    <a:latin typeface="Arial - 24"/>
                  </a:endParaRPr>
                </a:p>
              </p:txBody>
            </p:sp>
            <p:sp>
              <p:nvSpPr>
                <p:cNvPr id="22" name="TextBox 21"/>
                <p:cNvSpPr txBox="1"/>
                <p:nvPr/>
              </p:nvSpPr>
              <p:spPr>
                <a:xfrm>
                  <a:off x="2908300" y="3009902"/>
                  <a:ext cx="609600" cy="490021"/>
                </a:xfrm>
                <a:prstGeom prst="rect">
                  <a:avLst/>
                </a:prstGeom>
                <a:noFill/>
              </p:spPr>
              <p:txBody>
                <a:bodyPr vert="horz" rtlCol="0">
                  <a:spAutoFit/>
                </a:bodyPr>
                <a:lstStyle/>
                <a:p>
                  <a:r>
                    <a:rPr lang="en-US" b="1" smtClean="0">
                      <a:solidFill>
                        <a:srgbClr val="000000"/>
                      </a:solidFill>
                      <a:latin typeface="Arial - 24"/>
                    </a:rPr>
                    <a:t>2</a:t>
                  </a:r>
                  <a:endParaRPr lang="en-US" b="1">
                    <a:solidFill>
                      <a:srgbClr val="000000"/>
                    </a:solidFill>
                    <a:latin typeface="Arial - 24"/>
                  </a:endParaRPr>
                </a:p>
              </p:txBody>
            </p:sp>
            <p:sp>
              <p:nvSpPr>
                <p:cNvPr id="23" name="TextBox 22"/>
                <p:cNvSpPr txBox="1"/>
                <p:nvPr/>
              </p:nvSpPr>
              <p:spPr>
                <a:xfrm>
                  <a:off x="3556000" y="3009902"/>
                  <a:ext cx="609600" cy="490021"/>
                </a:xfrm>
                <a:prstGeom prst="rect">
                  <a:avLst/>
                </a:prstGeom>
                <a:noFill/>
              </p:spPr>
              <p:txBody>
                <a:bodyPr vert="horz" rtlCol="0">
                  <a:spAutoFit/>
                </a:bodyPr>
                <a:lstStyle/>
                <a:p>
                  <a:r>
                    <a:rPr lang="en-US" b="1" smtClean="0">
                      <a:solidFill>
                        <a:srgbClr val="000000"/>
                      </a:solidFill>
                      <a:latin typeface="Arial - 24"/>
                    </a:rPr>
                    <a:t>3</a:t>
                  </a:r>
                  <a:endParaRPr lang="en-US" b="1">
                    <a:solidFill>
                      <a:srgbClr val="000000"/>
                    </a:solidFill>
                    <a:latin typeface="Arial - 24"/>
                  </a:endParaRPr>
                </a:p>
              </p:txBody>
            </p:sp>
            <p:sp>
              <p:nvSpPr>
                <p:cNvPr id="24" name="TextBox 23"/>
                <p:cNvSpPr txBox="1"/>
                <p:nvPr/>
              </p:nvSpPr>
              <p:spPr>
                <a:xfrm>
                  <a:off x="4165600" y="3022600"/>
                  <a:ext cx="609600" cy="490021"/>
                </a:xfrm>
                <a:prstGeom prst="rect">
                  <a:avLst/>
                </a:prstGeom>
                <a:noFill/>
              </p:spPr>
              <p:txBody>
                <a:bodyPr vert="horz" rtlCol="0">
                  <a:spAutoFit/>
                </a:bodyPr>
                <a:lstStyle/>
                <a:p>
                  <a:r>
                    <a:rPr lang="en-US" b="1" smtClean="0">
                      <a:solidFill>
                        <a:srgbClr val="000000"/>
                      </a:solidFill>
                      <a:latin typeface="Arial - 24"/>
                    </a:rPr>
                    <a:t>4</a:t>
                  </a:r>
                  <a:endParaRPr lang="en-US" b="1">
                    <a:solidFill>
                      <a:srgbClr val="000000"/>
                    </a:solidFill>
                    <a:latin typeface="Arial - 24"/>
                  </a:endParaRPr>
                </a:p>
              </p:txBody>
            </p:sp>
            <p:sp>
              <p:nvSpPr>
                <p:cNvPr id="25" name="TextBox 24"/>
                <p:cNvSpPr txBox="1"/>
                <p:nvPr/>
              </p:nvSpPr>
              <p:spPr>
                <a:xfrm>
                  <a:off x="4826000" y="3009898"/>
                  <a:ext cx="609600" cy="490021"/>
                </a:xfrm>
                <a:prstGeom prst="rect">
                  <a:avLst/>
                </a:prstGeom>
                <a:noFill/>
              </p:spPr>
              <p:txBody>
                <a:bodyPr vert="horz" rtlCol="0">
                  <a:spAutoFit/>
                </a:bodyPr>
                <a:lstStyle/>
                <a:p>
                  <a:r>
                    <a:rPr lang="en-US" b="1" smtClean="0">
                      <a:solidFill>
                        <a:srgbClr val="000000"/>
                      </a:solidFill>
                      <a:latin typeface="Arial - 24"/>
                    </a:rPr>
                    <a:t>5</a:t>
                  </a:r>
                  <a:endParaRPr lang="en-US" b="1">
                    <a:solidFill>
                      <a:srgbClr val="000000"/>
                    </a:solidFill>
                    <a:latin typeface="Arial - 24"/>
                  </a:endParaRPr>
                </a:p>
              </p:txBody>
            </p:sp>
            <p:sp>
              <p:nvSpPr>
                <p:cNvPr id="26" name="TextBox 25"/>
                <p:cNvSpPr txBox="1"/>
                <p:nvPr/>
              </p:nvSpPr>
              <p:spPr>
                <a:xfrm>
                  <a:off x="5473700" y="2997198"/>
                  <a:ext cx="609600" cy="490021"/>
                </a:xfrm>
                <a:prstGeom prst="rect">
                  <a:avLst/>
                </a:prstGeom>
                <a:noFill/>
              </p:spPr>
              <p:txBody>
                <a:bodyPr vert="horz" rtlCol="0">
                  <a:spAutoFit/>
                </a:bodyPr>
                <a:lstStyle/>
                <a:p>
                  <a:r>
                    <a:rPr lang="en-US" b="1" smtClean="0">
                      <a:solidFill>
                        <a:srgbClr val="000000"/>
                      </a:solidFill>
                      <a:latin typeface="Arial - 24"/>
                    </a:rPr>
                    <a:t>6</a:t>
                  </a:r>
                  <a:endParaRPr lang="en-US" b="1">
                    <a:solidFill>
                      <a:srgbClr val="000000"/>
                    </a:solidFill>
                    <a:latin typeface="Arial - 24"/>
                  </a:endParaRPr>
                </a:p>
              </p:txBody>
            </p:sp>
            <p:sp>
              <p:nvSpPr>
                <p:cNvPr id="27" name="TextBox 26"/>
                <p:cNvSpPr txBox="1"/>
                <p:nvPr/>
              </p:nvSpPr>
              <p:spPr>
                <a:xfrm>
                  <a:off x="6096000" y="2997198"/>
                  <a:ext cx="609600" cy="490021"/>
                </a:xfrm>
                <a:prstGeom prst="rect">
                  <a:avLst/>
                </a:prstGeom>
                <a:noFill/>
              </p:spPr>
              <p:txBody>
                <a:bodyPr vert="horz" rtlCol="0">
                  <a:spAutoFit/>
                </a:bodyPr>
                <a:lstStyle/>
                <a:p>
                  <a:r>
                    <a:rPr lang="en-US" b="1" smtClean="0">
                      <a:solidFill>
                        <a:srgbClr val="000000"/>
                      </a:solidFill>
                      <a:latin typeface="Arial - 24"/>
                    </a:rPr>
                    <a:t>7</a:t>
                  </a:r>
                  <a:endParaRPr lang="en-US" b="1">
                    <a:solidFill>
                      <a:srgbClr val="000000"/>
                    </a:solidFill>
                    <a:latin typeface="Arial - 24"/>
                  </a:endParaRPr>
                </a:p>
              </p:txBody>
            </p:sp>
            <p:sp>
              <p:nvSpPr>
                <p:cNvPr id="28" name="TextBox 27"/>
                <p:cNvSpPr txBox="1"/>
                <p:nvPr/>
              </p:nvSpPr>
              <p:spPr>
                <a:xfrm>
                  <a:off x="6731000" y="2997198"/>
                  <a:ext cx="609600" cy="490021"/>
                </a:xfrm>
                <a:prstGeom prst="rect">
                  <a:avLst/>
                </a:prstGeom>
                <a:noFill/>
              </p:spPr>
              <p:txBody>
                <a:bodyPr vert="horz" rtlCol="0">
                  <a:spAutoFit/>
                </a:bodyPr>
                <a:lstStyle/>
                <a:p>
                  <a:r>
                    <a:rPr lang="en-US" b="1" smtClean="0">
                      <a:solidFill>
                        <a:srgbClr val="000000"/>
                      </a:solidFill>
                      <a:latin typeface="Arial - 24"/>
                    </a:rPr>
                    <a:t>8</a:t>
                  </a:r>
                  <a:endParaRPr lang="en-US" b="1">
                    <a:solidFill>
                      <a:srgbClr val="000000"/>
                    </a:solidFill>
                    <a:latin typeface="Arial - 24"/>
                  </a:endParaRPr>
                </a:p>
              </p:txBody>
            </p:sp>
            <p:sp>
              <p:nvSpPr>
                <p:cNvPr id="29" name="TextBox 28"/>
                <p:cNvSpPr txBox="1"/>
                <p:nvPr/>
              </p:nvSpPr>
              <p:spPr>
                <a:xfrm>
                  <a:off x="7378700" y="2997198"/>
                  <a:ext cx="609600" cy="490021"/>
                </a:xfrm>
                <a:prstGeom prst="rect">
                  <a:avLst/>
                </a:prstGeom>
                <a:noFill/>
              </p:spPr>
              <p:txBody>
                <a:bodyPr vert="horz" rtlCol="0">
                  <a:spAutoFit/>
                </a:bodyPr>
                <a:lstStyle/>
                <a:p>
                  <a:r>
                    <a:rPr lang="en-US" b="1" smtClean="0">
                      <a:solidFill>
                        <a:srgbClr val="000000"/>
                      </a:solidFill>
                      <a:latin typeface="Arial - 24"/>
                    </a:rPr>
                    <a:t>9</a:t>
                  </a:r>
                  <a:endParaRPr lang="en-US" b="1">
                    <a:solidFill>
                      <a:srgbClr val="000000"/>
                    </a:solidFill>
                    <a:latin typeface="Arial - 24"/>
                  </a:endParaRPr>
                </a:p>
              </p:txBody>
            </p:sp>
            <p:sp>
              <p:nvSpPr>
                <p:cNvPr id="30" name="TextBox 29"/>
                <p:cNvSpPr txBox="1"/>
                <p:nvPr/>
              </p:nvSpPr>
              <p:spPr>
                <a:xfrm>
                  <a:off x="7924800" y="2997198"/>
                  <a:ext cx="762000" cy="490021"/>
                </a:xfrm>
                <a:prstGeom prst="rect">
                  <a:avLst/>
                </a:prstGeom>
                <a:noFill/>
              </p:spPr>
              <p:txBody>
                <a:bodyPr vert="horz" rtlCol="0">
                  <a:spAutoFit/>
                </a:bodyPr>
                <a:lstStyle/>
                <a:p>
                  <a:r>
                    <a:rPr lang="en-US" b="1" smtClean="0">
                      <a:solidFill>
                        <a:srgbClr val="000000"/>
                      </a:solidFill>
                      <a:latin typeface="Arial - 24"/>
                    </a:rPr>
                    <a:t>10</a:t>
                  </a:r>
                  <a:endParaRPr lang="en-US" b="1">
                    <a:solidFill>
                      <a:srgbClr val="000000"/>
                    </a:solidFill>
                    <a:latin typeface="Arial - 24"/>
                  </a:endParaRPr>
                </a:p>
              </p:txBody>
            </p:sp>
          </p:grpSp>
          <p:sp>
            <p:nvSpPr>
              <p:cNvPr id="32" name="TextBox 31"/>
              <p:cNvSpPr txBox="1"/>
              <p:nvPr/>
            </p:nvSpPr>
            <p:spPr>
              <a:xfrm>
                <a:off x="4864100" y="1536700"/>
                <a:ext cx="609600" cy="1160574"/>
              </a:xfrm>
              <a:prstGeom prst="rect">
                <a:avLst/>
              </a:prstGeom>
              <a:noFill/>
            </p:spPr>
            <p:txBody>
              <a:bodyPr vert="horz" rtlCol="0">
                <a:spAutoFit/>
              </a:bodyPr>
              <a:lstStyle/>
              <a:p>
                <a:r>
                  <a:rPr lang="en-US" b="1" smtClean="0">
                    <a:solidFill>
                      <a:srgbClr val="000000"/>
                    </a:solidFill>
                    <a:latin typeface="Arial - 24"/>
                  </a:rPr>
                  <a:t>x</a:t>
                </a:r>
              </a:p>
              <a:p>
                <a:r>
                  <a:rPr lang="en-US" b="1" smtClean="0">
                    <a:solidFill>
                      <a:srgbClr val="000000"/>
                    </a:solidFill>
                    <a:latin typeface="Arial - 24"/>
                  </a:rPr>
                  <a:t>x</a:t>
                </a:r>
              </a:p>
              <a:p>
                <a:r>
                  <a:rPr lang="en-US" b="1" smtClean="0">
                    <a:solidFill>
                      <a:srgbClr val="000000"/>
                    </a:solidFill>
                    <a:latin typeface="Arial - 24"/>
                  </a:rPr>
                  <a:t>x</a:t>
                </a:r>
                <a:endParaRPr lang="en-US" b="1">
                  <a:solidFill>
                    <a:srgbClr val="000000"/>
                  </a:solidFill>
                  <a:latin typeface="Arial - 24"/>
                </a:endParaRPr>
              </a:p>
            </p:txBody>
          </p:sp>
          <p:sp>
            <p:nvSpPr>
              <p:cNvPr id="33" name="TextBox 32"/>
              <p:cNvSpPr txBox="1"/>
              <p:nvPr/>
            </p:nvSpPr>
            <p:spPr>
              <a:xfrm>
                <a:off x="2946400" y="1193800"/>
                <a:ext cx="609600" cy="1495851"/>
              </a:xfrm>
              <a:prstGeom prst="rect">
                <a:avLst/>
              </a:prstGeom>
              <a:noFill/>
            </p:spPr>
            <p:txBody>
              <a:bodyPr vert="horz" rtlCol="0">
                <a:spAutoFit/>
              </a:bodyPr>
              <a:lstStyle/>
              <a:p>
                <a:r>
                  <a:rPr lang="en-US" b="1" smtClean="0">
                    <a:solidFill>
                      <a:srgbClr val="000000"/>
                    </a:solidFill>
                    <a:latin typeface="Arial - 24"/>
                  </a:rPr>
                  <a:t>x</a:t>
                </a:r>
              </a:p>
              <a:p>
                <a:r>
                  <a:rPr lang="en-US" b="1" smtClean="0">
                    <a:solidFill>
                      <a:srgbClr val="000000"/>
                    </a:solidFill>
                    <a:latin typeface="Arial - 24"/>
                  </a:rPr>
                  <a:t>x</a:t>
                </a:r>
              </a:p>
              <a:p>
                <a:r>
                  <a:rPr lang="en-US" b="1" smtClean="0">
                    <a:solidFill>
                      <a:srgbClr val="000000"/>
                    </a:solidFill>
                    <a:latin typeface="Arial - 24"/>
                  </a:rPr>
                  <a:t>x</a:t>
                </a:r>
              </a:p>
              <a:p>
                <a:r>
                  <a:rPr lang="en-US" b="1" smtClean="0">
                    <a:solidFill>
                      <a:srgbClr val="000000"/>
                    </a:solidFill>
                    <a:latin typeface="Arial - 24"/>
                  </a:rPr>
                  <a:t>x</a:t>
                </a:r>
                <a:endParaRPr lang="en-US" b="1">
                  <a:solidFill>
                    <a:srgbClr val="000000"/>
                  </a:solidFill>
                  <a:latin typeface="Arial - 24"/>
                </a:endParaRPr>
              </a:p>
            </p:txBody>
          </p:sp>
          <p:sp>
            <p:nvSpPr>
              <p:cNvPr id="34" name="TextBox 33"/>
              <p:cNvSpPr txBox="1"/>
              <p:nvPr/>
            </p:nvSpPr>
            <p:spPr>
              <a:xfrm>
                <a:off x="6121400" y="2324100"/>
                <a:ext cx="584200" cy="490021"/>
              </a:xfrm>
              <a:prstGeom prst="rect">
                <a:avLst/>
              </a:prstGeom>
              <a:noFill/>
            </p:spPr>
            <p:txBody>
              <a:bodyPr vert="horz" rtlCol="0">
                <a:spAutoFit/>
              </a:bodyPr>
              <a:lstStyle/>
              <a:p>
                <a:r>
                  <a:rPr lang="en-US" b="1" smtClean="0">
                    <a:solidFill>
                      <a:srgbClr val="000000"/>
                    </a:solidFill>
                    <a:latin typeface="Arial - 24"/>
                  </a:rPr>
                  <a:t>x</a:t>
                </a:r>
                <a:endParaRPr lang="en-US" b="1">
                  <a:solidFill>
                    <a:srgbClr val="000000"/>
                  </a:solidFill>
                  <a:latin typeface="Arial - 24"/>
                </a:endParaRPr>
              </a:p>
            </p:txBody>
          </p:sp>
          <p:sp>
            <p:nvSpPr>
              <p:cNvPr id="35" name="TextBox 34"/>
              <p:cNvSpPr txBox="1"/>
              <p:nvPr/>
            </p:nvSpPr>
            <p:spPr>
              <a:xfrm>
                <a:off x="8013700" y="2336800"/>
                <a:ext cx="584200" cy="490021"/>
              </a:xfrm>
              <a:prstGeom prst="rect">
                <a:avLst/>
              </a:prstGeom>
              <a:noFill/>
            </p:spPr>
            <p:txBody>
              <a:bodyPr vert="horz" rtlCol="0">
                <a:spAutoFit/>
              </a:bodyPr>
              <a:lstStyle/>
              <a:p>
                <a:r>
                  <a:rPr lang="en-US" b="1" smtClean="0">
                    <a:solidFill>
                      <a:srgbClr val="000000"/>
                    </a:solidFill>
                    <a:latin typeface="Arial - 24"/>
                  </a:rPr>
                  <a:t>x</a:t>
                </a:r>
                <a:endParaRPr lang="en-US" b="1">
                  <a:solidFill>
                    <a:srgbClr val="000000"/>
                  </a:solidFill>
                  <a:latin typeface="Arial - 24"/>
                </a:endParaRPr>
              </a:p>
            </p:txBody>
          </p:sp>
          <p:sp>
            <p:nvSpPr>
              <p:cNvPr id="36" name="TextBox 35"/>
              <p:cNvSpPr txBox="1"/>
              <p:nvPr/>
            </p:nvSpPr>
            <p:spPr>
              <a:xfrm>
                <a:off x="3619500" y="800100"/>
                <a:ext cx="609600" cy="1831128"/>
              </a:xfrm>
              <a:prstGeom prst="rect">
                <a:avLst/>
              </a:prstGeom>
              <a:noFill/>
            </p:spPr>
            <p:txBody>
              <a:bodyPr vert="horz" rtlCol="0">
                <a:spAutoFit/>
              </a:bodyPr>
              <a:lstStyle/>
              <a:p>
                <a:r>
                  <a:rPr lang="en-US" b="1" smtClean="0">
                    <a:solidFill>
                      <a:srgbClr val="000000"/>
                    </a:solidFill>
                    <a:latin typeface="Arial - 24"/>
                  </a:rPr>
                  <a:t>x</a:t>
                </a:r>
              </a:p>
              <a:p>
                <a:r>
                  <a:rPr lang="en-US" b="1" smtClean="0">
                    <a:solidFill>
                      <a:srgbClr val="000000"/>
                    </a:solidFill>
                    <a:latin typeface="Arial - 24"/>
                  </a:rPr>
                  <a:t>x</a:t>
                </a:r>
              </a:p>
              <a:p>
                <a:r>
                  <a:rPr lang="en-US" b="1" smtClean="0">
                    <a:solidFill>
                      <a:srgbClr val="000000"/>
                    </a:solidFill>
                    <a:latin typeface="Arial - 24"/>
                  </a:rPr>
                  <a:t>x</a:t>
                </a:r>
              </a:p>
              <a:p>
                <a:r>
                  <a:rPr lang="en-US" b="1" smtClean="0">
                    <a:solidFill>
                      <a:srgbClr val="000000"/>
                    </a:solidFill>
                    <a:latin typeface="Arial - 24"/>
                  </a:rPr>
                  <a:t>x</a:t>
                </a:r>
              </a:p>
              <a:p>
                <a:r>
                  <a:rPr lang="en-US" b="1" smtClean="0">
                    <a:solidFill>
                      <a:srgbClr val="000000"/>
                    </a:solidFill>
                    <a:latin typeface="Arial - 24"/>
                  </a:rPr>
                  <a:t>x</a:t>
                </a:r>
                <a:endParaRPr lang="en-US" b="1">
                  <a:solidFill>
                    <a:srgbClr val="000000"/>
                  </a:solidFill>
                  <a:latin typeface="Arial - 24"/>
                </a:endParaRPr>
              </a:p>
            </p:txBody>
          </p:sp>
          <p:sp>
            <p:nvSpPr>
              <p:cNvPr id="37" name="TextBox 36"/>
              <p:cNvSpPr txBox="1"/>
              <p:nvPr/>
            </p:nvSpPr>
            <p:spPr>
              <a:xfrm>
                <a:off x="4203700" y="1536700"/>
                <a:ext cx="609600" cy="1160574"/>
              </a:xfrm>
              <a:prstGeom prst="rect">
                <a:avLst/>
              </a:prstGeom>
              <a:noFill/>
            </p:spPr>
            <p:txBody>
              <a:bodyPr vert="horz" rtlCol="0">
                <a:spAutoFit/>
              </a:bodyPr>
              <a:lstStyle/>
              <a:p>
                <a:r>
                  <a:rPr lang="en-US" b="1" smtClean="0">
                    <a:solidFill>
                      <a:srgbClr val="000000"/>
                    </a:solidFill>
                    <a:latin typeface="Arial - 24"/>
                  </a:rPr>
                  <a:t>x</a:t>
                </a:r>
              </a:p>
              <a:p>
                <a:r>
                  <a:rPr lang="en-US" b="1" smtClean="0">
                    <a:solidFill>
                      <a:srgbClr val="000000"/>
                    </a:solidFill>
                    <a:latin typeface="Arial - 24"/>
                  </a:rPr>
                  <a:t>x</a:t>
                </a:r>
              </a:p>
              <a:p>
                <a:r>
                  <a:rPr lang="en-US" b="1" smtClean="0">
                    <a:solidFill>
                      <a:srgbClr val="000000"/>
                    </a:solidFill>
                    <a:latin typeface="Arial - 24"/>
                  </a:rPr>
                  <a:t>x</a:t>
                </a:r>
                <a:endParaRPr lang="en-US" b="1">
                  <a:solidFill>
                    <a:srgbClr val="000000"/>
                  </a:solidFill>
                  <a:latin typeface="Arial - 24"/>
                </a:endParaRPr>
              </a:p>
            </p:txBody>
          </p:sp>
          <p:sp>
            <p:nvSpPr>
              <p:cNvPr id="38" name="TextBox 37"/>
              <p:cNvSpPr txBox="1"/>
              <p:nvPr/>
            </p:nvSpPr>
            <p:spPr>
              <a:xfrm>
                <a:off x="7416800" y="2362200"/>
                <a:ext cx="584200" cy="490021"/>
              </a:xfrm>
              <a:prstGeom prst="rect">
                <a:avLst/>
              </a:prstGeom>
              <a:noFill/>
            </p:spPr>
            <p:txBody>
              <a:bodyPr vert="horz" rtlCol="0">
                <a:spAutoFit/>
              </a:bodyPr>
              <a:lstStyle/>
              <a:p>
                <a:r>
                  <a:rPr lang="en-US" b="1" smtClean="0">
                    <a:solidFill>
                      <a:srgbClr val="000000"/>
                    </a:solidFill>
                    <a:latin typeface="Arial - 24"/>
                  </a:rPr>
                  <a:t>x</a:t>
                </a:r>
                <a:endParaRPr lang="en-US" b="1">
                  <a:solidFill>
                    <a:srgbClr val="000000"/>
                  </a:solidFill>
                  <a:latin typeface="Arial - 24"/>
                </a:endParaRPr>
              </a:p>
            </p:txBody>
          </p:sp>
          <p:sp>
            <p:nvSpPr>
              <p:cNvPr id="39" name="TextBox 38"/>
              <p:cNvSpPr txBox="1"/>
              <p:nvPr/>
            </p:nvSpPr>
            <p:spPr>
              <a:xfrm>
                <a:off x="2298700" y="1981200"/>
                <a:ext cx="609600" cy="825298"/>
              </a:xfrm>
              <a:prstGeom prst="rect">
                <a:avLst/>
              </a:prstGeom>
              <a:noFill/>
            </p:spPr>
            <p:txBody>
              <a:bodyPr vert="horz" rtlCol="0">
                <a:spAutoFit/>
              </a:bodyPr>
              <a:lstStyle/>
              <a:p>
                <a:r>
                  <a:rPr lang="en-US" b="1" smtClean="0">
                    <a:solidFill>
                      <a:srgbClr val="000000"/>
                    </a:solidFill>
                    <a:latin typeface="Arial - 24"/>
                  </a:rPr>
                  <a:t>x</a:t>
                </a:r>
              </a:p>
              <a:p>
                <a:r>
                  <a:rPr lang="en-US" b="1" smtClean="0">
                    <a:solidFill>
                      <a:srgbClr val="000000"/>
                    </a:solidFill>
                    <a:latin typeface="Arial - 24"/>
                  </a:rPr>
                  <a:t>x</a:t>
                </a:r>
                <a:endParaRPr lang="en-US" b="1">
                  <a:solidFill>
                    <a:srgbClr val="000000"/>
                  </a:solidFill>
                  <a:latin typeface="Arial - 24"/>
                </a:endParaRPr>
              </a:p>
            </p:txBody>
          </p:sp>
        </p:grpSp>
        <p:sp>
          <p:nvSpPr>
            <p:cNvPr id="41" name="TextBox 40"/>
            <p:cNvSpPr txBox="1"/>
            <p:nvPr/>
          </p:nvSpPr>
          <p:spPr>
            <a:xfrm>
              <a:off x="3543300" y="292100"/>
              <a:ext cx="3251200" cy="670555"/>
            </a:xfrm>
            <a:prstGeom prst="rect">
              <a:avLst/>
            </a:prstGeom>
            <a:noFill/>
          </p:spPr>
          <p:txBody>
            <a:bodyPr vert="horz" rtlCol="0">
              <a:spAutoFit/>
            </a:bodyPr>
            <a:lstStyle/>
            <a:p>
              <a:r>
                <a:rPr lang="en-US" sz="2000" b="1" i="1" u="sng" dirty="0">
                  <a:solidFill>
                    <a:srgbClr val="000000"/>
                  </a:solidFill>
                  <a:latin typeface="Arial - 24"/>
                </a:rPr>
                <a:t>Community Service</a:t>
              </a:r>
            </a:p>
          </p:txBody>
        </p:sp>
        <p:sp>
          <p:nvSpPr>
            <p:cNvPr id="42" name="TextBox 41"/>
            <p:cNvSpPr txBox="1"/>
            <p:nvPr/>
          </p:nvSpPr>
          <p:spPr>
            <a:xfrm>
              <a:off x="3022600" y="3555998"/>
              <a:ext cx="4343400" cy="670555"/>
            </a:xfrm>
            <a:prstGeom prst="rect">
              <a:avLst/>
            </a:prstGeom>
            <a:noFill/>
          </p:spPr>
          <p:txBody>
            <a:bodyPr vert="horz" rtlCol="0">
              <a:spAutoFit/>
            </a:bodyPr>
            <a:lstStyle/>
            <a:p>
              <a:r>
                <a:rPr lang="en-US" sz="2000" b="1" dirty="0">
                  <a:solidFill>
                    <a:srgbClr val="000000"/>
                  </a:solidFill>
                  <a:latin typeface="Arial" pitchFamily="34" charset="0"/>
                  <a:cs typeface="Arial" pitchFamily="34" charset="0"/>
                </a:rPr>
                <a:t>Number of Hours per Week</a:t>
              </a:r>
            </a:p>
          </p:txBody>
        </p:sp>
      </p:grpSp>
      <p:sp>
        <p:nvSpPr>
          <p:cNvPr id="44" name="TextBox 43"/>
          <p:cNvSpPr txBox="1"/>
          <p:nvPr/>
        </p:nvSpPr>
        <p:spPr>
          <a:xfrm>
            <a:off x="590552" y="4038601"/>
            <a:ext cx="7791450" cy="806879"/>
          </a:xfrm>
          <a:prstGeom prst="rect">
            <a:avLst/>
          </a:prstGeom>
          <a:noFill/>
        </p:spPr>
        <p:txBody>
          <a:bodyPr vert="horz" wrap="square" lIns="67556" tIns="33778" rIns="67556" bIns="33778" rtlCol="0">
            <a:spAutoFit/>
          </a:bodyPr>
          <a:lstStyle/>
          <a:p>
            <a:r>
              <a:rPr lang="en-US" sz="2400" b="1" dirty="0">
                <a:solidFill>
                  <a:srgbClr val="0000FF"/>
                </a:solidFill>
                <a:latin typeface="Arial" pitchFamily="34" charset="0"/>
                <a:cs typeface="Arial" pitchFamily="34" charset="0"/>
              </a:rPr>
              <a:t>Does the dot plot look symmetrically distributed?</a:t>
            </a:r>
          </a:p>
          <a:p>
            <a:r>
              <a:rPr lang="en-US" sz="2400" b="1" dirty="0">
                <a:solidFill>
                  <a:srgbClr val="0000FF"/>
                </a:solidFill>
                <a:latin typeface="Arial" pitchFamily="34" charset="0"/>
                <a:cs typeface="Arial" pitchFamily="34" charset="0"/>
              </a:rPr>
              <a:t>Why is the mean closer to 4 than to 3?</a:t>
            </a:r>
          </a:p>
        </p:txBody>
      </p:sp>
    </p:spTree>
    <p:extLst>
      <p:ext uri="{BB962C8B-B14F-4D97-AF65-F5344CB8AC3E}">
        <p14:creationId xmlns:p14="http://schemas.microsoft.com/office/powerpoint/2010/main" xmlns="" val="214500289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14352" y="575768"/>
            <a:ext cx="8567131" cy="437548"/>
          </a:xfrm>
          <a:prstGeom prst="rect">
            <a:avLst/>
          </a:prstGeom>
          <a:noFill/>
        </p:spPr>
        <p:txBody>
          <a:bodyPr vert="horz" lIns="67556" tIns="33778" rIns="67556" bIns="33778" rtlCol="0">
            <a:spAutoFit/>
          </a:bodyPr>
          <a:lstStyle/>
          <a:p>
            <a:r>
              <a:rPr lang="en-US" sz="2400" b="1" dirty="0" smtClean="0">
                <a:solidFill>
                  <a:srgbClr val="000000"/>
                </a:solidFill>
                <a:latin typeface="Arial" pitchFamily="34" charset="0"/>
                <a:cs typeface="Arial" pitchFamily="34" charset="0"/>
              </a:rPr>
              <a:t>59</a:t>
            </a:r>
            <a:endParaRPr lang="en-US" sz="2400" b="1" dirty="0">
              <a:solidFill>
                <a:srgbClr val="000000"/>
              </a:solidFill>
              <a:latin typeface="Arial" pitchFamily="34" charset="0"/>
              <a:cs typeface="Arial" pitchFamily="34" charset="0"/>
            </a:endParaRPr>
          </a:p>
        </p:txBody>
      </p:sp>
      <p:sp>
        <p:nvSpPr>
          <p:cNvPr id="3" name="TextBox 2"/>
          <p:cNvSpPr txBox="1"/>
          <p:nvPr/>
        </p:nvSpPr>
        <p:spPr>
          <a:xfrm>
            <a:off x="1245870" y="575769"/>
            <a:ext cx="8126730" cy="1176211"/>
          </a:xfrm>
          <a:prstGeom prst="rect">
            <a:avLst/>
          </a:prstGeom>
          <a:noFill/>
        </p:spPr>
        <p:txBody>
          <a:bodyPr vert="horz" lIns="67556" tIns="33778" rIns="67556" bIns="33778" rtlCol="0">
            <a:spAutoFit/>
          </a:bodyPr>
          <a:lstStyle/>
          <a:p>
            <a:r>
              <a:rPr lang="en-US" sz="2400" b="1">
                <a:solidFill>
                  <a:srgbClr val="000000"/>
                </a:solidFill>
                <a:latin typeface="Arial" pitchFamily="34" charset="0"/>
                <a:cs typeface="Arial" pitchFamily="34" charset="0"/>
              </a:rPr>
              <a:t>The median is greater than the mean. Explain your answer. (Determine by analyzing the graph instead of using a calculator.)</a:t>
            </a:r>
          </a:p>
        </p:txBody>
      </p:sp>
      <p:sp>
        <p:nvSpPr>
          <p:cNvPr id="4" name="TextBox 3"/>
          <p:cNvSpPr txBox="1"/>
          <p:nvPr/>
        </p:nvSpPr>
        <p:spPr>
          <a:xfrm>
            <a:off x="1870710" y="1903585"/>
            <a:ext cx="1748790" cy="437548"/>
          </a:xfrm>
          <a:prstGeom prst="rect">
            <a:avLst/>
          </a:prstGeom>
          <a:noFill/>
        </p:spPr>
        <p:txBody>
          <a:bodyPr vert="horz" lIns="67556" tIns="33778" rIns="67556" bIns="33778" rtlCol="0">
            <a:spAutoFit/>
          </a:bodyPr>
          <a:lstStyle/>
          <a:p>
            <a:r>
              <a:rPr lang="en-US" sz="2400" b="1" dirty="0">
                <a:solidFill>
                  <a:srgbClr val="000000"/>
                </a:solidFill>
                <a:latin typeface="Arial" pitchFamily="34" charset="0"/>
                <a:cs typeface="Arial" pitchFamily="34" charset="0"/>
              </a:rPr>
              <a:t>True</a:t>
            </a:r>
          </a:p>
        </p:txBody>
      </p:sp>
      <p:sp>
        <p:nvSpPr>
          <p:cNvPr id="5" name="TextBox 4"/>
          <p:cNvSpPr txBox="1"/>
          <p:nvPr/>
        </p:nvSpPr>
        <p:spPr>
          <a:xfrm>
            <a:off x="1870710" y="2362200"/>
            <a:ext cx="1863090" cy="437548"/>
          </a:xfrm>
          <a:prstGeom prst="rect">
            <a:avLst/>
          </a:prstGeom>
          <a:noFill/>
        </p:spPr>
        <p:txBody>
          <a:bodyPr vert="horz" lIns="67556" tIns="33778" rIns="67556" bIns="33778" rtlCol="0">
            <a:spAutoFit/>
          </a:bodyPr>
          <a:lstStyle/>
          <a:p>
            <a:r>
              <a:rPr lang="en-US" sz="2400" b="1" dirty="0">
                <a:solidFill>
                  <a:srgbClr val="000000"/>
                </a:solidFill>
                <a:latin typeface="Arial" pitchFamily="34" charset="0"/>
                <a:cs typeface="Arial" pitchFamily="34" charset="0"/>
              </a:rPr>
              <a:t>False</a:t>
            </a:r>
          </a:p>
        </p:txBody>
      </p:sp>
      <p:pic>
        <p:nvPicPr>
          <p:cNvPr id="6" name="Picture 5"/>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3904935" y="2133602"/>
            <a:ext cx="2267267" cy="2000529"/>
          </a:xfrm>
          <a:prstGeom prst="rect">
            <a:avLst/>
          </a:prstGeom>
          <a:solidFill>
            <a:scrgbClr r="0" g="0" b="0">
              <a:alpha val="0"/>
            </a:scrgbClr>
          </a:solidFill>
        </p:spPr>
      </p:pic>
      <p:pic>
        <p:nvPicPr>
          <p:cNvPr id="14" name="Picture 13"/>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121920" y="114510"/>
            <a:ext cx="2926080" cy="37890"/>
          </a:xfrm>
          <a:prstGeom prst="rect">
            <a:avLst/>
          </a:prstGeom>
          <a:solidFill>
            <a:scrgbClr r="0" g="0" b="0">
              <a:alpha val="0"/>
            </a:scrgbClr>
          </a:solidFill>
        </p:spPr>
      </p:pic>
      <p:sp>
        <p:nvSpPr>
          <p:cNvPr id="15" name="Oval 14"/>
          <p:cNvSpPr/>
          <p:nvPr/>
        </p:nvSpPr>
        <p:spPr>
          <a:xfrm>
            <a:off x="1295400" y="200928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16" name="Oval 15"/>
          <p:cNvSpPr/>
          <p:nvPr/>
        </p:nvSpPr>
        <p:spPr>
          <a:xfrm>
            <a:off x="1295400" y="2439572"/>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408489151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8150" y="596728"/>
            <a:ext cx="8750011" cy="499103"/>
          </a:xfrm>
          <a:prstGeom prst="rect">
            <a:avLst/>
          </a:prstGeom>
          <a:noFill/>
        </p:spPr>
        <p:txBody>
          <a:bodyPr vert="horz" lIns="67556" tIns="33778" rIns="67556" bIns="33778" rtlCol="0">
            <a:spAutoFit/>
          </a:bodyPr>
          <a:lstStyle/>
          <a:p>
            <a:r>
              <a:rPr lang="en-US" sz="2800" b="1" dirty="0" smtClean="0">
                <a:solidFill>
                  <a:srgbClr val="000000"/>
                </a:solidFill>
                <a:latin typeface="Arial" pitchFamily="34" charset="0"/>
                <a:cs typeface="Arial" pitchFamily="34" charset="0"/>
              </a:rPr>
              <a:t>60</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169670" y="596727"/>
            <a:ext cx="8126730" cy="929990"/>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Which measure of center appropriately represents the data?</a:t>
            </a:r>
          </a:p>
        </p:txBody>
      </p:sp>
      <p:sp>
        <p:nvSpPr>
          <p:cNvPr id="4" name="TextBox 3"/>
          <p:cNvSpPr txBox="1"/>
          <p:nvPr/>
        </p:nvSpPr>
        <p:spPr>
          <a:xfrm>
            <a:off x="1828800" y="1744780"/>
            <a:ext cx="195453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A</a:t>
            </a:r>
          </a:p>
        </p:txBody>
      </p:sp>
      <p:sp>
        <p:nvSpPr>
          <p:cNvPr id="5" name="TextBox 4"/>
          <p:cNvSpPr txBox="1"/>
          <p:nvPr/>
        </p:nvSpPr>
        <p:spPr>
          <a:xfrm>
            <a:off x="2560320" y="1744780"/>
            <a:ext cx="195453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Mean</a:t>
            </a:r>
          </a:p>
        </p:txBody>
      </p:sp>
      <p:sp>
        <p:nvSpPr>
          <p:cNvPr id="6" name="TextBox 5"/>
          <p:cNvSpPr txBox="1"/>
          <p:nvPr/>
        </p:nvSpPr>
        <p:spPr>
          <a:xfrm>
            <a:off x="1828800" y="2146831"/>
            <a:ext cx="220599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B</a:t>
            </a:r>
          </a:p>
        </p:txBody>
      </p:sp>
      <p:sp>
        <p:nvSpPr>
          <p:cNvPr id="7" name="TextBox 6"/>
          <p:cNvSpPr txBox="1"/>
          <p:nvPr/>
        </p:nvSpPr>
        <p:spPr>
          <a:xfrm>
            <a:off x="2560320" y="2146831"/>
            <a:ext cx="220599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Median</a:t>
            </a:r>
          </a:p>
        </p:txBody>
      </p:sp>
      <p:sp>
        <p:nvSpPr>
          <p:cNvPr id="8" name="TextBox 7"/>
          <p:cNvSpPr txBox="1"/>
          <p:nvPr/>
        </p:nvSpPr>
        <p:spPr>
          <a:xfrm>
            <a:off x="1828800" y="2548880"/>
            <a:ext cx="200025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C</a:t>
            </a:r>
          </a:p>
        </p:txBody>
      </p:sp>
      <p:sp>
        <p:nvSpPr>
          <p:cNvPr id="9" name="TextBox 8"/>
          <p:cNvSpPr txBox="1"/>
          <p:nvPr/>
        </p:nvSpPr>
        <p:spPr>
          <a:xfrm>
            <a:off x="2560320" y="2548880"/>
            <a:ext cx="200025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Mode</a:t>
            </a:r>
          </a:p>
        </p:txBody>
      </p:sp>
      <p:grpSp>
        <p:nvGrpSpPr>
          <p:cNvPr id="25" name="Group 24"/>
          <p:cNvGrpSpPr/>
          <p:nvPr/>
        </p:nvGrpSpPr>
        <p:grpSpPr>
          <a:xfrm>
            <a:off x="990600" y="3545605"/>
            <a:ext cx="5011826" cy="2520524"/>
            <a:chOff x="2260600" y="3098800"/>
            <a:chExt cx="5568696" cy="4224211"/>
          </a:xfrm>
        </p:grpSpPr>
        <p:sp>
          <p:nvSpPr>
            <p:cNvPr id="10" name="TextBox 9"/>
            <p:cNvSpPr txBox="1"/>
            <p:nvPr/>
          </p:nvSpPr>
          <p:spPr>
            <a:xfrm>
              <a:off x="3683000" y="3098800"/>
              <a:ext cx="3378200" cy="515811"/>
            </a:xfrm>
            <a:prstGeom prst="rect">
              <a:avLst/>
            </a:prstGeom>
            <a:noFill/>
          </p:spPr>
          <p:txBody>
            <a:bodyPr vert="horz" rtlCol="0">
              <a:spAutoFit/>
            </a:bodyPr>
            <a:lstStyle/>
            <a:p>
              <a:r>
                <a:rPr lang="en-US" sz="1400" b="1" i="1" u="sng" dirty="0">
                  <a:solidFill>
                    <a:srgbClr val="0000FF"/>
                  </a:solidFill>
                  <a:latin typeface="Arial - 20"/>
                </a:rPr>
                <a:t>Paper Plane </a:t>
              </a:r>
              <a:r>
                <a:rPr lang="en-US" sz="1400" b="1" i="1" u="sng" dirty="0">
                  <a:solidFill>
                    <a:srgbClr val="0000FF"/>
                  </a:solidFill>
                  <a:latin typeface="Arial" pitchFamily="34" charset="0"/>
                  <a:cs typeface="Arial" pitchFamily="34" charset="0"/>
                </a:rPr>
                <a:t>Competition</a:t>
              </a:r>
            </a:p>
          </p:txBody>
        </p:sp>
        <p:sp>
          <p:nvSpPr>
            <p:cNvPr id="11" name="TextBox 10"/>
            <p:cNvSpPr txBox="1"/>
            <p:nvPr/>
          </p:nvSpPr>
          <p:spPr>
            <a:xfrm>
              <a:off x="4267200" y="6807200"/>
              <a:ext cx="1854200" cy="515811"/>
            </a:xfrm>
            <a:prstGeom prst="rect">
              <a:avLst/>
            </a:prstGeom>
            <a:noFill/>
          </p:spPr>
          <p:txBody>
            <a:bodyPr vert="horz" rtlCol="0">
              <a:spAutoFit/>
            </a:bodyPr>
            <a:lstStyle/>
            <a:p>
              <a:r>
                <a:rPr lang="en-US" sz="1400" b="1" dirty="0">
                  <a:solidFill>
                    <a:srgbClr val="0000FF"/>
                  </a:solidFill>
                  <a:latin typeface="Arial - 20"/>
                </a:rPr>
                <a:t>Distance (</a:t>
              </a:r>
              <a:r>
                <a:rPr lang="en-US" sz="1400" b="1" dirty="0" err="1">
                  <a:solidFill>
                    <a:srgbClr val="0000FF"/>
                  </a:solidFill>
                  <a:latin typeface="Arial - 20"/>
                </a:rPr>
                <a:t>ft</a:t>
              </a:r>
              <a:r>
                <a:rPr lang="en-US" sz="1400" b="1" dirty="0">
                  <a:solidFill>
                    <a:srgbClr val="0000FF"/>
                  </a:solidFill>
                  <a:latin typeface="Arial - 20"/>
                </a:rPr>
                <a:t>)</a:t>
              </a:r>
            </a:p>
          </p:txBody>
        </p:sp>
        <p:grpSp>
          <p:nvGrpSpPr>
            <p:cNvPr id="24" name="Group 23"/>
            <p:cNvGrpSpPr/>
            <p:nvPr/>
          </p:nvGrpSpPr>
          <p:grpSpPr>
            <a:xfrm>
              <a:off x="2260600" y="3632200"/>
              <a:ext cx="5568696" cy="3181249"/>
              <a:chOff x="2260600" y="3632200"/>
              <a:chExt cx="5568696" cy="3181249"/>
            </a:xfrm>
          </p:grpSpPr>
          <p:cxnSp>
            <p:nvCxnSpPr>
              <p:cNvPr id="12" name="Straight Connector 11"/>
              <p:cNvCxnSpPr/>
              <p:nvPr/>
            </p:nvCxnSpPr>
            <p:spPr>
              <a:xfrm>
                <a:off x="3092577" y="5709793"/>
                <a:ext cx="4482719"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77464" y="5101971"/>
                <a:ext cx="4632452"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77464" y="4464558"/>
                <a:ext cx="4692142"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107309" y="3842258"/>
                <a:ext cx="4677283"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92577" y="6332220"/>
                <a:ext cx="4736719"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60600" y="3670300"/>
                <a:ext cx="584200" cy="2708006"/>
              </a:xfrm>
              <a:prstGeom prst="rect">
                <a:avLst/>
              </a:prstGeom>
              <a:noFill/>
            </p:spPr>
            <p:txBody>
              <a:bodyPr vert="horz" rtlCol="0">
                <a:spAutoFit/>
              </a:bodyPr>
              <a:lstStyle/>
              <a:p>
                <a:r>
                  <a:rPr lang="en-US" sz="1100">
                    <a:solidFill>
                      <a:srgbClr val="0000FF"/>
                    </a:solidFill>
                    <a:latin typeface="Arial - 20"/>
                  </a:rPr>
                  <a:t>F</a:t>
                </a:r>
              </a:p>
              <a:p>
                <a:r>
                  <a:rPr lang="en-US" sz="1100">
                    <a:solidFill>
                      <a:srgbClr val="0000FF"/>
                    </a:solidFill>
                    <a:latin typeface="Arial - 20"/>
                  </a:rPr>
                  <a:t>R</a:t>
                </a:r>
              </a:p>
              <a:p>
                <a:r>
                  <a:rPr lang="en-US" sz="1100">
                    <a:solidFill>
                      <a:srgbClr val="0000FF"/>
                    </a:solidFill>
                    <a:latin typeface="Arial - 20"/>
                  </a:rPr>
                  <a:t>E</a:t>
                </a:r>
              </a:p>
              <a:p>
                <a:r>
                  <a:rPr lang="en-US" sz="1100">
                    <a:solidFill>
                      <a:srgbClr val="0000FF"/>
                    </a:solidFill>
                    <a:latin typeface="Arial - 20"/>
                  </a:rPr>
                  <a:t>Q</a:t>
                </a:r>
              </a:p>
              <a:p>
                <a:r>
                  <a:rPr lang="en-US" sz="1100">
                    <a:solidFill>
                      <a:srgbClr val="0000FF"/>
                    </a:solidFill>
                    <a:latin typeface="Arial - 20"/>
                  </a:rPr>
                  <a:t>U</a:t>
                </a:r>
              </a:p>
              <a:p>
                <a:r>
                  <a:rPr lang="en-US" sz="1100">
                    <a:solidFill>
                      <a:srgbClr val="0000FF"/>
                    </a:solidFill>
                    <a:latin typeface="Arial - 20"/>
                  </a:rPr>
                  <a:t>E</a:t>
                </a:r>
              </a:p>
              <a:p>
                <a:r>
                  <a:rPr lang="en-US" sz="1100">
                    <a:solidFill>
                      <a:srgbClr val="0000FF"/>
                    </a:solidFill>
                    <a:latin typeface="Arial - 20"/>
                  </a:rPr>
                  <a:t>N</a:t>
                </a:r>
              </a:p>
              <a:p>
                <a:r>
                  <a:rPr lang="en-US" sz="1100">
                    <a:solidFill>
                      <a:srgbClr val="0000FF"/>
                    </a:solidFill>
                    <a:latin typeface="Arial - 20"/>
                  </a:rPr>
                  <a:t>C</a:t>
                </a:r>
              </a:p>
              <a:p>
                <a:r>
                  <a:rPr lang="en-US" sz="1100">
                    <a:solidFill>
                      <a:srgbClr val="0000FF"/>
                    </a:solidFill>
                    <a:latin typeface="Arial - 20"/>
                  </a:rPr>
                  <a:t>Y</a:t>
                </a:r>
              </a:p>
            </p:txBody>
          </p:sp>
          <p:sp>
            <p:nvSpPr>
              <p:cNvPr id="18" name="TextBox 17"/>
              <p:cNvSpPr txBox="1"/>
              <p:nvPr/>
            </p:nvSpPr>
            <p:spPr>
              <a:xfrm>
                <a:off x="2692400" y="3632200"/>
                <a:ext cx="656844" cy="2905733"/>
              </a:xfrm>
              <a:prstGeom prst="rect">
                <a:avLst/>
              </a:prstGeom>
              <a:noFill/>
            </p:spPr>
            <p:txBody>
              <a:bodyPr vert="horz" rtlCol="0">
                <a:spAutoFit/>
              </a:bodyPr>
              <a:lstStyle/>
              <a:p>
                <a:pPr>
                  <a:spcAft>
                    <a:spcPts val="800"/>
                  </a:spcAft>
                </a:pPr>
                <a:r>
                  <a:rPr lang="en-US" sz="1600" dirty="0">
                    <a:solidFill>
                      <a:srgbClr val="0000FF"/>
                    </a:solidFill>
                    <a:latin typeface="Arial - 29"/>
                  </a:rPr>
                  <a:t>4</a:t>
                </a:r>
              </a:p>
              <a:p>
                <a:pPr>
                  <a:spcAft>
                    <a:spcPts val="800"/>
                  </a:spcAft>
                </a:pPr>
                <a:r>
                  <a:rPr lang="en-US" sz="1600" dirty="0">
                    <a:solidFill>
                      <a:srgbClr val="0000FF"/>
                    </a:solidFill>
                    <a:latin typeface="Arial - 29"/>
                  </a:rPr>
                  <a:t>3</a:t>
                </a:r>
              </a:p>
              <a:p>
                <a:pPr>
                  <a:spcAft>
                    <a:spcPts val="800"/>
                  </a:spcAft>
                </a:pPr>
                <a:r>
                  <a:rPr lang="en-US" sz="1600" dirty="0">
                    <a:solidFill>
                      <a:srgbClr val="0000FF"/>
                    </a:solidFill>
                    <a:latin typeface="Arial - 29"/>
                  </a:rPr>
                  <a:t>2</a:t>
                </a:r>
              </a:p>
              <a:p>
                <a:pPr>
                  <a:spcAft>
                    <a:spcPts val="800"/>
                  </a:spcAft>
                </a:pPr>
                <a:r>
                  <a:rPr lang="en-US" sz="1600" dirty="0">
                    <a:solidFill>
                      <a:srgbClr val="0000FF"/>
                    </a:solidFill>
                    <a:latin typeface="Arial - 29"/>
                  </a:rPr>
                  <a:t>1</a:t>
                </a:r>
              </a:p>
              <a:p>
                <a:pPr>
                  <a:spcAft>
                    <a:spcPts val="800"/>
                  </a:spcAft>
                </a:pPr>
                <a:r>
                  <a:rPr lang="en-US" sz="1600" dirty="0">
                    <a:solidFill>
                      <a:srgbClr val="0000FF"/>
                    </a:solidFill>
                    <a:latin typeface="Arial - 29"/>
                  </a:rPr>
                  <a:t>0</a:t>
                </a:r>
              </a:p>
            </p:txBody>
          </p:sp>
          <p:sp>
            <p:nvSpPr>
              <p:cNvPr id="19" name="TextBox 18"/>
              <p:cNvSpPr txBox="1"/>
              <p:nvPr/>
            </p:nvSpPr>
            <p:spPr>
              <a:xfrm>
                <a:off x="3086100" y="6400801"/>
                <a:ext cx="4267200" cy="412648"/>
              </a:xfrm>
              <a:prstGeom prst="rect">
                <a:avLst/>
              </a:prstGeom>
              <a:noFill/>
            </p:spPr>
            <p:txBody>
              <a:bodyPr vert="horz" rtlCol="0">
                <a:spAutoFit/>
              </a:bodyPr>
              <a:lstStyle/>
              <a:p>
                <a:r>
                  <a:rPr lang="en-US" sz="1000" dirty="0">
                    <a:solidFill>
                      <a:srgbClr val="0000FF"/>
                    </a:solidFill>
                    <a:latin typeface="Arial - 18"/>
                  </a:rPr>
                  <a:t>      0-4             5-9             10-14            15-19             20-24</a:t>
                </a:r>
              </a:p>
            </p:txBody>
          </p:sp>
          <p:sp>
            <p:nvSpPr>
              <p:cNvPr id="20" name="Freeform 19"/>
              <p:cNvSpPr/>
              <p:nvPr/>
            </p:nvSpPr>
            <p:spPr>
              <a:xfrm>
                <a:off x="5397500" y="3848100"/>
                <a:ext cx="838201" cy="2476501"/>
              </a:xfrm>
              <a:custGeom>
                <a:avLst/>
                <a:gdLst/>
                <a:ahLst/>
                <a:cxnLst/>
                <a:rect l="0" t="0" r="0" b="0"/>
                <a:pathLst>
                  <a:path w="838201" h="2476501">
                    <a:moveTo>
                      <a:pt x="0" y="0"/>
                    </a:moveTo>
                    <a:lnTo>
                      <a:pt x="838200" y="0"/>
                    </a:lnTo>
                    <a:lnTo>
                      <a:pt x="838200" y="2476500"/>
                    </a:lnTo>
                    <a:lnTo>
                      <a:pt x="0" y="2476500"/>
                    </a:lnTo>
                    <a:close/>
                  </a:path>
                </a:pathLst>
              </a:custGeom>
              <a:solidFill>
                <a:srgbClr val="FF0000"/>
              </a:solidFill>
              <a:ln w="38100" cap="flat" cmpd="sng" algn="ctr">
                <a:solidFill>
                  <a:srgbClr val="FFC0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6248400" y="4457700"/>
                <a:ext cx="825501" cy="1866901"/>
              </a:xfrm>
              <a:custGeom>
                <a:avLst/>
                <a:gdLst/>
                <a:ahLst/>
                <a:cxnLst/>
                <a:rect l="0" t="0" r="0" b="0"/>
                <a:pathLst>
                  <a:path w="825501" h="1866901">
                    <a:moveTo>
                      <a:pt x="0" y="0"/>
                    </a:moveTo>
                    <a:lnTo>
                      <a:pt x="825500" y="0"/>
                    </a:lnTo>
                    <a:lnTo>
                      <a:pt x="825500" y="1866900"/>
                    </a:lnTo>
                    <a:lnTo>
                      <a:pt x="0" y="1866900"/>
                    </a:lnTo>
                    <a:close/>
                  </a:path>
                </a:pathLst>
              </a:custGeom>
              <a:solidFill>
                <a:srgbClr val="FF0000"/>
              </a:solidFill>
              <a:ln w="38100" cap="flat" cmpd="sng" algn="ctr">
                <a:solidFill>
                  <a:srgbClr val="FFC0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4584700" y="4457700"/>
                <a:ext cx="800101" cy="1866901"/>
              </a:xfrm>
              <a:custGeom>
                <a:avLst/>
                <a:gdLst/>
                <a:ahLst/>
                <a:cxnLst/>
                <a:rect l="0" t="0" r="0" b="0"/>
                <a:pathLst>
                  <a:path w="800101" h="1866901">
                    <a:moveTo>
                      <a:pt x="0" y="0"/>
                    </a:moveTo>
                    <a:lnTo>
                      <a:pt x="800100" y="0"/>
                    </a:lnTo>
                    <a:lnTo>
                      <a:pt x="800100" y="1866900"/>
                    </a:lnTo>
                    <a:lnTo>
                      <a:pt x="0" y="1866900"/>
                    </a:lnTo>
                    <a:close/>
                  </a:path>
                </a:pathLst>
              </a:custGeom>
              <a:solidFill>
                <a:srgbClr val="FF0000"/>
              </a:solidFill>
              <a:ln w="38100" cap="flat" cmpd="sng" algn="ctr">
                <a:solidFill>
                  <a:srgbClr val="FFC0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3225800" y="5715000"/>
                <a:ext cx="673101" cy="609601"/>
              </a:xfrm>
              <a:custGeom>
                <a:avLst/>
                <a:gdLst/>
                <a:ahLst/>
                <a:cxnLst/>
                <a:rect l="0" t="0" r="0" b="0"/>
                <a:pathLst>
                  <a:path w="673101" h="609601">
                    <a:moveTo>
                      <a:pt x="0" y="0"/>
                    </a:moveTo>
                    <a:lnTo>
                      <a:pt x="673100" y="0"/>
                    </a:lnTo>
                    <a:lnTo>
                      <a:pt x="673100" y="609600"/>
                    </a:lnTo>
                    <a:lnTo>
                      <a:pt x="0" y="609600"/>
                    </a:lnTo>
                    <a:close/>
                  </a:path>
                </a:pathLst>
              </a:custGeom>
              <a:solidFill>
                <a:srgbClr val="FF0000"/>
              </a:solidFill>
              <a:ln w="38100" cap="flat" cmpd="sng" algn="ctr">
                <a:solidFill>
                  <a:srgbClr val="FFC0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33" name="Picture 32"/>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67640" y="114510"/>
            <a:ext cx="3108960" cy="37890"/>
          </a:xfrm>
          <a:prstGeom prst="rect">
            <a:avLst/>
          </a:prstGeom>
          <a:solidFill>
            <a:scrgbClr r="0" g="0" b="0">
              <a:alpha val="0"/>
            </a:scrgbClr>
          </a:solidFill>
        </p:spPr>
      </p:pic>
      <p:sp>
        <p:nvSpPr>
          <p:cNvPr id="34" name="Oval 33"/>
          <p:cNvSpPr/>
          <p:nvPr/>
        </p:nvSpPr>
        <p:spPr>
          <a:xfrm>
            <a:off x="1295400" y="1868606"/>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35" name="Oval 34"/>
          <p:cNvSpPr/>
          <p:nvPr/>
        </p:nvSpPr>
        <p:spPr>
          <a:xfrm>
            <a:off x="1295400" y="22098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36" name="Oval 35"/>
          <p:cNvSpPr/>
          <p:nvPr/>
        </p:nvSpPr>
        <p:spPr>
          <a:xfrm>
            <a:off x="1295400" y="25908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237883171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85751" y="379737"/>
            <a:ext cx="552450" cy="437548"/>
          </a:xfrm>
          <a:prstGeom prst="rect">
            <a:avLst/>
          </a:prstGeom>
          <a:noFill/>
        </p:spPr>
        <p:txBody>
          <a:bodyPr vert="horz" wrap="square" lIns="67556" tIns="33778" rIns="67556" bIns="33778" rtlCol="0">
            <a:spAutoFit/>
          </a:bodyPr>
          <a:lstStyle/>
          <a:p>
            <a:r>
              <a:rPr lang="en-US" sz="2400" b="1" dirty="0" smtClean="0">
                <a:solidFill>
                  <a:srgbClr val="000000"/>
                </a:solidFill>
                <a:latin typeface="Arial" pitchFamily="34" charset="0"/>
                <a:cs typeface="Arial" pitchFamily="34" charset="0"/>
              </a:rPr>
              <a:t>61</a:t>
            </a:r>
            <a:endParaRPr lang="en-US" sz="2400" b="1" dirty="0">
              <a:solidFill>
                <a:srgbClr val="000000"/>
              </a:solidFill>
              <a:latin typeface="Arial" pitchFamily="34" charset="0"/>
              <a:cs typeface="Arial" pitchFamily="34" charset="0"/>
            </a:endParaRPr>
          </a:p>
        </p:txBody>
      </p:sp>
      <p:sp>
        <p:nvSpPr>
          <p:cNvPr id="3" name="TextBox 2"/>
          <p:cNvSpPr txBox="1"/>
          <p:nvPr/>
        </p:nvSpPr>
        <p:spPr>
          <a:xfrm>
            <a:off x="941070" y="379738"/>
            <a:ext cx="8126730" cy="1176211"/>
          </a:xfrm>
          <a:prstGeom prst="rect">
            <a:avLst/>
          </a:prstGeom>
          <a:noFill/>
        </p:spPr>
        <p:txBody>
          <a:bodyPr vert="horz" lIns="67556" tIns="33778" rIns="67556" bIns="33778" rtlCol="0">
            <a:spAutoFit/>
          </a:bodyPr>
          <a:lstStyle/>
          <a:p>
            <a:r>
              <a:rPr lang="en-US" sz="2400" b="1" dirty="0">
                <a:solidFill>
                  <a:srgbClr val="000000"/>
                </a:solidFill>
                <a:latin typeface="Arial" pitchFamily="34" charset="0"/>
                <a:cs typeface="Arial" pitchFamily="34" charset="0"/>
              </a:rPr>
              <a:t>The number that is represented by the smallest interval on the histogram is called the ______________.</a:t>
            </a:r>
          </a:p>
        </p:txBody>
      </p:sp>
      <p:grpSp>
        <p:nvGrpSpPr>
          <p:cNvPr id="19" name="Group 18"/>
          <p:cNvGrpSpPr/>
          <p:nvPr/>
        </p:nvGrpSpPr>
        <p:grpSpPr>
          <a:xfrm>
            <a:off x="2057400" y="2783605"/>
            <a:ext cx="5011826" cy="2520524"/>
            <a:chOff x="2286000" y="2997200"/>
            <a:chExt cx="5568696" cy="4224211"/>
          </a:xfrm>
        </p:grpSpPr>
        <p:sp>
          <p:nvSpPr>
            <p:cNvPr id="4" name="TextBox 3"/>
            <p:cNvSpPr txBox="1"/>
            <p:nvPr/>
          </p:nvSpPr>
          <p:spPr>
            <a:xfrm>
              <a:off x="3708400" y="2997200"/>
              <a:ext cx="3378200" cy="515811"/>
            </a:xfrm>
            <a:prstGeom prst="rect">
              <a:avLst/>
            </a:prstGeom>
            <a:noFill/>
          </p:spPr>
          <p:txBody>
            <a:bodyPr vert="horz" rtlCol="0">
              <a:spAutoFit/>
            </a:bodyPr>
            <a:lstStyle/>
            <a:p>
              <a:r>
                <a:rPr lang="en-US" sz="1400" b="1" i="1" u="sng" dirty="0">
                  <a:solidFill>
                    <a:srgbClr val="0000FF"/>
                  </a:solidFill>
                  <a:latin typeface="Arial" pitchFamily="34" charset="0"/>
                  <a:cs typeface="Arial" pitchFamily="34" charset="0"/>
                </a:rPr>
                <a:t>Paper Plane Competition</a:t>
              </a:r>
            </a:p>
          </p:txBody>
        </p:sp>
        <p:sp>
          <p:nvSpPr>
            <p:cNvPr id="5" name="TextBox 4"/>
            <p:cNvSpPr txBox="1"/>
            <p:nvPr/>
          </p:nvSpPr>
          <p:spPr>
            <a:xfrm>
              <a:off x="4292600" y="6705600"/>
              <a:ext cx="1854200" cy="515811"/>
            </a:xfrm>
            <a:prstGeom prst="rect">
              <a:avLst/>
            </a:prstGeom>
            <a:noFill/>
          </p:spPr>
          <p:txBody>
            <a:bodyPr vert="horz" rtlCol="0">
              <a:spAutoFit/>
            </a:bodyPr>
            <a:lstStyle/>
            <a:p>
              <a:r>
                <a:rPr lang="en-US" sz="1400" b="1" dirty="0">
                  <a:solidFill>
                    <a:srgbClr val="0000FF"/>
                  </a:solidFill>
                  <a:latin typeface="Arial" pitchFamily="34" charset="0"/>
                  <a:cs typeface="Arial" pitchFamily="34" charset="0"/>
                </a:rPr>
                <a:t>Distance (</a:t>
              </a:r>
              <a:r>
                <a:rPr lang="en-US" sz="1400" b="1" dirty="0" err="1">
                  <a:solidFill>
                    <a:srgbClr val="0000FF"/>
                  </a:solidFill>
                  <a:latin typeface="Arial" pitchFamily="34" charset="0"/>
                  <a:cs typeface="Arial" pitchFamily="34" charset="0"/>
                </a:rPr>
                <a:t>ft</a:t>
              </a:r>
              <a:r>
                <a:rPr lang="en-US" sz="1400" b="1" dirty="0">
                  <a:solidFill>
                    <a:srgbClr val="0000FF"/>
                  </a:solidFill>
                  <a:latin typeface="Arial" pitchFamily="34" charset="0"/>
                  <a:cs typeface="Arial" pitchFamily="34" charset="0"/>
                </a:rPr>
                <a:t>)</a:t>
              </a:r>
            </a:p>
          </p:txBody>
        </p:sp>
        <p:grpSp>
          <p:nvGrpSpPr>
            <p:cNvPr id="18" name="Group 17"/>
            <p:cNvGrpSpPr/>
            <p:nvPr/>
          </p:nvGrpSpPr>
          <p:grpSpPr>
            <a:xfrm>
              <a:off x="2286000" y="3530600"/>
              <a:ext cx="5568696" cy="3181249"/>
              <a:chOff x="2286000" y="3530600"/>
              <a:chExt cx="5568696" cy="3181249"/>
            </a:xfrm>
          </p:grpSpPr>
          <p:cxnSp>
            <p:nvCxnSpPr>
              <p:cNvPr id="6" name="Straight Connector 5"/>
              <p:cNvCxnSpPr/>
              <p:nvPr/>
            </p:nvCxnSpPr>
            <p:spPr>
              <a:xfrm>
                <a:off x="3117977" y="5608193"/>
                <a:ext cx="4482719"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102864" y="5000371"/>
                <a:ext cx="4632452"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102864" y="4362958"/>
                <a:ext cx="4692142"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132709" y="3740658"/>
                <a:ext cx="4677283"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117977" y="6230620"/>
                <a:ext cx="4736719"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0" y="3568700"/>
                <a:ext cx="584200" cy="2708006"/>
              </a:xfrm>
              <a:prstGeom prst="rect">
                <a:avLst/>
              </a:prstGeom>
              <a:noFill/>
            </p:spPr>
            <p:txBody>
              <a:bodyPr vert="horz" rtlCol="0">
                <a:spAutoFit/>
              </a:bodyPr>
              <a:lstStyle/>
              <a:p>
                <a:r>
                  <a:rPr lang="en-US" sz="1100">
                    <a:solidFill>
                      <a:srgbClr val="0000FF"/>
                    </a:solidFill>
                    <a:latin typeface="Arial - 20"/>
                  </a:rPr>
                  <a:t>F</a:t>
                </a:r>
              </a:p>
              <a:p>
                <a:r>
                  <a:rPr lang="en-US" sz="1100">
                    <a:solidFill>
                      <a:srgbClr val="0000FF"/>
                    </a:solidFill>
                    <a:latin typeface="Arial - 20"/>
                  </a:rPr>
                  <a:t>R</a:t>
                </a:r>
              </a:p>
              <a:p>
                <a:r>
                  <a:rPr lang="en-US" sz="1100">
                    <a:solidFill>
                      <a:srgbClr val="0000FF"/>
                    </a:solidFill>
                    <a:latin typeface="Arial - 20"/>
                  </a:rPr>
                  <a:t>E</a:t>
                </a:r>
              </a:p>
              <a:p>
                <a:r>
                  <a:rPr lang="en-US" sz="1100">
                    <a:solidFill>
                      <a:srgbClr val="0000FF"/>
                    </a:solidFill>
                    <a:latin typeface="Arial - 20"/>
                  </a:rPr>
                  <a:t>Q</a:t>
                </a:r>
              </a:p>
              <a:p>
                <a:r>
                  <a:rPr lang="en-US" sz="1100">
                    <a:solidFill>
                      <a:srgbClr val="0000FF"/>
                    </a:solidFill>
                    <a:latin typeface="Arial - 20"/>
                  </a:rPr>
                  <a:t>U</a:t>
                </a:r>
              </a:p>
              <a:p>
                <a:r>
                  <a:rPr lang="en-US" sz="1100">
                    <a:solidFill>
                      <a:srgbClr val="0000FF"/>
                    </a:solidFill>
                    <a:latin typeface="Arial - 20"/>
                  </a:rPr>
                  <a:t>E</a:t>
                </a:r>
              </a:p>
              <a:p>
                <a:r>
                  <a:rPr lang="en-US" sz="1100">
                    <a:solidFill>
                      <a:srgbClr val="0000FF"/>
                    </a:solidFill>
                    <a:latin typeface="Arial - 20"/>
                  </a:rPr>
                  <a:t>N</a:t>
                </a:r>
              </a:p>
              <a:p>
                <a:r>
                  <a:rPr lang="en-US" sz="1100">
                    <a:solidFill>
                      <a:srgbClr val="0000FF"/>
                    </a:solidFill>
                    <a:latin typeface="Arial - 20"/>
                  </a:rPr>
                  <a:t>C</a:t>
                </a:r>
              </a:p>
              <a:p>
                <a:r>
                  <a:rPr lang="en-US" sz="1100">
                    <a:solidFill>
                      <a:srgbClr val="0000FF"/>
                    </a:solidFill>
                    <a:latin typeface="Arial - 20"/>
                  </a:rPr>
                  <a:t>Y</a:t>
                </a:r>
              </a:p>
            </p:txBody>
          </p:sp>
          <p:sp>
            <p:nvSpPr>
              <p:cNvPr id="12" name="TextBox 11"/>
              <p:cNvSpPr txBox="1"/>
              <p:nvPr/>
            </p:nvSpPr>
            <p:spPr>
              <a:xfrm>
                <a:off x="2717800" y="3530600"/>
                <a:ext cx="656844" cy="2905733"/>
              </a:xfrm>
              <a:prstGeom prst="rect">
                <a:avLst/>
              </a:prstGeom>
              <a:noFill/>
            </p:spPr>
            <p:txBody>
              <a:bodyPr vert="horz" rtlCol="0">
                <a:spAutoFit/>
              </a:bodyPr>
              <a:lstStyle/>
              <a:p>
                <a:pPr>
                  <a:spcAft>
                    <a:spcPts val="800"/>
                  </a:spcAft>
                </a:pPr>
                <a:r>
                  <a:rPr lang="en-US" sz="1600" dirty="0">
                    <a:solidFill>
                      <a:srgbClr val="0000FF"/>
                    </a:solidFill>
                    <a:latin typeface="Arial - 29"/>
                  </a:rPr>
                  <a:t>4</a:t>
                </a:r>
              </a:p>
              <a:p>
                <a:pPr>
                  <a:spcAft>
                    <a:spcPts val="800"/>
                  </a:spcAft>
                </a:pPr>
                <a:r>
                  <a:rPr lang="en-US" sz="1600" dirty="0">
                    <a:solidFill>
                      <a:srgbClr val="0000FF"/>
                    </a:solidFill>
                    <a:latin typeface="Arial - 29"/>
                  </a:rPr>
                  <a:t>3</a:t>
                </a:r>
              </a:p>
              <a:p>
                <a:pPr>
                  <a:spcAft>
                    <a:spcPts val="800"/>
                  </a:spcAft>
                </a:pPr>
                <a:r>
                  <a:rPr lang="en-US" sz="1600" dirty="0">
                    <a:solidFill>
                      <a:srgbClr val="0000FF"/>
                    </a:solidFill>
                    <a:latin typeface="Arial - 29"/>
                  </a:rPr>
                  <a:t>2</a:t>
                </a:r>
              </a:p>
              <a:p>
                <a:pPr>
                  <a:spcAft>
                    <a:spcPts val="800"/>
                  </a:spcAft>
                </a:pPr>
                <a:r>
                  <a:rPr lang="en-US" sz="1600" dirty="0">
                    <a:solidFill>
                      <a:srgbClr val="0000FF"/>
                    </a:solidFill>
                    <a:latin typeface="Arial - 29"/>
                  </a:rPr>
                  <a:t>1</a:t>
                </a:r>
              </a:p>
              <a:p>
                <a:pPr>
                  <a:spcAft>
                    <a:spcPts val="800"/>
                  </a:spcAft>
                </a:pPr>
                <a:r>
                  <a:rPr lang="en-US" sz="1600" dirty="0">
                    <a:solidFill>
                      <a:srgbClr val="0000FF"/>
                    </a:solidFill>
                    <a:latin typeface="Arial - 29"/>
                  </a:rPr>
                  <a:t>0</a:t>
                </a:r>
              </a:p>
            </p:txBody>
          </p:sp>
          <p:sp>
            <p:nvSpPr>
              <p:cNvPr id="13" name="TextBox 12"/>
              <p:cNvSpPr txBox="1"/>
              <p:nvPr/>
            </p:nvSpPr>
            <p:spPr>
              <a:xfrm>
                <a:off x="3111500" y="6299201"/>
                <a:ext cx="4267200" cy="412648"/>
              </a:xfrm>
              <a:prstGeom prst="rect">
                <a:avLst/>
              </a:prstGeom>
              <a:noFill/>
            </p:spPr>
            <p:txBody>
              <a:bodyPr vert="horz" rtlCol="0">
                <a:spAutoFit/>
              </a:bodyPr>
              <a:lstStyle/>
              <a:p>
                <a:r>
                  <a:rPr lang="en-US" sz="1000" dirty="0">
                    <a:solidFill>
                      <a:srgbClr val="0000FF"/>
                    </a:solidFill>
                    <a:latin typeface="Arial - 18"/>
                  </a:rPr>
                  <a:t>       0-4            5-9               10-14            15-19           20-24</a:t>
                </a:r>
              </a:p>
            </p:txBody>
          </p:sp>
          <p:sp>
            <p:nvSpPr>
              <p:cNvPr id="14" name="Freeform 13"/>
              <p:cNvSpPr/>
              <p:nvPr/>
            </p:nvSpPr>
            <p:spPr>
              <a:xfrm>
                <a:off x="5422900" y="3746500"/>
                <a:ext cx="838201" cy="2476501"/>
              </a:xfrm>
              <a:custGeom>
                <a:avLst/>
                <a:gdLst/>
                <a:ahLst/>
                <a:cxnLst/>
                <a:rect l="0" t="0" r="0" b="0"/>
                <a:pathLst>
                  <a:path w="838201" h="2476501">
                    <a:moveTo>
                      <a:pt x="0" y="0"/>
                    </a:moveTo>
                    <a:lnTo>
                      <a:pt x="838200" y="0"/>
                    </a:lnTo>
                    <a:lnTo>
                      <a:pt x="838200" y="2476500"/>
                    </a:lnTo>
                    <a:lnTo>
                      <a:pt x="0" y="2476500"/>
                    </a:lnTo>
                    <a:close/>
                  </a:path>
                </a:pathLst>
              </a:custGeom>
              <a:solidFill>
                <a:srgbClr val="FF0000"/>
              </a:solidFill>
              <a:ln w="38100" cap="flat" cmpd="sng" algn="ctr">
                <a:solidFill>
                  <a:srgbClr val="FFC0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273800" y="4356100"/>
                <a:ext cx="825501" cy="1866901"/>
              </a:xfrm>
              <a:custGeom>
                <a:avLst/>
                <a:gdLst/>
                <a:ahLst/>
                <a:cxnLst/>
                <a:rect l="0" t="0" r="0" b="0"/>
                <a:pathLst>
                  <a:path w="825501" h="1866901">
                    <a:moveTo>
                      <a:pt x="0" y="0"/>
                    </a:moveTo>
                    <a:lnTo>
                      <a:pt x="825500" y="0"/>
                    </a:lnTo>
                    <a:lnTo>
                      <a:pt x="825500" y="1866900"/>
                    </a:lnTo>
                    <a:lnTo>
                      <a:pt x="0" y="1866900"/>
                    </a:lnTo>
                    <a:close/>
                  </a:path>
                </a:pathLst>
              </a:custGeom>
              <a:solidFill>
                <a:srgbClr val="FF0000"/>
              </a:solidFill>
              <a:ln w="38100" cap="flat" cmpd="sng" algn="ctr">
                <a:solidFill>
                  <a:srgbClr val="FFC0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10100" y="4356100"/>
                <a:ext cx="800101" cy="1866901"/>
              </a:xfrm>
              <a:custGeom>
                <a:avLst/>
                <a:gdLst/>
                <a:ahLst/>
                <a:cxnLst/>
                <a:rect l="0" t="0" r="0" b="0"/>
                <a:pathLst>
                  <a:path w="800101" h="1866901">
                    <a:moveTo>
                      <a:pt x="0" y="0"/>
                    </a:moveTo>
                    <a:lnTo>
                      <a:pt x="800100" y="0"/>
                    </a:lnTo>
                    <a:lnTo>
                      <a:pt x="800100" y="1866900"/>
                    </a:lnTo>
                    <a:lnTo>
                      <a:pt x="0" y="1866900"/>
                    </a:lnTo>
                    <a:close/>
                  </a:path>
                </a:pathLst>
              </a:custGeom>
              <a:solidFill>
                <a:srgbClr val="FF0000"/>
              </a:solidFill>
              <a:ln w="38100" cap="flat" cmpd="sng" algn="ctr">
                <a:solidFill>
                  <a:srgbClr val="FFC0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251200" y="5613400"/>
                <a:ext cx="673101" cy="609601"/>
              </a:xfrm>
              <a:custGeom>
                <a:avLst/>
                <a:gdLst/>
                <a:ahLst/>
                <a:cxnLst/>
                <a:rect l="0" t="0" r="0" b="0"/>
                <a:pathLst>
                  <a:path w="673101" h="609601">
                    <a:moveTo>
                      <a:pt x="0" y="0"/>
                    </a:moveTo>
                    <a:lnTo>
                      <a:pt x="673100" y="0"/>
                    </a:lnTo>
                    <a:lnTo>
                      <a:pt x="673100" y="609600"/>
                    </a:lnTo>
                    <a:lnTo>
                      <a:pt x="0" y="609600"/>
                    </a:lnTo>
                    <a:close/>
                  </a:path>
                </a:pathLst>
              </a:custGeom>
              <a:solidFill>
                <a:srgbClr val="FF0000"/>
              </a:solidFill>
              <a:ln w="38100" cap="flat" cmpd="sng" algn="ctr">
                <a:solidFill>
                  <a:srgbClr val="FFC0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TextBox 19"/>
          <p:cNvSpPr txBox="1"/>
          <p:nvPr/>
        </p:nvSpPr>
        <p:spPr>
          <a:xfrm>
            <a:off x="914400" y="1600200"/>
            <a:ext cx="3223260" cy="314437"/>
          </a:xfrm>
          <a:prstGeom prst="rect">
            <a:avLst/>
          </a:prstGeom>
          <a:noFill/>
        </p:spPr>
        <p:txBody>
          <a:bodyPr vert="horz" lIns="67556" tIns="33778" rIns="67556" bIns="33778" rtlCol="0">
            <a:spAutoFit/>
          </a:bodyPr>
          <a:lstStyle/>
          <a:p>
            <a:r>
              <a:rPr lang="en-US" sz="1600" dirty="0">
                <a:solidFill>
                  <a:srgbClr val="000000"/>
                </a:solidFill>
                <a:latin typeface="Arial" pitchFamily="34" charset="0"/>
                <a:cs typeface="Arial" pitchFamily="34" charset="0"/>
              </a:rPr>
              <a:t>(Students type in their answers)</a:t>
            </a:r>
          </a:p>
        </p:txBody>
      </p:sp>
    </p:spTree>
    <p:extLst>
      <p:ext uri="{BB962C8B-B14F-4D97-AF65-F5344CB8AC3E}">
        <p14:creationId xmlns:p14="http://schemas.microsoft.com/office/powerpoint/2010/main" xmlns="" val="75176387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19691" y="596728"/>
            <a:ext cx="7002191" cy="499103"/>
          </a:xfrm>
          <a:prstGeom prst="rect">
            <a:avLst/>
          </a:prstGeom>
          <a:noFill/>
        </p:spPr>
        <p:txBody>
          <a:bodyPr vert="horz" lIns="67556" tIns="33778" rIns="67556" bIns="33778" rtlCol="0">
            <a:spAutoFit/>
          </a:bodyPr>
          <a:lstStyle/>
          <a:p>
            <a:r>
              <a:rPr lang="en-US" sz="2800" b="1" dirty="0" smtClean="0">
                <a:solidFill>
                  <a:srgbClr val="000000"/>
                </a:solidFill>
                <a:latin typeface="Arial" pitchFamily="34" charset="0"/>
                <a:cs typeface="Arial" pitchFamily="34" charset="0"/>
              </a:rPr>
              <a:t>62</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151209" y="596727"/>
            <a:ext cx="6925991" cy="929990"/>
          </a:xfrm>
          <a:prstGeom prst="rect">
            <a:avLst/>
          </a:prstGeom>
          <a:noFill/>
        </p:spPr>
        <p:txBody>
          <a:bodyPr vert="horz" wrap="square" lIns="67556" tIns="33778" rIns="67556" bIns="33778" rtlCol="0">
            <a:spAutoFit/>
          </a:bodyPr>
          <a:lstStyle/>
          <a:p>
            <a:r>
              <a:rPr lang="en-US" sz="2800" b="1" dirty="0">
                <a:solidFill>
                  <a:srgbClr val="000000"/>
                </a:solidFill>
                <a:latin typeface="Arial" pitchFamily="34" charset="0"/>
                <a:cs typeface="Arial" pitchFamily="34" charset="0"/>
              </a:rPr>
              <a:t>The students in the older half of the group are</a:t>
            </a:r>
          </a:p>
        </p:txBody>
      </p:sp>
      <p:sp>
        <p:nvSpPr>
          <p:cNvPr id="4" name="TextBox 3"/>
          <p:cNvSpPr txBox="1"/>
          <p:nvPr/>
        </p:nvSpPr>
        <p:spPr>
          <a:xfrm>
            <a:off x="1847850" y="1592380"/>
            <a:ext cx="346329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A</a:t>
            </a:r>
          </a:p>
        </p:txBody>
      </p:sp>
      <p:sp>
        <p:nvSpPr>
          <p:cNvPr id="5" name="TextBox 4"/>
          <p:cNvSpPr txBox="1"/>
          <p:nvPr/>
        </p:nvSpPr>
        <p:spPr>
          <a:xfrm>
            <a:off x="2579370" y="1592380"/>
            <a:ext cx="346329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very close in age</a:t>
            </a:r>
          </a:p>
        </p:txBody>
      </p:sp>
      <p:sp>
        <p:nvSpPr>
          <p:cNvPr id="6" name="TextBox 5"/>
          <p:cNvSpPr txBox="1"/>
          <p:nvPr/>
        </p:nvSpPr>
        <p:spPr>
          <a:xfrm>
            <a:off x="1847850" y="1994431"/>
            <a:ext cx="373761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B</a:t>
            </a:r>
          </a:p>
        </p:txBody>
      </p:sp>
      <p:sp>
        <p:nvSpPr>
          <p:cNvPr id="7" name="TextBox 6"/>
          <p:cNvSpPr txBox="1"/>
          <p:nvPr/>
        </p:nvSpPr>
        <p:spPr>
          <a:xfrm>
            <a:off x="2579370" y="1994431"/>
            <a:ext cx="373761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not so close in age</a:t>
            </a:r>
          </a:p>
        </p:txBody>
      </p:sp>
      <p:sp>
        <p:nvSpPr>
          <p:cNvPr id="8" name="TextBox 7"/>
          <p:cNvSpPr txBox="1"/>
          <p:nvPr/>
        </p:nvSpPr>
        <p:spPr>
          <a:xfrm>
            <a:off x="1847850" y="2396480"/>
            <a:ext cx="412623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C</a:t>
            </a:r>
          </a:p>
        </p:txBody>
      </p:sp>
      <p:sp>
        <p:nvSpPr>
          <p:cNvPr id="9" name="TextBox 8"/>
          <p:cNvSpPr txBox="1"/>
          <p:nvPr/>
        </p:nvSpPr>
        <p:spPr>
          <a:xfrm>
            <a:off x="2579370" y="2396480"/>
            <a:ext cx="412623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cannot be determined</a:t>
            </a:r>
          </a:p>
        </p:txBody>
      </p:sp>
      <p:pic>
        <p:nvPicPr>
          <p:cNvPr id="10" name="Picture 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828800" y="3276600"/>
            <a:ext cx="4105848" cy="1933845"/>
          </a:xfrm>
          <a:prstGeom prst="rect">
            <a:avLst/>
          </a:prstGeom>
          <a:solidFill>
            <a:scrgbClr r="0" g="0" b="0">
              <a:alpha val="0"/>
            </a:scrgbClr>
          </a:solidFill>
        </p:spPr>
      </p:pic>
      <p:pic>
        <p:nvPicPr>
          <p:cNvPr id="18" name="Picture 17"/>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114300" y="114510"/>
            <a:ext cx="3108960" cy="37890"/>
          </a:xfrm>
          <a:prstGeom prst="rect">
            <a:avLst/>
          </a:prstGeom>
          <a:solidFill>
            <a:scrgbClr r="0" g="0" b="0">
              <a:alpha val="0"/>
            </a:scrgbClr>
          </a:solidFill>
        </p:spPr>
      </p:pic>
      <p:sp>
        <p:nvSpPr>
          <p:cNvPr id="19" name="Oval 18"/>
          <p:cNvSpPr/>
          <p:nvPr/>
        </p:nvSpPr>
        <p:spPr>
          <a:xfrm>
            <a:off x="1295400" y="16764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0" name="Oval 19"/>
          <p:cNvSpPr/>
          <p:nvPr/>
        </p:nvSpPr>
        <p:spPr>
          <a:xfrm>
            <a:off x="1295400" y="201759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1" name="Oval 20"/>
          <p:cNvSpPr/>
          <p:nvPr/>
        </p:nvSpPr>
        <p:spPr>
          <a:xfrm>
            <a:off x="1295400" y="239859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28541472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8151" y="584519"/>
            <a:ext cx="8579531" cy="499103"/>
          </a:xfrm>
          <a:prstGeom prst="rect">
            <a:avLst/>
          </a:prstGeom>
          <a:noFill/>
        </p:spPr>
        <p:txBody>
          <a:bodyPr vert="horz" lIns="67556" tIns="33778" rIns="67556" bIns="33778" rtlCol="0">
            <a:spAutoFit/>
          </a:bodyPr>
          <a:lstStyle/>
          <a:p>
            <a:r>
              <a:rPr lang="en-US" sz="2800" b="1" dirty="0" smtClean="0">
                <a:solidFill>
                  <a:srgbClr val="000000"/>
                </a:solidFill>
                <a:latin typeface="Arial" pitchFamily="34" charset="0"/>
                <a:cs typeface="Arial" pitchFamily="34" charset="0"/>
              </a:rPr>
              <a:t>63</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169670" y="584519"/>
            <a:ext cx="8126730" cy="929990"/>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In which interval are the students closest in age to each other?</a:t>
            </a:r>
          </a:p>
        </p:txBody>
      </p:sp>
      <p:sp>
        <p:nvSpPr>
          <p:cNvPr id="4" name="TextBox 3"/>
          <p:cNvSpPr txBox="1"/>
          <p:nvPr/>
        </p:nvSpPr>
        <p:spPr>
          <a:xfrm>
            <a:off x="1828800" y="1647530"/>
            <a:ext cx="261747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A</a:t>
            </a:r>
          </a:p>
        </p:txBody>
      </p:sp>
      <p:sp>
        <p:nvSpPr>
          <p:cNvPr id="5" name="TextBox 4"/>
          <p:cNvSpPr txBox="1"/>
          <p:nvPr/>
        </p:nvSpPr>
        <p:spPr>
          <a:xfrm>
            <a:off x="2560320" y="1647530"/>
            <a:ext cx="261747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130 - 132.5</a:t>
            </a:r>
          </a:p>
        </p:txBody>
      </p:sp>
      <p:sp>
        <p:nvSpPr>
          <p:cNvPr id="6" name="TextBox 5"/>
          <p:cNvSpPr txBox="1"/>
          <p:nvPr/>
        </p:nvSpPr>
        <p:spPr>
          <a:xfrm>
            <a:off x="1828800" y="2049580"/>
            <a:ext cx="261747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B</a:t>
            </a:r>
          </a:p>
        </p:txBody>
      </p:sp>
      <p:sp>
        <p:nvSpPr>
          <p:cNvPr id="7" name="TextBox 6"/>
          <p:cNvSpPr txBox="1"/>
          <p:nvPr/>
        </p:nvSpPr>
        <p:spPr>
          <a:xfrm>
            <a:off x="2560320" y="2049580"/>
            <a:ext cx="261747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132.5 - 139</a:t>
            </a:r>
          </a:p>
        </p:txBody>
      </p:sp>
      <p:sp>
        <p:nvSpPr>
          <p:cNvPr id="8" name="TextBox 7"/>
          <p:cNvSpPr txBox="1"/>
          <p:nvPr/>
        </p:nvSpPr>
        <p:spPr>
          <a:xfrm>
            <a:off x="1828800" y="2451629"/>
            <a:ext cx="264033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C</a:t>
            </a:r>
          </a:p>
        </p:txBody>
      </p:sp>
      <p:sp>
        <p:nvSpPr>
          <p:cNvPr id="9" name="TextBox 8"/>
          <p:cNvSpPr txBox="1"/>
          <p:nvPr/>
        </p:nvSpPr>
        <p:spPr>
          <a:xfrm>
            <a:off x="2560320" y="2451629"/>
            <a:ext cx="264033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139 - 142.5</a:t>
            </a:r>
          </a:p>
        </p:txBody>
      </p:sp>
      <p:sp>
        <p:nvSpPr>
          <p:cNvPr id="10" name="TextBox 9"/>
          <p:cNvSpPr txBox="1"/>
          <p:nvPr/>
        </p:nvSpPr>
        <p:spPr>
          <a:xfrm>
            <a:off x="1828800" y="2853680"/>
            <a:ext cx="264033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D</a:t>
            </a:r>
          </a:p>
        </p:txBody>
      </p:sp>
      <p:sp>
        <p:nvSpPr>
          <p:cNvPr id="11" name="TextBox 10"/>
          <p:cNvSpPr txBox="1"/>
          <p:nvPr/>
        </p:nvSpPr>
        <p:spPr>
          <a:xfrm>
            <a:off x="2560320" y="2853680"/>
            <a:ext cx="2640330" cy="499103"/>
          </a:xfrm>
          <a:prstGeom prst="rect">
            <a:avLst/>
          </a:prstGeom>
          <a:noFill/>
        </p:spPr>
        <p:txBody>
          <a:bodyPr vert="horz" lIns="67556" tIns="33778" rIns="67556" bIns="33778" rtlCol="0">
            <a:spAutoFit/>
          </a:bodyPr>
          <a:lstStyle/>
          <a:p>
            <a:r>
              <a:rPr lang="en-US" sz="2800" b="1" dirty="0">
                <a:solidFill>
                  <a:srgbClr val="000000"/>
                </a:solidFill>
                <a:latin typeface="Arial" pitchFamily="34" charset="0"/>
                <a:cs typeface="Arial" pitchFamily="34" charset="0"/>
              </a:rPr>
              <a:t>142.5 - 150</a:t>
            </a:r>
          </a:p>
        </p:txBody>
      </p:sp>
      <p:pic>
        <p:nvPicPr>
          <p:cNvPr id="12" name="Picture 1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752600" y="3733800"/>
            <a:ext cx="4105848" cy="1933845"/>
          </a:xfrm>
          <a:prstGeom prst="rect">
            <a:avLst/>
          </a:prstGeom>
          <a:solidFill>
            <a:scrgbClr r="0" g="0" b="0">
              <a:alpha val="0"/>
            </a:scrgbClr>
          </a:solidFill>
        </p:spPr>
      </p:pic>
      <p:pic>
        <p:nvPicPr>
          <p:cNvPr id="20" name="Picture 19"/>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91440" y="114510"/>
            <a:ext cx="3108960" cy="37890"/>
          </a:xfrm>
          <a:prstGeom prst="rect">
            <a:avLst/>
          </a:prstGeom>
          <a:solidFill>
            <a:scrgbClr r="0" g="0" b="0">
              <a:alpha val="0"/>
            </a:scrgbClr>
          </a:solidFill>
        </p:spPr>
      </p:pic>
      <p:sp>
        <p:nvSpPr>
          <p:cNvPr id="21" name="Oval 20"/>
          <p:cNvSpPr/>
          <p:nvPr/>
        </p:nvSpPr>
        <p:spPr>
          <a:xfrm>
            <a:off x="1295400" y="1746686"/>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295400" y="2134772"/>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95400" y="2550941"/>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4" name="Oval 23"/>
          <p:cNvSpPr/>
          <p:nvPr/>
        </p:nvSpPr>
        <p:spPr>
          <a:xfrm>
            <a:off x="1295400" y="29718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2265572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09600" y="685801"/>
            <a:ext cx="4961174"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3</a:t>
            </a:r>
          </a:p>
        </p:txBody>
      </p:sp>
      <p:sp>
        <p:nvSpPr>
          <p:cNvPr id="3" name="TextBox 2"/>
          <p:cNvSpPr txBox="1"/>
          <p:nvPr/>
        </p:nvSpPr>
        <p:spPr>
          <a:xfrm>
            <a:off x="1341120" y="685801"/>
            <a:ext cx="6202680" cy="499103"/>
          </a:xfrm>
          <a:prstGeom prst="rect">
            <a:avLst/>
          </a:prstGeom>
          <a:noFill/>
        </p:spPr>
        <p:txBody>
          <a:bodyPr vert="horz" wrap="square" lIns="67556" tIns="33778" rIns="67556" bIns="33778" rtlCol="0">
            <a:spAutoFit/>
          </a:bodyPr>
          <a:lstStyle/>
          <a:p>
            <a:r>
              <a:rPr lang="en-US" sz="2800" b="1" dirty="0">
                <a:solidFill>
                  <a:srgbClr val="000000"/>
                </a:solidFill>
                <a:latin typeface="Arial" pitchFamily="34" charset="0"/>
                <a:cs typeface="Arial" pitchFamily="34" charset="0"/>
              </a:rPr>
              <a:t>Find the median: 5, 9, 2, 6, 10, 4</a:t>
            </a:r>
          </a:p>
        </p:txBody>
      </p:sp>
      <p:sp>
        <p:nvSpPr>
          <p:cNvPr id="4" name="TextBox 3"/>
          <p:cNvSpPr txBox="1"/>
          <p:nvPr/>
        </p:nvSpPr>
        <p:spPr>
          <a:xfrm>
            <a:off x="2209800" y="1467834"/>
            <a:ext cx="1508760" cy="499103"/>
          </a:xfrm>
          <a:prstGeom prst="rect">
            <a:avLst/>
          </a:prstGeom>
          <a:noFill/>
        </p:spPr>
        <p:txBody>
          <a:bodyPr vert="horz" lIns="67556" tIns="33778" rIns="67556" bIns="33778" rtlCol="0">
            <a:spAutoFit/>
          </a:bodyPr>
          <a:lstStyle/>
          <a:p>
            <a:r>
              <a:rPr lang="en-US" sz="2800" b="1" dirty="0">
                <a:solidFill>
                  <a:srgbClr val="000000"/>
                </a:solidFill>
                <a:latin typeface="Arial" pitchFamily="34" charset="0"/>
                <a:cs typeface="Arial" pitchFamily="34" charset="0"/>
              </a:rPr>
              <a:t>A</a:t>
            </a:r>
          </a:p>
        </p:txBody>
      </p:sp>
      <p:sp>
        <p:nvSpPr>
          <p:cNvPr id="5" name="TextBox 4"/>
          <p:cNvSpPr txBox="1"/>
          <p:nvPr/>
        </p:nvSpPr>
        <p:spPr>
          <a:xfrm>
            <a:off x="2941320" y="1467834"/>
            <a:ext cx="150876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5</a:t>
            </a:r>
          </a:p>
        </p:txBody>
      </p:sp>
      <p:sp>
        <p:nvSpPr>
          <p:cNvPr id="6" name="TextBox 5"/>
          <p:cNvSpPr txBox="1"/>
          <p:nvPr/>
        </p:nvSpPr>
        <p:spPr>
          <a:xfrm>
            <a:off x="2209800" y="1869884"/>
            <a:ext cx="173736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B</a:t>
            </a:r>
          </a:p>
        </p:txBody>
      </p:sp>
      <p:sp>
        <p:nvSpPr>
          <p:cNvPr id="7" name="TextBox 6"/>
          <p:cNvSpPr txBox="1"/>
          <p:nvPr/>
        </p:nvSpPr>
        <p:spPr>
          <a:xfrm>
            <a:off x="2941320" y="1869884"/>
            <a:ext cx="173736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5.5</a:t>
            </a:r>
          </a:p>
        </p:txBody>
      </p:sp>
      <p:sp>
        <p:nvSpPr>
          <p:cNvPr id="8" name="TextBox 7"/>
          <p:cNvSpPr txBox="1"/>
          <p:nvPr/>
        </p:nvSpPr>
        <p:spPr>
          <a:xfrm>
            <a:off x="2209800" y="2271933"/>
            <a:ext cx="150876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C</a:t>
            </a:r>
          </a:p>
        </p:txBody>
      </p:sp>
      <p:sp>
        <p:nvSpPr>
          <p:cNvPr id="9" name="TextBox 8"/>
          <p:cNvSpPr txBox="1"/>
          <p:nvPr/>
        </p:nvSpPr>
        <p:spPr>
          <a:xfrm>
            <a:off x="2971800" y="2271933"/>
            <a:ext cx="1508760" cy="499103"/>
          </a:xfrm>
          <a:prstGeom prst="rect">
            <a:avLst/>
          </a:prstGeom>
          <a:noFill/>
        </p:spPr>
        <p:txBody>
          <a:bodyPr vert="horz" lIns="67556" tIns="33778" rIns="67556" bIns="33778" rtlCol="0">
            <a:spAutoFit/>
          </a:bodyPr>
          <a:lstStyle/>
          <a:p>
            <a:r>
              <a:rPr lang="en-US" sz="2800" b="1" dirty="0">
                <a:solidFill>
                  <a:srgbClr val="000000"/>
                </a:solidFill>
                <a:latin typeface="Arial" pitchFamily="34" charset="0"/>
                <a:cs typeface="Arial" pitchFamily="34" charset="0"/>
              </a:rPr>
              <a:t>6</a:t>
            </a:r>
          </a:p>
        </p:txBody>
      </p:sp>
      <p:sp>
        <p:nvSpPr>
          <p:cNvPr id="10" name="TextBox 9"/>
          <p:cNvSpPr txBox="1"/>
          <p:nvPr/>
        </p:nvSpPr>
        <p:spPr>
          <a:xfrm>
            <a:off x="2209800" y="2673984"/>
            <a:ext cx="173736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D</a:t>
            </a:r>
          </a:p>
        </p:txBody>
      </p:sp>
      <p:sp>
        <p:nvSpPr>
          <p:cNvPr id="11" name="TextBox 10"/>
          <p:cNvSpPr txBox="1"/>
          <p:nvPr/>
        </p:nvSpPr>
        <p:spPr>
          <a:xfrm>
            <a:off x="2941320" y="2673984"/>
            <a:ext cx="173736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7.5</a:t>
            </a:r>
          </a:p>
        </p:txBody>
      </p:sp>
      <p:pic>
        <p:nvPicPr>
          <p:cNvPr id="19" name="Picture 18"/>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68580" y="114510"/>
            <a:ext cx="3108960" cy="37890"/>
          </a:xfrm>
          <a:prstGeom prst="rect">
            <a:avLst/>
          </a:prstGeom>
          <a:solidFill>
            <a:scrgbClr r="0" g="0" b="0">
              <a:alpha val="0"/>
            </a:scrgbClr>
          </a:solidFill>
        </p:spPr>
      </p:pic>
      <p:sp>
        <p:nvSpPr>
          <p:cNvPr id="20" name="Oval 19"/>
          <p:cNvSpPr/>
          <p:nvPr/>
        </p:nvSpPr>
        <p:spPr>
          <a:xfrm>
            <a:off x="1524000" y="1621808"/>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524000" y="2020717"/>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524000" y="2401717"/>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4" name="Oval 23"/>
          <p:cNvSpPr/>
          <p:nvPr/>
        </p:nvSpPr>
        <p:spPr>
          <a:xfrm>
            <a:off x="1524000" y="2782717"/>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697457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24212" y="685801"/>
            <a:ext cx="618807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4</a:t>
            </a:r>
          </a:p>
        </p:txBody>
      </p:sp>
      <p:sp>
        <p:nvSpPr>
          <p:cNvPr id="3" name="TextBox 2"/>
          <p:cNvSpPr txBox="1"/>
          <p:nvPr/>
        </p:nvSpPr>
        <p:spPr>
          <a:xfrm>
            <a:off x="1355730" y="685801"/>
            <a:ext cx="7178670" cy="499103"/>
          </a:xfrm>
          <a:prstGeom prst="rect">
            <a:avLst/>
          </a:prstGeom>
          <a:noFill/>
        </p:spPr>
        <p:txBody>
          <a:bodyPr vert="horz" wrap="square" lIns="67556" tIns="33778" rIns="67556" bIns="33778" rtlCol="0">
            <a:spAutoFit/>
          </a:bodyPr>
          <a:lstStyle/>
          <a:p>
            <a:r>
              <a:rPr lang="en-US" sz="2800" b="1" dirty="0">
                <a:solidFill>
                  <a:srgbClr val="000000"/>
                </a:solidFill>
                <a:latin typeface="Arial" pitchFamily="34" charset="0"/>
                <a:cs typeface="Arial" pitchFamily="34" charset="0"/>
              </a:rPr>
              <a:t>Find the median: 15, 19, 12, 6, 100, 40, 50</a:t>
            </a:r>
          </a:p>
        </p:txBody>
      </p:sp>
      <p:sp>
        <p:nvSpPr>
          <p:cNvPr id="4" name="TextBox 3"/>
          <p:cNvSpPr txBox="1"/>
          <p:nvPr/>
        </p:nvSpPr>
        <p:spPr>
          <a:xfrm>
            <a:off x="1922831" y="1495130"/>
            <a:ext cx="1765249"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A</a:t>
            </a:r>
          </a:p>
        </p:txBody>
      </p:sp>
      <p:sp>
        <p:nvSpPr>
          <p:cNvPr id="5" name="TextBox 4"/>
          <p:cNvSpPr txBox="1"/>
          <p:nvPr/>
        </p:nvSpPr>
        <p:spPr>
          <a:xfrm>
            <a:off x="2654351" y="1495130"/>
            <a:ext cx="1765249"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15 </a:t>
            </a:r>
          </a:p>
        </p:txBody>
      </p:sp>
      <p:sp>
        <p:nvSpPr>
          <p:cNvPr id="6" name="TextBox 5"/>
          <p:cNvSpPr txBox="1"/>
          <p:nvPr/>
        </p:nvSpPr>
        <p:spPr>
          <a:xfrm>
            <a:off x="1922831" y="1898335"/>
            <a:ext cx="1673352"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B</a:t>
            </a:r>
          </a:p>
        </p:txBody>
      </p:sp>
      <p:sp>
        <p:nvSpPr>
          <p:cNvPr id="7" name="TextBox 6"/>
          <p:cNvSpPr txBox="1"/>
          <p:nvPr/>
        </p:nvSpPr>
        <p:spPr>
          <a:xfrm>
            <a:off x="2654351" y="1905001"/>
            <a:ext cx="1673352"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12</a:t>
            </a:r>
          </a:p>
        </p:txBody>
      </p:sp>
      <p:sp>
        <p:nvSpPr>
          <p:cNvPr id="8" name="TextBox 7"/>
          <p:cNvSpPr txBox="1"/>
          <p:nvPr/>
        </p:nvSpPr>
        <p:spPr>
          <a:xfrm>
            <a:off x="1922831" y="2307050"/>
            <a:ext cx="1673352"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C</a:t>
            </a:r>
          </a:p>
        </p:txBody>
      </p:sp>
      <p:sp>
        <p:nvSpPr>
          <p:cNvPr id="9" name="TextBox 8"/>
          <p:cNvSpPr txBox="1"/>
          <p:nvPr/>
        </p:nvSpPr>
        <p:spPr>
          <a:xfrm>
            <a:off x="2654351" y="2307050"/>
            <a:ext cx="1673352"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19</a:t>
            </a:r>
          </a:p>
        </p:txBody>
      </p:sp>
      <p:sp>
        <p:nvSpPr>
          <p:cNvPr id="10" name="TextBox 9"/>
          <p:cNvSpPr txBox="1"/>
          <p:nvPr/>
        </p:nvSpPr>
        <p:spPr>
          <a:xfrm>
            <a:off x="1922833" y="2701280"/>
            <a:ext cx="1490015"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D</a:t>
            </a:r>
          </a:p>
        </p:txBody>
      </p:sp>
      <p:sp>
        <p:nvSpPr>
          <p:cNvPr id="11" name="TextBox 10"/>
          <p:cNvSpPr txBox="1"/>
          <p:nvPr/>
        </p:nvSpPr>
        <p:spPr>
          <a:xfrm>
            <a:off x="2654353" y="2701280"/>
            <a:ext cx="1490015"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6</a:t>
            </a:r>
          </a:p>
        </p:txBody>
      </p:sp>
      <p:pic>
        <p:nvPicPr>
          <p:cNvPr id="19" name="Picture 18"/>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91440" y="114510"/>
            <a:ext cx="3108960" cy="37890"/>
          </a:xfrm>
          <a:prstGeom prst="rect">
            <a:avLst/>
          </a:prstGeom>
          <a:solidFill>
            <a:scrgbClr r="0" g="0" b="0">
              <a:alpha val="0"/>
            </a:scrgbClr>
          </a:solidFill>
        </p:spPr>
      </p:pic>
      <p:sp>
        <p:nvSpPr>
          <p:cNvPr id="20" name="Oval 19"/>
          <p:cNvSpPr/>
          <p:nvPr/>
        </p:nvSpPr>
        <p:spPr>
          <a:xfrm>
            <a:off x="1524000" y="1621808"/>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1" name="Oval 20"/>
          <p:cNvSpPr/>
          <p:nvPr/>
        </p:nvSpPr>
        <p:spPr>
          <a:xfrm>
            <a:off x="1524000" y="2020717"/>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524000" y="2401717"/>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524000" y="2782717"/>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4261313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24209" y="685801"/>
            <a:ext cx="4816471"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5</a:t>
            </a:r>
          </a:p>
        </p:txBody>
      </p:sp>
      <p:sp>
        <p:nvSpPr>
          <p:cNvPr id="3" name="TextBox 2"/>
          <p:cNvSpPr txBox="1"/>
          <p:nvPr/>
        </p:nvSpPr>
        <p:spPr>
          <a:xfrm>
            <a:off x="1355730" y="685801"/>
            <a:ext cx="5426071" cy="499103"/>
          </a:xfrm>
          <a:prstGeom prst="rect">
            <a:avLst/>
          </a:prstGeom>
          <a:noFill/>
        </p:spPr>
        <p:txBody>
          <a:bodyPr vert="horz" wrap="square" lIns="67556" tIns="33778" rIns="67556" bIns="33778" rtlCol="0">
            <a:spAutoFit/>
          </a:bodyPr>
          <a:lstStyle/>
          <a:p>
            <a:r>
              <a:rPr lang="en-US" sz="2800" b="1" dirty="0">
                <a:solidFill>
                  <a:srgbClr val="000000"/>
                </a:solidFill>
                <a:latin typeface="Arial" pitchFamily="34" charset="0"/>
                <a:cs typeface="Arial" pitchFamily="34" charset="0"/>
              </a:rPr>
              <a:t>Find the median: 1, 2, 3, 4, 5, 6</a:t>
            </a:r>
          </a:p>
        </p:txBody>
      </p:sp>
      <p:sp>
        <p:nvSpPr>
          <p:cNvPr id="4" name="TextBox 3"/>
          <p:cNvSpPr txBox="1"/>
          <p:nvPr/>
        </p:nvSpPr>
        <p:spPr>
          <a:xfrm>
            <a:off x="1981200" y="1475097"/>
            <a:ext cx="2028368"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A</a:t>
            </a:r>
          </a:p>
        </p:txBody>
      </p:sp>
      <p:sp>
        <p:nvSpPr>
          <p:cNvPr id="5" name="TextBox 4"/>
          <p:cNvSpPr txBox="1"/>
          <p:nvPr/>
        </p:nvSpPr>
        <p:spPr>
          <a:xfrm>
            <a:off x="2712720" y="1475097"/>
            <a:ext cx="2028368"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3 &amp; 4 </a:t>
            </a:r>
          </a:p>
        </p:txBody>
      </p:sp>
      <p:sp>
        <p:nvSpPr>
          <p:cNvPr id="6" name="TextBox 5"/>
          <p:cNvSpPr txBox="1"/>
          <p:nvPr/>
        </p:nvSpPr>
        <p:spPr>
          <a:xfrm>
            <a:off x="1981200" y="1911984"/>
            <a:ext cx="1421892"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B</a:t>
            </a:r>
          </a:p>
        </p:txBody>
      </p:sp>
      <p:sp>
        <p:nvSpPr>
          <p:cNvPr id="7" name="TextBox 6"/>
          <p:cNvSpPr txBox="1"/>
          <p:nvPr/>
        </p:nvSpPr>
        <p:spPr>
          <a:xfrm>
            <a:off x="2712720" y="1911984"/>
            <a:ext cx="1421892"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3</a:t>
            </a:r>
          </a:p>
        </p:txBody>
      </p:sp>
      <p:sp>
        <p:nvSpPr>
          <p:cNvPr id="8" name="TextBox 7"/>
          <p:cNvSpPr txBox="1"/>
          <p:nvPr/>
        </p:nvSpPr>
        <p:spPr>
          <a:xfrm>
            <a:off x="1981200" y="2292984"/>
            <a:ext cx="1433322"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C</a:t>
            </a:r>
          </a:p>
        </p:txBody>
      </p:sp>
      <p:sp>
        <p:nvSpPr>
          <p:cNvPr id="9" name="TextBox 8"/>
          <p:cNvSpPr txBox="1"/>
          <p:nvPr/>
        </p:nvSpPr>
        <p:spPr>
          <a:xfrm>
            <a:off x="2712720" y="2292984"/>
            <a:ext cx="1433322"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4</a:t>
            </a:r>
          </a:p>
        </p:txBody>
      </p:sp>
      <p:sp>
        <p:nvSpPr>
          <p:cNvPr id="10" name="TextBox 9"/>
          <p:cNvSpPr txBox="1"/>
          <p:nvPr/>
        </p:nvSpPr>
        <p:spPr>
          <a:xfrm>
            <a:off x="1981201" y="2701280"/>
            <a:ext cx="1638605"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D</a:t>
            </a:r>
          </a:p>
        </p:txBody>
      </p:sp>
      <p:sp>
        <p:nvSpPr>
          <p:cNvPr id="11" name="TextBox 10"/>
          <p:cNvSpPr txBox="1"/>
          <p:nvPr/>
        </p:nvSpPr>
        <p:spPr>
          <a:xfrm>
            <a:off x="2712721" y="2701280"/>
            <a:ext cx="1638605"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3.5</a:t>
            </a:r>
          </a:p>
        </p:txBody>
      </p:sp>
      <p:pic>
        <p:nvPicPr>
          <p:cNvPr id="19" name="Picture 18"/>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57150" y="114510"/>
            <a:ext cx="3108960" cy="37890"/>
          </a:xfrm>
          <a:prstGeom prst="rect">
            <a:avLst/>
          </a:prstGeom>
          <a:solidFill>
            <a:scrgbClr r="0" g="0" b="0">
              <a:alpha val="0"/>
            </a:scrgbClr>
          </a:solidFill>
        </p:spPr>
      </p:pic>
      <p:sp>
        <p:nvSpPr>
          <p:cNvPr id="20" name="Oval 19"/>
          <p:cNvSpPr/>
          <p:nvPr/>
        </p:nvSpPr>
        <p:spPr>
          <a:xfrm>
            <a:off x="1524000" y="1621808"/>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1" name="Oval 20"/>
          <p:cNvSpPr/>
          <p:nvPr/>
        </p:nvSpPr>
        <p:spPr>
          <a:xfrm>
            <a:off x="1524000" y="2020717"/>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524000" y="2401717"/>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524000" y="2782717"/>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42186721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90550" y="685801"/>
            <a:ext cx="8448176"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6</a:t>
            </a:r>
          </a:p>
        </p:txBody>
      </p:sp>
      <p:sp>
        <p:nvSpPr>
          <p:cNvPr id="3" name="TextBox 2"/>
          <p:cNvSpPr txBox="1"/>
          <p:nvPr/>
        </p:nvSpPr>
        <p:spPr>
          <a:xfrm>
            <a:off x="1322070" y="685802"/>
            <a:ext cx="7716656" cy="1791764"/>
          </a:xfrm>
          <a:prstGeom prst="rect">
            <a:avLst/>
          </a:prstGeom>
          <a:noFill/>
        </p:spPr>
        <p:txBody>
          <a:bodyPr vert="horz" wrap="square" lIns="67556" tIns="33778" rIns="67556" bIns="33778" rtlCol="0">
            <a:spAutoFit/>
          </a:bodyPr>
          <a:lstStyle/>
          <a:p>
            <a:r>
              <a:rPr lang="en-US" sz="2800" b="1" dirty="0">
                <a:solidFill>
                  <a:srgbClr val="000000"/>
                </a:solidFill>
                <a:latin typeface="Arial" pitchFamily="34" charset="0"/>
                <a:cs typeface="Arial" pitchFamily="34" charset="0"/>
              </a:rPr>
              <a:t>What number can be added to the data set below so that the median is 134?</a:t>
            </a:r>
          </a:p>
          <a:p>
            <a:endParaRPr lang="en-US" sz="2800" b="1" dirty="0">
              <a:solidFill>
                <a:srgbClr val="000000"/>
              </a:solidFill>
              <a:latin typeface="Arial" pitchFamily="34" charset="0"/>
              <a:cs typeface="Arial" pitchFamily="34" charset="0"/>
            </a:endParaRPr>
          </a:p>
          <a:p>
            <a:r>
              <a:rPr lang="en-US" sz="2800" b="1" dirty="0">
                <a:solidFill>
                  <a:srgbClr val="000000"/>
                </a:solidFill>
                <a:latin typeface="Arial" pitchFamily="34" charset="0"/>
                <a:cs typeface="Arial" pitchFamily="34" charset="0"/>
              </a:rPr>
              <a:t>54, 156, 134, 79, 139, 163</a:t>
            </a: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80010" y="114510"/>
            <a:ext cx="3657600" cy="37890"/>
          </a:xfrm>
          <a:prstGeom prst="rect">
            <a:avLst/>
          </a:prstGeom>
          <a:solidFill>
            <a:scrgbClr r="0" g="0" b="0">
              <a:alpha val="0"/>
            </a:scrgbClr>
          </a:solidFill>
        </p:spPr>
      </p:pic>
    </p:spTree>
    <p:extLst>
      <p:ext uri="{BB962C8B-B14F-4D97-AF65-F5344CB8AC3E}">
        <p14:creationId xmlns:p14="http://schemas.microsoft.com/office/powerpoint/2010/main" xmlns="" val="6851961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09600" y="685801"/>
            <a:ext cx="8471036"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7</a:t>
            </a:r>
          </a:p>
        </p:txBody>
      </p:sp>
      <p:sp>
        <p:nvSpPr>
          <p:cNvPr id="3" name="TextBox 2"/>
          <p:cNvSpPr txBox="1"/>
          <p:nvPr/>
        </p:nvSpPr>
        <p:spPr>
          <a:xfrm>
            <a:off x="1341120" y="685802"/>
            <a:ext cx="7739516" cy="1791764"/>
          </a:xfrm>
          <a:prstGeom prst="rect">
            <a:avLst/>
          </a:prstGeom>
          <a:noFill/>
        </p:spPr>
        <p:txBody>
          <a:bodyPr vert="horz" wrap="square" lIns="67556" tIns="33778" rIns="67556" bIns="33778" rtlCol="0">
            <a:spAutoFit/>
          </a:bodyPr>
          <a:lstStyle/>
          <a:p>
            <a:r>
              <a:rPr lang="en-US" sz="2800" b="1" dirty="0">
                <a:solidFill>
                  <a:srgbClr val="000000"/>
                </a:solidFill>
                <a:latin typeface="Arial" pitchFamily="34" charset="0"/>
                <a:cs typeface="Arial" pitchFamily="34" charset="0"/>
              </a:rPr>
              <a:t>What number can be added to the data set below so that the median is 16.5?</a:t>
            </a:r>
          </a:p>
          <a:p>
            <a:endParaRPr lang="en-US" sz="2800" b="1" dirty="0">
              <a:solidFill>
                <a:srgbClr val="000000"/>
              </a:solidFill>
              <a:latin typeface="Arial" pitchFamily="34" charset="0"/>
              <a:cs typeface="Arial" pitchFamily="34" charset="0"/>
            </a:endParaRPr>
          </a:p>
          <a:p>
            <a:r>
              <a:rPr lang="en-US" sz="2800" b="1" dirty="0">
                <a:solidFill>
                  <a:srgbClr val="000000"/>
                </a:solidFill>
                <a:latin typeface="Arial" pitchFamily="34" charset="0"/>
                <a:cs typeface="Arial" pitchFamily="34" charset="0"/>
              </a:rPr>
              <a:t>17, 9, 4, 16, 29, </a:t>
            </a: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160" y="114510"/>
            <a:ext cx="3657600" cy="37890"/>
          </a:xfrm>
          <a:prstGeom prst="rect">
            <a:avLst/>
          </a:prstGeom>
          <a:solidFill>
            <a:scrgbClr r="0" g="0" b="0">
              <a:alpha val="0"/>
            </a:scrgbClr>
          </a:solidFill>
        </p:spPr>
      </p:pic>
    </p:spTree>
    <p:extLst>
      <p:ext uri="{BB962C8B-B14F-4D97-AF65-F5344CB8AC3E}">
        <p14:creationId xmlns:p14="http://schemas.microsoft.com/office/powerpoint/2010/main" xmlns="" val="1832265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a:hlinkClick r:id="rId2"/>
          </p:cNvPr>
          <p:cNvSpPr txBox="1"/>
          <p:nvPr/>
        </p:nvSpPr>
        <p:spPr>
          <a:xfrm>
            <a:off x="3200400" y="3433992"/>
            <a:ext cx="2651760" cy="375992"/>
          </a:xfrm>
          <a:prstGeom prst="rect">
            <a:avLst/>
          </a:prstGeom>
          <a:noFill/>
        </p:spPr>
        <p:txBody>
          <a:bodyPr vert="horz" lIns="67556" tIns="33778" rIns="67556" bIns="33778" rtlCol="0">
            <a:spAutoFit/>
          </a:bodyPr>
          <a:lstStyle/>
          <a:p>
            <a:pPr algn="ctr"/>
            <a:r>
              <a:rPr lang="en-US" sz="2000" b="1" dirty="0">
                <a:solidFill>
                  <a:srgbClr val="0000FF"/>
                </a:solidFill>
                <a:latin typeface="Arial" pitchFamily="34" charset="0"/>
                <a:cs typeface="Arial" pitchFamily="34" charset="0"/>
              </a:rPr>
              <a:t>www.njctl.org</a:t>
            </a:r>
          </a:p>
        </p:txBody>
      </p:sp>
      <p:pic>
        <p:nvPicPr>
          <p:cNvPr id="3" name="Picture 2">
            <a:hlinkClick r:id="rId2"/>
          </p:cNvPr>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57152" y="45468"/>
            <a:ext cx="1619250" cy="2545332"/>
          </a:xfrm>
          <a:prstGeom prst="rect">
            <a:avLst/>
          </a:prstGeom>
          <a:solidFill>
            <a:scrgbClr r="0" g="0" b="0">
              <a:alpha val="0"/>
            </a:scrgbClr>
          </a:solidFill>
        </p:spPr>
      </p:pic>
      <p:sp>
        <p:nvSpPr>
          <p:cNvPr id="4" name="TextBox 3"/>
          <p:cNvSpPr txBox="1"/>
          <p:nvPr/>
        </p:nvSpPr>
        <p:spPr>
          <a:xfrm>
            <a:off x="3657602" y="3145493"/>
            <a:ext cx="1705585" cy="375992"/>
          </a:xfrm>
          <a:prstGeom prst="rect">
            <a:avLst/>
          </a:prstGeom>
          <a:noFill/>
        </p:spPr>
        <p:txBody>
          <a:bodyPr vert="horz" lIns="67556" tIns="33778" rIns="67556" bIns="33778" rtlCol="0">
            <a:spAutoFit/>
          </a:bodyPr>
          <a:lstStyle/>
          <a:p>
            <a:pPr algn="ctr"/>
            <a:r>
              <a:rPr lang="en-US" sz="2000" b="1" dirty="0" smtClean="0">
                <a:solidFill>
                  <a:srgbClr val="0000FF"/>
                </a:solidFill>
                <a:latin typeface="Arial" pitchFamily="34" charset="0"/>
                <a:cs typeface="Arial" pitchFamily="34" charset="0"/>
              </a:rPr>
              <a:t>2012-11-16</a:t>
            </a:r>
            <a:endParaRPr lang="en-US" sz="2000" b="1" dirty="0">
              <a:solidFill>
                <a:srgbClr val="0000FF"/>
              </a:solidFill>
              <a:latin typeface="Arial" pitchFamily="34" charset="0"/>
              <a:cs typeface="Arial" pitchFamily="34" charset="0"/>
            </a:endParaRPr>
          </a:p>
        </p:txBody>
      </p:sp>
      <p:pic>
        <p:nvPicPr>
          <p:cNvPr id="5" name="Picture 4">
            <a:hlinkClick r:id="rId2"/>
          </p:cNvPr>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7315200" y="30312"/>
            <a:ext cx="1773365" cy="2560488"/>
          </a:xfrm>
          <a:prstGeom prst="rect">
            <a:avLst/>
          </a:prstGeom>
          <a:solidFill>
            <a:scrgbClr r="0" g="0" b="0">
              <a:alpha val="0"/>
            </a:scrgbClr>
          </a:solidFill>
        </p:spPr>
      </p:pic>
      <p:sp>
        <p:nvSpPr>
          <p:cNvPr id="6" name="TextBox 5"/>
          <p:cNvSpPr txBox="1"/>
          <p:nvPr/>
        </p:nvSpPr>
        <p:spPr>
          <a:xfrm>
            <a:off x="1786890" y="424364"/>
            <a:ext cx="5528310" cy="2284207"/>
          </a:xfrm>
          <a:prstGeom prst="rect">
            <a:avLst/>
          </a:prstGeom>
          <a:noFill/>
        </p:spPr>
        <p:txBody>
          <a:bodyPr vert="horz" wrap="square" lIns="67556" tIns="33778" rIns="67556" bIns="33778" rtlCol="0">
            <a:spAutoFit/>
          </a:bodyPr>
          <a:lstStyle/>
          <a:p>
            <a:pPr algn="ctr"/>
            <a:r>
              <a:rPr lang="en-US" sz="4800" b="1" dirty="0">
                <a:solidFill>
                  <a:srgbClr val="0000FF"/>
                </a:solidFill>
                <a:latin typeface="Arial" pitchFamily="34" charset="0"/>
                <a:cs typeface="Arial" pitchFamily="34" charset="0"/>
              </a:rPr>
              <a:t>6th Grade Math</a:t>
            </a:r>
          </a:p>
          <a:p>
            <a:pPr algn="ctr"/>
            <a:endParaRPr lang="en-US" sz="4800" b="1" dirty="0">
              <a:solidFill>
                <a:srgbClr val="0000FF"/>
              </a:solidFill>
              <a:latin typeface="Arial" pitchFamily="34" charset="0"/>
              <a:cs typeface="Arial" pitchFamily="34" charset="0"/>
            </a:endParaRPr>
          </a:p>
          <a:p>
            <a:pPr algn="ctr"/>
            <a:r>
              <a:rPr lang="en-US" sz="4800" b="1" dirty="0">
                <a:solidFill>
                  <a:srgbClr val="0000FF"/>
                </a:solidFill>
                <a:latin typeface="Arial" pitchFamily="34" charset="0"/>
                <a:cs typeface="Arial" pitchFamily="34" charset="0"/>
              </a:rPr>
              <a:t>Statistics</a:t>
            </a:r>
          </a:p>
        </p:txBody>
      </p:sp>
    </p:spTree>
    <p:extLst>
      <p:ext uri="{BB962C8B-B14F-4D97-AF65-F5344CB8AC3E}">
        <p14:creationId xmlns:p14="http://schemas.microsoft.com/office/powerpoint/2010/main" xmlns="" val="6382712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4340" y="332857"/>
            <a:ext cx="8618220" cy="437548"/>
          </a:xfrm>
          <a:prstGeom prst="rect">
            <a:avLst/>
          </a:prstGeom>
          <a:noFill/>
        </p:spPr>
        <p:txBody>
          <a:bodyPr vert="horz" lIns="67556" tIns="33778" rIns="67556" bIns="33778" rtlCol="0">
            <a:spAutoFit/>
          </a:bodyPr>
          <a:lstStyle/>
          <a:p>
            <a:r>
              <a:rPr lang="en-US" sz="2400" u="sng">
                <a:solidFill>
                  <a:srgbClr val="0000FF"/>
                </a:solidFill>
                <a:latin typeface="Arial" pitchFamily="34" charset="0"/>
                <a:cs typeface="Arial" pitchFamily="34" charset="0"/>
              </a:rPr>
              <a:t>What do the mean and median tell us about the data?</a:t>
            </a:r>
          </a:p>
        </p:txBody>
      </p:sp>
      <p:sp>
        <p:nvSpPr>
          <p:cNvPr id="3" name="TextBox 2"/>
          <p:cNvSpPr txBox="1"/>
          <p:nvPr/>
        </p:nvSpPr>
        <p:spPr>
          <a:xfrm>
            <a:off x="297180" y="1244313"/>
            <a:ext cx="8633536" cy="3022871"/>
          </a:xfrm>
          <a:prstGeom prst="rect">
            <a:avLst/>
          </a:prstGeom>
          <a:noFill/>
        </p:spPr>
        <p:txBody>
          <a:bodyPr vert="horz" lIns="67556" tIns="33778" rIns="67556" bIns="33778" rtlCol="0">
            <a:spAutoFit/>
          </a:bodyPr>
          <a:lstStyle/>
          <a:p>
            <a:r>
              <a:rPr lang="en-US" sz="2400" dirty="0">
                <a:solidFill>
                  <a:srgbClr val="0000FF"/>
                </a:solidFill>
                <a:latin typeface="Arial" pitchFamily="34" charset="0"/>
                <a:cs typeface="Arial" pitchFamily="34" charset="0"/>
              </a:rPr>
              <a:t>Mr. Smith organized a scavenger hunt for his students. They had to find all the buried "treasure". The following data shows how many coins each student found.</a:t>
            </a:r>
          </a:p>
          <a:p>
            <a:endParaRPr lang="en-US" sz="2400" dirty="0">
              <a:solidFill>
                <a:srgbClr val="0000FF"/>
              </a:solidFill>
              <a:latin typeface="Arial" pitchFamily="34" charset="0"/>
              <a:cs typeface="Arial" pitchFamily="34" charset="0"/>
            </a:endParaRPr>
          </a:p>
          <a:p>
            <a:r>
              <a:rPr lang="en-US" sz="2400" dirty="0">
                <a:solidFill>
                  <a:srgbClr val="0000FF"/>
                </a:solidFill>
                <a:latin typeface="Arial" pitchFamily="34" charset="0"/>
                <a:cs typeface="Arial" pitchFamily="34" charset="0"/>
              </a:rPr>
              <a:t>10, 7, 3, 8, 2</a:t>
            </a:r>
          </a:p>
          <a:p>
            <a:endParaRPr lang="en-US" sz="2400" dirty="0">
              <a:solidFill>
                <a:srgbClr val="0000FF"/>
              </a:solidFill>
              <a:latin typeface="Arial" pitchFamily="34" charset="0"/>
              <a:cs typeface="Arial" pitchFamily="34" charset="0"/>
            </a:endParaRPr>
          </a:p>
          <a:p>
            <a:r>
              <a:rPr lang="en-US" sz="2400" dirty="0">
                <a:solidFill>
                  <a:srgbClr val="0000FF"/>
                </a:solidFill>
                <a:latin typeface="Arial" pitchFamily="34" charset="0"/>
                <a:cs typeface="Arial" pitchFamily="34" charset="0"/>
              </a:rPr>
              <a:t>Find the mean and median of the data.</a:t>
            </a:r>
          </a:p>
          <a:p>
            <a:r>
              <a:rPr lang="en-US" sz="2400" dirty="0">
                <a:solidFill>
                  <a:srgbClr val="0000FF"/>
                </a:solidFill>
                <a:latin typeface="Arial" pitchFamily="34" charset="0"/>
                <a:cs typeface="Arial" pitchFamily="34" charset="0"/>
              </a:rPr>
              <a:t>What does the mean and median tell us about the data?</a:t>
            </a:r>
          </a:p>
        </p:txBody>
      </p:sp>
    </p:spTree>
    <p:extLst>
      <p:ext uri="{BB962C8B-B14F-4D97-AF65-F5344CB8AC3E}">
        <p14:creationId xmlns:p14="http://schemas.microsoft.com/office/powerpoint/2010/main" xmlns="" val="9257388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45770" y="303116"/>
            <a:ext cx="5726430" cy="2284207"/>
          </a:xfrm>
          <a:prstGeom prst="rect">
            <a:avLst/>
          </a:prstGeom>
          <a:noFill/>
        </p:spPr>
        <p:txBody>
          <a:bodyPr vert="horz" wrap="square" lIns="67556" tIns="33778" rIns="67556" bIns="33778" rtlCol="0">
            <a:spAutoFit/>
          </a:bodyPr>
          <a:lstStyle/>
          <a:p>
            <a:r>
              <a:rPr lang="en-US" sz="2400" b="1" dirty="0">
                <a:solidFill>
                  <a:srgbClr val="0000FF"/>
                </a:solidFill>
                <a:latin typeface="Arial" pitchFamily="34" charset="0"/>
                <a:cs typeface="Arial" pitchFamily="34" charset="0"/>
              </a:rPr>
              <a:t>Find the mode</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                            10, 8, 9, 8, 5</a:t>
            </a:r>
          </a:p>
          <a:p>
            <a:endParaRPr lang="en-US" sz="2400" b="1" dirty="0">
              <a:solidFill>
                <a:srgbClr val="0000FF"/>
              </a:solidFill>
              <a:latin typeface="Arial" pitchFamily="34" charset="0"/>
              <a:cs typeface="Arial" pitchFamily="34" charset="0"/>
            </a:endParaRP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	                             8</a:t>
            </a:r>
          </a:p>
        </p:txBody>
      </p:sp>
      <p:sp>
        <p:nvSpPr>
          <p:cNvPr id="3" name="Freeform 2"/>
          <p:cNvSpPr/>
          <p:nvPr/>
        </p:nvSpPr>
        <p:spPr>
          <a:xfrm>
            <a:off x="3124200" y="1843628"/>
            <a:ext cx="1160032" cy="649502"/>
          </a:xfrm>
          <a:custGeom>
            <a:avLst/>
            <a:gdLst/>
            <a:ahLst/>
            <a:cxnLst/>
            <a:rect l="0" t="0" r="0" b="0"/>
            <a:pathLst>
              <a:path w="1288924" h="1088518">
                <a:moveTo>
                  <a:pt x="0" y="0"/>
                </a:moveTo>
                <a:lnTo>
                  <a:pt x="1288923" y="0"/>
                </a:lnTo>
                <a:lnTo>
                  <a:pt x="1288923" y="1088517"/>
                </a:lnTo>
                <a:lnTo>
                  <a:pt x="0" y="1088517"/>
                </a:lnTo>
                <a:close/>
              </a:path>
            </a:pathLst>
          </a:custGeom>
          <a:solidFill>
            <a:srgbClr val="FFC0CB"/>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7556" tIns="33778" rIns="67556" bIns="33778" rtlCol="0" anchor="ctr"/>
          <a:lstStyle/>
          <a:p>
            <a:pPr algn="ctr"/>
            <a:endParaRPr lang="en-US" sz="2400">
              <a:latin typeface="Arial" pitchFamily="34" charset="0"/>
              <a:cs typeface="Arial" pitchFamily="34" charset="0"/>
            </a:endParaRPr>
          </a:p>
        </p:txBody>
      </p:sp>
      <p:sp>
        <p:nvSpPr>
          <p:cNvPr id="4" name="TextBox 3"/>
          <p:cNvSpPr txBox="1"/>
          <p:nvPr/>
        </p:nvSpPr>
        <p:spPr>
          <a:xfrm>
            <a:off x="457200" y="2493130"/>
            <a:ext cx="8679256" cy="3392203"/>
          </a:xfrm>
          <a:prstGeom prst="rect">
            <a:avLst/>
          </a:prstGeom>
          <a:noFill/>
        </p:spPr>
        <p:txBody>
          <a:bodyPr vert="horz" lIns="67556" tIns="33778" rIns="67556" bIns="33778" rtlCol="0">
            <a:spAutoFit/>
          </a:bodyPr>
          <a:lstStyle/>
          <a:p>
            <a:r>
              <a:rPr lang="en-US" sz="2400" b="1" dirty="0">
                <a:solidFill>
                  <a:srgbClr val="0000FF"/>
                </a:solidFill>
                <a:latin typeface="Arial" pitchFamily="34" charset="0"/>
                <a:cs typeface="Arial" pitchFamily="34" charset="0"/>
              </a:rPr>
              <a:t>Find the mode</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                              1, 2, 3, 4, 5</a:t>
            </a:r>
          </a:p>
          <a:p>
            <a:endParaRPr lang="en-US" sz="2400" b="1" dirty="0">
              <a:solidFill>
                <a:srgbClr val="0000FF"/>
              </a:solidFill>
              <a:latin typeface="Arial" pitchFamily="34" charset="0"/>
              <a:cs typeface="Arial" pitchFamily="34" charset="0"/>
            </a:endParaRP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                                 No mode</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What can be added to the set of data above, so that there are two modes? Three modes?                         </a:t>
            </a:r>
          </a:p>
        </p:txBody>
      </p:sp>
      <p:sp>
        <p:nvSpPr>
          <p:cNvPr id="5" name="Freeform 4"/>
          <p:cNvSpPr/>
          <p:nvPr/>
        </p:nvSpPr>
        <p:spPr>
          <a:xfrm>
            <a:off x="3308985" y="4079657"/>
            <a:ext cx="1233412" cy="691711"/>
          </a:xfrm>
          <a:custGeom>
            <a:avLst/>
            <a:gdLst/>
            <a:ahLst/>
            <a:cxnLst/>
            <a:rect l="0" t="0" r="0" b="0"/>
            <a:pathLst>
              <a:path w="1370458" h="1159257">
                <a:moveTo>
                  <a:pt x="0" y="0"/>
                </a:moveTo>
                <a:lnTo>
                  <a:pt x="1370457" y="0"/>
                </a:lnTo>
                <a:lnTo>
                  <a:pt x="1370457" y="1159256"/>
                </a:lnTo>
                <a:lnTo>
                  <a:pt x="0" y="1159256"/>
                </a:lnTo>
                <a:close/>
              </a:path>
            </a:pathLst>
          </a:custGeom>
          <a:solidFill>
            <a:srgbClr val="FFC0CB"/>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7556" tIns="33778" rIns="67556" bIns="33778"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xmlns="" val="35628236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66750" y="685800"/>
            <a:ext cx="8428351" cy="437548"/>
          </a:xfrm>
          <a:prstGeom prst="rect">
            <a:avLst/>
          </a:prstGeom>
          <a:noFill/>
        </p:spPr>
        <p:txBody>
          <a:bodyPr vert="horz" lIns="67556" tIns="33778" rIns="67556" bIns="33778" rtlCol="0">
            <a:spAutoFit/>
          </a:bodyPr>
          <a:lstStyle/>
          <a:p>
            <a:r>
              <a:rPr lang="en-US" sz="2400" b="1">
                <a:solidFill>
                  <a:srgbClr val="000000"/>
                </a:solidFill>
                <a:latin typeface="Arial" pitchFamily="34" charset="0"/>
                <a:cs typeface="Arial" pitchFamily="34" charset="0"/>
              </a:rPr>
              <a:t>8</a:t>
            </a:r>
          </a:p>
        </p:txBody>
      </p:sp>
      <p:sp>
        <p:nvSpPr>
          <p:cNvPr id="3" name="TextBox 2"/>
          <p:cNvSpPr txBox="1"/>
          <p:nvPr/>
        </p:nvSpPr>
        <p:spPr>
          <a:xfrm>
            <a:off x="1398272" y="685801"/>
            <a:ext cx="7593330" cy="806879"/>
          </a:xfrm>
          <a:prstGeom prst="rect">
            <a:avLst/>
          </a:prstGeom>
          <a:noFill/>
        </p:spPr>
        <p:txBody>
          <a:bodyPr vert="horz" wrap="square" lIns="67556" tIns="33778" rIns="67556" bIns="33778" rtlCol="0">
            <a:spAutoFit/>
          </a:bodyPr>
          <a:lstStyle/>
          <a:p>
            <a:r>
              <a:rPr lang="en-US" sz="2400" b="1" dirty="0">
                <a:solidFill>
                  <a:srgbClr val="000000"/>
                </a:solidFill>
                <a:latin typeface="Arial" pitchFamily="34" charset="0"/>
                <a:cs typeface="Arial" pitchFamily="34" charset="0"/>
              </a:rPr>
              <a:t>What </a:t>
            </a:r>
            <a:r>
              <a:rPr lang="en-US" sz="2400" b="1" dirty="0" smtClean="0">
                <a:solidFill>
                  <a:srgbClr val="000000"/>
                </a:solidFill>
                <a:latin typeface="Arial" pitchFamily="34" charset="0"/>
                <a:cs typeface="Arial" pitchFamily="34" charset="0"/>
              </a:rPr>
              <a:t>number(s) can </a:t>
            </a:r>
            <a:r>
              <a:rPr lang="en-US" sz="2400" b="1" dirty="0">
                <a:solidFill>
                  <a:srgbClr val="000000"/>
                </a:solidFill>
                <a:latin typeface="Arial" pitchFamily="34" charset="0"/>
                <a:cs typeface="Arial" pitchFamily="34" charset="0"/>
              </a:rPr>
              <a:t>be added to the data set so that there are </a:t>
            </a:r>
            <a:r>
              <a:rPr lang="fr-FR" sz="2400" b="1" dirty="0">
                <a:solidFill>
                  <a:srgbClr val="000000"/>
                </a:solidFill>
                <a:latin typeface="Arial" pitchFamily="34" charset="0"/>
                <a:cs typeface="Arial" pitchFamily="34" charset="0"/>
              </a:rPr>
              <a:t>2 modes: 3, 5, 7, 9, 11, 13, 15 ?</a:t>
            </a:r>
            <a:endParaRPr lang="en-US" sz="2400" b="1" dirty="0">
              <a:solidFill>
                <a:srgbClr val="000000"/>
              </a:solidFill>
              <a:latin typeface="Arial" pitchFamily="34" charset="0"/>
              <a:cs typeface="Arial" pitchFamily="34" charset="0"/>
            </a:endParaRPr>
          </a:p>
        </p:txBody>
      </p:sp>
      <p:sp>
        <p:nvSpPr>
          <p:cNvPr id="4" name="TextBox 3"/>
          <p:cNvSpPr txBox="1"/>
          <p:nvPr/>
        </p:nvSpPr>
        <p:spPr>
          <a:xfrm>
            <a:off x="2133600" y="1551296"/>
            <a:ext cx="1520190" cy="437548"/>
          </a:xfrm>
          <a:prstGeom prst="rect">
            <a:avLst/>
          </a:prstGeom>
          <a:noFill/>
        </p:spPr>
        <p:txBody>
          <a:bodyPr vert="horz" lIns="67556" tIns="33778" rIns="67556" bIns="33778" rtlCol="0">
            <a:spAutoFit/>
          </a:bodyPr>
          <a:lstStyle/>
          <a:p>
            <a:r>
              <a:rPr lang="en-US" sz="2400" b="1" dirty="0">
                <a:solidFill>
                  <a:srgbClr val="000000"/>
                </a:solidFill>
                <a:latin typeface="Arial" pitchFamily="34" charset="0"/>
                <a:cs typeface="Arial" pitchFamily="34" charset="0"/>
              </a:rPr>
              <a:t>A</a:t>
            </a:r>
          </a:p>
        </p:txBody>
      </p:sp>
      <p:sp>
        <p:nvSpPr>
          <p:cNvPr id="5" name="TextBox 4"/>
          <p:cNvSpPr txBox="1"/>
          <p:nvPr/>
        </p:nvSpPr>
        <p:spPr>
          <a:xfrm>
            <a:off x="2865120" y="1551296"/>
            <a:ext cx="1520190" cy="437548"/>
          </a:xfrm>
          <a:prstGeom prst="rect">
            <a:avLst/>
          </a:prstGeom>
          <a:noFill/>
        </p:spPr>
        <p:txBody>
          <a:bodyPr vert="horz" lIns="67556" tIns="33778" rIns="67556" bIns="33778" rtlCol="0">
            <a:spAutoFit/>
          </a:bodyPr>
          <a:lstStyle/>
          <a:p>
            <a:r>
              <a:rPr lang="en-US" sz="2400" b="1">
                <a:solidFill>
                  <a:srgbClr val="000000"/>
                </a:solidFill>
                <a:latin typeface="Arial" pitchFamily="34" charset="0"/>
                <a:cs typeface="Arial" pitchFamily="34" charset="0"/>
              </a:rPr>
              <a:t>3</a:t>
            </a:r>
          </a:p>
        </p:txBody>
      </p:sp>
      <p:sp>
        <p:nvSpPr>
          <p:cNvPr id="6" name="TextBox 5"/>
          <p:cNvSpPr txBox="1"/>
          <p:nvPr/>
        </p:nvSpPr>
        <p:spPr>
          <a:xfrm>
            <a:off x="2133600" y="1937685"/>
            <a:ext cx="1520190" cy="437548"/>
          </a:xfrm>
          <a:prstGeom prst="rect">
            <a:avLst/>
          </a:prstGeom>
          <a:noFill/>
        </p:spPr>
        <p:txBody>
          <a:bodyPr vert="horz" lIns="67556" tIns="33778" rIns="67556" bIns="33778" rtlCol="0">
            <a:spAutoFit/>
          </a:bodyPr>
          <a:lstStyle/>
          <a:p>
            <a:r>
              <a:rPr lang="en-US" sz="2400" b="1" dirty="0">
                <a:solidFill>
                  <a:srgbClr val="000000"/>
                </a:solidFill>
                <a:latin typeface="Arial" pitchFamily="34" charset="0"/>
                <a:cs typeface="Arial" pitchFamily="34" charset="0"/>
              </a:rPr>
              <a:t>B</a:t>
            </a:r>
          </a:p>
        </p:txBody>
      </p:sp>
      <p:sp>
        <p:nvSpPr>
          <p:cNvPr id="7" name="TextBox 6"/>
          <p:cNvSpPr txBox="1"/>
          <p:nvPr/>
        </p:nvSpPr>
        <p:spPr>
          <a:xfrm>
            <a:off x="2865120" y="1937685"/>
            <a:ext cx="1520190" cy="437548"/>
          </a:xfrm>
          <a:prstGeom prst="rect">
            <a:avLst/>
          </a:prstGeom>
          <a:noFill/>
        </p:spPr>
        <p:txBody>
          <a:bodyPr vert="horz" lIns="67556" tIns="33778" rIns="67556" bIns="33778" rtlCol="0">
            <a:spAutoFit/>
          </a:bodyPr>
          <a:lstStyle/>
          <a:p>
            <a:r>
              <a:rPr lang="en-US" sz="2400" b="1">
                <a:solidFill>
                  <a:srgbClr val="000000"/>
                </a:solidFill>
                <a:latin typeface="Arial" pitchFamily="34" charset="0"/>
                <a:cs typeface="Arial" pitchFamily="34" charset="0"/>
              </a:rPr>
              <a:t>6</a:t>
            </a:r>
          </a:p>
        </p:txBody>
      </p:sp>
      <p:sp>
        <p:nvSpPr>
          <p:cNvPr id="8" name="TextBox 7"/>
          <p:cNvSpPr txBox="1"/>
          <p:nvPr/>
        </p:nvSpPr>
        <p:spPr>
          <a:xfrm>
            <a:off x="2133600" y="2313296"/>
            <a:ext cx="1520190" cy="437548"/>
          </a:xfrm>
          <a:prstGeom prst="rect">
            <a:avLst/>
          </a:prstGeom>
          <a:noFill/>
        </p:spPr>
        <p:txBody>
          <a:bodyPr vert="horz" lIns="67556" tIns="33778" rIns="67556" bIns="33778" rtlCol="0">
            <a:spAutoFit/>
          </a:bodyPr>
          <a:lstStyle/>
          <a:p>
            <a:r>
              <a:rPr lang="en-US" sz="2400" b="1">
                <a:solidFill>
                  <a:srgbClr val="000000"/>
                </a:solidFill>
                <a:latin typeface="Arial" pitchFamily="34" charset="0"/>
                <a:cs typeface="Arial" pitchFamily="34" charset="0"/>
              </a:rPr>
              <a:t>C</a:t>
            </a:r>
          </a:p>
        </p:txBody>
      </p:sp>
      <p:sp>
        <p:nvSpPr>
          <p:cNvPr id="9" name="TextBox 8"/>
          <p:cNvSpPr txBox="1"/>
          <p:nvPr/>
        </p:nvSpPr>
        <p:spPr>
          <a:xfrm>
            <a:off x="2865120" y="2313296"/>
            <a:ext cx="1520190" cy="437548"/>
          </a:xfrm>
          <a:prstGeom prst="rect">
            <a:avLst/>
          </a:prstGeom>
          <a:noFill/>
        </p:spPr>
        <p:txBody>
          <a:bodyPr vert="horz" lIns="67556" tIns="33778" rIns="67556" bIns="33778" rtlCol="0">
            <a:spAutoFit/>
          </a:bodyPr>
          <a:lstStyle/>
          <a:p>
            <a:r>
              <a:rPr lang="en-US" sz="2400" b="1">
                <a:solidFill>
                  <a:srgbClr val="000000"/>
                </a:solidFill>
                <a:latin typeface="Arial" pitchFamily="34" charset="0"/>
                <a:cs typeface="Arial" pitchFamily="34" charset="0"/>
              </a:rPr>
              <a:t>8</a:t>
            </a:r>
          </a:p>
        </p:txBody>
      </p:sp>
      <p:sp>
        <p:nvSpPr>
          <p:cNvPr id="10" name="TextBox 9"/>
          <p:cNvSpPr txBox="1"/>
          <p:nvPr/>
        </p:nvSpPr>
        <p:spPr>
          <a:xfrm>
            <a:off x="2133600" y="2686634"/>
            <a:ext cx="1520190" cy="437548"/>
          </a:xfrm>
          <a:prstGeom prst="rect">
            <a:avLst/>
          </a:prstGeom>
          <a:noFill/>
        </p:spPr>
        <p:txBody>
          <a:bodyPr vert="horz" lIns="67556" tIns="33778" rIns="67556" bIns="33778" rtlCol="0">
            <a:spAutoFit/>
          </a:bodyPr>
          <a:lstStyle/>
          <a:p>
            <a:r>
              <a:rPr lang="en-US" sz="2400" b="1">
                <a:solidFill>
                  <a:srgbClr val="000000"/>
                </a:solidFill>
                <a:latin typeface="Arial" pitchFamily="34" charset="0"/>
                <a:cs typeface="Arial" pitchFamily="34" charset="0"/>
              </a:rPr>
              <a:t>D</a:t>
            </a:r>
          </a:p>
        </p:txBody>
      </p:sp>
      <p:sp>
        <p:nvSpPr>
          <p:cNvPr id="11" name="TextBox 10"/>
          <p:cNvSpPr txBox="1"/>
          <p:nvPr/>
        </p:nvSpPr>
        <p:spPr>
          <a:xfrm>
            <a:off x="2865120" y="2686634"/>
            <a:ext cx="1520190" cy="437548"/>
          </a:xfrm>
          <a:prstGeom prst="rect">
            <a:avLst/>
          </a:prstGeom>
          <a:noFill/>
        </p:spPr>
        <p:txBody>
          <a:bodyPr vert="horz" lIns="67556" tIns="33778" rIns="67556" bIns="33778" rtlCol="0">
            <a:spAutoFit/>
          </a:bodyPr>
          <a:lstStyle/>
          <a:p>
            <a:r>
              <a:rPr lang="en-US" sz="2400" b="1">
                <a:solidFill>
                  <a:srgbClr val="000000"/>
                </a:solidFill>
                <a:latin typeface="Arial" pitchFamily="34" charset="0"/>
                <a:cs typeface="Arial" pitchFamily="34" charset="0"/>
              </a:rPr>
              <a:t>9</a:t>
            </a:r>
          </a:p>
        </p:txBody>
      </p:sp>
      <p:sp>
        <p:nvSpPr>
          <p:cNvPr id="12" name="TextBox 11"/>
          <p:cNvSpPr txBox="1"/>
          <p:nvPr/>
        </p:nvSpPr>
        <p:spPr>
          <a:xfrm>
            <a:off x="2133600" y="3143834"/>
            <a:ext cx="1657350" cy="437548"/>
          </a:xfrm>
          <a:prstGeom prst="rect">
            <a:avLst/>
          </a:prstGeom>
          <a:noFill/>
        </p:spPr>
        <p:txBody>
          <a:bodyPr vert="horz" lIns="67556" tIns="33778" rIns="67556" bIns="33778" rtlCol="0">
            <a:spAutoFit/>
          </a:bodyPr>
          <a:lstStyle/>
          <a:p>
            <a:r>
              <a:rPr lang="en-US" sz="2400" b="1">
                <a:solidFill>
                  <a:srgbClr val="000000"/>
                </a:solidFill>
                <a:latin typeface="Arial" pitchFamily="34" charset="0"/>
                <a:cs typeface="Arial" pitchFamily="34" charset="0"/>
              </a:rPr>
              <a:t>E</a:t>
            </a:r>
          </a:p>
        </p:txBody>
      </p:sp>
      <p:sp>
        <p:nvSpPr>
          <p:cNvPr id="13" name="TextBox 12"/>
          <p:cNvSpPr txBox="1"/>
          <p:nvPr/>
        </p:nvSpPr>
        <p:spPr>
          <a:xfrm>
            <a:off x="2865120" y="3143834"/>
            <a:ext cx="1657350" cy="437548"/>
          </a:xfrm>
          <a:prstGeom prst="rect">
            <a:avLst/>
          </a:prstGeom>
          <a:noFill/>
        </p:spPr>
        <p:txBody>
          <a:bodyPr vert="horz" lIns="67556" tIns="33778" rIns="67556" bIns="33778" rtlCol="0">
            <a:spAutoFit/>
          </a:bodyPr>
          <a:lstStyle/>
          <a:p>
            <a:r>
              <a:rPr lang="en-US" sz="2400" b="1">
                <a:solidFill>
                  <a:srgbClr val="000000"/>
                </a:solidFill>
                <a:latin typeface="Arial" pitchFamily="34" charset="0"/>
                <a:cs typeface="Arial" pitchFamily="34" charset="0"/>
              </a:rPr>
              <a:t>10</a:t>
            </a:r>
          </a:p>
        </p:txBody>
      </p:sp>
      <p:pic>
        <p:nvPicPr>
          <p:cNvPr id="21" name="Picture 2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67640" y="190710"/>
            <a:ext cx="3108960" cy="37890"/>
          </a:xfrm>
          <a:prstGeom prst="rect">
            <a:avLst/>
          </a:prstGeom>
          <a:solidFill>
            <a:scrgbClr r="0" g="0" b="0">
              <a:alpha val="0"/>
            </a:scrgbClr>
          </a:solidFill>
        </p:spPr>
      </p:pic>
      <p:sp>
        <p:nvSpPr>
          <p:cNvPr id="23" name="Oval 22"/>
          <p:cNvSpPr/>
          <p:nvPr/>
        </p:nvSpPr>
        <p:spPr>
          <a:xfrm>
            <a:off x="1524000" y="1621808"/>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4" name="Oval 23"/>
          <p:cNvSpPr/>
          <p:nvPr/>
        </p:nvSpPr>
        <p:spPr>
          <a:xfrm>
            <a:off x="1524000" y="2020717"/>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5" name="Oval 24"/>
          <p:cNvSpPr/>
          <p:nvPr/>
        </p:nvSpPr>
        <p:spPr>
          <a:xfrm>
            <a:off x="1524000" y="2401717"/>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6" name="Oval 25"/>
          <p:cNvSpPr/>
          <p:nvPr/>
        </p:nvSpPr>
        <p:spPr>
          <a:xfrm>
            <a:off x="1524000" y="2782717"/>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7" name="Oval 26"/>
          <p:cNvSpPr/>
          <p:nvPr/>
        </p:nvSpPr>
        <p:spPr>
          <a:xfrm>
            <a:off x="1524000" y="32004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1751652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09600" y="670192"/>
            <a:ext cx="8428351"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9</a:t>
            </a:r>
          </a:p>
        </p:txBody>
      </p:sp>
      <p:sp>
        <p:nvSpPr>
          <p:cNvPr id="3" name="TextBox 2"/>
          <p:cNvSpPr txBox="1"/>
          <p:nvPr/>
        </p:nvSpPr>
        <p:spPr>
          <a:xfrm>
            <a:off x="1341120" y="670192"/>
            <a:ext cx="7696831" cy="929990"/>
          </a:xfrm>
          <a:prstGeom prst="rect">
            <a:avLst/>
          </a:prstGeom>
          <a:noFill/>
        </p:spPr>
        <p:txBody>
          <a:bodyPr vert="horz" wrap="square" lIns="67556" tIns="33778" rIns="67556" bIns="33778" rtlCol="0">
            <a:spAutoFit/>
          </a:bodyPr>
          <a:lstStyle/>
          <a:p>
            <a:r>
              <a:rPr lang="en-US" sz="2800" b="1" dirty="0">
                <a:solidFill>
                  <a:srgbClr val="000000"/>
                </a:solidFill>
                <a:latin typeface="Arial" pitchFamily="34" charset="0"/>
                <a:cs typeface="Arial" pitchFamily="34" charset="0"/>
              </a:rPr>
              <a:t>What value(s) must be eliminated so that  data set has 1 </a:t>
            </a:r>
            <a:r>
              <a:rPr lang="fr-FR" sz="2800" b="1" dirty="0">
                <a:solidFill>
                  <a:srgbClr val="000000"/>
                </a:solidFill>
                <a:latin typeface="Arial" pitchFamily="34" charset="0"/>
                <a:cs typeface="Arial" pitchFamily="34" charset="0"/>
              </a:rPr>
              <a:t>mode: 2, 2, 3, 3, 5, 6 ?</a:t>
            </a:r>
            <a:endParaRPr lang="en-US" sz="2800" b="1" dirty="0">
              <a:solidFill>
                <a:srgbClr val="000000"/>
              </a:solidFill>
              <a:latin typeface="Arial" pitchFamily="34" charset="0"/>
              <a:cs typeface="Arial" pitchFamily="34" charset="0"/>
            </a:endParaRP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80010" y="114510"/>
            <a:ext cx="3657600" cy="37890"/>
          </a:xfrm>
          <a:prstGeom prst="rect">
            <a:avLst/>
          </a:prstGeom>
          <a:solidFill>
            <a:scrgbClr r="0" g="0" b="0">
              <a:alpha val="0"/>
            </a:scrgbClr>
          </a:solidFill>
        </p:spPr>
      </p:pic>
    </p:spTree>
    <p:extLst>
      <p:ext uri="{BB962C8B-B14F-4D97-AF65-F5344CB8AC3E}">
        <p14:creationId xmlns:p14="http://schemas.microsoft.com/office/powerpoint/2010/main" xmlns="" val="6496841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57200" y="683452"/>
            <a:ext cx="6029672"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10</a:t>
            </a:r>
          </a:p>
        </p:txBody>
      </p:sp>
      <p:sp>
        <p:nvSpPr>
          <p:cNvPr id="3" name="TextBox 2"/>
          <p:cNvSpPr txBox="1"/>
          <p:nvPr/>
        </p:nvSpPr>
        <p:spPr>
          <a:xfrm>
            <a:off x="1188720" y="683452"/>
            <a:ext cx="6736080" cy="499103"/>
          </a:xfrm>
          <a:prstGeom prst="rect">
            <a:avLst/>
          </a:prstGeom>
          <a:noFill/>
        </p:spPr>
        <p:txBody>
          <a:bodyPr vert="horz" wrap="square" lIns="67556" tIns="33778" rIns="67556" bIns="33778" rtlCol="0">
            <a:spAutoFit/>
          </a:bodyPr>
          <a:lstStyle/>
          <a:p>
            <a:r>
              <a:rPr lang="en-US" sz="2800" b="1" dirty="0">
                <a:solidFill>
                  <a:srgbClr val="000000"/>
                </a:solidFill>
                <a:latin typeface="Arial" pitchFamily="34" charset="0"/>
                <a:cs typeface="Arial" pitchFamily="34" charset="0"/>
              </a:rPr>
              <a:t>Find the mode(s): 3, 4, 4, 5, 5, 6, 7, 8, 9 </a:t>
            </a:r>
          </a:p>
        </p:txBody>
      </p:sp>
      <p:sp>
        <p:nvSpPr>
          <p:cNvPr id="4" name="TextBox 3"/>
          <p:cNvSpPr txBox="1"/>
          <p:nvPr/>
        </p:nvSpPr>
        <p:spPr>
          <a:xfrm>
            <a:off x="2057400" y="1524001"/>
            <a:ext cx="1551280" cy="499103"/>
          </a:xfrm>
          <a:prstGeom prst="rect">
            <a:avLst/>
          </a:prstGeom>
          <a:noFill/>
        </p:spPr>
        <p:txBody>
          <a:bodyPr vert="horz" lIns="67556" tIns="33778" rIns="67556" bIns="33778" rtlCol="0">
            <a:spAutoFit/>
          </a:bodyPr>
          <a:lstStyle/>
          <a:p>
            <a:r>
              <a:rPr lang="en-US" sz="2800" b="1" dirty="0">
                <a:solidFill>
                  <a:srgbClr val="000000"/>
                </a:solidFill>
                <a:latin typeface="Arial" pitchFamily="34" charset="0"/>
                <a:cs typeface="Arial" pitchFamily="34" charset="0"/>
              </a:rPr>
              <a:t>A</a:t>
            </a:r>
          </a:p>
        </p:txBody>
      </p:sp>
      <p:sp>
        <p:nvSpPr>
          <p:cNvPr id="5" name="TextBox 4"/>
          <p:cNvSpPr txBox="1"/>
          <p:nvPr/>
        </p:nvSpPr>
        <p:spPr>
          <a:xfrm>
            <a:off x="2788920" y="1524001"/>
            <a:ext cx="155128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4 </a:t>
            </a:r>
          </a:p>
        </p:txBody>
      </p:sp>
      <p:sp>
        <p:nvSpPr>
          <p:cNvPr id="6" name="TextBox 5"/>
          <p:cNvSpPr txBox="1"/>
          <p:nvPr/>
        </p:nvSpPr>
        <p:spPr>
          <a:xfrm>
            <a:off x="2057400" y="1902895"/>
            <a:ext cx="148270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B</a:t>
            </a:r>
          </a:p>
        </p:txBody>
      </p:sp>
      <p:sp>
        <p:nvSpPr>
          <p:cNvPr id="7" name="TextBox 6"/>
          <p:cNvSpPr txBox="1"/>
          <p:nvPr/>
        </p:nvSpPr>
        <p:spPr>
          <a:xfrm>
            <a:off x="2788920" y="1902897"/>
            <a:ext cx="148270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5</a:t>
            </a:r>
          </a:p>
        </p:txBody>
      </p:sp>
      <p:sp>
        <p:nvSpPr>
          <p:cNvPr id="8" name="TextBox 7"/>
          <p:cNvSpPr txBox="1"/>
          <p:nvPr/>
        </p:nvSpPr>
        <p:spPr>
          <a:xfrm>
            <a:off x="2057400" y="2281790"/>
            <a:ext cx="157414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C</a:t>
            </a:r>
          </a:p>
        </p:txBody>
      </p:sp>
      <p:sp>
        <p:nvSpPr>
          <p:cNvPr id="9" name="TextBox 8"/>
          <p:cNvSpPr txBox="1"/>
          <p:nvPr/>
        </p:nvSpPr>
        <p:spPr>
          <a:xfrm>
            <a:off x="2788920" y="2281790"/>
            <a:ext cx="157414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9 </a:t>
            </a:r>
          </a:p>
        </p:txBody>
      </p:sp>
      <p:sp>
        <p:nvSpPr>
          <p:cNvPr id="10" name="TextBox 9"/>
          <p:cNvSpPr txBox="1"/>
          <p:nvPr/>
        </p:nvSpPr>
        <p:spPr>
          <a:xfrm>
            <a:off x="2057400" y="2660686"/>
            <a:ext cx="264856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D</a:t>
            </a:r>
          </a:p>
        </p:txBody>
      </p:sp>
      <p:sp>
        <p:nvSpPr>
          <p:cNvPr id="11" name="TextBox 10"/>
          <p:cNvSpPr txBox="1"/>
          <p:nvPr/>
        </p:nvSpPr>
        <p:spPr>
          <a:xfrm>
            <a:off x="2788920" y="2660686"/>
            <a:ext cx="264856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No mode</a:t>
            </a:r>
          </a:p>
        </p:txBody>
      </p:sp>
      <p:pic>
        <p:nvPicPr>
          <p:cNvPr id="19" name="Picture 18"/>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80010" y="114510"/>
            <a:ext cx="3108960" cy="37890"/>
          </a:xfrm>
          <a:prstGeom prst="rect">
            <a:avLst/>
          </a:prstGeom>
          <a:solidFill>
            <a:scrgbClr r="0" g="0" b="0">
              <a:alpha val="0"/>
            </a:scrgbClr>
          </a:solidFill>
        </p:spPr>
      </p:pic>
      <p:sp>
        <p:nvSpPr>
          <p:cNvPr id="21" name="Oval 20"/>
          <p:cNvSpPr/>
          <p:nvPr/>
        </p:nvSpPr>
        <p:spPr>
          <a:xfrm>
            <a:off x="1524000" y="1621808"/>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524000" y="2020717"/>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524000" y="2401717"/>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4" name="Oval 23"/>
          <p:cNvSpPr/>
          <p:nvPr/>
        </p:nvSpPr>
        <p:spPr>
          <a:xfrm>
            <a:off x="1524000" y="2782717"/>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11533365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57202" y="685801"/>
            <a:ext cx="859416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11</a:t>
            </a:r>
          </a:p>
        </p:txBody>
      </p:sp>
      <p:sp>
        <p:nvSpPr>
          <p:cNvPr id="3" name="TextBox 2"/>
          <p:cNvSpPr txBox="1"/>
          <p:nvPr/>
        </p:nvSpPr>
        <p:spPr>
          <a:xfrm>
            <a:off x="1188719" y="685802"/>
            <a:ext cx="7955281" cy="1791764"/>
          </a:xfrm>
          <a:prstGeom prst="rect">
            <a:avLst/>
          </a:prstGeom>
          <a:noFill/>
        </p:spPr>
        <p:txBody>
          <a:bodyPr vert="horz" wrap="square" lIns="67556" tIns="33778" rIns="67556" bIns="33778" rtlCol="0">
            <a:spAutoFit/>
          </a:bodyPr>
          <a:lstStyle/>
          <a:p>
            <a:r>
              <a:rPr lang="en-US" sz="2800" b="1" dirty="0">
                <a:solidFill>
                  <a:srgbClr val="000000"/>
                </a:solidFill>
                <a:latin typeface="Arial" pitchFamily="34" charset="0"/>
                <a:cs typeface="Arial" pitchFamily="34" charset="0"/>
              </a:rPr>
              <a:t>What number can be added to the data set below so that the mode is 7?</a:t>
            </a:r>
          </a:p>
          <a:p>
            <a:endParaRPr lang="en-US" sz="2800" b="1" dirty="0">
              <a:solidFill>
                <a:srgbClr val="000000"/>
              </a:solidFill>
              <a:latin typeface="Arial" pitchFamily="34" charset="0"/>
              <a:cs typeface="Arial" pitchFamily="34" charset="0"/>
            </a:endParaRPr>
          </a:p>
          <a:p>
            <a:r>
              <a:rPr lang="en-US" sz="2800" b="1" dirty="0">
                <a:solidFill>
                  <a:srgbClr val="000000"/>
                </a:solidFill>
                <a:latin typeface="Arial" pitchFamily="34" charset="0"/>
                <a:cs typeface="Arial" pitchFamily="34" charset="0"/>
              </a:rPr>
              <a:t>5, 3, 4, 4, 6, 9, 7, 7</a:t>
            </a: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57150" y="190710"/>
            <a:ext cx="3657600" cy="37890"/>
          </a:xfrm>
          <a:prstGeom prst="rect">
            <a:avLst/>
          </a:prstGeom>
          <a:solidFill>
            <a:scrgbClr r="0" g="0" b="0">
              <a:alpha val="0"/>
            </a:scrgbClr>
          </a:solidFill>
        </p:spPr>
      </p:pic>
    </p:spTree>
    <p:extLst>
      <p:ext uri="{BB962C8B-B14F-4D97-AF65-F5344CB8AC3E}">
        <p14:creationId xmlns:p14="http://schemas.microsoft.com/office/powerpoint/2010/main" xmlns="" val="39896520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794510" y="969041"/>
            <a:ext cx="6892290" cy="1545543"/>
          </a:xfrm>
          <a:prstGeom prst="rect">
            <a:avLst/>
          </a:prstGeom>
          <a:noFill/>
        </p:spPr>
        <p:txBody>
          <a:bodyPr vert="horz" wrap="square" lIns="67556" tIns="33778" rIns="67556" bIns="33778" rtlCol="0">
            <a:spAutoFit/>
          </a:bodyPr>
          <a:lstStyle/>
          <a:p>
            <a:r>
              <a:rPr lang="en-US" sz="4800" b="1" dirty="0">
                <a:solidFill>
                  <a:srgbClr val="0000FF"/>
                </a:solidFill>
                <a:latin typeface="Arial" pitchFamily="34" charset="0"/>
                <a:cs typeface="Arial" pitchFamily="34" charset="0"/>
              </a:rPr>
              <a:t>Central Tendency </a:t>
            </a:r>
          </a:p>
          <a:p>
            <a:r>
              <a:rPr lang="en-US" sz="4800" b="1" dirty="0">
                <a:solidFill>
                  <a:srgbClr val="0000FF"/>
                </a:solidFill>
                <a:latin typeface="Arial" pitchFamily="34" charset="0"/>
                <a:cs typeface="Arial" pitchFamily="34" charset="0"/>
              </a:rPr>
              <a:t>Application Problems</a:t>
            </a:r>
          </a:p>
        </p:txBody>
      </p:sp>
      <p:grpSp>
        <p:nvGrpSpPr>
          <p:cNvPr id="4" name="Group 3"/>
          <p:cNvGrpSpPr/>
          <p:nvPr/>
        </p:nvGrpSpPr>
        <p:grpSpPr>
          <a:xfrm>
            <a:off x="6177654" y="2597921"/>
            <a:ext cx="1463040" cy="831080"/>
            <a:chOff x="6177654" y="2438400"/>
            <a:chExt cx="1463040" cy="831080"/>
          </a:xfrm>
        </p:grpSpPr>
        <p:sp>
          <p:nvSpPr>
            <p:cNvPr id="5" name="TextBox 4">
              <a:hlinkClick r:id="rId2" action="ppaction://hlinksldjump"/>
            </p:cNvPr>
            <p:cNvSpPr txBox="1"/>
            <p:nvPr/>
          </p:nvSpPr>
          <p:spPr>
            <a:xfrm>
              <a:off x="6177654" y="2451582"/>
              <a:ext cx="1463040" cy="806898"/>
            </a:xfrm>
            <a:prstGeom prst="rect">
              <a:avLst/>
            </a:prstGeom>
            <a:noFill/>
          </p:spPr>
          <p:txBody>
            <a:bodyPr vert="horz" lIns="67574" tIns="33787" rIns="67574" bIns="33787" rtlCol="0">
              <a:spAutoFit/>
            </a:bodyPr>
            <a:lstStyle/>
            <a:p>
              <a:pPr algn="ctr"/>
              <a:r>
                <a:rPr lang="en-US" sz="1600" i="1" dirty="0">
                  <a:solidFill>
                    <a:srgbClr val="0000FF"/>
                  </a:solidFill>
                  <a:latin typeface="Arial" pitchFamily="34" charset="0"/>
                  <a:cs typeface="Arial" pitchFamily="34" charset="0"/>
                </a:rPr>
                <a:t>Return to</a:t>
              </a:r>
            </a:p>
            <a:p>
              <a:pPr algn="ctr"/>
              <a:r>
                <a:rPr lang="en-US" sz="1600" i="1" dirty="0">
                  <a:solidFill>
                    <a:srgbClr val="0000FF"/>
                  </a:solidFill>
                  <a:latin typeface="Arial" pitchFamily="34" charset="0"/>
                  <a:cs typeface="Arial" pitchFamily="34" charset="0"/>
                </a:rPr>
                <a:t>Table of</a:t>
              </a:r>
            </a:p>
            <a:p>
              <a:pPr algn="ctr"/>
              <a:r>
                <a:rPr lang="en-US" sz="1600" i="1" dirty="0">
                  <a:solidFill>
                    <a:srgbClr val="0000FF"/>
                  </a:solidFill>
                  <a:latin typeface="Arial" pitchFamily="34" charset="0"/>
                  <a:cs typeface="Arial" pitchFamily="34" charset="0"/>
                </a:rPr>
                <a:t>Contents</a:t>
              </a:r>
            </a:p>
          </p:txBody>
        </p:sp>
        <p:sp>
          <p:nvSpPr>
            <p:cNvPr id="6" name="Freeform 5">
              <a:hlinkClick r:id="rId2" action="ppaction://hlinksldjump"/>
            </p:cNvPr>
            <p:cNvSpPr/>
            <p:nvPr/>
          </p:nvSpPr>
          <p:spPr>
            <a:xfrm>
              <a:off x="6276636" y="2438400"/>
              <a:ext cx="1336349" cy="831080"/>
            </a:xfrm>
            <a:custGeom>
              <a:avLst/>
              <a:gdLst/>
              <a:ahLst/>
              <a:cxnLst/>
              <a:rect l="0" t="0" r="0" b="0"/>
              <a:pathLst>
                <a:path w="1827024" h="530100">
                  <a:moveTo>
                    <a:pt x="0" y="0"/>
                  </a:moveTo>
                  <a:lnTo>
                    <a:pt x="1827023" y="0"/>
                  </a:lnTo>
                  <a:lnTo>
                    <a:pt x="1827023" y="530099"/>
                  </a:lnTo>
                  <a:lnTo>
                    <a:pt x="0" y="530099"/>
                  </a:lnTo>
                  <a:close/>
                </a:path>
              </a:pathLst>
            </a:custGeom>
            <a:solidFill>
              <a:schemeClr val="accent1">
                <a:alpha val="1000"/>
              </a:schemeClr>
            </a:solidFill>
            <a:ln w="38100"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9028" tIns="34514" rIns="69028" bIns="34514" anchor="ctr"/>
            <a:lstStyle/>
            <a:p>
              <a:pPr algn="ctr" defTabSz="805827">
                <a:defRPr/>
              </a:pPr>
              <a:endParaRPr lang="en-US" dirty="0">
                <a:solidFill>
                  <a:schemeClr val="tx1"/>
                </a:solidFill>
              </a:endParaRPr>
            </a:p>
          </p:txBody>
        </p:sp>
      </p:grpSp>
    </p:spTree>
    <p:extLst>
      <p:ext uri="{BB962C8B-B14F-4D97-AF65-F5344CB8AC3E}">
        <p14:creationId xmlns:p14="http://schemas.microsoft.com/office/powerpoint/2010/main" xmlns="" val="28473072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74320" y="1"/>
            <a:ext cx="8869680" cy="6685412"/>
          </a:xfrm>
          <a:prstGeom prst="rect">
            <a:avLst/>
          </a:prstGeom>
          <a:noFill/>
        </p:spPr>
        <p:txBody>
          <a:bodyPr vert="horz" wrap="square" lIns="67556" tIns="33778" rIns="67556" bIns="33778" rtlCol="0">
            <a:spAutoFit/>
          </a:bodyPr>
          <a:lstStyle/>
          <a:p>
            <a:endParaRPr lang="en-US" sz="2400" dirty="0">
              <a:latin typeface="Arial" pitchFamily="34" charset="0"/>
              <a:cs typeface="Arial" pitchFamily="34" charset="0"/>
            </a:endParaRPr>
          </a:p>
          <a:p>
            <a:r>
              <a:rPr lang="en-US" sz="2400" dirty="0">
                <a:solidFill>
                  <a:srgbClr val="0000FF"/>
                </a:solidFill>
                <a:latin typeface="Arial" pitchFamily="34" charset="0"/>
                <a:cs typeface="Arial" pitchFamily="34" charset="0"/>
              </a:rPr>
              <a:t>Jae bought gifts that cost $24, $26, $20 and $18.  She has one more gift to buy and wants her mean cost to be $24.                   What should she spend for the last gift?</a:t>
            </a:r>
          </a:p>
          <a:p>
            <a:endParaRPr lang="en-US" sz="1000" dirty="0">
              <a:solidFill>
                <a:srgbClr val="0000FF"/>
              </a:solidFill>
              <a:latin typeface="Arial" pitchFamily="34" charset="0"/>
              <a:cs typeface="Arial" pitchFamily="34" charset="0"/>
            </a:endParaRPr>
          </a:p>
          <a:p>
            <a:r>
              <a:rPr lang="en-US" sz="2400" dirty="0">
                <a:solidFill>
                  <a:srgbClr val="0000FF"/>
                </a:solidFill>
                <a:latin typeface="Arial" pitchFamily="34" charset="0"/>
                <a:cs typeface="Arial" pitchFamily="34" charset="0"/>
              </a:rPr>
              <a:t>3 </a:t>
            </a:r>
            <a:r>
              <a:rPr lang="en-US" sz="2400" i="1" dirty="0">
                <a:solidFill>
                  <a:srgbClr val="0000FF"/>
                </a:solidFill>
                <a:latin typeface="Arial" pitchFamily="34" charset="0"/>
                <a:cs typeface="Arial" pitchFamily="34" charset="0"/>
              </a:rPr>
              <a:t>Methods</a:t>
            </a:r>
            <a:r>
              <a:rPr lang="en-US" sz="2400" dirty="0">
                <a:solidFill>
                  <a:srgbClr val="0000FF"/>
                </a:solidFill>
                <a:latin typeface="Arial" pitchFamily="34" charset="0"/>
                <a:cs typeface="Arial" pitchFamily="34" charset="0"/>
              </a:rPr>
              <a:t>:</a:t>
            </a:r>
          </a:p>
          <a:p>
            <a:endParaRPr lang="en-US" sz="1200" dirty="0">
              <a:solidFill>
                <a:srgbClr val="0000FF"/>
              </a:solidFill>
              <a:latin typeface="Arial" pitchFamily="34" charset="0"/>
              <a:cs typeface="Arial" pitchFamily="34" charset="0"/>
            </a:endParaRPr>
          </a:p>
          <a:p>
            <a:r>
              <a:rPr lang="en-US" sz="2400" u="sng" dirty="0">
                <a:solidFill>
                  <a:srgbClr val="0000FF"/>
                </a:solidFill>
                <a:latin typeface="Arial" pitchFamily="34" charset="0"/>
                <a:cs typeface="Arial" pitchFamily="34" charset="0"/>
              </a:rPr>
              <a:t>Method 1: Guess &amp; Check</a:t>
            </a:r>
          </a:p>
          <a:p>
            <a:endParaRPr lang="en-US" sz="2400" u="sng" dirty="0">
              <a:solidFill>
                <a:srgbClr val="0000FF"/>
              </a:solidFill>
              <a:latin typeface="Arial" pitchFamily="34" charset="0"/>
              <a:cs typeface="Arial" pitchFamily="34" charset="0"/>
            </a:endParaRPr>
          </a:p>
          <a:p>
            <a:r>
              <a:rPr lang="en-US" sz="2400" dirty="0">
                <a:solidFill>
                  <a:srgbClr val="0000FF"/>
                </a:solidFill>
                <a:latin typeface="Arial" pitchFamily="34" charset="0"/>
                <a:cs typeface="Arial" pitchFamily="34" charset="0"/>
              </a:rPr>
              <a:t>Try $30</a:t>
            </a:r>
          </a:p>
          <a:p>
            <a:endParaRPr lang="en-US" sz="2400" u="sng" dirty="0">
              <a:solidFill>
                <a:srgbClr val="0000FF"/>
              </a:solidFill>
              <a:latin typeface="Arial" pitchFamily="34" charset="0"/>
              <a:cs typeface="Arial" pitchFamily="34" charset="0"/>
            </a:endParaRPr>
          </a:p>
          <a:p>
            <a:r>
              <a:rPr lang="en-US" sz="2400" u="sng" dirty="0">
                <a:solidFill>
                  <a:srgbClr val="0000FF"/>
                </a:solidFill>
                <a:latin typeface="Arial" pitchFamily="34" charset="0"/>
                <a:cs typeface="Arial" pitchFamily="34" charset="0"/>
              </a:rPr>
              <a:t>24 + 26 + 20 + 18 + 30</a:t>
            </a:r>
            <a:r>
              <a:rPr lang="en-US" sz="2400" dirty="0">
                <a:solidFill>
                  <a:srgbClr val="0000FF"/>
                </a:solidFill>
                <a:latin typeface="Arial" pitchFamily="34" charset="0"/>
                <a:cs typeface="Arial" pitchFamily="34" charset="0"/>
              </a:rPr>
              <a:t>   =  23.6</a:t>
            </a:r>
          </a:p>
          <a:p>
            <a:r>
              <a:rPr lang="en-US" sz="2400" dirty="0">
                <a:solidFill>
                  <a:srgbClr val="0000FF"/>
                </a:solidFill>
                <a:latin typeface="Arial" pitchFamily="34" charset="0"/>
                <a:cs typeface="Arial" pitchFamily="34" charset="0"/>
              </a:rPr>
              <a:t>	         5</a:t>
            </a:r>
          </a:p>
          <a:p>
            <a:endParaRPr lang="en-US" sz="1200" dirty="0">
              <a:solidFill>
                <a:srgbClr val="0000FF"/>
              </a:solidFill>
              <a:latin typeface="Arial" pitchFamily="34" charset="0"/>
              <a:cs typeface="Arial" pitchFamily="34" charset="0"/>
            </a:endParaRPr>
          </a:p>
          <a:p>
            <a:r>
              <a:rPr lang="en-US" sz="2400" dirty="0">
                <a:solidFill>
                  <a:srgbClr val="0000FF"/>
                </a:solidFill>
                <a:latin typeface="Arial" pitchFamily="34" charset="0"/>
                <a:cs typeface="Arial" pitchFamily="34" charset="0"/>
              </a:rPr>
              <a:t>Try a greater price, such as $32</a:t>
            </a:r>
          </a:p>
          <a:p>
            <a:endParaRPr lang="en-US" sz="2400" dirty="0">
              <a:solidFill>
                <a:srgbClr val="0000FF"/>
              </a:solidFill>
              <a:latin typeface="Arial" pitchFamily="34" charset="0"/>
              <a:cs typeface="Arial" pitchFamily="34" charset="0"/>
            </a:endParaRPr>
          </a:p>
          <a:p>
            <a:r>
              <a:rPr lang="en-US" sz="2400" u="sng" dirty="0">
                <a:solidFill>
                  <a:srgbClr val="0000FF"/>
                </a:solidFill>
                <a:latin typeface="Arial" pitchFamily="34" charset="0"/>
                <a:cs typeface="Arial" pitchFamily="34" charset="0"/>
              </a:rPr>
              <a:t>24 + 26 + 20 + 18 + 32</a:t>
            </a:r>
            <a:r>
              <a:rPr lang="en-US" sz="2400" dirty="0">
                <a:solidFill>
                  <a:srgbClr val="0000FF"/>
                </a:solidFill>
                <a:latin typeface="Arial" pitchFamily="34" charset="0"/>
                <a:cs typeface="Arial" pitchFamily="34" charset="0"/>
              </a:rPr>
              <a:t>   =  24</a:t>
            </a:r>
          </a:p>
          <a:p>
            <a:r>
              <a:rPr lang="en-US" sz="2400" dirty="0">
                <a:solidFill>
                  <a:srgbClr val="0000FF"/>
                </a:solidFill>
                <a:latin typeface="Arial" pitchFamily="34" charset="0"/>
                <a:cs typeface="Arial" pitchFamily="34" charset="0"/>
              </a:rPr>
              <a:t>	         5</a:t>
            </a:r>
          </a:p>
          <a:p>
            <a:endParaRPr lang="en-US" sz="1200" dirty="0">
              <a:solidFill>
                <a:srgbClr val="0000FF"/>
              </a:solidFill>
              <a:latin typeface="Arial" pitchFamily="34" charset="0"/>
              <a:cs typeface="Arial" pitchFamily="34" charset="0"/>
            </a:endParaRPr>
          </a:p>
          <a:p>
            <a:r>
              <a:rPr lang="en-US" sz="2400" dirty="0">
                <a:solidFill>
                  <a:srgbClr val="0000FF"/>
                </a:solidFill>
                <a:latin typeface="Arial" pitchFamily="34" charset="0"/>
                <a:cs typeface="Arial" pitchFamily="34" charset="0"/>
              </a:rPr>
              <a:t>The answer is $32.</a:t>
            </a:r>
          </a:p>
        </p:txBody>
      </p:sp>
      <p:sp>
        <p:nvSpPr>
          <p:cNvPr id="3" name="Freeform 2"/>
          <p:cNvSpPr/>
          <p:nvPr/>
        </p:nvSpPr>
        <p:spPr>
          <a:xfrm>
            <a:off x="0" y="2667000"/>
            <a:ext cx="5438966" cy="3866030"/>
          </a:xfrm>
          <a:custGeom>
            <a:avLst/>
            <a:gdLst/>
            <a:ahLst/>
            <a:cxnLst/>
            <a:rect l="0" t="0" r="0" b="0"/>
            <a:pathLst>
              <a:path w="6043296" h="4221862">
                <a:moveTo>
                  <a:pt x="0" y="0"/>
                </a:moveTo>
                <a:lnTo>
                  <a:pt x="6043295" y="0"/>
                </a:lnTo>
                <a:lnTo>
                  <a:pt x="6043295" y="4221861"/>
                </a:lnTo>
                <a:lnTo>
                  <a:pt x="0" y="4221861"/>
                </a:lnTo>
                <a:close/>
              </a:path>
            </a:pathLst>
          </a:custGeom>
          <a:solidFill>
            <a:srgbClr val="FFC0CB"/>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7556" tIns="33778" rIns="67556" bIns="33778" rtlCol="0" anchor="ctr"/>
          <a:lstStyle/>
          <a:p>
            <a:pPr algn="ctr"/>
            <a:endParaRPr lang="en-US"/>
          </a:p>
        </p:txBody>
      </p:sp>
    </p:spTree>
    <p:extLst>
      <p:ext uri="{BB962C8B-B14F-4D97-AF65-F5344CB8AC3E}">
        <p14:creationId xmlns:p14="http://schemas.microsoft.com/office/powerpoint/2010/main" xmlns="" val="37524883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57200" y="152402"/>
            <a:ext cx="8458200" cy="3115204"/>
          </a:xfrm>
          <a:prstGeom prst="rect">
            <a:avLst/>
          </a:prstGeom>
          <a:noFill/>
        </p:spPr>
        <p:txBody>
          <a:bodyPr vert="horz" wrap="square" lIns="67556" tIns="33778" rIns="67556" bIns="33778" rtlCol="0">
            <a:spAutoFit/>
          </a:bodyPr>
          <a:lstStyle/>
          <a:p>
            <a:r>
              <a:rPr lang="en-US" sz="1800" dirty="0">
                <a:solidFill>
                  <a:srgbClr val="0000FF"/>
                </a:solidFill>
                <a:latin typeface="Arial" pitchFamily="34" charset="0"/>
                <a:cs typeface="Arial" pitchFamily="34" charset="0"/>
              </a:rPr>
              <a:t>Jae bought gifts that cost $24, $26, $20 and $18.  She has one more gift to buy and wants her mean cost to be $24.  What should she spend for the last gift?</a:t>
            </a:r>
          </a:p>
          <a:p>
            <a:endParaRPr lang="en-US" sz="1800" dirty="0">
              <a:solidFill>
                <a:srgbClr val="0000FF"/>
              </a:solidFill>
              <a:latin typeface="Arial" pitchFamily="34" charset="0"/>
              <a:cs typeface="Arial" pitchFamily="34" charset="0"/>
            </a:endParaRPr>
          </a:p>
          <a:p>
            <a:r>
              <a:rPr lang="en-US" sz="1800" u="sng" dirty="0">
                <a:solidFill>
                  <a:srgbClr val="0000FF"/>
                </a:solidFill>
                <a:latin typeface="Arial" pitchFamily="34" charset="0"/>
                <a:cs typeface="Arial" pitchFamily="34" charset="0"/>
              </a:rPr>
              <a:t>Method 2: Work Backward</a:t>
            </a:r>
          </a:p>
          <a:p>
            <a:r>
              <a:rPr lang="en-US" sz="1800" dirty="0">
                <a:solidFill>
                  <a:srgbClr val="0000FF"/>
                </a:solidFill>
                <a:latin typeface="Arial" pitchFamily="34" charset="0"/>
                <a:cs typeface="Arial" pitchFamily="34" charset="0"/>
              </a:rPr>
              <a:t>In order to have a mean of $24 on 5 gifts, the sum of all 5 gifts must be </a:t>
            </a:r>
          </a:p>
          <a:p>
            <a:r>
              <a:rPr lang="en-US" sz="1800" dirty="0">
                <a:solidFill>
                  <a:srgbClr val="0000FF"/>
                </a:solidFill>
                <a:latin typeface="Arial" pitchFamily="34" charset="0"/>
                <a:cs typeface="Arial" pitchFamily="34" charset="0"/>
              </a:rPr>
              <a:t>$24 </a:t>
            </a:r>
            <a:r>
              <a:rPr lang="en-US" sz="1800" dirty="0">
                <a:solidFill>
                  <a:srgbClr val="0000FF"/>
                </a:solidFill>
                <a:latin typeface="Arial" pitchFamily="34" charset="0"/>
                <a:cs typeface="Arial" pitchFamily="34" charset="0"/>
                <a:sym typeface="Symbol"/>
              </a:rPr>
              <a:t></a:t>
            </a:r>
            <a:r>
              <a:rPr lang="en-US" sz="1800" dirty="0">
                <a:solidFill>
                  <a:srgbClr val="0000FF"/>
                </a:solidFill>
                <a:latin typeface="Arial" pitchFamily="34" charset="0"/>
                <a:cs typeface="Arial" pitchFamily="34" charset="0"/>
              </a:rPr>
              <a:t> 5 = $120.</a:t>
            </a:r>
          </a:p>
          <a:p>
            <a:r>
              <a:rPr lang="en-US" sz="1800" dirty="0">
                <a:solidFill>
                  <a:srgbClr val="0000FF"/>
                </a:solidFill>
                <a:latin typeface="Arial" pitchFamily="34" charset="0"/>
                <a:cs typeface="Arial" pitchFamily="34" charset="0"/>
              </a:rPr>
              <a:t>The sum of the first four gifts is $88.  So the last gift should cost </a:t>
            </a:r>
          </a:p>
          <a:p>
            <a:r>
              <a:rPr lang="en-US" sz="1800" dirty="0">
                <a:solidFill>
                  <a:srgbClr val="0000FF"/>
                </a:solidFill>
                <a:latin typeface="Arial" pitchFamily="34" charset="0"/>
                <a:cs typeface="Arial" pitchFamily="34" charset="0"/>
              </a:rPr>
              <a:t>$120 - $88 = $32.</a:t>
            </a:r>
          </a:p>
          <a:p>
            <a:endParaRPr lang="en-US" sz="1800" dirty="0">
              <a:solidFill>
                <a:srgbClr val="0000FF"/>
              </a:solidFill>
              <a:latin typeface="Arial" pitchFamily="34" charset="0"/>
              <a:cs typeface="Arial" pitchFamily="34" charset="0"/>
            </a:endParaRPr>
          </a:p>
          <a:p>
            <a:r>
              <a:rPr lang="en-US" sz="1800" dirty="0">
                <a:solidFill>
                  <a:srgbClr val="0000FF"/>
                </a:solidFill>
                <a:latin typeface="Arial" pitchFamily="34" charset="0"/>
                <a:cs typeface="Arial" pitchFamily="34" charset="0"/>
              </a:rPr>
              <a:t>24 </a:t>
            </a:r>
            <a:r>
              <a:rPr lang="en-US" sz="1800" dirty="0">
                <a:solidFill>
                  <a:srgbClr val="0000FF"/>
                </a:solidFill>
                <a:latin typeface="Arial" pitchFamily="34" charset="0"/>
                <a:cs typeface="Arial" pitchFamily="34" charset="0"/>
                <a:sym typeface="Symbol"/>
              </a:rPr>
              <a:t> </a:t>
            </a:r>
            <a:r>
              <a:rPr lang="en-US" sz="1800" dirty="0">
                <a:solidFill>
                  <a:srgbClr val="0000FF"/>
                </a:solidFill>
                <a:latin typeface="Arial" pitchFamily="34" charset="0"/>
                <a:cs typeface="Arial" pitchFamily="34" charset="0"/>
              </a:rPr>
              <a:t>5  = 120</a:t>
            </a:r>
          </a:p>
          <a:p>
            <a:r>
              <a:rPr lang="en-US" sz="1800" dirty="0">
                <a:solidFill>
                  <a:srgbClr val="0000FF"/>
                </a:solidFill>
                <a:latin typeface="Arial" pitchFamily="34" charset="0"/>
                <a:cs typeface="Arial" pitchFamily="34" charset="0"/>
              </a:rPr>
              <a:t>120 - 24 - 26 - 20 - 18 = </a:t>
            </a:r>
            <a:r>
              <a:rPr lang="en-US" sz="1800" dirty="0" smtClean="0">
                <a:solidFill>
                  <a:srgbClr val="0000FF"/>
                </a:solidFill>
                <a:latin typeface="Arial" pitchFamily="34" charset="0"/>
                <a:cs typeface="Arial" pitchFamily="34" charset="0"/>
              </a:rPr>
              <a:t>32</a:t>
            </a:r>
            <a:endParaRPr lang="en-US" sz="1800" dirty="0">
              <a:solidFill>
                <a:srgbClr val="0000FF"/>
              </a:solidFill>
              <a:latin typeface="Arial" pitchFamily="34" charset="0"/>
              <a:cs typeface="Arial" pitchFamily="34" charset="0"/>
            </a:endParaRPr>
          </a:p>
        </p:txBody>
      </p:sp>
      <p:sp>
        <p:nvSpPr>
          <p:cNvPr id="5" name="Freeform 4"/>
          <p:cNvSpPr/>
          <p:nvPr/>
        </p:nvSpPr>
        <p:spPr>
          <a:xfrm>
            <a:off x="492746" y="1295400"/>
            <a:ext cx="8422654" cy="1972604"/>
          </a:xfrm>
          <a:custGeom>
            <a:avLst/>
            <a:gdLst/>
            <a:ahLst/>
            <a:cxnLst/>
            <a:rect l="0" t="0" r="0" b="0"/>
            <a:pathLst>
              <a:path w="9612504" h="3305938">
                <a:moveTo>
                  <a:pt x="0" y="0"/>
                </a:moveTo>
                <a:lnTo>
                  <a:pt x="9612503" y="0"/>
                </a:lnTo>
                <a:lnTo>
                  <a:pt x="9612503" y="3305937"/>
                </a:lnTo>
                <a:lnTo>
                  <a:pt x="0" y="3305937"/>
                </a:lnTo>
                <a:close/>
              </a:path>
            </a:pathLst>
          </a:custGeom>
          <a:solidFill>
            <a:srgbClr val="FFC0CB"/>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7556" tIns="33778" rIns="67556" bIns="33778" rtlCol="0" anchor="ctr"/>
          <a:lstStyle/>
          <a:p>
            <a:pPr algn="ctr"/>
            <a:endParaRPr lang="en-US"/>
          </a:p>
        </p:txBody>
      </p:sp>
    </p:spTree>
    <p:extLst>
      <p:ext uri="{BB962C8B-B14F-4D97-AF65-F5344CB8AC3E}">
        <p14:creationId xmlns:p14="http://schemas.microsoft.com/office/powerpoint/2010/main" xmlns="" val="22488566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533400"/>
            <a:ext cx="7543800" cy="3231654"/>
          </a:xfrm>
          <a:prstGeom prst="rect">
            <a:avLst/>
          </a:prstGeom>
        </p:spPr>
        <p:txBody>
          <a:bodyPr wrap="square">
            <a:spAutoFit/>
          </a:bodyPr>
          <a:lstStyle/>
          <a:p>
            <a:r>
              <a:rPr lang="en-US" sz="1400" dirty="0" smtClean="0">
                <a:solidFill>
                  <a:srgbClr val="0000FF"/>
                </a:solidFill>
                <a:latin typeface="Arial" pitchFamily="34" charset="0"/>
                <a:cs typeface="Arial" pitchFamily="34" charset="0"/>
              </a:rPr>
              <a:t>Jae bought gifts that cost $24, $26, $20 and $18.  She has one more gift to buy and wants her mean cost to be $24.  What should she spend for the last gift?</a:t>
            </a:r>
          </a:p>
          <a:p>
            <a:endParaRPr lang="en-US" sz="800" dirty="0" smtClean="0">
              <a:solidFill>
                <a:srgbClr val="0000FF"/>
              </a:solidFill>
              <a:latin typeface="Arial" pitchFamily="34" charset="0"/>
              <a:cs typeface="Arial" pitchFamily="34" charset="0"/>
            </a:endParaRPr>
          </a:p>
          <a:p>
            <a:r>
              <a:rPr lang="en-US" sz="1400" dirty="0" smtClean="0">
                <a:solidFill>
                  <a:srgbClr val="0000FF"/>
                </a:solidFill>
                <a:latin typeface="Arial" pitchFamily="34" charset="0"/>
                <a:cs typeface="Arial" pitchFamily="34" charset="0"/>
              </a:rPr>
              <a:t>3 </a:t>
            </a:r>
            <a:r>
              <a:rPr lang="en-US" sz="1400" i="1" dirty="0" smtClean="0">
                <a:solidFill>
                  <a:srgbClr val="0000FF"/>
                </a:solidFill>
                <a:latin typeface="Arial" pitchFamily="34" charset="0"/>
                <a:cs typeface="Arial" pitchFamily="34" charset="0"/>
              </a:rPr>
              <a:t>Methods</a:t>
            </a:r>
            <a:r>
              <a:rPr lang="en-US" sz="1400" dirty="0" smtClean="0">
                <a:solidFill>
                  <a:srgbClr val="0000FF"/>
                </a:solidFill>
                <a:latin typeface="Arial" pitchFamily="34" charset="0"/>
                <a:cs typeface="Arial" pitchFamily="34" charset="0"/>
              </a:rPr>
              <a:t>:</a:t>
            </a:r>
          </a:p>
          <a:p>
            <a:endParaRPr lang="en-US" sz="1400" dirty="0" smtClean="0">
              <a:solidFill>
                <a:srgbClr val="0000FF"/>
              </a:solidFill>
              <a:latin typeface="Arial" pitchFamily="34" charset="0"/>
              <a:cs typeface="Arial" pitchFamily="34" charset="0"/>
            </a:endParaRPr>
          </a:p>
          <a:p>
            <a:endParaRPr lang="en-US" sz="1400" u="sng" dirty="0" smtClean="0">
              <a:solidFill>
                <a:srgbClr val="0000FF"/>
              </a:solidFill>
              <a:latin typeface="Arial" pitchFamily="34" charset="0"/>
              <a:cs typeface="Arial" pitchFamily="34" charset="0"/>
            </a:endParaRPr>
          </a:p>
          <a:p>
            <a:r>
              <a:rPr lang="en-US" sz="1400" u="sng" dirty="0" smtClean="0">
                <a:solidFill>
                  <a:srgbClr val="0000FF"/>
                </a:solidFill>
                <a:latin typeface="Arial" pitchFamily="34" charset="0"/>
                <a:cs typeface="Arial" pitchFamily="34" charset="0"/>
              </a:rPr>
              <a:t>Method 3: Write an Equation</a:t>
            </a:r>
          </a:p>
          <a:p>
            <a:r>
              <a:rPr lang="en-US" sz="1400" dirty="0" smtClean="0">
                <a:solidFill>
                  <a:srgbClr val="0000FF"/>
                </a:solidFill>
                <a:latin typeface="Arial" pitchFamily="34" charset="0"/>
                <a:cs typeface="Arial" pitchFamily="34" charset="0"/>
              </a:rPr>
              <a:t>Let x = Jae's cost for the last gift.</a:t>
            </a:r>
          </a:p>
          <a:p>
            <a:endParaRPr lang="en-US" sz="1400" dirty="0" smtClean="0">
              <a:solidFill>
                <a:srgbClr val="0000FF"/>
              </a:solidFill>
              <a:latin typeface="Arial" pitchFamily="34" charset="0"/>
              <a:cs typeface="Arial" pitchFamily="34" charset="0"/>
            </a:endParaRPr>
          </a:p>
          <a:p>
            <a:r>
              <a:rPr lang="en-US" sz="1400" u="sng" dirty="0" smtClean="0">
                <a:solidFill>
                  <a:srgbClr val="0000FF"/>
                </a:solidFill>
                <a:latin typeface="Arial" pitchFamily="34" charset="0"/>
                <a:cs typeface="Arial" pitchFamily="34" charset="0"/>
              </a:rPr>
              <a:t>24 + 26 + 20 + 18 + x</a:t>
            </a:r>
            <a:r>
              <a:rPr lang="en-US" sz="1400" dirty="0" smtClean="0">
                <a:solidFill>
                  <a:srgbClr val="0000FF"/>
                </a:solidFill>
                <a:latin typeface="Arial" pitchFamily="34" charset="0"/>
                <a:cs typeface="Arial" pitchFamily="34" charset="0"/>
              </a:rPr>
              <a:t>   =  24</a:t>
            </a:r>
          </a:p>
          <a:p>
            <a:r>
              <a:rPr lang="en-US" sz="1400" dirty="0" smtClean="0">
                <a:solidFill>
                  <a:srgbClr val="0000FF"/>
                </a:solidFill>
                <a:latin typeface="Arial" pitchFamily="34" charset="0"/>
                <a:cs typeface="Arial" pitchFamily="34" charset="0"/>
              </a:rPr>
              <a:t>	    5</a:t>
            </a:r>
          </a:p>
          <a:p>
            <a:r>
              <a:rPr lang="en-US" sz="1400" u="sng" dirty="0" smtClean="0">
                <a:solidFill>
                  <a:srgbClr val="0000FF"/>
                </a:solidFill>
                <a:latin typeface="Arial" pitchFamily="34" charset="0"/>
                <a:cs typeface="Arial" pitchFamily="34" charset="0"/>
              </a:rPr>
              <a:t>88 + x</a:t>
            </a:r>
            <a:r>
              <a:rPr lang="en-US" sz="1400" dirty="0" smtClean="0">
                <a:solidFill>
                  <a:srgbClr val="0000FF"/>
                </a:solidFill>
                <a:latin typeface="Arial" pitchFamily="34" charset="0"/>
                <a:cs typeface="Arial" pitchFamily="34" charset="0"/>
              </a:rPr>
              <a:t>   =  24</a:t>
            </a:r>
          </a:p>
          <a:p>
            <a:r>
              <a:rPr lang="en-US" sz="1400" dirty="0" smtClean="0">
                <a:solidFill>
                  <a:srgbClr val="0000FF"/>
                </a:solidFill>
                <a:latin typeface="Arial" pitchFamily="34" charset="0"/>
                <a:cs typeface="Arial" pitchFamily="34" charset="0"/>
              </a:rPr>
              <a:t>     5</a:t>
            </a:r>
          </a:p>
          <a:p>
            <a:r>
              <a:rPr lang="en-US" sz="1400" dirty="0" smtClean="0">
                <a:solidFill>
                  <a:srgbClr val="0000FF"/>
                </a:solidFill>
                <a:latin typeface="Arial" pitchFamily="34" charset="0"/>
                <a:cs typeface="Arial" pitchFamily="34" charset="0"/>
              </a:rPr>
              <a:t>88 + x = 120	(multiplied both sides by 5)</a:t>
            </a:r>
          </a:p>
          <a:p>
            <a:r>
              <a:rPr lang="en-US" sz="1400" dirty="0" smtClean="0">
                <a:solidFill>
                  <a:srgbClr val="0000FF"/>
                </a:solidFill>
                <a:latin typeface="Arial" pitchFamily="34" charset="0"/>
                <a:cs typeface="Arial" pitchFamily="34" charset="0"/>
              </a:rPr>
              <a:t>x = 32	(subtracted 88 from both sides)</a:t>
            </a:r>
            <a:endParaRPr lang="en-US" sz="1400" dirty="0">
              <a:solidFill>
                <a:srgbClr val="0000FF"/>
              </a:solidFill>
              <a:latin typeface="Arial" pitchFamily="34" charset="0"/>
              <a:cs typeface="Arial" pitchFamily="34" charset="0"/>
            </a:endParaRPr>
          </a:p>
        </p:txBody>
      </p:sp>
      <p:sp>
        <p:nvSpPr>
          <p:cNvPr id="5" name="Freeform 4"/>
          <p:cNvSpPr/>
          <p:nvPr/>
        </p:nvSpPr>
        <p:spPr>
          <a:xfrm>
            <a:off x="1066800" y="1981200"/>
            <a:ext cx="5831854" cy="2362200"/>
          </a:xfrm>
          <a:custGeom>
            <a:avLst/>
            <a:gdLst/>
            <a:ahLst/>
            <a:cxnLst/>
            <a:rect l="0" t="0" r="0" b="0"/>
            <a:pathLst>
              <a:path w="5906390" h="2874392">
                <a:moveTo>
                  <a:pt x="0" y="0"/>
                </a:moveTo>
                <a:lnTo>
                  <a:pt x="5906389" y="0"/>
                </a:lnTo>
                <a:lnTo>
                  <a:pt x="5906389" y="2874391"/>
                </a:lnTo>
                <a:lnTo>
                  <a:pt x="0" y="2874391"/>
                </a:lnTo>
                <a:close/>
              </a:path>
            </a:pathLst>
          </a:custGeom>
          <a:solidFill>
            <a:srgbClr val="FFC0CB"/>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7556" tIns="33778" rIns="67556" bIns="33778"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9331" y="614302"/>
            <a:ext cx="7650771" cy="5558501"/>
          </a:xfrm>
          <a:prstGeom prst="rect">
            <a:avLst/>
          </a:prstGeom>
        </p:spPr>
        <p:txBody>
          <a:bodyPr wrap="square" lIns="69143" tIns="34572" rIns="69143" bIns="34572">
            <a:spAutoFit/>
          </a:bodyPr>
          <a:lstStyle/>
          <a:p>
            <a:pPr algn="ctr" defTabSz="691437"/>
            <a:r>
              <a:rPr lang="en-US" sz="2000" b="1" dirty="0">
                <a:solidFill>
                  <a:srgbClr val="0000FF"/>
                </a:solidFill>
                <a:latin typeface="Arial" pitchFamily="34" charset="0"/>
                <a:cs typeface="Arial" pitchFamily="34" charset="0"/>
              </a:rPr>
              <a:t>Setting the PowerPoint View</a:t>
            </a:r>
          </a:p>
          <a:p>
            <a:pPr defTabSz="691437">
              <a:spcBef>
                <a:spcPts val="908"/>
              </a:spcBef>
            </a:pPr>
            <a:r>
              <a:rPr lang="en-US" sz="2000" b="1" i="1" dirty="0">
                <a:solidFill>
                  <a:srgbClr val="0000FF"/>
                </a:solidFill>
                <a:latin typeface="Arial" pitchFamily="34" charset="0"/>
                <a:cs typeface="Arial" pitchFamily="34" charset="0"/>
              </a:rPr>
              <a:t>Use Normal View for the Interactive Elements</a:t>
            </a:r>
          </a:p>
          <a:p>
            <a:pPr defTabSz="691437"/>
            <a:r>
              <a:rPr lang="en-US" sz="2000" dirty="0">
                <a:solidFill>
                  <a:srgbClr val="0000FF"/>
                </a:solidFill>
                <a:latin typeface="Arial" pitchFamily="34" charset="0"/>
                <a:cs typeface="Arial" pitchFamily="34" charset="0"/>
              </a:rPr>
              <a:t>To use the interactive elements in this presentation, do not select the Slide Show view. Instead, select Normal view and follow these steps to set the view as large as possible:</a:t>
            </a:r>
          </a:p>
          <a:p>
            <a:pPr marL="259290" indent="-259290" defTabSz="691437">
              <a:spcBef>
                <a:spcPts val="908"/>
              </a:spcBef>
              <a:buFont typeface="Arial" pitchFamily="34" charset="0"/>
              <a:buChar char="•"/>
            </a:pPr>
            <a:r>
              <a:rPr lang="en-US" sz="2000" dirty="0">
                <a:solidFill>
                  <a:srgbClr val="0000FF"/>
                </a:solidFill>
                <a:latin typeface="Arial" pitchFamily="34" charset="0"/>
                <a:cs typeface="Arial" pitchFamily="34" charset="0"/>
              </a:rPr>
              <a:t>On the View menu, select Normal.</a:t>
            </a:r>
          </a:p>
          <a:p>
            <a:pPr marL="259290" indent="-259290" defTabSz="691437">
              <a:spcBef>
                <a:spcPts val="908"/>
              </a:spcBef>
              <a:buFont typeface="Arial" pitchFamily="34" charset="0"/>
              <a:buChar char="•"/>
            </a:pPr>
            <a:r>
              <a:rPr lang="en-US" sz="2000" dirty="0">
                <a:solidFill>
                  <a:srgbClr val="0000FF"/>
                </a:solidFill>
                <a:latin typeface="Arial" pitchFamily="34" charset="0"/>
                <a:cs typeface="Arial" pitchFamily="34" charset="0"/>
              </a:rPr>
              <a:t>Close the Slides tab on the left. </a:t>
            </a:r>
          </a:p>
          <a:p>
            <a:pPr marL="259290" indent="-259290" defTabSz="691437">
              <a:spcBef>
                <a:spcPts val="908"/>
              </a:spcBef>
              <a:buFont typeface="Arial" pitchFamily="34" charset="0"/>
              <a:buChar char="•"/>
            </a:pPr>
            <a:r>
              <a:rPr lang="en-US" sz="2000" dirty="0">
                <a:solidFill>
                  <a:srgbClr val="0000FF"/>
                </a:solidFill>
                <a:latin typeface="Arial" pitchFamily="34" charset="0"/>
                <a:cs typeface="Arial" pitchFamily="34" charset="0"/>
              </a:rPr>
              <a:t>In the upper right corner next to the Help button, click the ^ to minimize the ribbon at the top of the screen. </a:t>
            </a:r>
          </a:p>
          <a:p>
            <a:pPr marL="259290" indent="-259290" defTabSz="691437">
              <a:spcBef>
                <a:spcPts val="908"/>
              </a:spcBef>
              <a:buFont typeface="Arial" pitchFamily="34" charset="0"/>
              <a:buChar char="•"/>
            </a:pPr>
            <a:r>
              <a:rPr lang="en-US" sz="2000" dirty="0">
                <a:solidFill>
                  <a:srgbClr val="0000FF"/>
                </a:solidFill>
                <a:latin typeface="Arial" pitchFamily="34" charset="0"/>
                <a:cs typeface="Arial" pitchFamily="34" charset="0"/>
              </a:rPr>
              <a:t>On the View menu, confirm that Ruler is deselected. </a:t>
            </a:r>
          </a:p>
          <a:p>
            <a:pPr marL="259290" indent="-259290" defTabSz="691437">
              <a:spcBef>
                <a:spcPts val="908"/>
              </a:spcBef>
              <a:buFont typeface="Arial" pitchFamily="34" charset="0"/>
              <a:buChar char="•"/>
            </a:pPr>
            <a:r>
              <a:rPr lang="en-US" sz="2000" dirty="0">
                <a:solidFill>
                  <a:srgbClr val="0000FF"/>
                </a:solidFill>
                <a:latin typeface="Arial" pitchFamily="34" charset="0"/>
                <a:cs typeface="Arial" pitchFamily="34" charset="0"/>
              </a:rPr>
              <a:t>On the View tab, click Fit to Window.</a:t>
            </a:r>
          </a:p>
          <a:p>
            <a:pPr defTabSz="691437">
              <a:spcBef>
                <a:spcPts val="1362"/>
              </a:spcBef>
            </a:pPr>
            <a:r>
              <a:rPr lang="en-US" sz="2000" b="1" i="1" dirty="0">
                <a:solidFill>
                  <a:srgbClr val="0000FF"/>
                </a:solidFill>
                <a:latin typeface="Arial" pitchFamily="34" charset="0"/>
                <a:cs typeface="Arial" pitchFamily="34" charset="0"/>
              </a:rPr>
              <a:t>Use Slide Show View to Administer Assessment Items</a:t>
            </a:r>
          </a:p>
          <a:p>
            <a:pPr defTabSz="691437"/>
            <a:r>
              <a:rPr lang="en-US" sz="2000" dirty="0">
                <a:solidFill>
                  <a:srgbClr val="0000FF"/>
                </a:solidFill>
                <a:latin typeface="Arial" pitchFamily="34" charset="0"/>
                <a:cs typeface="Arial" pitchFamily="34" charset="0"/>
              </a:rPr>
              <a:t>To administer the numbered assessment items in this presentation, use the Slide Show view. (See Slide </a:t>
            </a:r>
            <a:r>
              <a:rPr lang="en-US" sz="2000" dirty="0" smtClean="0">
                <a:solidFill>
                  <a:srgbClr val="0000FF"/>
                </a:solidFill>
                <a:latin typeface="Arial" pitchFamily="34" charset="0"/>
                <a:cs typeface="Arial" pitchFamily="34" charset="0"/>
              </a:rPr>
              <a:t>11 </a:t>
            </a:r>
            <a:r>
              <a:rPr lang="en-US" sz="2000" dirty="0">
                <a:solidFill>
                  <a:srgbClr val="0000FF"/>
                </a:solidFill>
                <a:latin typeface="Arial" pitchFamily="34" charset="0"/>
                <a:cs typeface="Arial" pitchFamily="34" charset="0"/>
              </a:rPr>
              <a:t>for an example.)</a:t>
            </a:r>
          </a:p>
        </p:txBody>
      </p:sp>
    </p:spTree>
    <p:extLst>
      <p:ext uri="{BB962C8B-B14F-4D97-AF65-F5344CB8AC3E}">
        <p14:creationId xmlns:p14="http://schemas.microsoft.com/office/powerpoint/2010/main" xmlns="" val="13540044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31473" y="371109"/>
            <a:ext cx="8355329" cy="1914875"/>
          </a:xfrm>
          <a:prstGeom prst="rect">
            <a:avLst/>
          </a:prstGeom>
          <a:noFill/>
        </p:spPr>
        <p:txBody>
          <a:bodyPr vert="horz" wrap="square" lIns="67556" tIns="33778" rIns="67556" bIns="33778" rtlCol="0">
            <a:spAutoFit/>
          </a:bodyPr>
          <a:lstStyle/>
          <a:p>
            <a:r>
              <a:rPr lang="en-US" sz="2400" b="1" dirty="0">
                <a:solidFill>
                  <a:srgbClr val="0000FF"/>
                </a:solidFill>
                <a:latin typeface="Arial" pitchFamily="34" charset="0"/>
                <a:cs typeface="Arial" pitchFamily="34" charset="0"/>
              </a:rPr>
              <a:t>Your test scores are 87, 86, 89, and 88.  You have one more test in the marking period.</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You want your average to be a 90.  What score must you get on your last test?</a:t>
            </a:r>
          </a:p>
        </p:txBody>
      </p:sp>
      <p:grpSp>
        <p:nvGrpSpPr>
          <p:cNvPr id="6" name="Group 5"/>
          <p:cNvGrpSpPr/>
          <p:nvPr/>
        </p:nvGrpSpPr>
        <p:grpSpPr>
          <a:xfrm>
            <a:off x="3960092" y="1961242"/>
            <a:ext cx="235450" cy="500142"/>
            <a:chOff x="9800595" y="2767397"/>
            <a:chExt cx="261611" cy="838200"/>
          </a:xfrm>
        </p:grpSpPr>
        <p:sp>
          <p:nvSpPr>
            <p:cNvPr id="4" name="TextBox 3"/>
            <p:cNvSpPr txBox="1"/>
            <p:nvPr/>
          </p:nvSpPr>
          <p:spPr>
            <a:xfrm rot="16200000">
              <a:off x="9512301" y="3055692"/>
              <a:ext cx="838199" cy="261610"/>
            </a:xfrm>
            <a:prstGeom prst="rect">
              <a:avLst/>
            </a:prstGeom>
            <a:noFill/>
          </p:spPr>
          <p:txBody>
            <a:bodyPr vert="horz" rtlCol="0">
              <a:spAutoFit/>
            </a:bodyPr>
            <a:lstStyle/>
            <a:p>
              <a:pPr algn="ctr"/>
              <a:r>
                <a:rPr lang="en-US" sz="900">
                  <a:solidFill>
                    <a:srgbClr val="000000"/>
                  </a:solidFill>
                  <a:latin typeface="Arial - 16"/>
                </a:rPr>
                <a:t>Pull</a:t>
              </a:r>
            </a:p>
          </p:txBody>
        </p:sp>
        <p:sp>
          <p:nvSpPr>
            <p:cNvPr id="5" name="TextBox 4"/>
            <p:cNvSpPr txBox="1"/>
            <p:nvPr/>
          </p:nvSpPr>
          <p:spPr>
            <a:xfrm rot="16200000">
              <a:off x="9512300" y="3055693"/>
              <a:ext cx="838199" cy="261610"/>
            </a:xfrm>
            <a:prstGeom prst="rect">
              <a:avLst/>
            </a:prstGeom>
            <a:noFill/>
          </p:spPr>
          <p:txBody>
            <a:bodyPr vert="horz" rtlCol="0">
              <a:spAutoFit/>
            </a:bodyPr>
            <a:lstStyle/>
            <a:p>
              <a:pPr algn="ctr"/>
              <a:r>
                <a:rPr lang="en-US" sz="900" dirty="0">
                  <a:solidFill>
                    <a:srgbClr val="FFFFFF"/>
                  </a:solidFill>
                  <a:latin typeface="Arial - 16"/>
                </a:rPr>
                <a:t>Pull</a:t>
              </a:r>
            </a:p>
          </p:txBody>
        </p:sp>
      </p:grpSp>
    </p:spTree>
    <p:extLst>
      <p:ext uri="{BB962C8B-B14F-4D97-AF65-F5344CB8AC3E}">
        <p14:creationId xmlns:p14="http://schemas.microsoft.com/office/powerpoint/2010/main" xmlns="" val="40272541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TextBox 7"/>
          <p:cNvSpPr txBox="1"/>
          <p:nvPr/>
        </p:nvSpPr>
        <p:spPr>
          <a:xfrm>
            <a:off x="438152" y="684474"/>
            <a:ext cx="8585315"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12</a:t>
            </a:r>
          </a:p>
        </p:txBody>
      </p:sp>
      <p:sp>
        <p:nvSpPr>
          <p:cNvPr id="9" name="TextBox 8"/>
          <p:cNvSpPr txBox="1"/>
          <p:nvPr/>
        </p:nvSpPr>
        <p:spPr>
          <a:xfrm>
            <a:off x="1169672" y="684475"/>
            <a:ext cx="7853795" cy="1791764"/>
          </a:xfrm>
          <a:prstGeom prst="rect">
            <a:avLst/>
          </a:prstGeom>
          <a:noFill/>
        </p:spPr>
        <p:txBody>
          <a:bodyPr vert="horz" wrap="square" lIns="67556" tIns="33778" rIns="67556" bIns="33778" rtlCol="0">
            <a:spAutoFit/>
          </a:bodyPr>
          <a:lstStyle/>
          <a:p>
            <a:r>
              <a:rPr lang="en-US" sz="2800" b="1" dirty="0">
                <a:solidFill>
                  <a:srgbClr val="000000"/>
                </a:solidFill>
                <a:latin typeface="Arial" pitchFamily="34" charset="0"/>
                <a:cs typeface="Arial" pitchFamily="34" charset="0"/>
              </a:rPr>
              <a:t>Your test grades are 72, 83, 78, 85, and 90. You have one more test and want an average of an 82. What must you earn on your next test?</a:t>
            </a:r>
          </a:p>
        </p:txBody>
      </p:sp>
      <p:pic>
        <p:nvPicPr>
          <p:cNvPr id="10" name="Picture 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80010" y="114510"/>
            <a:ext cx="3657600" cy="37890"/>
          </a:xfrm>
          <a:prstGeom prst="rect">
            <a:avLst/>
          </a:prstGeom>
          <a:solidFill>
            <a:scrgbClr r="0" g="0" b="0">
              <a:alpha val="0"/>
            </a:scrgbClr>
          </a:solidFill>
        </p:spPr>
      </p:pic>
    </p:spTree>
    <p:extLst>
      <p:ext uri="{BB962C8B-B14F-4D97-AF65-F5344CB8AC3E}">
        <p14:creationId xmlns:p14="http://schemas.microsoft.com/office/powerpoint/2010/main" xmlns="" val="9591424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15290" y="533401"/>
            <a:ext cx="952342" cy="499103"/>
          </a:xfrm>
          <a:prstGeom prst="rect">
            <a:avLst/>
          </a:prstGeom>
          <a:noFill/>
        </p:spPr>
        <p:txBody>
          <a:bodyPr vert="horz" wrap="square" lIns="67556" tIns="33778" rIns="67556" bIns="33778" rtlCol="0">
            <a:spAutoFit/>
          </a:bodyPr>
          <a:lstStyle/>
          <a:p>
            <a:r>
              <a:rPr lang="en-US" sz="2800" b="1">
                <a:solidFill>
                  <a:srgbClr val="000000"/>
                </a:solidFill>
                <a:latin typeface="Arial" pitchFamily="34" charset="0"/>
                <a:cs typeface="Arial" pitchFamily="34" charset="0"/>
              </a:rPr>
              <a:t>13</a:t>
            </a:r>
          </a:p>
        </p:txBody>
      </p:sp>
      <p:sp>
        <p:nvSpPr>
          <p:cNvPr id="3" name="TextBox 2"/>
          <p:cNvSpPr txBox="1"/>
          <p:nvPr/>
        </p:nvSpPr>
        <p:spPr>
          <a:xfrm>
            <a:off x="1764529" y="3869118"/>
            <a:ext cx="1507021" cy="499103"/>
          </a:xfrm>
          <a:prstGeom prst="rect">
            <a:avLst/>
          </a:prstGeom>
          <a:noFill/>
        </p:spPr>
        <p:txBody>
          <a:bodyPr vert="horz" wrap="square" lIns="67556" tIns="33778" rIns="67556" bIns="33778" rtlCol="0">
            <a:spAutoFit/>
          </a:bodyPr>
          <a:lstStyle/>
          <a:p>
            <a:r>
              <a:rPr lang="en-US" sz="2800" b="1" dirty="0">
                <a:solidFill>
                  <a:srgbClr val="000000"/>
                </a:solidFill>
                <a:latin typeface="Arial" pitchFamily="34" charset="0"/>
                <a:cs typeface="Arial" pitchFamily="34" charset="0"/>
              </a:rPr>
              <a:t>Yes</a:t>
            </a:r>
          </a:p>
        </p:txBody>
      </p:sp>
      <p:sp>
        <p:nvSpPr>
          <p:cNvPr id="4" name="TextBox 3"/>
          <p:cNvSpPr txBox="1"/>
          <p:nvPr/>
        </p:nvSpPr>
        <p:spPr>
          <a:xfrm>
            <a:off x="1771563" y="4225280"/>
            <a:ext cx="1420631" cy="499103"/>
          </a:xfrm>
          <a:prstGeom prst="rect">
            <a:avLst/>
          </a:prstGeom>
          <a:noFill/>
        </p:spPr>
        <p:txBody>
          <a:bodyPr vert="horz" wrap="square" lIns="67556" tIns="33778" rIns="67556" bIns="33778" rtlCol="0">
            <a:spAutoFit/>
          </a:bodyPr>
          <a:lstStyle/>
          <a:p>
            <a:r>
              <a:rPr lang="en-US" sz="2800" b="1" dirty="0">
                <a:solidFill>
                  <a:srgbClr val="000000"/>
                </a:solidFill>
                <a:latin typeface="Arial" pitchFamily="34" charset="0"/>
                <a:cs typeface="Arial" pitchFamily="34" charset="0"/>
              </a:rPr>
              <a:t>No</a:t>
            </a:r>
          </a:p>
        </p:txBody>
      </p:sp>
      <p:sp>
        <p:nvSpPr>
          <p:cNvPr id="5" name="TextBox 4"/>
          <p:cNvSpPr txBox="1"/>
          <p:nvPr/>
        </p:nvSpPr>
        <p:spPr>
          <a:xfrm>
            <a:off x="1013460" y="561536"/>
            <a:ext cx="7749540" cy="3084426"/>
          </a:xfrm>
          <a:prstGeom prst="rect">
            <a:avLst/>
          </a:prstGeom>
          <a:noFill/>
        </p:spPr>
        <p:txBody>
          <a:bodyPr vert="horz" wrap="square" lIns="67556" tIns="33778" rIns="67556" bIns="33778" rtlCol="0">
            <a:spAutoFit/>
          </a:bodyPr>
          <a:lstStyle/>
          <a:p>
            <a:r>
              <a:rPr lang="en-US" sz="2800" b="1">
                <a:solidFill>
                  <a:srgbClr val="000000"/>
                </a:solidFill>
                <a:latin typeface="Arial" pitchFamily="34" charset="0"/>
                <a:cs typeface="Arial" pitchFamily="34" charset="0"/>
              </a:rPr>
              <a:t>Your test grades are 72, 83, 78, 85, and 90. You have one more test and want an average of an 85. Your friend figures out what you need on your next test and tells you that there is "NO way for you to wind up with an 85 average. Is your friend correct? Why or why not?</a:t>
            </a:r>
          </a:p>
        </p:txBody>
      </p:sp>
      <p:pic>
        <p:nvPicPr>
          <p:cNvPr id="12" name="Picture 1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02870" y="190710"/>
            <a:ext cx="2926080" cy="37890"/>
          </a:xfrm>
          <a:prstGeom prst="rect">
            <a:avLst/>
          </a:prstGeom>
          <a:solidFill>
            <a:scrgbClr r="0" g="0" b="0">
              <a:alpha val="0"/>
            </a:scrgbClr>
          </a:solidFill>
        </p:spPr>
      </p:pic>
      <p:sp>
        <p:nvSpPr>
          <p:cNvPr id="14" name="Oval 13"/>
          <p:cNvSpPr/>
          <p:nvPr/>
        </p:nvSpPr>
        <p:spPr>
          <a:xfrm>
            <a:off x="1143000" y="3974971"/>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15" name="Oval 14"/>
          <p:cNvSpPr/>
          <p:nvPr/>
        </p:nvSpPr>
        <p:spPr>
          <a:xfrm>
            <a:off x="1143000" y="43738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24242638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17222" y="212181"/>
            <a:ext cx="7459980" cy="2222652"/>
          </a:xfrm>
          <a:prstGeom prst="rect">
            <a:avLst/>
          </a:prstGeom>
          <a:noFill/>
        </p:spPr>
        <p:txBody>
          <a:bodyPr vert="horz" wrap="square" lIns="67556" tIns="33778" rIns="67556" bIns="33778" rtlCol="0">
            <a:spAutoFit/>
          </a:bodyPr>
          <a:lstStyle/>
          <a:p>
            <a:r>
              <a:rPr lang="en-US" sz="2000" b="1" dirty="0">
                <a:solidFill>
                  <a:srgbClr val="0000FF"/>
                </a:solidFill>
                <a:latin typeface="Arial" pitchFamily="34" charset="0"/>
                <a:cs typeface="Arial" pitchFamily="34" charset="0"/>
              </a:rPr>
              <a:t>Consider the data set: 50, 60, 65, 70, 80, 80, 85</a:t>
            </a:r>
          </a:p>
          <a:p>
            <a:endParaRPr lang="en-US" sz="2000" b="1" dirty="0">
              <a:solidFill>
                <a:srgbClr val="0000FF"/>
              </a:solidFill>
              <a:latin typeface="Arial" pitchFamily="34" charset="0"/>
              <a:cs typeface="Arial" pitchFamily="34" charset="0"/>
            </a:endParaRPr>
          </a:p>
          <a:p>
            <a:r>
              <a:rPr lang="en-US" sz="2000" b="1" dirty="0">
                <a:solidFill>
                  <a:srgbClr val="0000FF"/>
                </a:solidFill>
                <a:latin typeface="Arial" pitchFamily="34" charset="0"/>
                <a:cs typeface="Arial" pitchFamily="34" charset="0"/>
              </a:rPr>
              <a:t>The mean is: </a:t>
            </a:r>
          </a:p>
          <a:p>
            <a:endParaRPr lang="en-US" sz="2000" b="1" dirty="0">
              <a:solidFill>
                <a:srgbClr val="0000FF"/>
              </a:solidFill>
              <a:latin typeface="Arial" pitchFamily="34" charset="0"/>
              <a:cs typeface="Arial" pitchFamily="34" charset="0"/>
            </a:endParaRPr>
          </a:p>
          <a:p>
            <a:r>
              <a:rPr lang="en-US" sz="2000" b="1" dirty="0">
                <a:solidFill>
                  <a:srgbClr val="0000FF"/>
                </a:solidFill>
                <a:latin typeface="Arial" pitchFamily="34" charset="0"/>
                <a:cs typeface="Arial" pitchFamily="34" charset="0"/>
              </a:rPr>
              <a:t>The median is:</a:t>
            </a:r>
          </a:p>
          <a:p>
            <a:endParaRPr lang="en-US" sz="2000" b="1" dirty="0">
              <a:solidFill>
                <a:srgbClr val="0000FF"/>
              </a:solidFill>
              <a:latin typeface="Arial" pitchFamily="34" charset="0"/>
              <a:cs typeface="Arial" pitchFamily="34" charset="0"/>
            </a:endParaRPr>
          </a:p>
          <a:p>
            <a:r>
              <a:rPr lang="en-US" sz="2000" b="1" dirty="0">
                <a:solidFill>
                  <a:srgbClr val="0000FF"/>
                </a:solidFill>
                <a:latin typeface="Arial" pitchFamily="34" charset="0"/>
                <a:cs typeface="Arial" pitchFamily="34" charset="0"/>
              </a:rPr>
              <a:t>The mode is: </a:t>
            </a:r>
          </a:p>
        </p:txBody>
      </p:sp>
      <p:sp>
        <p:nvSpPr>
          <p:cNvPr id="3" name="TextBox 2"/>
          <p:cNvSpPr txBox="1"/>
          <p:nvPr/>
        </p:nvSpPr>
        <p:spPr>
          <a:xfrm>
            <a:off x="640082" y="2844511"/>
            <a:ext cx="8290179" cy="2530428"/>
          </a:xfrm>
          <a:prstGeom prst="rect">
            <a:avLst/>
          </a:prstGeom>
          <a:noFill/>
        </p:spPr>
        <p:txBody>
          <a:bodyPr vert="horz" lIns="67556" tIns="33778" rIns="67556" bIns="33778" rtlCol="0">
            <a:spAutoFit/>
          </a:bodyPr>
          <a:lstStyle/>
          <a:p>
            <a:r>
              <a:rPr lang="en-US" sz="2000" b="1" dirty="0">
                <a:solidFill>
                  <a:srgbClr val="0000FF"/>
                </a:solidFill>
                <a:latin typeface="Arial" pitchFamily="34" charset="0"/>
                <a:cs typeface="Arial" pitchFamily="34" charset="0"/>
              </a:rPr>
              <a:t>What happens to the mean, median and mode if 60 is added to the set of data?</a:t>
            </a:r>
          </a:p>
          <a:p>
            <a:endParaRPr lang="en-US" sz="2000" b="1" dirty="0">
              <a:solidFill>
                <a:srgbClr val="0000FF"/>
              </a:solidFill>
              <a:latin typeface="Arial" pitchFamily="34" charset="0"/>
              <a:cs typeface="Arial" pitchFamily="34" charset="0"/>
            </a:endParaRPr>
          </a:p>
          <a:p>
            <a:r>
              <a:rPr lang="en-US" sz="2000" b="1" dirty="0">
                <a:solidFill>
                  <a:srgbClr val="0000FF"/>
                </a:solidFill>
                <a:latin typeface="Arial" pitchFamily="34" charset="0"/>
                <a:cs typeface="Arial" pitchFamily="34" charset="0"/>
              </a:rPr>
              <a:t>Mean: </a:t>
            </a:r>
          </a:p>
          <a:p>
            <a:endParaRPr lang="en-US" sz="2000" b="1" dirty="0">
              <a:solidFill>
                <a:srgbClr val="0000FF"/>
              </a:solidFill>
              <a:latin typeface="Arial" pitchFamily="34" charset="0"/>
              <a:cs typeface="Arial" pitchFamily="34" charset="0"/>
            </a:endParaRPr>
          </a:p>
          <a:p>
            <a:r>
              <a:rPr lang="en-US" sz="2000" b="1" dirty="0">
                <a:solidFill>
                  <a:srgbClr val="0000FF"/>
                </a:solidFill>
                <a:latin typeface="Arial" pitchFamily="34" charset="0"/>
                <a:cs typeface="Arial" pitchFamily="34" charset="0"/>
              </a:rPr>
              <a:t>Median:</a:t>
            </a:r>
          </a:p>
          <a:p>
            <a:endParaRPr lang="en-US" sz="2000" b="1" dirty="0">
              <a:solidFill>
                <a:srgbClr val="0000FF"/>
              </a:solidFill>
              <a:latin typeface="Arial" pitchFamily="34" charset="0"/>
              <a:cs typeface="Arial" pitchFamily="34" charset="0"/>
            </a:endParaRPr>
          </a:p>
          <a:p>
            <a:r>
              <a:rPr lang="en-US" sz="2000" b="1" dirty="0">
                <a:solidFill>
                  <a:srgbClr val="0000FF"/>
                </a:solidFill>
                <a:latin typeface="Arial" pitchFamily="34" charset="0"/>
                <a:cs typeface="Arial" pitchFamily="34" charset="0"/>
              </a:rPr>
              <a:t>Mode: </a:t>
            </a:r>
          </a:p>
        </p:txBody>
      </p:sp>
      <p:sp>
        <p:nvSpPr>
          <p:cNvPr id="4" name="TextBox 3"/>
          <p:cNvSpPr txBox="1"/>
          <p:nvPr/>
        </p:nvSpPr>
        <p:spPr>
          <a:xfrm>
            <a:off x="563806" y="5822502"/>
            <a:ext cx="8366455" cy="375992"/>
          </a:xfrm>
          <a:prstGeom prst="rect">
            <a:avLst/>
          </a:prstGeom>
          <a:noFill/>
        </p:spPr>
        <p:txBody>
          <a:bodyPr vert="horz" wrap="square" lIns="67556" tIns="33778" rIns="67556" bIns="33778" rtlCol="0">
            <a:spAutoFit/>
          </a:bodyPr>
          <a:lstStyle/>
          <a:p>
            <a:r>
              <a:rPr lang="en-US" sz="2000" b="1" dirty="0">
                <a:solidFill>
                  <a:srgbClr val="FF0000"/>
                </a:solidFill>
                <a:latin typeface="Arial" pitchFamily="34" charset="0"/>
                <a:cs typeface="Arial" pitchFamily="34" charset="0"/>
              </a:rPr>
              <a:t>Note: Adding 60 to the data set lowers the mean and the median</a:t>
            </a:r>
          </a:p>
        </p:txBody>
      </p:sp>
    </p:spTree>
    <p:extLst>
      <p:ext uri="{BB962C8B-B14F-4D97-AF65-F5344CB8AC3E}">
        <p14:creationId xmlns:p14="http://schemas.microsoft.com/office/powerpoint/2010/main" xmlns="" val="17239379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71500" y="364915"/>
            <a:ext cx="8039100" cy="4130885"/>
          </a:xfrm>
          <a:prstGeom prst="rect">
            <a:avLst/>
          </a:prstGeom>
          <a:noFill/>
        </p:spPr>
        <p:txBody>
          <a:bodyPr vert="horz" wrap="square" lIns="67556" tIns="33778" rIns="67556" bIns="33778" rtlCol="0">
            <a:spAutoFit/>
          </a:bodyPr>
          <a:lstStyle/>
          <a:p>
            <a:r>
              <a:rPr lang="en-US" sz="2400" b="1" dirty="0">
                <a:solidFill>
                  <a:srgbClr val="0000FF"/>
                </a:solidFill>
                <a:latin typeface="Arial" pitchFamily="34" charset="0"/>
                <a:cs typeface="Arial" pitchFamily="34" charset="0"/>
              </a:rPr>
              <a:t>Consider the data set: 55, 55, 57, 58, 60, 63</a:t>
            </a:r>
          </a:p>
          <a:p>
            <a:r>
              <a:rPr lang="en-US" sz="2400" b="1" dirty="0">
                <a:solidFill>
                  <a:srgbClr val="0000FF"/>
                </a:solidFill>
                <a:latin typeface="Arial" pitchFamily="34" charset="0"/>
                <a:cs typeface="Arial" pitchFamily="34" charset="0"/>
              </a:rPr>
              <a:t>·The mean is 58 </a:t>
            </a:r>
          </a:p>
          <a:p>
            <a:r>
              <a:rPr lang="en-US" sz="2400" b="1" dirty="0">
                <a:solidFill>
                  <a:srgbClr val="0000FF"/>
                </a:solidFill>
                <a:latin typeface="Arial" pitchFamily="34" charset="0"/>
                <a:cs typeface="Arial" pitchFamily="34" charset="0"/>
              </a:rPr>
              <a:t>·the median is 57.5 </a:t>
            </a:r>
          </a:p>
          <a:p>
            <a:r>
              <a:rPr lang="en-US" sz="2400" b="1" dirty="0">
                <a:solidFill>
                  <a:srgbClr val="0000FF"/>
                </a:solidFill>
                <a:latin typeface="Arial" pitchFamily="34" charset="0"/>
                <a:cs typeface="Arial" pitchFamily="34" charset="0"/>
              </a:rPr>
              <a:t>·and the mode is 55</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What would happen if a value x was added to the set?</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How would the mean change:</a:t>
            </a:r>
          </a:p>
          <a:p>
            <a:r>
              <a:rPr lang="en-US" sz="2400" b="1" dirty="0">
                <a:solidFill>
                  <a:srgbClr val="0000FF"/>
                </a:solidFill>
                <a:latin typeface="Arial" pitchFamily="34" charset="0"/>
                <a:cs typeface="Arial" pitchFamily="34" charset="0"/>
              </a:rPr>
              <a:t>	if x was less than the mean?</a:t>
            </a:r>
          </a:p>
          <a:p>
            <a:r>
              <a:rPr lang="en-US" sz="2400" b="1" dirty="0">
                <a:solidFill>
                  <a:srgbClr val="0000FF"/>
                </a:solidFill>
                <a:latin typeface="Arial" pitchFamily="34" charset="0"/>
                <a:cs typeface="Arial" pitchFamily="34" charset="0"/>
              </a:rPr>
              <a:t>	if x equals the mean?	</a:t>
            </a:r>
          </a:p>
          <a:p>
            <a:r>
              <a:rPr lang="en-US" sz="2400" b="1" dirty="0">
                <a:solidFill>
                  <a:srgbClr val="0000FF"/>
                </a:solidFill>
                <a:latin typeface="Arial" pitchFamily="34" charset="0"/>
                <a:cs typeface="Arial" pitchFamily="34" charset="0"/>
              </a:rPr>
              <a:t>	if x was greater than the mean?</a:t>
            </a:r>
          </a:p>
        </p:txBody>
      </p:sp>
      <p:sp>
        <p:nvSpPr>
          <p:cNvPr id="3" name="Freeform 2"/>
          <p:cNvSpPr/>
          <p:nvPr/>
        </p:nvSpPr>
        <p:spPr>
          <a:xfrm>
            <a:off x="2743200" y="1143000"/>
            <a:ext cx="710564" cy="304800"/>
          </a:xfrm>
          <a:custGeom>
            <a:avLst/>
            <a:gdLst/>
            <a:ahLst/>
            <a:cxnLst/>
            <a:rect l="0" t="0" r="0" b="0"/>
            <a:pathLst>
              <a:path w="622301" h="263526">
                <a:moveTo>
                  <a:pt x="0" y="0"/>
                </a:moveTo>
                <a:lnTo>
                  <a:pt x="622300" y="0"/>
                </a:lnTo>
                <a:lnTo>
                  <a:pt x="622300" y="263525"/>
                </a:lnTo>
                <a:lnTo>
                  <a:pt x="0" y="263525"/>
                </a:lnTo>
                <a:close/>
              </a:path>
            </a:pathLst>
          </a:custGeom>
          <a:gradFill flip="none" rotWithShape="1">
            <a:gsLst>
              <a:gs pos="0">
                <a:srgbClr val="000000"/>
              </a:gs>
              <a:gs pos="100000">
                <a:srgbClr val="FF0000"/>
              </a:gs>
            </a:gsLst>
            <a:lin ang="0" scaled="1"/>
            <a:tileRect/>
          </a:gra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7556" tIns="33778" rIns="67556" bIns="33778" rtlCol="0" anchor="ctr"/>
          <a:lstStyle/>
          <a:p>
            <a:pPr algn="ctr"/>
            <a:endParaRPr lang="en-US"/>
          </a:p>
        </p:txBody>
      </p:sp>
      <p:sp>
        <p:nvSpPr>
          <p:cNvPr id="4" name="Freeform 3"/>
          <p:cNvSpPr/>
          <p:nvPr/>
        </p:nvSpPr>
        <p:spPr>
          <a:xfrm>
            <a:off x="2590802" y="756369"/>
            <a:ext cx="560071" cy="310433"/>
          </a:xfrm>
          <a:custGeom>
            <a:avLst/>
            <a:gdLst/>
            <a:ahLst/>
            <a:cxnLst/>
            <a:rect l="0" t="0" r="0" b="0"/>
            <a:pathLst>
              <a:path w="622301" h="263526">
                <a:moveTo>
                  <a:pt x="0" y="0"/>
                </a:moveTo>
                <a:lnTo>
                  <a:pt x="622300" y="0"/>
                </a:lnTo>
                <a:lnTo>
                  <a:pt x="622300" y="263525"/>
                </a:lnTo>
                <a:lnTo>
                  <a:pt x="0" y="263525"/>
                </a:lnTo>
                <a:close/>
              </a:path>
            </a:pathLst>
          </a:custGeom>
          <a:gradFill flip="none" rotWithShape="1">
            <a:gsLst>
              <a:gs pos="0">
                <a:srgbClr val="000000"/>
              </a:gs>
              <a:gs pos="100000">
                <a:srgbClr val="FF0000"/>
              </a:gs>
            </a:gsLst>
            <a:lin ang="0" scaled="1"/>
            <a:tileRect/>
          </a:gra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7556" tIns="33778" rIns="67556" bIns="33778" rtlCol="0" anchor="ctr"/>
          <a:lstStyle/>
          <a:p>
            <a:pPr algn="ctr"/>
            <a:endParaRPr lang="en-US"/>
          </a:p>
        </p:txBody>
      </p:sp>
      <p:sp>
        <p:nvSpPr>
          <p:cNvPr id="5" name="Freeform 4"/>
          <p:cNvSpPr/>
          <p:nvPr/>
        </p:nvSpPr>
        <p:spPr>
          <a:xfrm>
            <a:off x="3098485" y="1524000"/>
            <a:ext cx="635318" cy="304800"/>
          </a:xfrm>
          <a:custGeom>
            <a:avLst/>
            <a:gdLst/>
            <a:ahLst/>
            <a:cxnLst/>
            <a:rect l="0" t="0" r="0" b="0"/>
            <a:pathLst>
              <a:path w="622301" h="263526">
                <a:moveTo>
                  <a:pt x="0" y="0"/>
                </a:moveTo>
                <a:lnTo>
                  <a:pt x="622300" y="0"/>
                </a:lnTo>
                <a:lnTo>
                  <a:pt x="622300" y="263525"/>
                </a:lnTo>
                <a:lnTo>
                  <a:pt x="0" y="263525"/>
                </a:lnTo>
                <a:close/>
              </a:path>
            </a:pathLst>
          </a:custGeom>
          <a:gradFill flip="none" rotWithShape="1">
            <a:gsLst>
              <a:gs pos="0">
                <a:srgbClr val="000000"/>
              </a:gs>
              <a:gs pos="100000">
                <a:srgbClr val="FF0000"/>
              </a:gs>
            </a:gsLst>
            <a:lin ang="0" scaled="1"/>
            <a:tileRect/>
          </a:gra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7556" tIns="33778" rIns="67556" bIns="33778" rtlCol="0" anchor="ctr"/>
          <a:lstStyle/>
          <a:p>
            <a:pPr algn="ctr"/>
            <a:endParaRPr lang="en-US"/>
          </a:p>
        </p:txBody>
      </p:sp>
    </p:spTree>
    <p:extLst>
      <p:ext uri="{BB962C8B-B14F-4D97-AF65-F5344CB8AC3E}">
        <p14:creationId xmlns:p14="http://schemas.microsoft.com/office/powerpoint/2010/main" xmlns="" val="29160614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57200" y="333429"/>
            <a:ext cx="8401050" cy="4130866"/>
          </a:xfrm>
          <a:prstGeom prst="rect">
            <a:avLst/>
          </a:prstGeom>
          <a:noFill/>
        </p:spPr>
        <p:txBody>
          <a:bodyPr vert="horz" wrap="square" lIns="67556" tIns="33778" rIns="67556" bIns="33778" rtlCol="0">
            <a:spAutoFit/>
          </a:bodyPr>
          <a:lstStyle/>
          <a:p>
            <a:r>
              <a:rPr lang="en-US" sz="2400" b="1" dirty="0">
                <a:solidFill>
                  <a:srgbClr val="0000FF"/>
                </a:solidFill>
                <a:latin typeface="Arial" pitchFamily="34" charset="0"/>
                <a:cs typeface="Arial" pitchFamily="34" charset="0"/>
              </a:rPr>
              <a:t>Let's further consider the data set: 55, 55, 57, 58, 60, 63</a:t>
            </a:r>
          </a:p>
          <a:p>
            <a:r>
              <a:rPr lang="en-US" sz="2400" b="1" dirty="0">
                <a:solidFill>
                  <a:srgbClr val="0000FF"/>
                </a:solidFill>
                <a:latin typeface="Arial" pitchFamily="34" charset="0"/>
                <a:cs typeface="Arial" pitchFamily="34" charset="0"/>
              </a:rPr>
              <a:t>·The mean is 58 </a:t>
            </a:r>
          </a:p>
          <a:p>
            <a:r>
              <a:rPr lang="en-US" sz="2400" b="1" dirty="0">
                <a:solidFill>
                  <a:srgbClr val="0000FF"/>
                </a:solidFill>
                <a:latin typeface="Arial" pitchFamily="34" charset="0"/>
                <a:cs typeface="Arial" pitchFamily="34" charset="0"/>
              </a:rPr>
              <a:t>·the median is 57.5 </a:t>
            </a:r>
          </a:p>
          <a:p>
            <a:r>
              <a:rPr lang="en-US" sz="2400" b="1" dirty="0">
                <a:solidFill>
                  <a:srgbClr val="0000FF"/>
                </a:solidFill>
                <a:latin typeface="Arial" pitchFamily="34" charset="0"/>
                <a:cs typeface="Arial" pitchFamily="34" charset="0"/>
              </a:rPr>
              <a:t>·and the mode is 55</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What would happen if a value, "x", was added to the set?</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How would the median change:</a:t>
            </a:r>
          </a:p>
          <a:p>
            <a:r>
              <a:rPr lang="en-US" sz="2400" b="1" dirty="0">
                <a:solidFill>
                  <a:srgbClr val="0000FF"/>
                </a:solidFill>
                <a:latin typeface="Arial" pitchFamily="34" charset="0"/>
                <a:cs typeface="Arial" pitchFamily="34" charset="0"/>
              </a:rPr>
              <a:t>	if x was less than 57?</a:t>
            </a:r>
          </a:p>
          <a:p>
            <a:r>
              <a:rPr lang="en-US" sz="2400" b="1" dirty="0">
                <a:solidFill>
                  <a:srgbClr val="0000FF"/>
                </a:solidFill>
                <a:latin typeface="Arial" pitchFamily="34" charset="0"/>
                <a:cs typeface="Arial" pitchFamily="34" charset="0"/>
              </a:rPr>
              <a:t>	if x was between 57 and 58?	</a:t>
            </a:r>
          </a:p>
          <a:p>
            <a:r>
              <a:rPr lang="en-US" sz="2400" b="1" dirty="0">
                <a:solidFill>
                  <a:srgbClr val="0000FF"/>
                </a:solidFill>
                <a:latin typeface="Arial" pitchFamily="34" charset="0"/>
                <a:cs typeface="Arial" pitchFamily="34" charset="0"/>
              </a:rPr>
              <a:t>	if x was greater than 58?</a:t>
            </a:r>
          </a:p>
        </p:txBody>
      </p:sp>
    </p:spTree>
    <p:extLst>
      <p:ext uri="{BB962C8B-B14F-4D97-AF65-F5344CB8AC3E}">
        <p14:creationId xmlns:p14="http://schemas.microsoft.com/office/powerpoint/2010/main" xmlns="" val="32866074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11480" y="340898"/>
            <a:ext cx="8069580" cy="4330921"/>
          </a:xfrm>
          <a:prstGeom prst="rect">
            <a:avLst/>
          </a:prstGeom>
          <a:noFill/>
        </p:spPr>
        <p:txBody>
          <a:bodyPr vert="horz" lIns="67556" tIns="33778" rIns="67556" bIns="33778" rtlCol="0">
            <a:spAutoFit/>
          </a:bodyPr>
          <a:lstStyle/>
          <a:p>
            <a:r>
              <a:rPr lang="en-US" sz="2400" b="1" dirty="0">
                <a:solidFill>
                  <a:srgbClr val="0000FF"/>
                </a:solidFill>
                <a:latin typeface="Arial" pitchFamily="34" charset="0"/>
                <a:cs typeface="Arial" pitchFamily="34" charset="0"/>
              </a:rPr>
              <a:t>Consider the data set: 10, 15, 17, 18, 18, 20, 23</a:t>
            </a:r>
          </a:p>
          <a:p>
            <a:r>
              <a:rPr lang="en-US" sz="2400" b="1" dirty="0">
                <a:solidFill>
                  <a:srgbClr val="0000FF"/>
                </a:solidFill>
                <a:latin typeface="Arial" pitchFamily="34" charset="0"/>
                <a:cs typeface="Arial" pitchFamily="34" charset="0"/>
              </a:rPr>
              <a:t>·The mean is 17.3 </a:t>
            </a:r>
          </a:p>
          <a:p>
            <a:r>
              <a:rPr lang="en-US" sz="2400" b="1" dirty="0">
                <a:solidFill>
                  <a:srgbClr val="0000FF"/>
                </a:solidFill>
                <a:latin typeface="Arial" pitchFamily="34" charset="0"/>
                <a:cs typeface="Arial" pitchFamily="34" charset="0"/>
              </a:rPr>
              <a:t>·the median is 18 </a:t>
            </a:r>
          </a:p>
          <a:p>
            <a:r>
              <a:rPr lang="en-US" sz="2400" b="1" dirty="0">
                <a:solidFill>
                  <a:srgbClr val="0000FF"/>
                </a:solidFill>
                <a:latin typeface="Arial" pitchFamily="34" charset="0"/>
                <a:cs typeface="Arial" pitchFamily="34" charset="0"/>
              </a:rPr>
              <a:t>·and the mode is 18</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What would happen if the value of 20 was added to the data set?</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How would the mean change?</a:t>
            </a:r>
          </a:p>
          <a:p>
            <a:r>
              <a:rPr lang="en-US" sz="2400" b="1" dirty="0">
                <a:solidFill>
                  <a:srgbClr val="0000FF"/>
                </a:solidFill>
                <a:latin typeface="Arial" pitchFamily="34" charset="0"/>
                <a:cs typeface="Arial" pitchFamily="34" charset="0"/>
              </a:rPr>
              <a:t>How would the median change?</a:t>
            </a:r>
          </a:p>
          <a:p>
            <a:r>
              <a:rPr lang="en-US" sz="2400" b="1" dirty="0">
                <a:solidFill>
                  <a:srgbClr val="0000FF"/>
                </a:solidFill>
                <a:latin typeface="Arial" pitchFamily="34" charset="0"/>
                <a:cs typeface="Arial" pitchFamily="34" charset="0"/>
              </a:rPr>
              <a:t>How would the mode change?</a:t>
            </a:r>
          </a:p>
          <a:p>
            <a:endParaRPr lang="en-US" b="1" dirty="0">
              <a:solidFill>
                <a:srgbClr val="0000FF"/>
              </a:solidFill>
              <a:latin typeface="Arial - 24"/>
            </a:endParaRPr>
          </a:p>
        </p:txBody>
      </p:sp>
    </p:spTree>
    <p:extLst>
      <p:ext uri="{BB962C8B-B14F-4D97-AF65-F5344CB8AC3E}">
        <p14:creationId xmlns:p14="http://schemas.microsoft.com/office/powerpoint/2010/main" xmlns="" val="37776546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81000" y="352520"/>
            <a:ext cx="8511540" cy="4130885"/>
          </a:xfrm>
          <a:prstGeom prst="rect">
            <a:avLst/>
          </a:prstGeom>
          <a:noFill/>
        </p:spPr>
        <p:txBody>
          <a:bodyPr vert="horz" wrap="square" lIns="67556" tIns="33778" rIns="67556" bIns="33778" rtlCol="0">
            <a:spAutoFit/>
          </a:bodyPr>
          <a:lstStyle/>
          <a:p>
            <a:r>
              <a:rPr lang="en-US" sz="2400" b="1" dirty="0">
                <a:solidFill>
                  <a:srgbClr val="0000FF"/>
                </a:solidFill>
                <a:latin typeface="Arial" pitchFamily="34" charset="0"/>
                <a:cs typeface="Arial" pitchFamily="34" charset="0"/>
              </a:rPr>
              <a:t>Consider the data set: 55, 55, 57, 58, 60, 63</a:t>
            </a:r>
          </a:p>
          <a:p>
            <a:r>
              <a:rPr lang="en-US" sz="2400" b="1" dirty="0">
                <a:solidFill>
                  <a:srgbClr val="0000FF"/>
                </a:solidFill>
                <a:latin typeface="Arial" pitchFamily="34" charset="0"/>
                <a:cs typeface="Arial" pitchFamily="34" charset="0"/>
              </a:rPr>
              <a:t>·The mean is 58 </a:t>
            </a:r>
          </a:p>
          <a:p>
            <a:r>
              <a:rPr lang="en-US" sz="2400" b="1" dirty="0">
                <a:solidFill>
                  <a:srgbClr val="0000FF"/>
                </a:solidFill>
                <a:latin typeface="Arial" pitchFamily="34" charset="0"/>
                <a:cs typeface="Arial" pitchFamily="34" charset="0"/>
              </a:rPr>
              <a:t>·the median is 57.5 </a:t>
            </a:r>
          </a:p>
          <a:p>
            <a:r>
              <a:rPr lang="en-US" sz="2400" b="1" dirty="0">
                <a:solidFill>
                  <a:srgbClr val="0000FF"/>
                </a:solidFill>
                <a:latin typeface="Arial" pitchFamily="34" charset="0"/>
                <a:cs typeface="Arial" pitchFamily="34" charset="0"/>
              </a:rPr>
              <a:t>·and the mode is 55</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What would happen if a value, "x", was added to the set?</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How would the mode change:</a:t>
            </a:r>
          </a:p>
          <a:p>
            <a:r>
              <a:rPr lang="en-US" sz="2400" b="1" dirty="0">
                <a:solidFill>
                  <a:srgbClr val="0000FF"/>
                </a:solidFill>
                <a:latin typeface="Arial" pitchFamily="34" charset="0"/>
                <a:cs typeface="Arial" pitchFamily="34" charset="0"/>
              </a:rPr>
              <a:t>	if x was 55?</a:t>
            </a:r>
          </a:p>
          <a:p>
            <a:r>
              <a:rPr lang="en-US" sz="2400" b="1" dirty="0">
                <a:solidFill>
                  <a:srgbClr val="0000FF"/>
                </a:solidFill>
                <a:latin typeface="Arial" pitchFamily="34" charset="0"/>
                <a:cs typeface="Arial" pitchFamily="34" charset="0"/>
              </a:rPr>
              <a:t>	if x was another number in the list other than 55?		if x was a number not in the list?</a:t>
            </a:r>
          </a:p>
        </p:txBody>
      </p:sp>
    </p:spTree>
    <p:extLst>
      <p:ext uri="{BB962C8B-B14F-4D97-AF65-F5344CB8AC3E}">
        <p14:creationId xmlns:p14="http://schemas.microsoft.com/office/powerpoint/2010/main" xmlns="" val="31806292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8150" y="563469"/>
            <a:ext cx="8658571"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14</a:t>
            </a:r>
          </a:p>
        </p:txBody>
      </p:sp>
      <p:sp>
        <p:nvSpPr>
          <p:cNvPr id="3" name="TextBox 2"/>
          <p:cNvSpPr txBox="1"/>
          <p:nvPr/>
        </p:nvSpPr>
        <p:spPr>
          <a:xfrm>
            <a:off x="1169670" y="563471"/>
            <a:ext cx="7745730" cy="1360877"/>
          </a:xfrm>
          <a:prstGeom prst="rect">
            <a:avLst/>
          </a:prstGeom>
          <a:noFill/>
        </p:spPr>
        <p:txBody>
          <a:bodyPr vert="horz" wrap="square" lIns="67556" tIns="33778" rIns="67556" bIns="33778" rtlCol="0">
            <a:spAutoFit/>
          </a:bodyPr>
          <a:lstStyle/>
          <a:p>
            <a:r>
              <a:rPr lang="en-US" sz="2800" b="1" dirty="0">
                <a:solidFill>
                  <a:srgbClr val="000000"/>
                </a:solidFill>
                <a:latin typeface="Arial" pitchFamily="34" charset="0"/>
                <a:cs typeface="Arial" pitchFamily="34" charset="0"/>
              </a:rPr>
              <a:t>Consider the data set: 78, 82, 85, 88, 90. Identify the data values that remain the same if "79" is added to the set.</a:t>
            </a:r>
          </a:p>
        </p:txBody>
      </p:sp>
      <p:sp>
        <p:nvSpPr>
          <p:cNvPr id="4" name="TextBox 3"/>
          <p:cNvSpPr txBox="1"/>
          <p:nvPr/>
        </p:nvSpPr>
        <p:spPr>
          <a:xfrm>
            <a:off x="2251710" y="2007481"/>
            <a:ext cx="197739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A</a:t>
            </a:r>
          </a:p>
        </p:txBody>
      </p:sp>
      <p:sp>
        <p:nvSpPr>
          <p:cNvPr id="5" name="TextBox 4"/>
          <p:cNvSpPr txBox="1"/>
          <p:nvPr/>
        </p:nvSpPr>
        <p:spPr>
          <a:xfrm>
            <a:off x="2983230" y="2007481"/>
            <a:ext cx="197739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mean</a:t>
            </a:r>
          </a:p>
        </p:txBody>
      </p:sp>
      <p:sp>
        <p:nvSpPr>
          <p:cNvPr id="6" name="TextBox 5"/>
          <p:cNvSpPr txBox="1"/>
          <p:nvPr/>
        </p:nvSpPr>
        <p:spPr>
          <a:xfrm>
            <a:off x="2251710" y="2445627"/>
            <a:ext cx="222885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B</a:t>
            </a:r>
          </a:p>
        </p:txBody>
      </p:sp>
      <p:sp>
        <p:nvSpPr>
          <p:cNvPr id="7" name="TextBox 6"/>
          <p:cNvSpPr txBox="1"/>
          <p:nvPr/>
        </p:nvSpPr>
        <p:spPr>
          <a:xfrm>
            <a:off x="2983230" y="2445627"/>
            <a:ext cx="222885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median</a:t>
            </a:r>
          </a:p>
        </p:txBody>
      </p:sp>
      <p:sp>
        <p:nvSpPr>
          <p:cNvPr id="8" name="TextBox 7"/>
          <p:cNvSpPr txBox="1"/>
          <p:nvPr/>
        </p:nvSpPr>
        <p:spPr>
          <a:xfrm>
            <a:off x="2251710" y="2823612"/>
            <a:ext cx="202311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C</a:t>
            </a:r>
          </a:p>
        </p:txBody>
      </p:sp>
      <p:sp>
        <p:nvSpPr>
          <p:cNvPr id="9" name="TextBox 8"/>
          <p:cNvSpPr txBox="1"/>
          <p:nvPr/>
        </p:nvSpPr>
        <p:spPr>
          <a:xfrm>
            <a:off x="2983230" y="2823612"/>
            <a:ext cx="202311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mode</a:t>
            </a:r>
          </a:p>
        </p:txBody>
      </p:sp>
      <p:sp>
        <p:nvSpPr>
          <p:cNvPr id="10" name="TextBox 9"/>
          <p:cNvSpPr txBox="1"/>
          <p:nvPr/>
        </p:nvSpPr>
        <p:spPr>
          <a:xfrm>
            <a:off x="2251710" y="3213629"/>
            <a:ext cx="204597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D</a:t>
            </a:r>
          </a:p>
        </p:txBody>
      </p:sp>
      <p:sp>
        <p:nvSpPr>
          <p:cNvPr id="11" name="TextBox 10"/>
          <p:cNvSpPr txBox="1"/>
          <p:nvPr/>
        </p:nvSpPr>
        <p:spPr>
          <a:xfrm>
            <a:off x="2983230" y="3213629"/>
            <a:ext cx="204597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range</a:t>
            </a:r>
          </a:p>
        </p:txBody>
      </p:sp>
      <p:sp>
        <p:nvSpPr>
          <p:cNvPr id="12" name="TextBox 11"/>
          <p:cNvSpPr txBox="1"/>
          <p:nvPr/>
        </p:nvSpPr>
        <p:spPr>
          <a:xfrm>
            <a:off x="2251710" y="3615680"/>
            <a:ext cx="250317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E</a:t>
            </a:r>
          </a:p>
        </p:txBody>
      </p:sp>
      <p:sp>
        <p:nvSpPr>
          <p:cNvPr id="13" name="TextBox 12"/>
          <p:cNvSpPr txBox="1"/>
          <p:nvPr/>
        </p:nvSpPr>
        <p:spPr>
          <a:xfrm>
            <a:off x="2983230" y="3615680"/>
            <a:ext cx="250317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minimum</a:t>
            </a:r>
          </a:p>
        </p:txBody>
      </p:sp>
      <p:pic>
        <p:nvPicPr>
          <p:cNvPr id="21" name="Picture 2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67640" y="190710"/>
            <a:ext cx="3108960" cy="37890"/>
          </a:xfrm>
          <a:prstGeom prst="rect">
            <a:avLst/>
          </a:prstGeom>
          <a:solidFill>
            <a:scrgbClr r="0" g="0" b="0">
              <a:alpha val="0"/>
            </a:scrgbClr>
          </a:solidFill>
        </p:spPr>
      </p:pic>
      <p:sp>
        <p:nvSpPr>
          <p:cNvPr id="22" name="Oval 21"/>
          <p:cNvSpPr/>
          <p:nvPr/>
        </p:nvSpPr>
        <p:spPr>
          <a:xfrm>
            <a:off x="1524000" y="2146171"/>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524000" y="25450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4" name="Oval 23"/>
          <p:cNvSpPr/>
          <p:nvPr/>
        </p:nvSpPr>
        <p:spPr>
          <a:xfrm>
            <a:off x="1524000" y="29260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5" name="Oval 24"/>
          <p:cNvSpPr/>
          <p:nvPr/>
        </p:nvSpPr>
        <p:spPr>
          <a:xfrm>
            <a:off x="1524000" y="33070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6" name="Oval 25"/>
          <p:cNvSpPr/>
          <p:nvPr/>
        </p:nvSpPr>
        <p:spPr>
          <a:xfrm>
            <a:off x="1524000" y="369770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22499521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42900" y="945702"/>
            <a:ext cx="8389620" cy="806879"/>
          </a:xfrm>
          <a:prstGeom prst="rect">
            <a:avLst/>
          </a:prstGeom>
          <a:noFill/>
        </p:spPr>
        <p:txBody>
          <a:bodyPr vert="horz" lIns="67556" tIns="33778" rIns="67556" bIns="33778" rtlCol="0">
            <a:spAutoFit/>
          </a:bodyPr>
          <a:lstStyle/>
          <a:p>
            <a:pPr algn="ctr"/>
            <a:r>
              <a:rPr lang="en-US" sz="4800" b="1" dirty="0">
                <a:solidFill>
                  <a:srgbClr val="0000FF"/>
                </a:solidFill>
                <a:latin typeface="Arial" pitchFamily="34" charset="0"/>
                <a:cs typeface="Arial" pitchFamily="34" charset="0"/>
              </a:rPr>
              <a:t>Measures of Variation</a:t>
            </a:r>
          </a:p>
        </p:txBody>
      </p:sp>
      <p:grpSp>
        <p:nvGrpSpPr>
          <p:cNvPr id="4" name="Group 3"/>
          <p:cNvGrpSpPr/>
          <p:nvPr/>
        </p:nvGrpSpPr>
        <p:grpSpPr>
          <a:xfrm>
            <a:off x="6177654" y="2597921"/>
            <a:ext cx="1463040" cy="831080"/>
            <a:chOff x="6177654" y="2438400"/>
            <a:chExt cx="1463040" cy="831080"/>
          </a:xfrm>
        </p:grpSpPr>
        <p:sp>
          <p:nvSpPr>
            <p:cNvPr id="5" name="TextBox 4">
              <a:hlinkClick r:id="rId2" action="ppaction://hlinksldjump"/>
            </p:cNvPr>
            <p:cNvSpPr txBox="1"/>
            <p:nvPr/>
          </p:nvSpPr>
          <p:spPr>
            <a:xfrm>
              <a:off x="6177654" y="2451582"/>
              <a:ext cx="1463040" cy="806898"/>
            </a:xfrm>
            <a:prstGeom prst="rect">
              <a:avLst/>
            </a:prstGeom>
            <a:noFill/>
          </p:spPr>
          <p:txBody>
            <a:bodyPr vert="horz" lIns="67574" tIns="33787" rIns="67574" bIns="33787" rtlCol="0">
              <a:spAutoFit/>
            </a:bodyPr>
            <a:lstStyle/>
            <a:p>
              <a:pPr algn="ctr"/>
              <a:r>
                <a:rPr lang="en-US" sz="1600" i="1" dirty="0">
                  <a:solidFill>
                    <a:srgbClr val="0000FF"/>
                  </a:solidFill>
                  <a:latin typeface="Arial" pitchFamily="34" charset="0"/>
                  <a:cs typeface="Arial" pitchFamily="34" charset="0"/>
                </a:rPr>
                <a:t>Return to</a:t>
              </a:r>
            </a:p>
            <a:p>
              <a:pPr algn="ctr"/>
              <a:r>
                <a:rPr lang="en-US" sz="1600" i="1" dirty="0">
                  <a:solidFill>
                    <a:srgbClr val="0000FF"/>
                  </a:solidFill>
                  <a:latin typeface="Arial" pitchFamily="34" charset="0"/>
                  <a:cs typeface="Arial" pitchFamily="34" charset="0"/>
                </a:rPr>
                <a:t>Table of</a:t>
              </a:r>
            </a:p>
            <a:p>
              <a:pPr algn="ctr"/>
              <a:r>
                <a:rPr lang="en-US" sz="1600" i="1" dirty="0">
                  <a:solidFill>
                    <a:srgbClr val="0000FF"/>
                  </a:solidFill>
                  <a:latin typeface="Arial" pitchFamily="34" charset="0"/>
                  <a:cs typeface="Arial" pitchFamily="34" charset="0"/>
                </a:rPr>
                <a:t>Contents</a:t>
              </a:r>
            </a:p>
          </p:txBody>
        </p:sp>
        <p:sp>
          <p:nvSpPr>
            <p:cNvPr id="6" name="Freeform 5">
              <a:hlinkClick r:id="rId2" action="ppaction://hlinksldjump"/>
            </p:cNvPr>
            <p:cNvSpPr/>
            <p:nvPr/>
          </p:nvSpPr>
          <p:spPr>
            <a:xfrm>
              <a:off x="6276636" y="2438400"/>
              <a:ext cx="1336349" cy="831080"/>
            </a:xfrm>
            <a:custGeom>
              <a:avLst/>
              <a:gdLst/>
              <a:ahLst/>
              <a:cxnLst/>
              <a:rect l="0" t="0" r="0" b="0"/>
              <a:pathLst>
                <a:path w="1827024" h="530100">
                  <a:moveTo>
                    <a:pt x="0" y="0"/>
                  </a:moveTo>
                  <a:lnTo>
                    <a:pt x="1827023" y="0"/>
                  </a:lnTo>
                  <a:lnTo>
                    <a:pt x="1827023" y="530099"/>
                  </a:lnTo>
                  <a:lnTo>
                    <a:pt x="0" y="530099"/>
                  </a:lnTo>
                  <a:close/>
                </a:path>
              </a:pathLst>
            </a:custGeom>
            <a:solidFill>
              <a:schemeClr val="accent1">
                <a:alpha val="1000"/>
              </a:schemeClr>
            </a:solidFill>
            <a:ln w="38100"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9028" tIns="34514" rIns="69028" bIns="34514" anchor="ctr"/>
            <a:lstStyle/>
            <a:p>
              <a:pPr algn="ctr" defTabSz="805827">
                <a:defRPr/>
              </a:pPr>
              <a:endParaRPr lang="en-US" dirty="0">
                <a:solidFill>
                  <a:schemeClr val="tx1"/>
                </a:solidFill>
              </a:endParaRPr>
            </a:p>
          </p:txBody>
        </p:sp>
      </p:grpSp>
    </p:spTree>
    <p:extLst>
      <p:ext uri="{BB962C8B-B14F-4D97-AF65-F5344CB8AC3E}">
        <p14:creationId xmlns:p14="http://schemas.microsoft.com/office/powerpoint/2010/main" xmlns="" val="1987612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514602" y="139769"/>
            <a:ext cx="4083939" cy="437548"/>
          </a:xfrm>
          <a:prstGeom prst="rect">
            <a:avLst/>
          </a:prstGeom>
          <a:noFill/>
        </p:spPr>
        <p:txBody>
          <a:bodyPr vert="horz" lIns="67556" tIns="33778" rIns="67556" bIns="33778" rtlCol="0">
            <a:spAutoFit/>
          </a:bodyPr>
          <a:lstStyle/>
          <a:p>
            <a:r>
              <a:rPr lang="en-US" sz="2400" b="1" u="sng" dirty="0">
                <a:solidFill>
                  <a:srgbClr val="0000FF"/>
                </a:solidFill>
                <a:latin typeface="Arial" pitchFamily="34" charset="0"/>
                <a:cs typeface="Arial" pitchFamily="34" charset="0"/>
              </a:rPr>
              <a:t>Table of Contents</a:t>
            </a:r>
          </a:p>
        </p:txBody>
      </p:sp>
      <p:sp>
        <p:nvSpPr>
          <p:cNvPr id="3" name="TextBox 2">
            <a:hlinkClick r:id="rId2" action="ppaction://hlinksldjump"/>
          </p:cNvPr>
          <p:cNvSpPr txBox="1"/>
          <p:nvPr/>
        </p:nvSpPr>
        <p:spPr>
          <a:xfrm>
            <a:off x="152400" y="4267201"/>
            <a:ext cx="2171700" cy="437548"/>
          </a:xfrm>
          <a:prstGeom prst="rect">
            <a:avLst/>
          </a:prstGeom>
          <a:noFill/>
        </p:spPr>
        <p:txBody>
          <a:bodyPr vert="horz" lIns="67556" tIns="33778" rIns="67556" bIns="33778" rtlCol="0">
            <a:spAutoFit/>
          </a:bodyPr>
          <a:lstStyle/>
          <a:p>
            <a:r>
              <a:rPr lang="en-US" sz="2400" b="1" dirty="0">
                <a:solidFill>
                  <a:srgbClr val="0000FF"/>
                </a:solidFill>
                <a:latin typeface="Arial" pitchFamily="34" charset="0"/>
                <a:cs typeface="Arial" pitchFamily="34" charset="0"/>
              </a:rPr>
              <a:t>Data Displays</a:t>
            </a:r>
          </a:p>
        </p:txBody>
      </p:sp>
      <p:sp>
        <p:nvSpPr>
          <p:cNvPr id="4" name="TextBox 3">
            <a:hlinkClick r:id="rId3" action="ppaction://hlinksldjump"/>
          </p:cNvPr>
          <p:cNvSpPr txBox="1"/>
          <p:nvPr/>
        </p:nvSpPr>
        <p:spPr>
          <a:xfrm>
            <a:off x="80010" y="533400"/>
            <a:ext cx="3577590" cy="437548"/>
          </a:xfrm>
          <a:prstGeom prst="rect">
            <a:avLst/>
          </a:prstGeom>
          <a:noFill/>
        </p:spPr>
        <p:txBody>
          <a:bodyPr vert="horz" wrap="square" lIns="67556" tIns="33778" rIns="67556" bIns="33778" rtlCol="0">
            <a:spAutoFit/>
          </a:bodyPr>
          <a:lstStyle/>
          <a:p>
            <a:r>
              <a:rPr lang="en-US" sz="2400" b="1" dirty="0">
                <a:solidFill>
                  <a:srgbClr val="0000FF"/>
                </a:solidFill>
                <a:latin typeface="Arial" pitchFamily="34" charset="0"/>
                <a:cs typeface="Arial" pitchFamily="34" charset="0"/>
              </a:rPr>
              <a:t>Measures of Center</a:t>
            </a:r>
          </a:p>
        </p:txBody>
      </p:sp>
      <p:sp>
        <p:nvSpPr>
          <p:cNvPr id="5" name="TextBox 4">
            <a:hlinkClick r:id="rId4" action="ppaction://hlinksldjump"/>
          </p:cNvPr>
          <p:cNvSpPr txBox="1"/>
          <p:nvPr/>
        </p:nvSpPr>
        <p:spPr>
          <a:xfrm>
            <a:off x="167642" y="2000835"/>
            <a:ext cx="5928360" cy="437548"/>
          </a:xfrm>
          <a:prstGeom prst="rect">
            <a:avLst/>
          </a:prstGeom>
          <a:noFill/>
        </p:spPr>
        <p:txBody>
          <a:bodyPr vert="horz" wrap="square" lIns="67556" tIns="33778" rIns="67556" bIns="33778" rtlCol="0">
            <a:spAutoFit/>
          </a:bodyPr>
          <a:lstStyle/>
          <a:p>
            <a:r>
              <a:rPr lang="en-US" sz="2400" b="1" dirty="0">
                <a:solidFill>
                  <a:srgbClr val="0000FF"/>
                </a:solidFill>
                <a:latin typeface="Arial" pitchFamily="34" charset="0"/>
                <a:cs typeface="Arial" pitchFamily="34" charset="0"/>
              </a:rPr>
              <a:t>Central Tendency Application Problems</a:t>
            </a:r>
          </a:p>
        </p:txBody>
      </p:sp>
      <p:sp>
        <p:nvSpPr>
          <p:cNvPr id="6" name="TextBox 5">
            <a:hlinkClick r:id="rId5" action="ppaction://hlinksldjump"/>
          </p:cNvPr>
          <p:cNvSpPr txBox="1"/>
          <p:nvPr/>
        </p:nvSpPr>
        <p:spPr>
          <a:xfrm>
            <a:off x="152402" y="4591634"/>
            <a:ext cx="5524500" cy="437548"/>
          </a:xfrm>
          <a:prstGeom prst="rect">
            <a:avLst/>
          </a:prstGeom>
          <a:noFill/>
        </p:spPr>
        <p:txBody>
          <a:bodyPr vert="horz" wrap="square" lIns="67556" tIns="33778" rIns="67556" bIns="33778" rtlCol="0">
            <a:spAutoFit/>
          </a:bodyPr>
          <a:lstStyle/>
          <a:p>
            <a:r>
              <a:rPr lang="en-US" sz="2400" b="1" dirty="0">
                <a:solidFill>
                  <a:srgbClr val="0000FF"/>
                </a:solidFill>
                <a:latin typeface="Arial" pitchFamily="34" charset="0"/>
                <a:cs typeface="Arial" pitchFamily="34" charset="0"/>
              </a:rPr>
              <a:t>Frequency Tables and Histograms</a:t>
            </a:r>
          </a:p>
        </p:txBody>
      </p:sp>
      <p:sp>
        <p:nvSpPr>
          <p:cNvPr id="7" name="TextBox 6">
            <a:hlinkClick r:id="rId6" action="ppaction://hlinksldjump"/>
          </p:cNvPr>
          <p:cNvSpPr txBox="1"/>
          <p:nvPr/>
        </p:nvSpPr>
        <p:spPr>
          <a:xfrm>
            <a:off x="152400" y="4953000"/>
            <a:ext cx="4008196" cy="437548"/>
          </a:xfrm>
          <a:prstGeom prst="rect">
            <a:avLst/>
          </a:prstGeom>
          <a:noFill/>
        </p:spPr>
        <p:txBody>
          <a:bodyPr vert="horz" wrap="square" lIns="67556" tIns="33778" rIns="67556" bIns="33778" rtlCol="0">
            <a:spAutoFit/>
          </a:bodyPr>
          <a:lstStyle/>
          <a:p>
            <a:r>
              <a:rPr lang="en-US" sz="2400" b="1" dirty="0">
                <a:solidFill>
                  <a:srgbClr val="0000FF"/>
                </a:solidFill>
                <a:latin typeface="Arial" pitchFamily="34" charset="0"/>
                <a:cs typeface="Arial" pitchFamily="34" charset="0"/>
              </a:rPr>
              <a:t>Box-and-Whisker Plots</a:t>
            </a:r>
          </a:p>
        </p:txBody>
      </p:sp>
      <p:sp>
        <p:nvSpPr>
          <p:cNvPr id="8" name="TextBox 7"/>
          <p:cNvSpPr txBox="1"/>
          <p:nvPr/>
        </p:nvSpPr>
        <p:spPr>
          <a:xfrm>
            <a:off x="182881" y="6010147"/>
            <a:ext cx="2865120" cy="314437"/>
          </a:xfrm>
          <a:prstGeom prst="rect">
            <a:avLst/>
          </a:prstGeom>
          <a:noFill/>
        </p:spPr>
        <p:txBody>
          <a:bodyPr vert="horz" wrap="square" lIns="67556" tIns="33778" rIns="67556" bIns="33778" rtlCol="0">
            <a:spAutoFit/>
          </a:bodyPr>
          <a:lstStyle/>
          <a:p>
            <a:r>
              <a:rPr lang="en-US" sz="1600" b="1" dirty="0">
                <a:solidFill>
                  <a:srgbClr val="0000FF"/>
                </a:solidFill>
                <a:latin typeface="Arial" pitchFamily="34" charset="0"/>
                <a:cs typeface="Arial" pitchFamily="34" charset="0"/>
              </a:rPr>
              <a:t>Common Core:  6.SP.1-5</a:t>
            </a:r>
          </a:p>
        </p:txBody>
      </p:sp>
      <p:sp>
        <p:nvSpPr>
          <p:cNvPr id="9" name="Freeform 8"/>
          <p:cNvSpPr/>
          <p:nvPr/>
        </p:nvSpPr>
        <p:spPr>
          <a:xfrm>
            <a:off x="6617972" y="447097"/>
            <a:ext cx="2388871" cy="500142"/>
          </a:xfrm>
          <a:custGeom>
            <a:avLst/>
            <a:gdLst/>
            <a:ahLst/>
            <a:cxnLst/>
            <a:rect l="0" t="0" r="0" b="0"/>
            <a:pathLst>
              <a:path w="2654301" h="838201">
                <a:moveTo>
                  <a:pt x="0" y="0"/>
                </a:moveTo>
                <a:lnTo>
                  <a:pt x="2654300" y="0"/>
                </a:lnTo>
                <a:lnTo>
                  <a:pt x="2654300" y="838200"/>
                </a:lnTo>
                <a:lnTo>
                  <a:pt x="0" y="8382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7556" tIns="33778" rIns="67556" bIns="33778" rtlCol="0" anchor="ctr"/>
          <a:lstStyle/>
          <a:p>
            <a:pPr algn="ctr"/>
            <a:endParaRPr lang="en-US" sz="2400">
              <a:latin typeface="Arial" pitchFamily="34" charset="0"/>
              <a:cs typeface="Arial" pitchFamily="34" charset="0"/>
            </a:endParaRPr>
          </a:p>
        </p:txBody>
      </p:sp>
      <p:sp>
        <p:nvSpPr>
          <p:cNvPr id="10" name="TextBox 9"/>
          <p:cNvSpPr txBox="1"/>
          <p:nvPr/>
        </p:nvSpPr>
        <p:spPr>
          <a:xfrm>
            <a:off x="6617970" y="480423"/>
            <a:ext cx="2423160" cy="499103"/>
          </a:xfrm>
          <a:prstGeom prst="rect">
            <a:avLst/>
          </a:prstGeom>
          <a:noFill/>
        </p:spPr>
        <p:txBody>
          <a:bodyPr vert="horz" lIns="67556" tIns="33778" rIns="67556" bIns="33778" rtlCol="0">
            <a:spAutoFit/>
          </a:bodyPr>
          <a:lstStyle/>
          <a:p>
            <a:pPr algn="ctr"/>
            <a:r>
              <a:rPr lang="en-US" sz="1400" b="1" i="1" dirty="0">
                <a:solidFill>
                  <a:srgbClr val="0000FF"/>
                </a:solidFill>
                <a:latin typeface="Arial" pitchFamily="34" charset="0"/>
                <a:cs typeface="Arial" pitchFamily="34" charset="0"/>
              </a:rPr>
              <a:t>Click on a topic to go to that section.</a:t>
            </a:r>
          </a:p>
        </p:txBody>
      </p:sp>
      <p:sp>
        <p:nvSpPr>
          <p:cNvPr id="11" name="TextBox 10">
            <a:hlinkClick r:id="rId7" action="ppaction://hlinksldjump"/>
          </p:cNvPr>
          <p:cNvSpPr txBox="1"/>
          <p:nvPr/>
        </p:nvSpPr>
        <p:spPr>
          <a:xfrm>
            <a:off x="186690" y="2362200"/>
            <a:ext cx="3851910" cy="437548"/>
          </a:xfrm>
          <a:prstGeom prst="rect">
            <a:avLst/>
          </a:prstGeom>
          <a:noFill/>
        </p:spPr>
        <p:txBody>
          <a:bodyPr vert="horz" wrap="square" lIns="67556" tIns="33778" rIns="67556" bIns="33778" rtlCol="0">
            <a:spAutoFit/>
          </a:bodyPr>
          <a:lstStyle/>
          <a:p>
            <a:r>
              <a:rPr lang="en-US" sz="2400" b="1" dirty="0">
                <a:solidFill>
                  <a:srgbClr val="0000FF"/>
                </a:solidFill>
                <a:latin typeface="Arial" pitchFamily="34" charset="0"/>
                <a:cs typeface="Arial" pitchFamily="34" charset="0"/>
              </a:rPr>
              <a:t>Measures of Variation</a:t>
            </a:r>
          </a:p>
        </p:txBody>
      </p:sp>
      <p:sp>
        <p:nvSpPr>
          <p:cNvPr id="12" name="TextBox 11">
            <a:hlinkClick r:id="rId8" action="ppaction://hlinksldjump"/>
          </p:cNvPr>
          <p:cNvSpPr txBox="1"/>
          <p:nvPr/>
        </p:nvSpPr>
        <p:spPr>
          <a:xfrm>
            <a:off x="152400" y="5257800"/>
            <a:ext cx="1600200" cy="437548"/>
          </a:xfrm>
          <a:prstGeom prst="rect">
            <a:avLst/>
          </a:prstGeom>
          <a:noFill/>
        </p:spPr>
        <p:txBody>
          <a:bodyPr vert="horz" lIns="67556" tIns="33778" rIns="67556" bIns="33778" rtlCol="0">
            <a:spAutoFit/>
          </a:bodyPr>
          <a:lstStyle/>
          <a:p>
            <a:r>
              <a:rPr lang="en-US" sz="2400" b="1" dirty="0">
                <a:solidFill>
                  <a:srgbClr val="0000FF"/>
                </a:solidFill>
                <a:latin typeface="Arial" pitchFamily="34" charset="0"/>
                <a:cs typeface="Arial" pitchFamily="34" charset="0"/>
              </a:rPr>
              <a:t>Dot Plots</a:t>
            </a:r>
          </a:p>
        </p:txBody>
      </p:sp>
      <p:sp>
        <p:nvSpPr>
          <p:cNvPr id="13" name="TextBox 12">
            <a:hlinkClick r:id="rId9" action="ppaction://hlinksldjump"/>
          </p:cNvPr>
          <p:cNvSpPr txBox="1"/>
          <p:nvPr/>
        </p:nvSpPr>
        <p:spPr>
          <a:xfrm>
            <a:off x="1028700" y="838200"/>
            <a:ext cx="1097280" cy="437548"/>
          </a:xfrm>
          <a:prstGeom prst="rect">
            <a:avLst/>
          </a:prstGeom>
          <a:noFill/>
        </p:spPr>
        <p:txBody>
          <a:bodyPr vert="horz" lIns="67556" tIns="33778" rIns="67556" bIns="33778" rtlCol="0">
            <a:spAutoFit/>
          </a:bodyPr>
          <a:lstStyle/>
          <a:p>
            <a:r>
              <a:rPr lang="en-US" sz="2400" b="1">
                <a:solidFill>
                  <a:srgbClr val="0000FF"/>
                </a:solidFill>
                <a:latin typeface="Arial" pitchFamily="34" charset="0"/>
                <a:cs typeface="Arial" pitchFamily="34" charset="0"/>
              </a:rPr>
              <a:t>Mean</a:t>
            </a:r>
          </a:p>
        </p:txBody>
      </p:sp>
      <p:sp>
        <p:nvSpPr>
          <p:cNvPr id="14" name="TextBox 13">
            <a:hlinkClick r:id="rId10" action="ppaction://hlinksldjump"/>
          </p:cNvPr>
          <p:cNvSpPr txBox="1"/>
          <p:nvPr/>
        </p:nvSpPr>
        <p:spPr>
          <a:xfrm>
            <a:off x="1017270" y="1162634"/>
            <a:ext cx="1348740" cy="437548"/>
          </a:xfrm>
          <a:prstGeom prst="rect">
            <a:avLst/>
          </a:prstGeom>
          <a:noFill/>
        </p:spPr>
        <p:txBody>
          <a:bodyPr vert="horz" lIns="67556" tIns="33778" rIns="67556" bIns="33778" rtlCol="0">
            <a:spAutoFit/>
          </a:bodyPr>
          <a:lstStyle/>
          <a:p>
            <a:r>
              <a:rPr lang="en-US" sz="2400" b="1" dirty="0">
                <a:solidFill>
                  <a:srgbClr val="0000FF"/>
                </a:solidFill>
                <a:latin typeface="Arial" pitchFamily="34" charset="0"/>
                <a:cs typeface="Arial" pitchFamily="34" charset="0"/>
              </a:rPr>
              <a:t>Median</a:t>
            </a:r>
          </a:p>
        </p:txBody>
      </p:sp>
      <p:sp>
        <p:nvSpPr>
          <p:cNvPr id="15" name="TextBox 14">
            <a:hlinkClick r:id="rId11" action="ppaction://hlinksldjump"/>
          </p:cNvPr>
          <p:cNvSpPr txBox="1"/>
          <p:nvPr/>
        </p:nvSpPr>
        <p:spPr>
          <a:xfrm>
            <a:off x="1017270" y="1543634"/>
            <a:ext cx="1120140" cy="437548"/>
          </a:xfrm>
          <a:prstGeom prst="rect">
            <a:avLst/>
          </a:prstGeom>
          <a:noFill/>
        </p:spPr>
        <p:txBody>
          <a:bodyPr vert="horz" lIns="67556" tIns="33778" rIns="67556" bIns="33778" rtlCol="0">
            <a:spAutoFit/>
          </a:bodyPr>
          <a:lstStyle/>
          <a:p>
            <a:r>
              <a:rPr lang="en-US" sz="2400" b="1" dirty="0">
                <a:solidFill>
                  <a:srgbClr val="0000FF"/>
                </a:solidFill>
                <a:latin typeface="Arial" pitchFamily="34" charset="0"/>
                <a:cs typeface="Arial" pitchFamily="34" charset="0"/>
              </a:rPr>
              <a:t>Mode</a:t>
            </a:r>
          </a:p>
        </p:txBody>
      </p:sp>
      <p:sp>
        <p:nvSpPr>
          <p:cNvPr id="16" name="TextBox 15">
            <a:hlinkClick r:id="rId12" action="ppaction://hlinksldjump"/>
          </p:cNvPr>
          <p:cNvSpPr txBox="1"/>
          <p:nvPr/>
        </p:nvSpPr>
        <p:spPr>
          <a:xfrm>
            <a:off x="994410" y="2667000"/>
            <a:ext cx="3729990" cy="437548"/>
          </a:xfrm>
          <a:prstGeom prst="rect">
            <a:avLst/>
          </a:prstGeom>
          <a:noFill/>
        </p:spPr>
        <p:txBody>
          <a:bodyPr vert="horz" wrap="square" lIns="67556" tIns="33778" rIns="67556" bIns="33778" rtlCol="0">
            <a:spAutoFit/>
          </a:bodyPr>
          <a:lstStyle/>
          <a:p>
            <a:r>
              <a:rPr lang="en-US" sz="2400" b="1" dirty="0">
                <a:solidFill>
                  <a:srgbClr val="0000FF"/>
                </a:solidFill>
                <a:latin typeface="Arial" pitchFamily="34" charset="0"/>
                <a:cs typeface="Arial" pitchFamily="34" charset="0"/>
              </a:rPr>
              <a:t>Minimum/Maximum</a:t>
            </a:r>
          </a:p>
        </p:txBody>
      </p:sp>
      <p:sp>
        <p:nvSpPr>
          <p:cNvPr id="17" name="TextBox 16">
            <a:hlinkClick r:id="rId13" action="ppaction://hlinksldjump"/>
          </p:cNvPr>
          <p:cNvSpPr txBox="1"/>
          <p:nvPr/>
        </p:nvSpPr>
        <p:spPr>
          <a:xfrm>
            <a:off x="1005840" y="2991434"/>
            <a:ext cx="1234440" cy="437548"/>
          </a:xfrm>
          <a:prstGeom prst="rect">
            <a:avLst/>
          </a:prstGeom>
          <a:noFill/>
        </p:spPr>
        <p:txBody>
          <a:bodyPr vert="horz" lIns="67556" tIns="33778" rIns="67556" bIns="33778" rtlCol="0">
            <a:spAutoFit/>
          </a:bodyPr>
          <a:lstStyle/>
          <a:p>
            <a:r>
              <a:rPr lang="en-US" sz="2400" b="1" dirty="0">
                <a:solidFill>
                  <a:srgbClr val="0000FF"/>
                </a:solidFill>
                <a:latin typeface="Arial" pitchFamily="34" charset="0"/>
                <a:cs typeface="Arial" pitchFamily="34" charset="0"/>
              </a:rPr>
              <a:t>Range</a:t>
            </a:r>
          </a:p>
        </p:txBody>
      </p:sp>
      <p:sp>
        <p:nvSpPr>
          <p:cNvPr id="18" name="TextBox 17">
            <a:hlinkClick r:id="rId14" action="ppaction://hlinksldjump"/>
          </p:cNvPr>
          <p:cNvSpPr txBox="1"/>
          <p:nvPr/>
        </p:nvSpPr>
        <p:spPr>
          <a:xfrm>
            <a:off x="982980" y="3352800"/>
            <a:ext cx="1554480" cy="437548"/>
          </a:xfrm>
          <a:prstGeom prst="rect">
            <a:avLst/>
          </a:prstGeom>
          <a:noFill/>
        </p:spPr>
        <p:txBody>
          <a:bodyPr vert="horz" lIns="67556" tIns="33778" rIns="67556" bIns="33778" rtlCol="0">
            <a:spAutoFit/>
          </a:bodyPr>
          <a:lstStyle/>
          <a:p>
            <a:r>
              <a:rPr lang="en-US" sz="2400" b="1">
                <a:solidFill>
                  <a:srgbClr val="0000FF"/>
                </a:solidFill>
                <a:latin typeface="Arial" pitchFamily="34" charset="0"/>
                <a:cs typeface="Arial" pitchFamily="34" charset="0"/>
              </a:rPr>
              <a:t>Quartiles</a:t>
            </a:r>
          </a:p>
        </p:txBody>
      </p:sp>
      <p:sp>
        <p:nvSpPr>
          <p:cNvPr id="19" name="TextBox 18">
            <a:hlinkClick r:id="rId15" action="ppaction://hlinksldjump"/>
          </p:cNvPr>
          <p:cNvSpPr txBox="1"/>
          <p:nvPr/>
        </p:nvSpPr>
        <p:spPr>
          <a:xfrm>
            <a:off x="994410" y="3677234"/>
            <a:ext cx="1958340" cy="437548"/>
          </a:xfrm>
          <a:prstGeom prst="rect">
            <a:avLst/>
          </a:prstGeom>
          <a:noFill/>
        </p:spPr>
        <p:txBody>
          <a:bodyPr vert="horz" wrap="square" lIns="67556" tIns="33778" rIns="67556" bIns="33778" rtlCol="0">
            <a:spAutoFit/>
          </a:bodyPr>
          <a:lstStyle/>
          <a:p>
            <a:r>
              <a:rPr lang="en-US" sz="2400" b="1" dirty="0">
                <a:solidFill>
                  <a:srgbClr val="0000FF"/>
                </a:solidFill>
                <a:latin typeface="Arial" pitchFamily="34" charset="0"/>
                <a:cs typeface="Arial" pitchFamily="34" charset="0"/>
              </a:rPr>
              <a:t>Outliers</a:t>
            </a:r>
          </a:p>
        </p:txBody>
      </p:sp>
      <p:sp>
        <p:nvSpPr>
          <p:cNvPr id="20" name="TextBox 19">
            <a:hlinkClick r:id="rId16" action="ppaction://hlinksldjump"/>
          </p:cNvPr>
          <p:cNvSpPr txBox="1"/>
          <p:nvPr/>
        </p:nvSpPr>
        <p:spPr>
          <a:xfrm>
            <a:off x="994410" y="3982034"/>
            <a:ext cx="4263390" cy="437548"/>
          </a:xfrm>
          <a:prstGeom prst="rect">
            <a:avLst/>
          </a:prstGeom>
          <a:noFill/>
        </p:spPr>
        <p:txBody>
          <a:bodyPr vert="horz" wrap="square" lIns="67556" tIns="33778" rIns="67556" bIns="33778" rtlCol="0">
            <a:spAutoFit/>
          </a:bodyPr>
          <a:lstStyle/>
          <a:p>
            <a:r>
              <a:rPr lang="en-US" sz="2400" b="1" dirty="0">
                <a:solidFill>
                  <a:srgbClr val="0000FF"/>
                </a:solidFill>
                <a:latin typeface="Arial" pitchFamily="34" charset="0"/>
                <a:cs typeface="Arial" pitchFamily="34" charset="0"/>
              </a:rPr>
              <a:t>Mean Absolute Deviation</a:t>
            </a:r>
          </a:p>
        </p:txBody>
      </p:sp>
      <p:sp>
        <p:nvSpPr>
          <p:cNvPr id="21" name="TextBox 20">
            <a:hlinkClick r:id="rId17" action="ppaction://hlinksldjump"/>
          </p:cNvPr>
          <p:cNvSpPr txBox="1"/>
          <p:nvPr/>
        </p:nvSpPr>
        <p:spPr>
          <a:xfrm>
            <a:off x="179070" y="5582234"/>
            <a:ext cx="4011930" cy="437548"/>
          </a:xfrm>
          <a:prstGeom prst="rect">
            <a:avLst/>
          </a:prstGeom>
          <a:noFill/>
        </p:spPr>
        <p:txBody>
          <a:bodyPr vert="horz" wrap="square" lIns="67556" tIns="33778" rIns="67556" bIns="33778" rtlCol="0">
            <a:spAutoFit/>
          </a:bodyPr>
          <a:lstStyle/>
          <a:p>
            <a:r>
              <a:rPr lang="en-US" sz="2400" b="1" dirty="0">
                <a:solidFill>
                  <a:srgbClr val="0000FF"/>
                </a:solidFill>
                <a:latin typeface="Arial" pitchFamily="34" charset="0"/>
                <a:cs typeface="Arial" pitchFamily="34" charset="0"/>
              </a:rPr>
              <a:t>Analyzing Data Displays</a:t>
            </a:r>
          </a:p>
        </p:txBody>
      </p:sp>
    </p:spTree>
    <p:extLst>
      <p:ext uri="{BB962C8B-B14F-4D97-AF65-F5344CB8AC3E}">
        <p14:creationId xmlns:p14="http://schemas.microsoft.com/office/powerpoint/2010/main" xmlns="" val="21545926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37160" y="329435"/>
            <a:ext cx="8905570" cy="6131414"/>
          </a:xfrm>
          <a:prstGeom prst="rect">
            <a:avLst/>
          </a:prstGeom>
          <a:noFill/>
        </p:spPr>
        <p:txBody>
          <a:bodyPr vert="horz" lIns="67556" tIns="33778" rIns="67556" bIns="33778" rtlCol="0">
            <a:spAutoFit/>
          </a:bodyPr>
          <a:lstStyle/>
          <a:p>
            <a:pPr algn="ctr"/>
            <a:r>
              <a:rPr lang="en-US" sz="2400" b="1" dirty="0">
                <a:solidFill>
                  <a:srgbClr val="0000FF"/>
                </a:solidFill>
                <a:latin typeface="Arial" pitchFamily="34" charset="0"/>
                <a:cs typeface="Arial" pitchFamily="34" charset="0"/>
              </a:rPr>
              <a:t>Measures of Variation Vocabulary:</a:t>
            </a:r>
          </a:p>
          <a:p>
            <a:endParaRPr lang="en-US" sz="1000" b="1" dirty="0">
              <a:solidFill>
                <a:srgbClr val="0000FF"/>
              </a:solidFill>
              <a:latin typeface="Arial" pitchFamily="34" charset="0"/>
              <a:cs typeface="Arial" pitchFamily="34" charset="0"/>
            </a:endParaRPr>
          </a:p>
          <a:p>
            <a:r>
              <a:rPr lang="en-US" sz="2000" b="1" u="sng" dirty="0">
                <a:solidFill>
                  <a:srgbClr val="0000FF"/>
                </a:solidFill>
                <a:latin typeface="Arial" pitchFamily="34" charset="0"/>
                <a:cs typeface="Arial" pitchFamily="34" charset="0"/>
              </a:rPr>
              <a:t>Minimum</a:t>
            </a:r>
            <a:r>
              <a:rPr lang="en-US" sz="2000" b="1" dirty="0">
                <a:solidFill>
                  <a:srgbClr val="0000FF"/>
                </a:solidFill>
                <a:latin typeface="Arial" pitchFamily="34" charset="0"/>
                <a:cs typeface="Arial" pitchFamily="34" charset="0"/>
              </a:rPr>
              <a:t> - The smallest value in a set of data</a:t>
            </a:r>
          </a:p>
          <a:p>
            <a:endParaRPr lang="en-US" sz="2000" b="1" dirty="0">
              <a:solidFill>
                <a:srgbClr val="0000FF"/>
              </a:solidFill>
              <a:latin typeface="Arial" pitchFamily="34" charset="0"/>
              <a:cs typeface="Arial" pitchFamily="34" charset="0"/>
            </a:endParaRPr>
          </a:p>
          <a:p>
            <a:r>
              <a:rPr lang="en-US" sz="2000" b="1" u="sng" dirty="0">
                <a:solidFill>
                  <a:srgbClr val="0000FF"/>
                </a:solidFill>
                <a:latin typeface="Arial" pitchFamily="34" charset="0"/>
                <a:cs typeface="Arial" pitchFamily="34" charset="0"/>
              </a:rPr>
              <a:t>Maximum</a:t>
            </a:r>
            <a:r>
              <a:rPr lang="en-US" sz="2000" b="1" dirty="0">
                <a:solidFill>
                  <a:srgbClr val="0000FF"/>
                </a:solidFill>
                <a:latin typeface="Arial" pitchFamily="34" charset="0"/>
                <a:cs typeface="Arial" pitchFamily="34" charset="0"/>
              </a:rPr>
              <a:t> - The largest value in a set of data</a:t>
            </a:r>
          </a:p>
          <a:p>
            <a:endParaRPr lang="en-US" sz="2000" b="1" dirty="0">
              <a:solidFill>
                <a:srgbClr val="0000FF"/>
              </a:solidFill>
              <a:latin typeface="Arial" pitchFamily="34" charset="0"/>
              <a:cs typeface="Arial" pitchFamily="34" charset="0"/>
            </a:endParaRPr>
          </a:p>
          <a:p>
            <a:r>
              <a:rPr lang="en-US" sz="2000" b="1" u="sng" dirty="0">
                <a:solidFill>
                  <a:srgbClr val="0000FF"/>
                </a:solidFill>
                <a:latin typeface="Arial" pitchFamily="34" charset="0"/>
                <a:cs typeface="Arial" pitchFamily="34" charset="0"/>
              </a:rPr>
              <a:t>Range </a:t>
            </a:r>
            <a:r>
              <a:rPr lang="en-US" sz="2000" b="1" dirty="0">
                <a:solidFill>
                  <a:srgbClr val="0000FF"/>
                </a:solidFill>
                <a:latin typeface="Arial" pitchFamily="34" charset="0"/>
                <a:cs typeface="Arial" pitchFamily="34" charset="0"/>
              </a:rPr>
              <a:t>- The difference between the greatest data value and the least data value</a:t>
            </a:r>
          </a:p>
          <a:p>
            <a:endParaRPr lang="en-US" sz="2000" b="1" dirty="0">
              <a:solidFill>
                <a:srgbClr val="0000FF"/>
              </a:solidFill>
              <a:latin typeface="Arial" pitchFamily="34" charset="0"/>
              <a:cs typeface="Arial" pitchFamily="34" charset="0"/>
            </a:endParaRPr>
          </a:p>
          <a:p>
            <a:r>
              <a:rPr lang="en-US" sz="2000" b="1" u="sng" dirty="0">
                <a:solidFill>
                  <a:srgbClr val="0000FF"/>
                </a:solidFill>
                <a:latin typeface="Arial" pitchFamily="34" charset="0"/>
                <a:cs typeface="Arial" pitchFamily="34" charset="0"/>
              </a:rPr>
              <a:t>Quartiles</a:t>
            </a:r>
            <a:r>
              <a:rPr lang="en-US" sz="2000" b="1" dirty="0">
                <a:solidFill>
                  <a:srgbClr val="0000FF"/>
                </a:solidFill>
                <a:latin typeface="Arial" pitchFamily="34" charset="0"/>
                <a:cs typeface="Arial" pitchFamily="34" charset="0"/>
              </a:rPr>
              <a:t> - are the values that divide the data in four equal parts.</a:t>
            </a:r>
          </a:p>
          <a:p>
            <a:endParaRPr lang="en-US" sz="2000" b="1" dirty="0">
              <a:solidFill>
                <a:srgbClr val="0000FF"/>
              </a:solidFill>
              <a:latin typeface="Arial" pitchFamily="34" charset="0"/>
              <a:cs typeface="Arial" pitchFamily="34" charset="0"/>
            </a:endParaRPr>
          </a:p>
          <a:p>
            <a:r>
              <a:rPr lang="en-US" sz="2000" b="1" u="sng" dirty="0">
                <a:solidFill>
                  <a:srgbClr val="0000FF"/>
                </a:solidFill>
                <a:latin typeface="Arial" pitchFamily="34" charset="0"/>
                <a:cs typeface="Arial" pitchFamily="34" charset="0"/>
              </a:rPr>
              <a:t>Lower (1st) Quartile</a:t>
            </a:r>
            <a:r>
              <a:rPr lang="en-US" sz="2000" b="1" dirty="0">
                <a:solidFill>
                  <a:srgbClr val="0000FF"/>
                </a:solidFill>
                <a:latin typeface="Arial" pitchFamily="34" charset="0"/>
                <a:cs typeface="Arial" pitchFamily="34" charset="0"/>
              </a:rPr>
              <a:t> (Q1) - The median of the lower half of the data</a:t>
            </a:r>
          </a:p>
          <a:p>
            <a:endParaRPr lang="en-US" sz="2000" b="1" dirty="0">
              <a:solidFill>
                <a:srgbClr val="0000FF"/>
              </a:solidFill>
              <a:latin typeface="Arial" pitchFamily="34" charset="0"/>
              <a:cs typeface="Arial" pitchFamily="34" charset="0"/>
            </a:endParaRPr>
          </a:p>
          <a:p>
            <a:r>
              <a:rPr lang="en-US" sz="2000" b="1" u="sng" dirty="0">
                <a:solidFill>
                  <a:srgbClr val="0000FF"/>
                </a:solidFill>
                <a:latin typeface="Arial" pitchFamily="34" charset="0"/>
                <a:cs typeface="Arial" pitchFamily="34" charset="0"/>
              </a:rPr>
              <a:t>Upper (3rd) Quartile</a:t>
            </a:r>
            <a:r>
              <a:rPr lang="en-US" sz="2000" b="1" dirty="0">
                <a:solidFill>
                  <a:srgbClr val="0000FF"/>
                </a:solidFill>
                <a:latin typeface="Arial" pitchFamily="34" charset="0"/>
                <a:cs typeface="Arial" pitchFamily="34" charset="0"/>
              </a:rPr>
              <a:t> (Q3) - The median of the upper half of the data.</a:t>
            </a:r>
          </a:p>
          <a:p>
            <a:endParaRPr lang="en-US" sz="2000" b="1" dirty="0">
              <a:solidFill>
                <a:srgbClr val="0000FF"/>
              </a:solidFill>
              <a:latin typeface="Arial" pitchFamily="34" charset="0"/>
              <a:cs typeface="Arial" pitchFamily="34" charset="0"/>
            </a:endParaRPr>
          </a:p>
          <a:p>
            <a:r>
              <a:rPr lang="en-US" sz="2000" b="1" u="sng" dirty="0">
                <a:solidFill>
                  <a:srgbClr val="0000FF"/>
                </a:solidFill>
                <a:latin typeface="Arial" pitchFamily="34" charset="0"/>
                <a:cs typeface="Arial" pitchFamily="34" charset="0"/>
              </a:rPr>
              <a:t>Interquartile Range</a:t>
            </a:r>
            <a:r>
              <a:rPr lang="en-US" sz="2000" b="1" dirty="0">
                <a:solidFill>
                  <a:srgbClr val="0000FF"/>
                </a:solidFill>
                <a:latin typeface="Arial" pitchFamily="34" charset="0"/>
                <a:cs typeface="Arial" pitchFamily="34" charset="0"/>
              </a:rPr>
              <a:t> - The difference of the upper quartile and the lower quartile. (Q3 - Q1)</a:t>
            </a:r>
          </a:p>
          <a:p>
            <a:endParaRPr lang="en-US" sz="2000" b="1" dirty="0">
              <a:solidFill>
                <a:srgbClr val="0000FF"/>
              </a:solidFill>
              <a:latin typeface="Arial" pitchFamily="34" charset="0"/>
              <a:cs typeface="Arial" pitchFamily="34" charset="0"/>
            </a:endParaRPr>
          </a:p>
          <a:p>
            <a:r>
              <a:rPr lang="en-US" sz="2000" b="1" u="sng" dirty="0">
                <a:solidFill>
                  <a:srgbClr val="0000FF"/>
                </a:solidFill>
                <a:latin typeface="Arial" pitchFamily="34" charset="0"/>
                <a:cs typeface="Arial" pitchFamily="34" charset="0"/>
              </a:rPr>
              <a:t>Outliers</a:t>
            </a:r>
            <a:r>
              <a:rPr lang="en-US" sz="2000" b="1" dirty="0">
                <a:solidFill>
                  <a:srgbClr val="0000FF"/>
                </a:solidFill>
                <a:latin typeface="Arial" pitchFamily="34" charset="0"/>
                <a:cs typeface="Arial" pitchFamily="34" charset="0"/>
              </a:rPr>
              <a:t> - Numbers that are significantly larger or much smaller than the rest of the data</a:t>
            </a:r>
          </a:p>
        </p:txBody>
      </p:sp>
    </p:spTree>
    <p:extLst>
      <p:ext uri="{BB962C8B-B14F-4D97-AF65-F5344CB8AC3E}">
        <p14:creationId xmlns:p14="http://schemas.microsoft.com/office/powerpoint/2010/main" xmlns="" val="375941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77240" y="304800"/>
            <a:ext cx="7040880" cy="5608194"/>
          </a:xfrm>
          <a:prstGeom prst="rect">
            <a:avLst/>
          </a:prstGeom>
          <a:noFill/>
        </p:spPr>
        <p:txBody>
          <a:bodyPr vert="horz" lIns="67556" tIns="33778" rIns="67556" bIns="33778" rtlCol="0">
            <a:spAutoFit/>
          </a:bodyPr>
          <a:lstStyle/>
          <a:p>
            <a:pPr algn="ctr"/>
            <a:r>
              <a:rPr lang="en-US" sz="2400" b="1" u="sng" dirty="0">
                <a:solidFill>
                  <a:srgbClr val="0000FF"/>
                </a:solidFill>
                <a:latin typeface="Arial" pitchFamily="34" charset="0"/>
                <a:cs typeface="Arial" pitchFamily="34" charset="0"/>
              </a:rPr>
              <a:t>Minimum and Maximum</a:t>
            </a:r>
          </a:p>
          <a:p>
            <a:endParaRPr lang="en-US" sz="2400" b="1" u="sng" dirty="0">
              <a:solidFill>
                <a:srgbClr val="0000FF"/>
              </a:solidFill>
              <a:latin typeface="Arial" pitchFamily="34" charset="0"/>
              <a:cs typeface="Arial" pitchFamily="34" charset="0"/>
            </a:endParaRPr>
          </a:p>
          <a:p>
            <a:endParaRPr lang="en-US" sz="2400" b="1" u="sng" dirty="0">
              <a:solidFill>
                <a:srgbClr val="0000FF"/>
              </a:solidFill>
              <a:latin typeface="Arial" pitchFamily="34" charset="0"/>
              <a:cs typeface="Arial" pitchFamily="34" charset="0"/>
            </a:endParaRPr>
          </a:p>
          <a:p>
            <a:pPr algn="ctr"/>
            <a:r>
              <a:rPr lang="en-US" sz="2400" b="1" dirty="0">
                <a:solidFill>
                  <a:srgbClr val="0000FF"/>
                </a:solidFill>
                <a:latin typeface="Arial" pitchFamily="34" charset="0"/>
                <a:cs typeface="Arial" pitchFamily="34" charset="0"/>
              </a:rPr>
              <a:t>14, 17, 9, 2, 4, 10, 5</a:t>
            </a:r>
          </a:p>
          <a:p>
            <a:endParaRPr lang="en-US" sz="2400" b="1" dirty="0">
              <a:solidFill>
                <a:srgbClr val="0000FF"/>
              </a:solidFill>
              <a:latin typeface="Arial" pitchFamily="34" charset="0"/>
              <a:cs typeface="Arial" pitchFamily="34" charset="0"/>
            </a:endParaRP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What is the minimum in this set of data?</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	                              2</a:t>
            </a:r>
          </a:p>
          <a:p>
            <a:endParaRPr lang="en-US" sz="2400" b="1" dirty="0">
              <a:solidFill>
                <a:srgbClr val="0000FF"/>
              </a:solidFill>
              <a:latin typeface="Arial" pitchFamily="34" charset="0"/>
              <a:cs typeface="Arial" pitchFamily="34" charset="0"/>
            </a:endParaRPr>
          </a:p>
          <a:p>
            <a:endParaRPr lang="en-US" sz="2400" b="1" dirty="0">
              <a:solidFill>
                <a:srgbClr val="0000FF"/>
              </a:solidFill>
              <a:latin typeface="Arial" pitchFamily="34" charset="0"/>
              <a:cs typeface="Arial" pitchFamily="34" charset="0"/>
            </a:endParaRP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What is the maximum in this set of data?</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                                     17</a:t>
            </a:r>
          </a:p>
        </p:txBody>
      </p:sp>
      <p:sp>
        <p:nvSpPr>
          <p:cNvPr id="3" name="Freeform 2"/>
          <p:cNvSpPr/>
          <p:nvPr/>
        </p:nvSpPr>
        <p:spPr>
          <a:xfrm>
            <a:off x="3429002" y="3108906"/>
            <a:ext cx="1405891" cy="818414"/>
          </a:xfrm>
          <a:custGeom>
            <a:avLst/>
            <a:gdLst/>
            <a:ahLst/>
            <a:cxnLst/>
            <a:rect l="0" t="0" r="0" b="0"/>
            <a:pathLst>
              <a:path w="1562101" h="1371601">
                <a:moveTo>
                  <a:pt x="0" y="0"/>
                </a:moveTo>
                <a:lnTo>
                  <a:pt x="1562100" y="0"/>
                </a:lnTo>
                <a:lnTo>
                  <a:pt x="1562100" y="1371600"/>
                </a:lnTo>
                <a:lnTo>
                  <a:pt x="0" y="1371600"/>
                </a:lnTo>
                <a:close/>
              </a:path>
            </a:pathLst>
          </a:custGeom>
          <a:solidFill>
            <a:srgbClr val="FFC0CB"/>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7556" tIns="33778" rIns="67556" bIns="33778" rtlCol="0" anchor="ctr"/>
          <a:lstStyle/>
          <a:p>
            <a:pPr algn="ctr"/>
            <a:endParaRPr lang="en-US" sz="2400">
              <a:latin typeface="Arial" pitchFamily="34" charset="0"/>
              <a:cs typeface="Arial" pitchFamily="34" charset="0"/>
            </a:endParaRPr>
          </a:p>
        </p:txBody>
      </p:sp>
      <p:sp>
        <p:nvSpPr>
          <p:cNvPr id="4" name="Freeform 3"/>
          <p:cNvSpPr/>
          <p:nvPr/>
        </p:nvSpPr>
        <p:spPr>
          <a:xfrm>
            <a:off x="3441034" y="5257800"/>
            <a:ext cx="1440181" cy="810836"/>
          </a:xfrm>
          <a:custGeom>
            <a:avLst/>
            <a:gdLst/>
            <a:ahLst/>
            <a:cxnLst/>
            <a:rect l="0" t="0" r="0" b="0"/>
            <a:pathLst>
              <a:path w="1600201" h="1358901">
                <a:moveTo>
                  <a:pt x="0" y="0"/>
                </a:moveTo>
                <a:lnTo>
                  <a:pt x="1600200" y="0"/>
                </a:lnTo>
                <a:lnTo>
                  <a:pt x="1600200" y="1358900"/>
                </a:lnTo>
                <a:lnTo>
                  <a:pt x="0" y="1358900"/>
                </a:lnTo>
                <a:close/>
              </a:path>
            </a:pathLst>
          </a:custGeom>
          <a:solidFill>
            <a:srgbClr val="FFC0CB"/>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7556" tIns="33778" rIns="67556" bIns="33778"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xmlns="" val="3224550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3" grpId="0" animBg="1"/>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91492" y="507722"/>
            <a:ext cx="7814310" cy="2653539"/>
          </a:xfrm>
          <a:prstGeom prst="rect">
            <a:avLst/>
          </a:prstGeom>
          <a:noFill/>
        </p:spPr>
        <p:txBody>
          <a:bodyPr vert="horz" wrap="square" lIns="67556" tIns="33778" rIns="67556" bIns="33778" rtlCol="0">
            <a:spAutoFit/>
          </a:bodyPr>
          <a:lstStyle/>
          <a:p>
            <a:r>
              <a:rPr lang="en-US" sz="2400" b="1" dirty="0">
                <a:solidFill>
                  <a:srgbClr val="0000FF"/>
                </a:solidFill>
                <a:latin typeface="Arial" pitchFamily="34" charset="0"/>
                <a:cs typeface="Arial" pitchFamily="34" charset="0"/>
              </a:rPr>
              <a:t>Given a maximum of 17 and a minimum of 2, what is the range?</a:t>
            </a:r>
          </a:p>
          <a:p>
            <a:endParaRPr lang="en-US" sz="2400" b="1" dirty="0">
              <a:solidFill>
                <a:srgbClr val="0000FF"/>
              </a:solidFill>
              <a:latin typeface="Arial" pitchFamily="34" charset="0"/>
              <a:cs typeface="Arial" pitchFamily="34" charset="0"/>
            </a:endParaRPr>
          </a:p>
          <a:p>
            <a:endParaRPr lang="en-US" sz="2400" b="1" dirty="0">
              <a:solidFill>
                <a:srgbClr val="0000FF"/>
              </a:solidFill>
              <a:latin typeface="Arial" pitchFamily="34" charset="0"/>
              <a:cs typeface="Arial" pitchFamily="34" charset="0"/>
            </a:endParaRPr>
          </a:p>
          <a:p>
            <a:endParaRPr lang="en-US" sz="2400" b="1" dirty="0">
              <a:solidFill>
                <a:srgbClr val="0000FF"/>
              </a:solidFill>
              <a:latin typeface="Arial" pitchFamily="34" charset="0"/>
              <a:cs typeface="Arial" pitchFamily="34" charset="0"/>
            </a:endParaRP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	                                    15</a:t>
            </a:r>
          </a:p>
        </p:txBody>
      </p:sp>
      <p:sp>
        <p:nvSpPr>
          <p:cNvPr id="3" name="Freeform 2"/>
          <p:cNvSpPr/>
          <p:nvPr/>
        </p:nvSpPr>
        <p:spPr>
          <a:xfrm>
            <a:off x="3515277" y="2350441"/>
            <a:ext cx="1766739" cy="810836"/>
          </a:xfrm>
          <a:custGeom>
            <a:avLst/>
            <a:gdLst/>
            <a:ahLst/>
            <a:cxnLst/>
            <a:rect l="0" t="0" r="0" b="0"/>
            <a:pathLst>
              <a:path w="1600201" h="1358901">
                <a:moveTo>
                  <a:pt x="0" y="0"/>
                </a:moveTo>
                <a:lnTo>
                  <a:pt x="1600200" y="0"/>
                </a:lnTo>
                <a:lnTo>
                  <a:pt x="1600200" y="1358900"/>
                </a:lnTo>
                <a:lnTo>
                  <a:pt x="0" y="1358900"/>
                </a:lnTo>
                <a:close/>
              </a:path>
            </a:pathLst>
          </a:custGeom>
          <a:solidFill>
            <a:srgbClr val="FFC0CB"/>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7556" tIns="33778" rIns="67556" bIns="33778"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xmlns="" val="24067457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29148" y="575679"/>
            <a:ext cx="4859135"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15</a:t>
            </a:r>
          </a:p>
        </p:txBody>
      </p:sp>
      <p:sp>
        <p:nvSpPr>
          <p:cNvPr id="3" name="TextBox 2"/>
          <p:cNvSpPr txBox="1"/>
          <p:nvPr/>
        </p:nvSpPr>
        <p:spPr>
          <a:xfrm>
            <a:off x="1160665" y="575679"/>
            <a:ext cx="5392535" cy="499103"/>
          </a:xfrm>
          <a:prstGeom prst="rect">
            <a:avLst/>
          </a:prstGeom>
          <a:noFill/>
        </p:spPr>
        <p:txBody>
          <a:bodyPr vert="horz" wrap="square" lIns="67556" tIns="33778" rIns="67556" bIns="33778" rtlCol="0">
            <a:spAutoFit/>
          </a:bodyPr>
          <a:lstStyle/>
          <a:p>
            <a:r>
              <a:rPr lang="en-US" sz="2800" b="1" dirty="0">
                <a:solidFill>
                  <a:srgbClr val="000000"/>
                </a:solidFill>
                <a:latin typeface="Arial" pitchFamily="34" charset="0"/>
                <a:cs typeface="Arial" pitchFamily="34" charset="0"/>
              </a:rPr>
              <a:t>Find the range: 4, 2, 6, 5, 10, 9</a:t>
            </a:r>
          </a:p>
        </p:txBody>
      </p:sp>
      <p:sp>
        <p:nvSpPr>
          <p:cNvPr id="4" name="TextBox 3"/>
          <p:cNvSpPr txBox="1"/>
          <p:nvPr/>
        </p:nvSpPr>
        <p:spPr>
          <a:xfrm>
            <a:off x="1697454" y="1418930"/>
            <a:ext cx="149733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A</a:t>
            </a:r>
          </a:p>
        </p:txBody>
      </p:sp>
      <p:sp>
        <p:nvSpPr>
          <p:cNvPr id="5" name="TextBox 4"/>
          <p:cNvSpPr txBox="1"/>
          <p:nvPr/>
        </p:nvSpPr>
        <p:spPr>
          <a:xfrm>
            <a:off x="2428974" y="1418930"/>
            <a:ext cx="1497330" cy="499103"/>
          </a:xfrm>
          <a:prstGeom prst="rect">
            <a:avLst/>
          </a:prstGeom>
          <a:noFill/>
        </p:spPr>
        <p:txBody>
          <a:bodyPr vert="horz" lIns="67556" tIns="33778" rIns="67556" bIns="33778" rtlCol="0">
            <a:spAutoFit/>
          </a:bodyPr>
          <a:lstStyle/>
          <a:p>
            <a:r>
              <a:rPr lang="en-US" sz="2800" b="1" dirty="0">
                <a:solidFill>
                  <a:srgbClr val="000000"/>
                </a:solidFill>
                <a:latin typeface="Arial" pitchFamily="34" charset="0"/>
                <a:cs typeface="Arial" pitchFamily="34" charset="0"/>
              </a:rPr>
              <a:t>5</a:t>
            </a:r>
          </a:p>
        </p:txBody>
      </p:sp>
      <p:sp>
        <p:nvSpPr>
          <p:cNvPr id="6" name="TextBox 5"/>
          <p:cNvSpPr txBox="1"/>
          <p:nvPr/>
        </p:nvSpPr>
        <p:spPr>
          <a:xfrm>
            <a:off x="1672590" y="1828801"/>
            <a:ext cx="149733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B</a:t>
            </a:r>
          </a:p>
        </p:txBody>
      </p:sp>
      <p:sp>
        <p:nvSpPr>
          <p:cNvPr id="7" name="TextBox 6"/>
          <p:cNvSpPr txBox="1"/>
          <p:nvPr/>
        </p:nvSpPr>
        <p:spPr>
          <a:xfrm>
            <a:off x="2404110" y="1828801"/>
            <a:ext cx="149733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8</a:t>
            </a:r>
          </a:p>
        </p:txBody>
      </p:sp>
      <p:sp>
        <p:nvSpPr>
          <p:cNvPr id="8" name="TextBox 7"/>
          <p:cNvSpPr txBox="1"/>
          <p:nvPr/>
        </p:nvSpPr>
        <p:spPr>
          <a:xfrm>
            <a:off x="1672590" y="2206786"/>
            <a:ext cx="149733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C</a:t>
            </a:r>
          </a:p>
        </p:txBody>
      </p:sp>
      <p:sp>
        <p:nvSpPr>
          <p:cNvPr id="9" name="TextBox 8"/>
          <p:cNvSpPr txBox="1"/>
          <p:nvPr/>
        </p:nvSpPr>
        <p:spPr>
          <a:xfrm>
            <a:off x="2404110" y="2206786"/>
            <a:ext cx="149733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9</a:t>
            </a:r>
          </a:p>
        </p:txBody>
      </p:sp>
      <p:sp>
        <p:nvSpPr>
          <p:cNvPr id="10" name="TextBox 9"/>
          <p:cNvSpPr txBox="1"/>
          <p:nvPr/>
        </p:nvSpPr>
        <p:spPr>
          <a:xfrm>
            <a:off x="1672590" y="2592796"/>
            <a:ext cx="163449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D</a:t>
            </a:r>
          </a:p>
        </p:txBody>
      </p:sp>
      <p:sp>
        <p:nvSpPr>
          <p:cNvPr id="11" name="TextBox 10"/>
          <p:cNvSpPr txBox="1"/>
          <p:nvPr/>
        </p:nvSpPr>
        <p:spPr>
          <a:xfrm>
            <a:off x="2404110" y="2592796"/>
            <a:ext cx="163449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10</a:t>
            </a:r>
          </a:p>
        </p:txBody>
      </p:sp>
      <p:pic>
        <p:nvPicPr>
          <p:cNvPr id="19" name="Picture 18"/>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67640" y="190710"/>
            <a:ext cx="3108960" cy="37890"/>
          </a:xfrm>
          <a:prstGeom prst="rect">
            <a:avLst/>
          </a:prstGeom>
          <a:solidFill>
            <a:scrgbClr r="0" g="0" b="0">
              <a:alpha val="0"/>
            </a:scrgbClr>
          </a:solidFill>
        </p:spPr>
      </p:pic>
      <p:sp>
        <p:nvSpPr>
          <p:cNvPr id="21" name="Oval 20"/>
          <p:cNvSpPr/>
          <p:nvPr/>
        </p:nvSpPr>
        <p:spPr>
          <a:xfrm>
            <a:off x="1219200" y="15240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219200" y="1922909"/>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19200" y="2303909"/>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4" name="Oval 23"/>
          <p:cNvSpPr/>
          <p:nvPr/>
        </p:nvSpPr>
        <p:spPr>
          <a:xfrm>
            <a:off x="1219200" y="2684909"/>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24188244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8152" y="620305"/>
            <a:ext cx="8585315"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16</a:t>
            </a:r>
          </a:p>
        </p:txBody>
      </p:sp>
      <p:sp>
        <p:nvSpPr>
          <p:cNvPr id="3" name="TextBox 2"/>
          <p:cNvSpPr txBox="1"/>
          <p:nvPr/>
        </p:nvSpPr>
        <p:spPr>
          <a:xfrm>
            <a:off x="1169670" y="620307"/>
            <a:ext cx="7745730" cy="1360877"/>
          </a:xfrm>
          <a:prstGeom prst="rect">
            <a:avLst/>
          </a:prstGeom>
          <a:noFill/>
        </p:spPr>
        <p:txBody>
          <a:bodyPr vert="horz" wrap="square" lIns="67556" tIns="33778" rIns="67556" bIns="33778" rtlCol="0">
            <a:spAutoFit/>
          </a:bodyPr>
          <a:lstStyle/>
          <a:p>
            <a:r>
              <a:rPr lang="en-US" sz="2800" b="1" dirty="0">
                <a:solidFill>
                  <a:srgbClr val="000000"/>
                </a:solidFill>
                <a:latin typeface="Arial" pitchFamily="34" charset="0"/>
                <a:cs typeface="Arial" pitchFamily="34" charset="0"/>
              </a:rPr>
              <a:t>Find the range, given a data set with a maximum value of 100 and a minimum value of 1</a:t>
            </a: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02870" y="190710"/>
            <a:ext cx="3657600" cy="37890"/>
          </a:xfrm>
          <a:prstGeom prst="rect">
            <a:avLst/>
          </a:prstGeom>
          <a:solidFill>
            <a:scrgbClr r="0" g="0" b="0">
              <a:alpha val="0"/>
            </a:scrgbClr>
          </a:solidFill>
        </p:spPr>
      </p:pic>
    </p:spTree>
    <p:extLst>
      <p:ext uri="{BB962C8B-B14F-4D97-AF65-F5344CB8AC3E}">
        <p14:creationId xmlns:p14="http://schemas.microsoft.com/office/powerpoint/2010/main" xmlns="" val="19510864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8153" y="593992"/>
            <a:ext cx="8333855"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17</a:t>
            </a:r>
          </a:p>
        </p:txBody>
      </p:sp>
      <p:sp>
        <p:nvSpPr>
          <p:cNvPr id="3" name="TextBox 2"/>
          <p:cNvSpPr txBox="1"/>
          <p:nvPr/>
        </p:nvSpPr>
        <p:spPr>
          <a:xfrm>
            <a:off x="1169670" y="593992"/>
            <a:ext cx="7745730" cy="929990"/>
          </a:xfrm>
          <a:prstGeom prst="rect">
            <a:avLst/>
          </a:prstGeom>
          <a:noFill/>
        </p:spPr>
        <p:txBody>
          <a:bodyPr vert="horz" wrap="square" lIns="67556" tIns="33778" rIns="67556" bIns="33778" rtlCol="0">
            <a:spAutoFit/>
          </a:bodyPr>
          <a:lstStyle/>
          <a:p>
            <a:r>
              <a:rPr lang="en-US" sz="2800" b="1" dirty="0">
                <a:solidFill>
                  <a:srgbClr val="000000"/>
                </a:solidFill>
                <a:latin typeface="Arial" pitchFamily="34" charset="0"/>
                <a:cs typeface="Arial" pitchFamily="34" charset="0"/>
              </a:rPr>
              <a:t>Find the range for the given set of data: </a:t>
            </a:r>
          </a:p>
          <a:p>
            <a:r>
              <a:rPr lang="en-US" sz="2800" b="1" dirty="0">
                <a:solidFill>
                  <a:srgbClr val="000000"/>
                </a:solidFill>
                <a:latin typeface="Arial" pitchFamily="34" charset="0"/>
                <a:cs typeface="Arial" pitchFamily="34" charset="0"/>
              </a:rPr>
              <a:t>13, 17, 12, 28, 35</a:t>
            </a: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91440" y="114510"/>
            <a:ext cx="3657600" cy="37890"/>
          </a:xfrm>
          <a:prstGeom prst="rect">
            <a:avLst/>
          </a:prstGeom>
          <a:solidFill>
            <a:scrgbClr r="0" g="0" b="0">
              <a:alpha val="0"/>
            </a:scrgbClr>
          </a:solidFill>
        </p:spPr>
      </p:pic>
    </p:spTree>
    <p:extLst>
      <p:ext uri="{BB962C8B-B14F-4D97-AF65-F5344CB8AC3E}">
        <p14:creationId xmlns:p14="http://schemas.microsoft.com/office/powerpoint/2010/main" xmlns="" val="39394108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21107" y="567680"/>
            <a:ext cx="1041515" cy="499103"/>
          </a:xfrm>
          <a:prstGeom prst="rect">
            <a:avLst/>
          </a:prstGeom>
          <a:noFill/>
        </p:spPr>
        <p:txBody>
          <a:bodyPr vert="horz" lIns="67556" tIns="33778" rIns="67556" bIns="33778" rtlCol="0">
            <a:spAutoFit/>
          </a:bodyPr>
          <a:lstStyle/>
          <a:p>
            <a:r>
              <a:rPr lang="en-US" sz="2800" b="1" dirty="0">
                <a:solidFill>
                  <a:srgbClr val="000000"/>
                </a:solidFill>
                <a:latin typeface="Arial" pitchFamily="34" charset="0"/>
                <a:cs typeface="Arial" pitchFamily="34" charset="0"/>
              </a:rPr>
              <a:t>18</a:t>
            </a:r>
          </a:p>
        </p:txBody>
      </p:sp>
      <p:sp>
        <p:nvSpPr>
          <p:cNvPr id="3" name="TextBox 2"/>
          <p:cNvSpPr txBox="1"/>
          <p:nvPr/>
        </p:nvSpPr>
        <p:spPr>
          <a:xfrm>
            <a:off x="1061184" y="550795"/>
            <a:ext cx="5949216" cy="499103"/>
          </a:xfrm>
          <a:prstGeom prst="rect">
            <a:avLst/>
          </a:prstGeom>
          <a:noFill/>
        </p:spPr>
        <p:txBody>
          <a:bodyPr vert="horz" wrap="square" lIns="67556" tIns="33778" rIns="67556" bIns="33778" rtlCol="0">
            <a:spAutoFit/>
          </a:bodyPr>
          <a:lstStyle/>
          <a:p>
            <a:r>
              <a:rPr lang="en-US" sz="2800" b="1" dirty="0">
                <a:solidFill>
                  <a:srgbClr val="000000"/>
                </a:solidFill>
                <a:latin typeface="Arial" pitchFamily="34" charset="0"/>
                <a:cs typeface="Arial" pitchFamily="34" charset="0"/>
              </a:rPr>
              <a:t>Find the range: 32, 21, 25, 67, 82</a:t>
            </a: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68580" y="114510"/>
            <a:ext cx="3657600" cy="37890"/>
          </a:xfrm>
          <a:prstGeom prst="rect">
            <a:avLst/>
          </a:prstGeom>
          <a:solidFill>
            <a:scrgbClr r="0" g="0" b="0">
              <a:alpha val="0"/>
            </a:scrgbClr>
          </a:solidFill>
        </p:spPr>
      </p:pic>
    </p:spTree>
    <p:extLst>
      <p:ext uri="{BB962C8B-B14F-4D97-AF65-F5344CB8AC3E}">
        <p14:creationId xmlns:p14="http://schemas.microsoft.com/office/powerpoint/2010/main" xmlns="" val="34398548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011854" y="282940"/>
            <a:ext cx="1546936" cy="437548"/>
          </a:xfrm>
          <a:prstGeom prst="rect">
            <a:avLst/>
          </a:prstGeom>
          <a:noFill/>
        </p:spPr>
        <p:txBody>
          <a:bodyPr vert="horz" lIns="67556" tIns="33778" rIns="67556" bIns="33778" rtlCol="0">
            <a:spAutoFit/>
          </a:bodyPr>
          <a:lstStyle/>
          <a:p>
            <a:r>
              <a:rPr lang="en-US" sz="2400" b="1" u="sng">
                <a:solidFill>
                  <a:srgbClr val="0000FF"/>
                </a:solidFill>
                <a:latin typeface="Arial" pitchFamily="34" charset="0"/>
                <a:cs typeface="Arial" pitchFamily="34" charset="0"/>
              </a:rPr>
              <a:t>Quartiles</a:t>
            </a:r>
          </a:p>
        </p:txBody>
      </p:sp>
      <p:sp>
        <p:nvSpPr>
          <p:cNvPr id="3" name="TextBox 2"/>
          <p:cNvSpPr txBox="1"/>
          <p:nvPr/>
        </p:nvSpPr>
        <p:spPr>
          <a:xfrm>
            <a:off x="388544" y="685800"/>
            <a:ext cx="8503920" cy="437548"/>
          </a:xfrm>
          <a:prstGeom prst="rect">
            <a:avLst/>
          </a:prstGeom>
          <a:noFill/>
        </p:spPr>
        <p:txBody>
          <a:bodyPr vert="horz" lIns="67556" tIns="33778" rIns="67556" bIns="33778" rtlCol="0">
            <a:spAutoFit/>
          </a:bodyPr>
          <a:lstStyle/>
          <a:p>
            <a:pPr algn="ctr"/>
            <a:r>
              <a:rPr lang="en-US" sz="2400" b="1">
                <a:solidFill>
                  <a:srgbClr val="0000FF"/>
                </a:solidFill>
                <a:latin typeface="Arial" pitchFamily="34" charset="0"/>
                <a:cs typeface="Arial" pitchFamily="34" charset="0"/>
              </a:rPr>
              <a:t>There are three quartiles for every set of data.</a:t>
            </a:r>
          </a:p>
        </p:txBody>
      </p:sp>
      <p:grpSp>
        <p:nvGrpSpPr>
          <p:cNvPr id="23" name="Group 22"/>
          <p:cNvGrpSpPr/>
          <p:nvPr/>
        </p:nvGrpSpPr>
        <p:grpSpPr>
          <a:xfrm>
            <a:off x="1600124" y="1034385"/>
            <a:ext cx="6217920" cy="1833263"/>
            <a:chOff x="1752600" y="1193800"/>
            <a:chExt cx="6908800" cy="3072418"/>
          </a:xfrm>
        </p:grpSpPr>
        <p:grpSp>
          <p:nvGrpSpPr>
            <p:cNvPr id="15" name="Group 14"/>
            <p:cNvGrpSpPr/>
            <p:nvPr/>
          </p:nvGrpSpPr>
          <p:grpSpPr>
            <a:xfrm>
              <a:off x="1752600" y="1193800"/>
              <a:ext cx="6908800" cy="1916719"/>
              <a:chOff x="1752600" y="1193800"/>
              <a:chExt cx="6908800" cy="1916719"/>
            </a:xfrm>
          </p:grpSpPr>
          <p:grpSp>
            <p:nvGrpSpPr>
              <p:cNvPr id="7" name="Group 6"/>
              <p:cNvGrpSpPr/>
              <p:nvPr/>
            </p:nvGrpSpPr>
            <p:grpSpPr>
              <a:xfrm rot="10800000">
                <a:off x="3238500" y="1905000"/>
                <a:ext cx="1862710" cy="355600"/>
                <a:chOff x="3238500" y="1905000"/>
                <a:chExt cx="1862710" cy="355600"/>
              </a:xfrm>
            </p:grpSpPr>
            <p:cxnSp>
              <p:nvCxnSpPr>
                <p:cNvPr id="4" name="Straight Connector 3"/>
                <p:cNvCxnSpPr/>
                <p:nvPr/>
              </p:nvCxnSpPr>
              <p:spPr>
                <a:xfrm flipV="1">
                  <a:off x="3247010" y="1905000"/>
                  <a:ext cx="0" cy="338709"/>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3238500" y="2260600"/>
                  <a:ext cx="1862710"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5101210" y="1917700"/>
                  <a:ext cx="0" cy="338709"/>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rot="10800000">
                <a:off x="5245100" y="1904999"/>
                <a:ext cx="1862709" cy="355600"/>
                <a:chOff x="5245100" y="1904999"/>
                <a:chExt cx="1862709" cy="355600"/>
              </a:xfrm>
            </p:grpSpPr>
            <p:cxnSp>
              <p:nvCxnSpPr>
                <p:cNvPr id="8" name="Straight Connector 7"/>
                <p:cNvCxnSpPr/>
                <p:nvPr/>
              </p:nvCxnSpPr>
              <p:spPr>
                <a:xfrm flipV="1">
                  <a:off x="5253608" y="1904999"/>
                  <a:ext cx="0" cy="338709"/>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245100" y="2260599"/>
                  <a:ext cx="1862709"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7107809" y="1917699"/>
                  <a:ext cx="0" cy="338709"/>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3416300" y="1193800"/>
                <a:ext cx="1498600" cy="1392691"/>
              </a:xfrm>
              <a:prstGeom prst="rect">
                <a:avLst/>
              </a:prstGeom>
              <a:noFill/>
            </p:spPr>
            <p:txBody>
              <a:bodyPr vert="horz" rtlCol="0">
                <a:spAutoFit/>
              </a:bodyPr>
              <a:lstStyle/>
              <a:p>
                <a:pPr algn="ctr"/>
                <a:r>
                  <a:rPr lang="en-US" sz="2400" b="1">
                    <a:solidFill>
                      <a:srgbClr val="FF0000"/>
                    </a:solidFill>
                    <a:latin typeface="Arial" pitchFamily="34" charset="0"/>
                    <a:cs typeface="Arial" pitchFamily="34" charset="0"/>
                  </a:rPr>
                  <a:t>Lower</a:t>
                </a:r>
              </a:p>
              <a:p>
                <a:pPr algn="ctr"/>
                <a:r>
                  <a:rPr lang="en-US" sz="2400" b="1">
                    <a:solidFill>
                      <a:srgbClr val="FF0000"/>
                    </a:solidFill>
                    <a:latin typeface="Arial" pitchFamily="34" charset="0"/>
                    <a:cs typeface="Arial" pitchFamily="34" charset="0"/>
                  </a:rPr>
                  <a:t>Half</a:t>
                </a:r>
              </a:p>
            </p:txBody>
          </p:sp>
          <p:sp>
            <p:nvSpPr>
              <p:cNvPr id="13" name="TextBox 12"/>
              <p:cNvSpPr txBox="1"/>
              <p:nvPr/>
            </p:nvSpPr>
            <p:spPr>
              <a:xfrm>
                <a:off x="5410200" y="1193800"/>
                <a:ext cx="1498600" cy="1392691"/>
              </a:xfrm>
              <a:prstGeom prst="rect">
                <a:avLst/>
              </a:prstGeom>
              <a:noFill/>
            </p:spPr>
            <p:txBody>
              <a:bodyPr vert="horz" rtlCol="0">
                <a:spAutoFit/>
              </a:bodyPr>
              <a:lstStyle/>
              <a:p>
                <a:pPr algn="ctr"/>
                <a:r>
                  <a:rPr lang="en-US" sz="2400" b="1">
                    <a:solidFill>
                      <a:srgbClr val="0000FF"/>
                    </a:solidFill>
                    <a:latin typeface="Arial" pitchFamily="34" charset="0"/>
                    <a:cs typeface="Arial" pitchFamily="34" charset="0"/>
                  </a:rPr>
                  <a:t>Upper</a:t>
                </a:r>
              </a:p>
              <a:p>
                <a:pPr algn="ctr"/>
                <a:r>
                  <a:rPr lang="en-US" sz="2400" b="1">
                    <a:solidFill>
                      <a:srgbClr val="0000FF"/>
                    </a:solidFill>
                    <a:latin typeface="Arial" pitchFamily="34" charset="0"/>
                    <a:cs typeface="Arial" pitchFamily="34" charset="0"/>
                  </a:rPr>
                  <a:t>Half</a:t>
                </a:r>
              </a:p>
            </p:txBody>
          </p:sp>
          <p:sp>
            <p:nvSpPr>
              <p:cNvPr id="14" name="TextBox 13"/>
              <p:cNvSpPr txBox="1"/>
              <p:nvPr/>
            </p:nvSpPr>
            <p:spPr>
              <a:xfrm>
                <a:off x="1752600" y="2336802"/>
                <a:ext cx="6908800" cy="773717"/>
              </a:xfrm>
              <a:prstGeom prst="rect">
                <a:avLst/>
              </a:prstGeom>
              <a:noFill/>
            </p:spPr>
            <p:txBody>
              <a:bodyPr vert="horz" rtlCol="0">
                <a:spAutoFit/>
              </a:bodyPr>
              <a:lstStyle/>
              <a:p>
                <a:pPr algn="ctr"/>
                <a:r>
                  <a:rPr lang="en-US" sz="2400" b="1">
                    <a:solidFill>
                      <a:srgbClr val="FF0000"/>
                    </a:solidFill>
                    <a:latin typeface="Arial" pitchFamily="34" charset="0"/>
                    <a:cs typeface="Arial" pitchFamily="34" charset="0"/>
                  </a:rPr>
                  <a:t>10, 14, 17, 18</a:t>
                </a:r>
                <a:r>
                  <a:rPr lang="en-US" sz="2400" b="1">
                    <a:solidFill>
                      <a:srgbClr val="0000FF"/>
                    </a:solidFill>
                    <a:latin typeface="Arial" pitchFamily="34" charset="0"/>
                    <a:cs typeface="Arial" pitchFamily="34" charset="0"/>
                  </a:rPr>
                  <a:t>, 21, 25, 27, 28</a:t>
                </a:r>
              </a:p>
            </p:txBody>
          </p:sp>
        </p:grpSp>
        <p:grpSp>
          <p:nvGrpSpPr>
            <p:cNvPr id="22" name="Group 21"/>
            <p:cNvGrpSpPr/>
            <p:nvPr/>
          </p:nvGrpSpPr>
          <p:grpSpPr>
            <a:xfrm>
              <a:off x="3848100" y="2904678"/>
              <a:ext cx="3014218" cy="1361540"/>
              <a:chOff x="3848100" y="2904678"/>
              <a:chExt cx="3014218" cy="1361540"/>
            </a:xfrm>
          </p:grpSpPr>
          <p:cxnSp>
            <p:nvCxnSpPr>
              <p:cNvPr id="16" name="Straight Connector 15"/>
              <p:cNvCxnSpPr/>
              <p:nvPr/>
            </p:nvCxnSpPr>
            <p:spPr>
              <a:xfrm flipV="1">
                <a:off x="4038684" y="2904678"/>
                <a:ext cx="0" cy="694308"/>
              </a:xfrm>
              <a:prstGeom prst="line">
                <a:avLst/>
              </a:prstGeom>
              <a:ln w="38100" cap="flat" cmpd="sng" algn="ctr">
                <a:solidFill>
                  <a:srgbClr val="000000"/>
                </a:solidFill>
                <a:prstDash val="dash"/>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848100" y="3467101"/>
                <a:ext cx="931418" cy="773718"/>
              </a:xfrm>
              <a:prstGeom prst="rect">
                <a:avLst/>
              </a:prstGeom>
              <a:noFill/>
            </p:spPr>
            <p:txBody>
              <a:bodyPr vert="horz" rtlCol="0">
                <a:spAutoFit/>
              </a:bodyPr>
              <a:lstStyle/>
              <a:p>
                <a:r>
                  <a:rPr lang="en-US" sz="2400" b="1">
                    <a:solidFill>
                      <a:srgbClr val="000000"/>
                    </a:solidFill>
                    <a:latin typeface="Arial" pitchFamily="34" charset="0"/>
                    <a:cs typeface="Arial" pitchFamily="34" charset="0"/>
                  </a:rPr>
                  <a:t>Q1</a:t>
                </a:r>
              </a:p>
            </p:txBody>
          </p:sp>
          <p:sp>
            <p:nvSpPr>
              <p:cNvPr id="18" name="TextBox 17"/>
              <p:cNvSpPr txBox="1"/>
              <p:nvPr/>
            </p:nvSpPr>
            <p:spPr>
              <a:xfrm>
                <a:off x="4927600" y="3492500"/>
                <a:ext cx="931418" cy="773718"/>
              </a:xfrm>
              <a:prstGeom prst="rect">
                <a:avLst/>
              </a:prstGeom>
              <a:noFill/>
            </p:spPr>
            <p:txBody>
              <a:bodyPr vert="horz" rtlCol="0">
                <a:spAutoFit/>
              </a:bodyPr>
              <a:lstStyle/>
              <a:p>
                <a:r>
                  <a:rPr lang="en-US" sz="2400" b="1">
                    <a:solidFill>
                      <a:srgbClr val="000000"/>
                    </a:solidFill>
                    <a:latin typeface="Arial" pitchFamily="34" charset="0"/>
                    <a:cs typeface="Arial" pitchFamily="34" charset="0"/>
                  </a:rPr>
                  <a:t>Q2</a:t>
                </a:r>
              </a:p>
            </p:txBody>
          </p:sp>
          <p:sp>
            <p:nvSpPr>
              <p:cNvPr id="19" name="TextBox 18"/>
              <p:cNvSpPr txBox="1"/>
              <p:nvPr/>
            </p:nvSpPr>
            <p:spPr>
              <a:xfrm>
                <a:off x="5930900" y="3479800"/>
                <a:ext cx="931418" cy="773718"/>
              </a:xfrm>
              <a:prstGeom prst="rect">
                <a:avLst/>
              </a:prstGeom>
              <a:noFill/>
            </p:spPr>
            <p:txBody>
              <a:bodyPr vert="horz" rtlCol="0">
                <a:spAutoFit/>
              </a:bodyPr>
              <a:lstStyle/>
              <a:p>
                <a:r>
                  <a:rPr lang="en-US" sz="2400" b="1">
                    <a:solidFill>
                      <a:srgbClr val="000000"/>
                    </a:solidFill>
                    <a:latin typeface="Arial" pitchFamily="34" charset="0"/>
                    <a:cs typeface="Arial" pitchFamily="34" charset="0"/>
                  </a:rPr>
                  <a:t>Q3</a:t>
                </a:r>
              </a:p>
            </p:txBody>
          </p:sp>
          <p:cxnSp>
            <p:nvCxnSpPr>
              <p:cNvPr id="20" name="Straight Connector 19"/>
              <p:cNvCxnSpPr/>
              <p:nvPr/>
            </p:nvCxnSpPr>
            <p:spPr>
              <a:xfrm flipV="1">
                <a:off x="5198491" y="2904678"/>
                <a:ext cx="0" cy="694308"/>
              </a:xfrm>
              <a:prstGeom prst="line">
                <a:avLst/>
              </a:prstGeom>
              <a:ln w="38100" cap="flat" cmpd="sng" algn="ctr">
                <a:solidFill>
                  <a:srgbClr val="000000"/>
                </a:solidFill>
                <a:prstDash val="dash"/>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324685" y="2904678"/>
                <a:ext cx="0" cy="694308"/>
              </a:xfrm>
              <a:prstGeom prst="line">
                <a:avLst/>
              </a:prstGeom>
              <a:ln w="38100" cap="flat" cmpd="sng" algn="ctr">
                <a:solidFill>
                  <a:srgbClr val="000000"/>
                </a:solidFill>
                <a:prstDash val="dash"/>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grpSp>
      <p:sp>
        <p:nvSpPr>
          <p:cNvPr id="24" name="TextBox 23"/>
          <p:cNvSpPr txBox="1"/>
          <p:nvPr/>
        </p:nvSpPr>
        <p:spPr>
          <a:xfrm>
            <a:off x="137084" y="2822771"/>
            <a:ext cx="8930716" cy="3761534"/>
          </a:xfrm>
          <a:prstGeom prst="rect">
            <a:avLst/>
          </a:prstGeom>
          <a:noFill/>
        </p:spPr>
        <p:txBody>
          <a:bodyPr vert="horz" lIns="67556" tIns="33778" rIns="67556" bIns="33778" rtlCol="0">
            <a:spAutoFit/>
          </a:bodyPr>
          <a:lstStyle/>
          <a:p>
            <a:r>
              <a:rPr lang="en-US" sz="2400" b="1" dirty="0">
                <a:solidFill>
                  <a:srgbClr val="0000FF"/>
                </a:solidFill>
                <a:latin typeface="Arial" pitchFamily="34" charset="0"/>
                <a:cs typeface="Arial" pitchFamily="34" charset="0"/>
              </a:rPr>
              <a:t>The lower quartile (Q1) is the median of the lower half of the data which is 15.5.</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The upper quartile (Q3) is the median of the upper half of the data which is 26.</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The second quartile (Q2) is the median of the entire data set which is 19.5.</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The interquartile range is Q3 - Q1 which is equal to 10.5.</a:t>
            </a:r>
          </a:p>
        </p:txBody>
      </p:sp>
    </p:spTree>
    <p:extLst>
      <p:ext uri="{BB962C8B-B14F-4D97-AF65-F5344CB8AC3E}">
        <p14:creationId xmlns:p14="http://schemas.microsoft.com/office/powerpoint/2010/main" xmlns="" val="1883729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71452" y="159138"/>
            <a:ext cx="8884539" cy="683769"/>
          </a:xfrm>
          <a:prstGeom prst="rect">
            <a:avLst/>
          </a:prstGeom>
          <a:noFill/>
        </p:spPr>
        <p:txBody>
          <a:bodyPr vert="horz" lIns="67556" tIns="33778" rIns="67556" bIns="33778" rtlCol="0">
            <a:spAutoFit/>
          </a:bodyPr>
          <a:lstStyle/>
          <a:p>
            <a:r>
              <a:rPr lang="en-US" sz="2000" b="1" dirty="0">
                <a:solidFill>
                  <a:srgbClr val="0000FF"/>
                </a:solidFill>
                <a:latin typeface="Arial" pitchFamily="34" charset="0"/>
                <a:cs typeface="Arial" pitchFamily="34" charset="0"/>
              </a:rPr>
              <a:t>To find the first and third quartile of an odd set of data, ignore the median (Q2) when analyzing the lower and upper half of the data.</a:t>
            </a:r>
          </a:p>
        </p:txBody>
      </p:sp>
      <p:sp>
        <p:nvSpPr>
          <p:cNvPr id="3" name="TextBox 2"/>
          <p:cNvSpPr txBox="1"/>
          <p:nvPr/>
        </p:nvSpPr>
        <p:spPr>
          <a:xfrm>
            <a:off x="1737360" y="902550"/>
            <a:ext cx="5943600" cy="437548"/>
          </a:xfrm>
          <a:prstGeom prst="rect">
            <a:avLst/>
          </a:prstGeom>
          <a:noFill/>
        </p:spPr>
        <p:txBody>
          <a:bodyPr vert="horz" lIns="67556" tIns="33778" rIns="67556" bIns="33778" rtlCol="0">
            <a:spAutoFit/>
          </a:bodyPr>
          <a:lstStyle/>
          <a:p>
            <a:pPr algn="ctr">
              <a:spcBef>
                <a:spcPts val="1200"/>
              </a:spcBef>
              <a:spcAft>
                <a:spcPts val="1200"/>
              </a:spcAft>
            </a:pPr>
            <a:r>
              <a:rPr lang="en-US" sz="2400" b="1" dirty="0">
                <a:solidFill>
                  <a:srgbClr val="0000FF"/>
                </a:solidFill>
                <a:latin typeface="Arial" pitchFamily="34" charset="0"/>
                <a:cs typeface="Arial" pitchFamily="34" charset="0"/>
              </a:rPr>
              <a:t>2, 5, 8, 7, 2, 1, 3</a:t>
            </a:r>
          </a:p>
        </p:txBody>
      </p:sp>
      <p:sp>
        <p:nvSpPr>
          <p:cNvPr id="4" name="TextBox 3"/>
          <p:cNvSpPr txBox="1"/>
          <p:nvPr/>
        </p:nvSpPr>
        <p:spPr>
          <a:xfrm>
            <a:off x="1337312" y="1395957"/>
            <a:ext cx="7010019" cy="375992"/>
          </a:xfrm>
          <a:prstGeom prst="rect">
            <a:avLst/>
          </a:prstGeom>
          <a:noFill/>
        </p:spPr>
        <p:txBody>
          <a:bodyPr vert="horz" lIns="67556" tIns="33778" rIns="67556" bIns="33778" rtlCol="0">
            <a:spAutoFit/>
          </a:bodyPr>
          <a:lstStyle/>
          <a:p>
            <a:r>
              <a:rPr lang="en-US" sz="2000" b="1" dirty="0">
                <a:solidFill>
                  <a:srgbClr val="0000FF"/>
                </a:solidFill>
                <a:latin typeface="Arial" pitchFamily="34" charset="0"/>
                <a:cs typeface="Arial" pitchFamily="34" charset="0"/>
              </a:rPr>
              <a:t>First order the numbers and find the median (Q2).</a:t>
            </a:r>
          </a:p>
        </p:txBody>
      </p:sp>
      <p:sp>
        <p:nvSpPr>
          <p:cNvPr id="5" name="TextBox 4"/>
          <p:cNvSpPr txBox="1"/>
          <p:nvPr/>
        </p:nvSpPr>
        <p:spPr>
          <a:xfrm>
            <a:off x="2777490" y="1889361"/>
            <a:ext cx="3634740" cy="437548"/>
          </a:xfrm>
          <a:prstGeom prst="rect">
            <a:avLst/>
          </a:prstGeom>
          <a:noFill/>
        </p:spPr>
        <p:txBody>
          <a:bodyPr vert="horz" lIns="67556" tIns="33778" rIns="67556" bIns="33778" rtlCol="0">
            <a:spAutoFit/>
          </a:bodyPr>
          <a:lstStyle/>
          <a:p>
            <a:pPr algn="ctr"/>
            <a:r>
              <a:rPr lang="en-US" sz="2400" b="1" dirty="0">
                <a:solidFill>
                  <a:srgbClr val="FF0000"/>
                </a:solidFill>
                <a:latin typeface="Arial" pitchFamily="34" charset="0"/>
                <a:cs typeface="Arial" pitchFamily="34" charset="0"/>
              </a:rPr>
              <a:t>1, 2, 2</a:t>
            </a:r>
            <a:r>
              <a:rPr lang="en-US" sz="2400" b="1" dirty="0">
                <a:solidFill>
                  <a:srgbClr val="0000FF"/>
                </a:solidFill>
                <a:latin typeface="Arial" pitchFamily="34" charset="0"/>
                <a:cs typeface="Arial" pitchFamily="34" charset="0"/>
              </a:rPr>
              <a:t>, </a:t>
            </a:r>
            <a:r>
              <a:rPr lang="en-US" sz="2400" b="1" dirty="0">
                <a:solidFill>
                  <a:srgbClr val="000000"/>
                </a:solidFill>
                <a:latin typeface="Arial" pitchFamily="34" charset="0"/>
                <a:cs typeface="Arial" pitchFamily="34" charset="0"/>
              </a:rPr>
              <a:t>3</a:t>
            </a:r>
            <a:r>
              <a:rPr lang="en-US" sz="2400" b="1" dirty="0">
                <a:solidFill>
                  <a:srgbClr val="0000FF"/>
                </a:solidFill>
                <a:latin typeface="Arial" pitchFamily="34" charset="0"/>
                <a:cs typeface="Arial" pitchFamily="34" charset="0"/>
              </a:rPr>
              <a:t>, 5, 7, 8</a:t>
            </a:r>
          </a:p>
        </p:txBody>
      </p:sp>
      <p:sp>
        <p:nvSpPr>
          <p:cNvPr id="6" name="TextBox 5"/>
          <p:cNvSpPr txBox="1"/>
          <p:nvPr/>
        </p:nvSpPr>
        <p:spPr>
          <a:xfrm>
            <a:off x="2286002" y="4415660"/>
            <a:ext cx="4453890" cy="1299322"/>
          </a:xfrm>
          <a:prstGeom prst="rect">
            <a:avLst/>
          </a:prstGeom>
          <a:noFill/>
        </p:spPr>
        <p:txBody>
          <a:bodyPr vert="horz" wrap="square" lIns="67556" tIns="33778" rIns="67556" bIns="33778" rtlCol="0">
            <a:spAutoFit/>
          </a:bodyPr>
          <a:lstStyle/>
          <a:p>
            <a:r>
              <a:rPr lang="en-US" sz="2000" b="1" dirty="0">
                <a:solidFill>
                  <a:srgbClr val="0000FF"/>
                </a:solidFill>
                <a:latin typeface="Arial" pitchFamily="34" charset="0"/>
                <a:cs typeface="Arial" pitchFamily="34" charset="0"/>
              </a:rPr>
              <a:t>First Quartile: 2</a:t>
            </a:r>
          </a:p>
          <a:p>
            <a:r>
              <a:rPr lang="en-US" sz="2000" b="1" dirty="0">
                <a:solidFill>
                  <a:srgbClr val="0000FF"/>
                </a:solidFill>
                <a:latin typeface="Arial" pitchFamily="34" charset="0"/>
                <a:cs typeface="Arial" pitchFamily="34" charset="0"/>
              </a:rPr>
              <a:t>Median: 3</a:t>
            </a:r>
          </a:p>
          <a:p>
            <a:r>
              <a:rPr lang="en-US" sz="2000" b="1" dirty="0">
                <a:solidFill>
                  <a:srgbClr val="0000FF"/>
                </a:solidFill>
                <a:latin typeface="Arial" pitchFamily="34" charset="0"/>
                <a:cs typeface="Arial" pitchFamily="34" charset="0"/>
              </a:rPr>
              <a:t>Third Quartile: 7</a:t>
            </a:r>
          </a:p>
          <a:p>
            <a:r>
              <a:rPr lang="fr-FR" sz="2000" b="1" dirty="0">
                <a:solidFill>
                  <a:srgbClr val="0000FF"/>
                </a:solidFill>
                <a:latin typeface="Arial" pitchFamily="34" charset="0"/>
                <a:cs typeface="Arial" pitchFamily="34" charset="0"/>
              </a:rPr>
              <a:t>Interquartile Range: 7 - 2 = 5</a:t>
            </a:r>
            <a:endParaRPr lang="en-US" sz="2000" b="1" dirty="0">
              <a:solidFill>
                <a:srgbClr val="0000FF"/>
              </a:solidFill>
              <a:latin typeface="Arial" pitchFamily="34" charset="0"/>
              <a:cs typeface="Arial" pitchFamily="34" charset="0"/>
            </a:endParaRPr>
          </a:p>
        </p:txBody>
      </p:sp>
      <p:sp>
        <p:nvSpPr>
          <p:cNvPr id="7" name="TextBox 6"/>
          <p:cNvSpPr txBox="1"/>
          <p:nvPr/>
        </p:nvSpPr>
        <p:spPr>
          <a:xfrm>
            <a:off x="125730" y="2443392"/>
            <a:ext cx="8938260" cy="375992"/>
          </a:xfrm>
          <a:prstGeom prst="rect">
            <a:avLst/>
          </a:prstGeom>
          <a:noFill/>
        </p:spPr>
        <p:txBody>
          <a:bodyPr vert="horz" lIns="67556" tIns="33778" rIns="67556" bIns="33778" rtlCol="0">
            <a:spAutoFit/>
          </a:bodyPr>
          <a:lstStyle/>
          <a:p>
            <a:pPr algn="ctr"/>
            <a:r>
              <a:rPr lang="en-US" sz="2000" b="1" dirty="0">
                <a:solidFill>
                  <a:srgbClr val="0000FF"/>
                </a:solidFill>
                <a:latin typeface="Arial" pitchFamily="34" charset="0"/>
                <a:cs typeface="Arial" pitchFamily="34" charset="0"/>
              </a:rPr>
              <a:t>What is the lower quartile, upper quartile, and interquartile range?</a:t>
            </a:r>
          </a:p>
        </p:txBody>
      </p:sp>
      <p:grpSp>
        <p:nvGrpSpPr>
          <p:cNvPr id="10" name="Group 9"/>
          <p:cNvGrpSpPr/>
          <p:nvPr/>
        </p:nvGrpSpPr>
        <p:grpSpPr>
          <a:xfrm>
            <a:off x="2286000" y="4267200"/>
            <a:ext cx="4343400" cy="1524000"/>
            <a:chOff x="2921000" y="3721070"/>
            <a:chExt cx="4826000" cy="2554113"/>
          </a:xfrm>
        </p:grpSpPr>
        <p:sp>
          <p:nvSpPr>
            <p:cNvPr id="8" name="Freeform 7"/>
            <p:cNvSpPr/>
            <p:nvPr/>
          </p:nvSpPr>
          <p:spPr>
            <a:xfrm>
              <a:off x="2921000" y="3721070"/>
              <a:ext cx="4826000" cy="2554113"/>
            </a:xfrm>
            <a:custGeom>
              <a:avLst/>
              <a:gdLst/>
              <a:ahLst/>
              <a:cxnLst/>
              <a:rect l="0" t="0" r="0" b="0"/>
              <a:pathLst>
                <a:path w="4724401" h="1862710">
                  <a:moveTo>
                    <a:pt x="0" y="0"/>
                  </a:moveTo>
                  <a:lnTo>
                    <a:pt x="4724400" y="0"/>
                  </a:lnTo>
                  <a:lnTo>
                    <a:pt x="4724400" y="1862709"/>
                  </a:lnTo>
                  <a:lnTo>
                    <a:pt x="0" y="1862709"/>
                  </a:lnTo>
                  <a:close/>
                </a:path>
              </a:pathLst>
            </a:custGeom>
            <a:solidFill>
              <a:srgbClr val="FFE4E1"/>
            </a:solidFill>
            <a:ln w="38100" cap="flat" cmpd="sng" algn="ctr">
              <a:solidFill>
                <a:srgbClr val="FFE4E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9" name="TextBox 8"/>
            <p:cNvSpPr txBox="1"/>
            <p:nvPr/>
          </p:nvSpPr>
          <p:spPr>
            <a:xfrm>
              <a:off x="2933700" y="5499101"/>
              <a:ext cx="1849967" cy="567392"/>
            </a:xfrm>
            <a:prstGeom prst="rect">
              <a:avLst/>
            </a:prstGeom>
            <a:noFill/>
          </p:spPr>
          <p:txBody>
            <a:bodyPr vert="horz" wrap="square" rtlCol="0">
              <a:spAutoFit/>
            </a:bodyPr>
            <a:lstStyle/>
            <a:p>
              <a:r>
                <a:rPr lang="en-US" sz="1600" dirty="0">
                  <a:solidFill>
                    <a:srgbClr val="0000FF"/>
                  </a:solidFill>
                  <a:latin typeface="Arial" pitchFamily="34" charset="0"/>
                  <a:cs typeface="Arial" pitchFamily="34" charset="0"/>
                </a:rPr>
                <a:t>Click to Reveal</a:t>
              </a:r>
            </a:p>
          </p:txBody>
        </p:sp>
      </p:grpSp>
    </p:spTree>
    <p:extLst>
      <p:ext uri="{BB962C8B-B14F-4D97-AF65-F5344CB8AC3E}">
        <p14:creationId xmlns:p14="http://schemas.microsoft.com/office/powerpoint/2010/main" xmlns="" val="35517863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6766" y="570417"/>
            <a:ext cx="6985115"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19</a:t>
            </a:r>
          </a:p>
        </p:txBody>
      </p:sp>
      <p:sp>
        <p:nvSpPr>
          <p:cNvPr id="3" name="TextBox 2"/>
          <p:cNvSpPr txBox="1"/>
          <p:nvPr/>
        </p:nvSpPr>
        <p:spPr>
          <a:xfrm>
            <a:off x="1168287" y="570418"/>
            <a:ext cx="7975715" cy="1360877"/>
          </a:xfrm>
          <a:prstGeom prst="rect">
            <a:avLst/>
          </a:prstGeom>
          <a:noFill/>
        </p:spPr>
        <p:txBody>
          <a:bodyPr vert="horz" wrap="square" lIns="67556" tIns="33778" rIns="67556" bIns="33778" rtlCol="0">
            <a:spAutoFit/>
          </a:bodyPr>
          <a:lstStyle/>
          <a:p>
            <a:r>
              <a:rPr lang="en-US" sz="2800" b="1" dirty="0">
                <a:solidFill>
                  <a:srgbClr val="000000"/>
                </a:solidFill>
                <a:latin typeface="Arial" pitchFamily="34" charset="0"/>
                <a:cs typeface="Arial" pitchFamily="34" charset="0"/>
              </a:rPr>
              <a:t>The median (Q2) of the following data set is 5.</a:t>
            </a:r>
          </a:p>
          <a:p>
            <a:endParaRPr lang="en-US" sz="2800" b="1" dirty="0">
              <a:solidFill>
                <a:srgbClr val="000000"/>
              </a:solidFill>
              <a:latin typeface="Arial" pitchFamily="34" charset="0"/>
              <a:cs typeface="Arial" pitchFamily="34" charset="0"/>
            </a:endParaRPr>
          </a:p>
          <a:p>
            <a:r>
              <a:rPr lang="en-US" sz="2800" b="1" dirty="0">
                <a:solidFill>
                  <a:srgbClr val="000000"/>
                </a:solidFill>
                <a:latin typeface="Arial" pitchFamily="34" charset="0"/>
                <a:cs typeface="Arial" pitchFamily="34" charset="0"/>
              </a:rPr>
              <a:t>3, 4, 4, 5, 6, 8, 8</a:t>
            </a:r>
          </a:p>
        </p:txBody>
      </p:sp>
      <p:sp>
        <p:nvSpPr>
          <p:cNvPr id="4" name="TextBox 3"/>
          <p:cNvSpPr txBox="1"/>
          <p:nvPr/>
        </p:nvSpPr>
        <p:spPr>
          <a:xfrm>
            <a:off x="1828800" y="2185737"/>
            <a:ext cx="1748790" cy="499103"/>
          </a:xfrm>
          <a:prstGeom prst="rect">
            <a:avLst/>
          </a:prstGeom>
          <a:noFill/>
        </p:spPr>
        <p:txBody>
          <a:bodyPr vert="horz" lIns="67556" tIns="33778" rIns="67556" bIns="33778" rtlCol="0">
            <a:spAutoFit/>
          </a:bodyPr>
          <a:lstStyle/>
          <a:p>
            <a:r>
              <a:rPr lang="en-US" sz="2800" b="1" dirty="0">
                <a:solidFill>
                  <a:srgbClr val="000000"/>
                </a:solidFill>
                <a:latin typeface="Arial" pitchFamily="34" charset="0"/>
                <a:cs typeface="Arial" pitchFamily="34" charset="0"/>
              </a:rPr>
              <a:t>True</a:t>
            </a:r>
          </a:p>
        </p:txBody>
      </p:sp>
      <p:sp>
        <p:nvSpPr>
          <p:cNvPr id="5" name="TextBox 4"/>
          <p:cNvSpPr txBox="1"/>
          <p:nvPr/>
        </p:nvSpPr>
        <p:spPr>
          <a:xfrm>
            <a:off x="1828800" y="2642937"/>
            <a:ext cx="186309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False</a:t>
            </a:r>
          </a:p>
        </p:txBody>
      </p:sp>
      <p:pic>
        <p:nvPicPr>
          <p:cNvPr id="13" name="Picture 12"/>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1920" y="190710"/>
            <a:ext cx="2926080" cy="37890"/>
          </a:xfrm>
          <a:prstGeom prst="rect">
            <a:avLst/>
          </a:prstGeom>
          <a:solidFill>
            <a:scrgbClr r="0" g="0" b="0">
              <a:alpha val="0"/>
            </a:scrgbClr>
          </a:solidFill>
        </p:spPr>
      </p:pic>
      <p:sp>
        <p:nvSpPr>
          <p:cNvPr id="14" name="Oval 13"/>
          <p:cNvSpPr/>
          <p:nvPr/>
        </p:nvSpPr>
        <p:spPr>
          <a:xfrm>
            <a:off x="1249680" y="22860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15" name="Oval 14"/>
          <p:cNvSpPr/>
          <p:nvPr/>
        </p:nvSpPr>
        <p:spPr>
          <a:xfrm>
            <a:off x="1249680" y="27432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1644223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013460" y="1106374"/>
            <a:ext cx="7063740" cy="806879"/>
          </a:xfrm>
          <a:prstGeom prst="rect">
            <a:avLst/>
          </a:prstGeom>
          <a:noFill/>
        </p:spPr>
        <p:txBody>
          <a:bodyPr vert="horz" wrap="square" lIns="67556" tIns="33778" rIns="67556" bIns="33778" rtlCol="0">
            <a:spAutoFit/>
          </a:bodyPr>
          <a:lstStyle/>
          <a:p>
            <a:pPr algn="ctr"/>
            <a:r>
              <a:rPr lang="en-US" sz="4800" b="1" dirty="0">
                <a:solidFill>
                  <a:srgbClr val="0000FF"/>
                </a:solidFill>
                <a:latin typeface="Arial - 46"/>
              </a:rPr>
              <a:t>Measures of Center</a:t>
            </a:r>
          </a:p>
        </p:txBody>
      </p:sp>
      <p:grpSp>
        <p:nvGrpSpPr>
          <p:cNvPr id="5" name="Group 4"/>
          <p:cNvGrpSpPr/>
          <p:nvPr/>
        </p:nvGrpSpPr>
        <p:grpSpPr>
          <a:xfrm>
            <a:off x="6177654" y="2438400"/>
            <a:ext cx="1463040" cy="831080"/>
            <a:chOff x="6177654" y="2438400"/>
            <a:chExt cx="1463040" cy="831080"/>
          </a:xfrm>
        </p:grpSpPr>
        <p:sp>
          <p:nvSpPr>
            <p:cNvPr id="3" name="TextBox 2">
              <a:hlinkClick r:id="rId2" action="ppaction://hlinksldjump"/>
            </p:cNvPr>
            <p:cNvSpPr txBox="1"/>
            <p:nvPr/>
          </p:nvSpPr>
          <p:spPr>
            <a:xfrm>
              <a:off x="6177654" y="2451582"/>
              <a:ext cx="1463040" cy="806898"/>
            </a:xfrm>
            <a:prstGeom prst="rect">
              <a:avLst/>
            </a:prstGeom>
            <a:noFill/>
          </p:spPr>
          <p:txBody>
            <a:bodyPr vert="horz" lIns="67574" tIns="33787" rIns="67574" bIns="33787" rtlCol="0">
              <a:spAutoFit/>
            </a:bodyPr>
            <a:lstStyle/>
            <a:p>
              <a:pPr algn="ctr"/>
              <a:r>
                <a:rPr lang="en-US" sz="1600" i="1" dirty="0">
                  <a:solidFill>
                    <a:srgbClr val="0000FF"/>
                  </a:solidFill>
                  <a:latin typeface="Arial" pitchFamily="34" charset="0"/>
                  <a:cs typeface="Arial" pitchFamily="34" charset="0"/>
                </a:rPr>
                <a:t>Return to</a:t>
              </a:r>
            </a:p>
            <a:p>
              <a:pPr algn="ctr"/>
              <a:r>
                <a:rPr lang="en-US" sz="1600" i="1" dirty="0">
                  <a:solidFill>
                    <a:srgbClr val="0000FF"/>
                  </a:solidFill>
                  <a:latin typeface="Arial" pitchFamily="34" charset="0"/>
                  <a:cs typeface="Arial" pitchFamily="34" charset="0"/>
                </a:rPr>
                <a:t>Table of</a:t>
              </a:r>
            </a:p>
            <a:p>
              <a:pPr algn="ctr"/>
              <a:r>
                <a:rPr lang="en-US" sz="1600" i="1" dirty="0">
                  <a:solidFill>
                    <a:srgbClr val="0000FF"/>
                  </a:solidFill>
                  <a:latin typeface="Arial" pitchFamily="34" charset="0"/>
                  <a:cs typeface="Arial" pitchFamily="34" charset="0"/>
                </a:rPr>
                <a:t>Contents</a:t>
              </a:r>
            </a:p>
          </p:txBody>
        </p:sp>
        <p:sp>
          <p:nvSpPr>
            <p:cNvPr id="4" name="Freeform 3">
              <a:hlinkClick r:id="rId2" action="ppaction://hlinksldjump"/>
            </p:cNvPr>
            <p:cNvSpPr/>
            <p:nvPr/>
          </p:nvSpPr>
          <p:spPr>
            <a:xfrm>
              <a:off x="6276636" y="2438400"/>
              <a:ext cx="1336349" cy="831080"/>
            </a:xfrm>
            <a:custGeom>
              <a:avLst/>
              <a:gdLst/>
              <a:ahLst/>
              <a:cxnLst/>
              <a:rect l="0" t="0" r="0" b="0"/>
              <a:pathLst>
                <a:path w="1827024" h="530100">
                  <a:moveTo>
                    <a:pt x="0" y="0"/>
                  </a:moveTo>
                  <a:lnTo>
                    <a:pt x="1827023" y="0"/>
                  </a:lnTo>
                  <a:lnTo>
                    <a:pt x="1827023" y="530099"/>
                  </a:lnTo>
                  <a:lnTo>
                    <a:pt x="0" y="530099"/>
                  </a:lnTo>
                  <a:close/>
                </a:path>
              </a:pathLst>
            </a:custGeom>
            <a:solidFill>
              <a:schemeClr val="accent1">
                <a:alpha val="1000"/>
              </a:schemeClr>
            </a:solidFill>
            <a:ln w="38100"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9028" tIns="34514" rIns="69028" bIns="34514" anchor="ctr"/>
            <a:lstStyle/>
            <a:p>
              <a:pPr algn="ctr" defTabSz="805827">
                <a:defRPr/>
              </a:pPr>
              <a:endParaRPr lang="en-US" dirty="0">
                <a:solidFill>
                  <a:schemeClr val="tx1"/>
                </a:solidFill>
              </a:endParaRPr>
            </a:p>
          </p:txBody>
        </p:sp>
      </p:grpSp>
    </p:spTree>
    <p:extLst>
      <p:ext uri="{BB962C8B-B14F-4D97-AF65-F5344CB8AC3E}">
        <p14:creationId xmlns:p14="http://schemas.microsoft.com/office/powerpoint/2010/main" xmlns="" val="12766170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62569" y="563049"/>
            <a:ext cx="7949911"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20</a:t>
            </a:r>
          </a:p>
        </p:txBody>
      </p:sp>
      <p:sp>
        <p:nvSpPr>
          <p:cNvPr id="3" name="TextBox 2"/>
          <p:cNvSpPr txBox="1"/>
          <p:nvPr/>
        </p:nvSpPr>
        <p:spPr>
          <a:xfrm>
            <a:off x="1194090" y="563050"/>
            <a:ext cx="7645111" cy="1791764"/>
          </a:xfrm>
          <a:prstGeom prst="rect">
            <a:avLst/>
          </a:prstGeom>
          <a:noFill/>
        </p:spPr>
        <p:txBody>
          <a:bodyPr vert="horz" wrap="square" lIns="67556" tIns="33778" rIns="67556" bIns="33778" rtlCol="0">
            <a:spAutoFit/>
          </a:bodyPr>
          <a:lstStyle/>
          <a:p>
            <a:r>
              <a:rPr lang="en-US" sz="2800" b="1" dirty="0">
                <a:solidFill>
                  <a:srgbClr val="000000"/>
                </a:solidFill>
                <a:latin typeface="Arial" pitchFamily="34" charset="0"/>
                <a:cs typeface="Arial" pitchFamily="34" charset="0"/>
              </a:rPr>
              <a:t>What are the lower and upper quartiles of the data set</a:t>
            </a:r>
          </a:p>
          <a:p>
            <a:endParaRPr lang="en-US" sz="2800" b="1" dirty="0">
              <a:solidFill>
                <a:srgbClr val="000000"/>
              </a:solidFill>
              <a:latin typeface="Arial" pitchFamily="34" charset="0"/>
              <a:cs typeface="Arial" pitchFamily="34" charset="0"/>
            </a:endParaRPr>
          </a:p>
          <a:p>
            <a:r>
              <a:rPr lang="en-US" sz="2800" b="1" dirty="0">
                <a:solidFill>
                  <a:srgbClr val="000000"/>
                </a:solidFill>
                <a:latin typeface="Arial" pitchFamily="34" charset="0"/>
                <a:cs typeface="Arial" pitchFamily="34" charset="0"/>
              </a:rPr>
              <a:t>3, 4, 4, 5, 6, 8, 8?</a:t>
            </a:r>
          </a:p>
        </p:txBody>
      </p:sp>
      <p:sp>
        <p:nvSpPr>
          <p:cNvPr id="4" name="TextBox 3"/>
          <p:cNvSpPr txBox="1"/>
          <p:nvPr/>
        </p:nvSpPr>
        <p:spPr>
          <a:xfrm>
            <a:off x="1752600" y="2561930"/>
            <a:ext cx="323469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A</a:t>
            </a:r>
          </a:p>
        </p:txBody>
      </p:sp>
      <p:sp>
        <p:nvSpPr>
          <p:cNvPr id="5" name="TextBox 4"/>
          <p:cNvSpPr txBox="1"/>
          <p:nvPr/>
        </p:nvSpPr>
        <p:spPr>
          <a:xfrm>
            <a:off x="2484120" y="2561930"/>
            <a:ext cx="323469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Q1: 3 and Q3: 8</a:t>
            </a:r>
          </a:p>
        </p:txBody>
      </p:sp>
      <p:sp>
        <p:nvSpPr>
          <p:cNvPr id="6" name="TextBox 5"/>
          <p:cNvSpPr txBox="1"/>
          <p:nvPr/>
        </p:nvSpPr>
        <p:spPr>
          <a:xfrm>
            <a:off x="1752600" y="2971801"/>
            <a:ext cx="346329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B</a:t>
            </a:r>
          </a:p>
        </p:txBody>
      </p:sp>
      <p:sp>
        <p:nvSpPr>
          <p:cNvPr id="7" name="TextBox 6"/>
          <p:cNvSpPr txBox="1"/>
          <p:nvPr/>
        </p:nvSpPr>
        <p:spPr>
          <a:xfrm>
            <a:off x="2484120" y="2971801"/>
            <a:ext cx="346329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Q1: 3.5 and Q3: 7</a:t>
            </a:r>
          </a:p>
        </p:txBody>
      </p:sp>
      <p:sp>
        <p:nvSpPr>
          <p:cNvPr id="8" name="TextBox 7"/>
          <p:cNvSpPr txBox="1"/>
          <p:nvPr/>
        </p:nvSpPr>
        <p:spPr>
          <a:xfrm>
            <a:off x="1752600" y="3359007"/>
            <a:ext cx="3257550" cy="499103"/>
          </a:xfrm>
          <a:prstGeom prst="rect">
            <a:avLst/>
          </a:prstGeom>
          <a:noFill/>
        </p:spPr>
        <p:txBody>
          <a:bodyPr vert="horz" lIns="67556" tIns="33778" rIns="67556" bIns="33778" rtlCol="0">
            <a:spAutoFit/>
          </a:bodyPr>
          <a:lstStyle/>
          <a:p>
            <a:r>
              <a:rPr lang="en-US" sz="2800" b="1" dirty="0">
                <a:solidFill>
                  <a:srgbClr val="000000"/>
                </a:solidFill>
                <a:latin typeface="Arial" pitchFamily="34" charset="0"/>
                <a:cs typeface="Arial" pitchFamily="34" charset="0"/>
              </a:rPr>
              <a:t>C</a:t>
            </a:r>
          </a:p>
        </p:txBody>
      </p:sp>
      <p:sp>
        <p:nvSpPr>
          <p:cNvPr id="9" name="TextBox 8"/>
          <p:cNvSpPr txBox="1"/>
          <p:nvPr/>
        </p:nvSpPr>
        <p:spPr>
          <a:xfrm>
            <a:off x="2484120" y="3359007"/>
            <a:ext cx="325755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Q1: 4 and Q3: 7</a:t>
            </a:r>
          </a:p>
        </p:txBody>
      </p:sp>
      <p:sp>
        <p:nvSpPr>
          <p:cNvPr id="10" name="TextBox 9"/>
          <p:cNvSpPr txBox="1"/>
          <p:nvPr/>
        </p:nvSpPr>
        <p:spPr>
          <a:xfrm>
            <a:off x="1752600" y="3768080"/>
            <a:ext cx="325755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D</a:t>
            </a:r>
          </a:p>
        </p:txBody>
      </p:sp>
      <p:sp>
        <p:nvSpPr>
          <p:cNvPr id="11" name="TextBox 10"/>
          <p:cNvSpPr txBox="1"/>
          <p:nvPr/>
        </p:nvSpPr>
        <p:spPr>
          <a:xfrm>
            <a:off x="2484120" y="3768080"/>
            <a:ext cx="325755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Q1: 4 and Q3: 8</a:t>
            </a:r>
          </a:p>
        </p:txBody>
      </p:sp>
      <p:pic>
        <p:nvPicPr>
          <p:cNvPr id="19" name="Picture 18"/>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80010" y="114510"/>
            <a:ext cx="3108960" cy="37890"/>
          </a:xfrm>
          <a:prstGeom prst="rect">
            <a:avLst/>
          </a:prstGeom>
          <a:solidFill>
            <a:scrgbClr r="0" g="0" b="0">
              <a:alpha val="0"/>
            </a:scrgbClr>
          </a:solidFill>
        </p:spPr>
      </p:pic>
      <p:sp>
        <p:nvSpPr>
          <p:cNvPr id="20" name="Oval 19"/>
          <p:cNvSpPr/>
          <p:nvPr/>
        </p:nvSpPr>
        <p:spPr>
          <a:xfrm>
            <a:off x="1219200" y="2679571"/>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1" name="Oval 20"/>
          <p:cNvSpPr/>
          <p:nvPr/>
        </p:nvSpPr>
        <p:spPr>
          <a:xfrm>
            <a:off x="1219200" y="30784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219200" y="34594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19200" y="38404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33774280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57202" y="568696"/>
            <a:ext cx="8124159" cy="1360877"/>
          </a:xfrm>
          <a:prstGeom prst="rect">
            <a:avLst/>
          </a:prstGeom>
          <a:noFill/>
        </p:spPr>
        <p:txBody>
          <a:bodyPr vert="horz" lIns="67556" tIns="33778" rIns="67556" bIns="33778" rtlCol="0">
            <a:spAutoFit/>
          </a:bodyPr>
          <a:lstStyle/>
          <a:p>
            <a:pPr marL="514214" indent="-514214">
              <a:buAutoNum type="arabicPlain" startAt="21"/>
            </a:pPr>
            <a:r>
              <a:rPr lang="en-US" sz="2800" b="1" dirty="0">
                <a:solidFill>
                  <a:srgbClr val="000000"/>
                </a:solidFill>
                <a:latin typeface="Arial" pitchFamily="34" charset="0"/>
                <a:cs typeface="Arial" pitchFamily="34" charset="0"/>
              </a:rPr>
              <a:t>What is the interquartile range of the data set</a:t>
            </a:r>
          </a:p>
          <a:p>
            <a:r>
              <a:rPr lang="en-US" sz="2800" b="1" dirty="0">
                <a:solidFill>
                  <a:srgbClr val="000000"/>
                </a:solidFill>
                <a:latin typeface="Arial" pitchFamily="34" charset="0"/>
                <a:cs typeface="Arial" pitchFamily="34" charset="0"/>
              </a:rPr>
              <a:t>                 3, 4, 4, 5, 6, 8, 8?</a:t>
            </a: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91440" y="114510"/>
            <a:ext cx="3657600" cy="37890"/>
          </a:xfrm>
          <a:prstGeom prst="rect">
            <a:avLst/>
          </a:prstGeom>
          <a:solidFill>
            <a:scrgbClr r="0" g="0" b="0">
              <a:alpha val="0"/>
            </a:scrgbClr>
          </a:solidFill>
        </p:spPr>
      </p:pic>
    </p:spTree>
    <p:extLst>
      <p:ext uri="{BB962C8B-B14F-4D97-AF65-F5344CB8AC3E}">
        <p14:creationId xmlns:p14="http://schemas.microsoft.com/office/powerpoint/2010/main" xmlns="" val="40949068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2089" y="593360"/>
            <a:ext cx="5389592"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22</a:t>
            </a:r>
          </a:p>
        </p:txBody>
      </p:sp>
      <p:sp>
        <p:nvSpPr>
          <p:cNvPr id="3" name="TextBox 2"/>
          <p:cNvSpPr txBox="1"/>
          <p:nvPr/>
        </p:nvSpPr>
        <p:spPr>
          <a:xfrm>
            <a:off x="1163609" y="593361"/>
            <a:ext cx="6227791" cy="1360877"/>
          </a:xfrm>
          <a:prstGeom prst="rect">
            <a:avLst/>
          </a:prstGeom>
          <a:noFill/>
        </p:spPr>
        <p:txBody>
          <a:bodyPr vert="horz" wrap="square" lIns="67556" tIns="33778" rIns="67556" bIns="33778" rtlCol="0">
            <a:spAutoFit/>
          </a:bodyPr>
          <a:lstStyle/>
          <a:p>
            <a:r>
              <a:rPr lang="en-US" sz="2800" b="1" dirty="0">
                <a:solidFill>
                  <a:srgbClr val="000000"/>
                </a:solidFill>
                <a:latin typeface="Arial" pitchFamily="34" charset="0"/>
                <a:cs typeface="Arial" pitchFamily="34" charset="0"/>
              </a:rPr>
              <a:t>What is the median of the data set</a:t>
            </a:r>
          </a:p>
          <a:p>
            <a:endParaRPr lang="en-US" sz="2800" b="1" dirty="0">
              <a:solidFill>
                <a:srgbClr val="000000"/>
              </a:solidFill>
              <a:latin typeface="Arial" pitchFamily="34" charset="0"/>
              <a:cs typeface="Arial" pitchFamily="34" charset="0"/>
            </a:endParaRPr>
          </a:p>
          <a:p>
            <a:r>
              <a:rPr lang="en-US" sz="2800" b="1" dirty="0">
                <a:solidFill>
                  <a:srgbClr val="000000"/>
                </a:solidFill>
                <a:latin typeface="Arial" pitchFamily="34" charset="0"/>
                <a:cs typeface="Arial" pitchFamily="34" charset="0"/>
              </a:rPr>
              <a:t>1, 3, 3, 4, 5, 6, 6, 7, 8, 8?</a:t>
            </a:r>
          </a:p>
        </p:txBody>
      </p:sp>
      <p:sp>
        <p:nvSpPr>
          <p:cNvPr id="4" name="TextBox 3"/>
          <p:cNvSpPr txBox="1"/>
          <p:nvPr/>
        </p:nvSpPr>
        <p:spPr>
          <a:xfrm>
            <a:off x="1634490" y="2133601"/>
            <a:ext cx="140589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A</a:t>
            </a:r>
          </a:p>
        </p:txBody>
      </p:sp>
      <p:sp>
        <p:nvSpPr>
          <p:cNvPr id="5" name="TextBox 4"/>
          <p:cNvSpPr txBox="1"/>
          <p:nvPr/>
        </p:nvSpPr>
        <p:spPr>
          <a:xfrm>
            <a:off x="2366010" y="2133601"/>
            <a:ext cx="140589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5</a:t>
            </a:r>
          </a:p>
        </p:txBody>
      </p:sp>
      <p:sp>
        <p:nvSpPr>
          <p:cNvPr id="6" name="TextBox 5"/>
          <p:cNvSpPr txBox="1"/>
          <p:nvPr/>
        </p:nvSpPr>
        <p:spPr>
          <a:xfrm>
            <a:off x="1634490" y="2530844"/>
            <a:ext cx="163449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B</a:t>
            </a:r>
          </a:p>
        </p:txBody>
      </p:sp>
      <p:sp>
        <p:nvSpPr>
          <p:cNvPr id="7" name="TextBox 6"/>
          <p:cNvSpPr txBox="1"/>
          <p:nvPr/>
        </p:nvSpPr>
        <p:spPr>
          <a:xfrm>
            <a:off x="2366010" y="2530844"/>
            <a:ext cx="163449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5.5</a:t>
            </a:r>
          </a:p>
        </p:txBody>
      </p:sp>
      <p:sp>
        <p:nvSpPr>
          <p:cNvPr id="8" name="TextBox 7"/>
          <p:cNvSpPr txBox="1"/>
          <p:nvPr/>
        </p:nvSpPr>
        <p:spPr>
          <a:xfrm>
            <a:off x="1634490" y="2908831"/>
            <a:ext cx="142875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C</a:t>
            </a:r>
          </a:p>
        </p:txBody>
      </p:sp>
      <p:sp>
        <p:nvSpPr>
          <p:cNvPr id="9" name="TextBox 8"/>
          <p:cNvSpPr txBox="1"/>
          <p:nvPr/>
        </p:nvSpPr>
        <p:spPr>
          <a:xfrm>
            <a:off x="2366010" y="2908831"/>
            <a:ext cx="142875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6</a:t>
            </a:r>
          </a:p>
        </p:txBody>
      </p:sp>
      <p:sp>
        <p:nvSpPr>
          <p:cNvPr id="10" name="TextBox 9"/>
          <p:cNvSpPr txBox="1"/>
          <p:nvPr/>
        </p:nvSpPr>
        <p:spPr>
          <a:xfrm>
            <a:off x="1634490" y="3310880"/>
            <a:ext cx="266319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D</a:t>
            </a:r>
          </a:p>
        </p:txBody>
      </p:sp>
      <p:sp>
        <p:nvSpPr>
          <p:cNvPr id="11" name="TextBox 10"/>
          <p:cNvSpPr txBox="1"/>
          <p:nvPr/>
        </p:nvSpPr>
        <p:spPr>
          <a:xfrm>
            <a:off x="2366010" y="3310880"/>
            <a:ext cx="2663190" cy="499103"/>
          </a:xfrm>
          <a:prstGeom prst="rect">
            <a:avLst/>
          </a:prstGeom>
          <a:noFill/>
        </p:spPr>
        <p:txBody>
          <a:bodyPr vert="horz" lIns="67556" tIns="33778" rIns="67556" bIns="33778" rtlCol="0">
            <a:spAutoFit/>
          </a:bodyPr>
          <a:lstStyle/>
          <a:p>
            <a:r>
              <a:rPr lang="en-US" sz="2800" b="1" dirty="0">
                <a:solidFill>
                  <a:srgbClr val="000000"/>
                </a:solidFill>
                <a:latin typeface="Arial" pitchFamily="34" charset="0"/>
                <a:cs typeface="Arial" pitchFamily="34" charset="0"/>
              </a:rPr>
              <a:t>No median</a:t>
            </a:r>
          </a:p>
        </p:txBody>
      </p:sp>
      <p:pic>
        <p:nvPicPr>
          <p:cNvPr id="19" name="Picture 18"/>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68580" y="114510"/>
            <a:ext cx="3108960" cy="37890"/>
          </a:xfrm>
          <a:prstGeom prst="rect">
            <a:avLst/>
          </a:prstGeom>
          <a:solidFill>
            <a:scrgbClr r="0" g="0" b="0">
              <a:alpha val="0"/>
            </a:scrgbClr>
          </a:solidFill>
        </p:spPr>
      </p:pic>
      <p:sp>
        <p:nvSpPr>
          <p:cNvPr id="20" name="Oval 19"/>
          <p:cNvSpPr/>
          <p:nvPr/>
        </p:nvSpPr>
        <p:spPr>
          <a:xfrm>
            <a:off x="1219200" y="2222371"/>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1" name="Oval 20"/>
          <p:cNvSpPr/>
          <p:nvPr/>
        </p:nvSpPr>
        <p:spPr>
          <a:xfrm>
            <a:off x="1219200" y="26212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219200" y="3014312"/>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19200" y="340734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5180670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9709" y="574915"/>
            <a:ext cx="7972771"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23</a:t>
            </a:r>
          </a:p>
        </p:txBody>
      </p:sp>
      <p:sp>
        <p:nvSpPr>
          <p:cNvPr id="3" name="TextBox 2"/>
          <p:cNvSpPr txBox="1"/>
          <p:nvPr/>
        </p:nvSpPr>
        <p:spPr>
          <a:xfrm>
            <a:off x="1171229" y="574917"/>
            <a:ext cx="7972771" cy="2653539"/>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What are the lower and upper quartiles of the data set</a:t>
            </a:r>
          </a:p>
          <a:p>
            <a:endParaRPr lang="en-US" sz="2800" b="1">
              <a:solidFill>
                <a:srgbClr val="000000"/>
              </a:solidFill>
              <a:latin typeface="Arial" pitchFamily="34" charset="0"/>
              <a:cs typeface="Arial" pitchFamily="34" charset="0"/>
            </a:endParaRPr>
          </a:p>
          <a:p>
            <a:r>
              <a:rPr lang="en-US" sz="2800" b="1">
                <a:solidFill>
                  <a:srgbClr val="000000"/>
                </a:solidFill>
                <a:latin typeface="Arial" pitchFamily="34" charset="0"/>
                <a:cs typeface="Arial" pitchFamily="34" charset="0"/>
              </a:rPr>
              <a:t>1, 3, 3, 4, 5, 6, 6, 7, 8, 8?</a:t>
            </a:r>
          </a:p>
          <a:p>
            <a:endParaRPr lang="en-US" sz="2800" b="1">
              <a:solidFill>
                <a:srgbClr val="000000"/>
              </a:solidFill>
              <a:latin typeface="Arial" pitchFamily="34" charset="0"/>
              <a:cs typeface="Arial" pitchFamily="34" charset="0"/>
            </a:endParaRPr>
          </a:p>
          <a:p>
            <a:r>
              <a:rPr lang="en-US" sz="2800" b="1">
                <a:solidFill>
                  <a:srgbClr val="000000"/>
                </a:solidFill>
                <a:latin typeface="Arial" pitchFamily="34" charset="0"/>
                <a:cs typeface="Arial" pitchFamily="34" charset="0"/>
              </a:rPr>
              <a:t>(Pick two answers)</a:t>
            </a:r>
          </a:p>
        </p:txBody>
      </p:sp>
      <p:sp>
        <p:nvSpPr>
          <p:cNvPr id="4" name="TextBox 3"/>
          <p:cNvSpPr txBox="1"/>
          <p:nvPr/>
        </p:nvSpPr>
        <p:spPr>
          <a:xfrm>
            <a:off x="1885950" y="3560459"/>
            <a:ext cx="1931670" cy="499103"/>
          </a:xfrm>
          <a:prstGeom prst="rect">
            <a:avLst/>
          </a:prstGeom>
          <a:noFill/>
        </p:spPr>
        <p:txBody>
          <a:bodyPr vert="horz" lIns="67556" tIns="33778" rIns="67556" bIns="33778" rtlCol="0">
            <a:spAutoFit/>
          </a:bodyPr>
          <a:lstStyle/>
          <a:p>
            <a:r>
              <a:rPr lang="en-US" sz="2800" b="1" dirty="0">
                <a:solidFill>
                  <a:srgbClr val="000000"/>
                </a:solidFill>
                <a:latin typeface="Arial" pitchFamily="34" charset="0"/>
                <a:cs typeface="Arial" pitchFamily="34" charset="0"/>
              </a:rPr>
              <a:t>A</a:t>
            </a:r>
          </a:p>
        </p:txBody>
      </p:sp>
      <p:sp>
        <p:nvSpPr>
          <p:cNvPr id="5" name="TextBox 4"/>
          <p:cNvSpPr txBox="1"/>
          <p:nvPr/>
        </p:nvSpPr>
        <p:spPr>
          <a:xfrm>
            <a:off x="2617470" y="3560459"/>
            <a:ext cx="1931670" cy="499103"/>
          </a:xfrm>
          <a:prstGeom prst="rect">
            <a:avLst/>
          </a:prstGeom>
          <a:noFill/>
        </p:spPr>
        <p:txBody>
          <a:bodyPr vert="horz" lIns="67556" tIns="33778" rIns="67556" bIns="33778" rtlCol="0">
            <a:spAutoFit/>
          </a:bodyPr>
          <a:lstStyle/>
          <a:p>
            <a:r>
              <a:rPr lang="en-US" sz="2800" b="1" dirty="0">
                <a:solidFill>
                  <a:srgbClr val="000000"/>
                </a:solidFill>
                <a:latin typeface="Arial" pitchFamily="34" charset="0"/>
                <a:cs typeface="Arial" pitchFamily="34" charset="0"/>
              </a:rPr>
              <a:t>Q1: 1</a:t>
            </a:r>
          </a:p>
        </p:txBody>
      </p:sp>
      <p:sp>
        <p:nvSpPr>
          <p:cNvPr id="6" name="TextBox 5"/>
          <p:cNvSpPr txBox="1"/>
          <p:nvPr/>
        </p:nvSpPr>
        <p:spPr>
          <a:xfrm>
            <a:off x="1885950" y="3922405"/>
            <a:ext cx="193167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B</a:t>
            </a:r>
          </a:p>
        </p:txBody>
      </p:sp>
      <p:sp>
        <p:nvSpPr>
          <p:cNvPr id="7" name="TextBox 6"/>
          <p:cNvSpPr txBox="1"/>
          <p:nvPr/>
        </p:nvSpPr>
        <p:spPr>
          <a:xfrm>
            <a:off x="2617470" y="3922405"/>
            <a:ext cx="193167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Q1: 3</a:t>
            </a:r>
          </a:p>
        </p:txBody>
      </p:sp>
      <p:sp>
        <p:nvSpPr>
          <p:cNvPr id="8" name="TextBox 7"/>
          <p:cNvSpPr txBox="1"/>
          <p:nvPr/>
        </p:nvSpPr>
        <p:spPr>
          <a:xfrm>
            <a:off x="1885950" y="4343401"/>
            <a:ext cx="195453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C</a:t>
            </a:r>
          </a:p>
        </p:txBody>
      </p:sp>
      <p:sp>
        <p:nvSpPr>
          <p:cNvPr id="9" name="TextBox 8"/>
          <p:cNvSpPr txBox="1"/>
          <p:nvPr/>
        </p:nvSpPr>
        <p:spPr>
          <a:xfrm>
            <a:off x="2617470" y="4343401"/>
            <a:ext cx="195453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Q1: 4</a:t>
            </a:r>
          </a:p>
        </p:txBody>
      </p:sp>
      <p:sp>
        <p:nvSpPr>
          <p:cNvPr id="10" name="TextBox 9"/>
          <p:cNvSpPr txBox="1"/>
          <p:nvPr/>
        </p:nvSpPr>
        <p:spPr>
          <a:xfrm>
            <a:off x="5162550" y="3557337"/>
            <a:ext cx="1954530" cy="499103"/>
          </a:xfrm>
          <a:prstGeom prst="rect">
            <a:avLst/>
          </a:prstGeom>
          <a:noFill/>
        </p:spPr>
        <p:txBody>
          <a:bodyPr vert="horz" lIns="67556" tIns="33778" rIns="67556" bIns="33778" rtlCol="0">
            <a:spAutoFit/>
          </a:bodyPr>
          <a:lstStyle/>
          <a:p>
            <a:r>
              <a:rPr lang="en-US" sz="2800" b="1" dirty="0">
                <a:solidFill>
                  <a:srgbClr val="000000"/>
                </a:solidFill>
                <a:latin typeface="Arial" pitchFamily="34" charset="0"/>
                <a:cs typeface="Arial" pitchFamily="34" charset="0"/>
              </a:rPr>
              <a:t>D</a:t>
            </a:r>
          </a:p>
        </p:txBody>
      </p:sp>
      <p:sp>
        <p:nvSpPr>
          <p:cNvPr id="11" name="TextBox 10"/>
          <p:cNvSpPr txBox="1"/>
          <p:nvPr/>
        </p:nvSpPr>
        <p:spPr>
          <a:xfrm>
            <a:off x="5894070" y="3557337"/>
            <a:ext cx="1954530" cy="499103"/>
          </a:xfrm>
          <a:prstGeom prst="rect">
            <a:avLst/>
          </a:prstGeom>
          <a:noFill/>
        </p:spPr>
        <p:txBody>
          <a:bodyPr vert="horz" lIns="67556" tIns="33778" rIns="67556" bIns="33778" rtlCol="0">
            <a:spAutoFit/>
          </a:bodyPr>
          <a:lstStyle/>
          <a:p>
            <a:r>
              <a:rPr lang="en-US" sz="2800" b="1" dirty="0">
                <a:solidFill>
                  <a:srgbClr val="000000"/>
                </a:solidFill>
                <a:latin typeface="Arial" pitchFamily="34" charset="0"/>
                <a:cs typeface="Arial" pitchFamily="34" charset="0"/>
              </a:rPr>
              <a:t>Q3: 6</a:t>
            </a:r>
          </a:p>
        </p:txBody>
      </p:sp>
      <p:sp>
        <p:nvSpPr>
          <p:cNvPr id="12" name="TextBox 11"/>
          <p:cNvSpPr txBox="1"/>
          <p:nvPr/>
        </p:nvSpPr>
        <p:spPr>
          <a:xfrm>
            <a:off x="5162550" y="3907250"/>
            <a:ext cx="193167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E</a:t>
            </a:r>
          </a:p>
        </p:txBody>
      </p:sp>
      <p:sp>
        <p:nvSpPr>
          <p:cNvPr id="13" name="TextBox 12"/>
          <p:cNvSpPr txBox="1"/>
          <p:nvPr/>
        </p:nvSpPr>
        <p:spPr>
          <a:xfrm>
            <a:off x="5894070" y="3907250"/>
            <a:ext cx="193167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Q3: 7</a:t>
            </a:r>
          </a:p>
        </p:txBody>
      </p:sp>
      <p:sp>
        <p:nvSpPr>
          <p:cNvPr id="14" name="TextBox 13"/>
          <p:cNvSpPr txBox="1"/>
          <p:nvPr/>
        </p:nvSpPr>
        <p:spPr>
          <a:xfrm>
            <a:off x="5162550" y="4329552"/>
            <a:ext cx="193167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F</a:t>
            </a:r>
          </a:p>
        </p:txBody>
      </p:sp>
      <p:sp>
        <p:nvSpPr>
          <p:cNvPr id="15" name="TextBox 14"/>
          <p:cNvSpPr txBox="1"/>
          <p:nvPr/>
        </p:nvSpPr>
        <p:spPr>
          <a:xfrm>
            <a:off x="5894070" y="4329552"/>
            <a:ext cx="193167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Q3: 8</a:t>
            </a:r>
          </a:p>
        </p:txBody>
      </p:sp>
      <p:pic>
        <p:nvPicPr>
          <p:cNvPr id="23" name="Picture 22"/>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80010" y="114510"/>
            <a:ext cx="3108960" cy="37890"/>
          </a:xfrm>
          <a:prstGeom prst="rect">
            <a:avLst/>
          </a:prstGeom>
          <a:solidFill>
            <a:scrgbClr r="0" g="0" b="0">
              <a:alpha val="0"/>
            </a:scrgbClr>
          </a:solidFill>
        </p:spPr>
      </p:pic>
      <p:sp>
        <p:nvSpPr>
          <p:cNvPr id="24" name="Oval 23"/>
          <p:cNvSpPr/>
          <p:nvPr/>
        </p:nvSpPr>
        <p:spPr>
          <a:xfrm>
            <a:off x="1219200" y="36576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5" name="Oval 24"/>
          <p:cNvSpPr/>
          <p:nvPr/>
        </p:nvSpPr>
        <p:spPr>
          <a:xfrm>
            <a:off x="1219200" y="4056509"/>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6" name="Oval 25"/>
          <p:cNvSpPr/>
          <p:nvPr/>
        </p:nvSpPr>
        <p:spPr>
          <a:xfrm>
            <a:off x="1219200" y="4437509"/>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8" name="Oval 27"/>
          <p:cNvSpPr/>
          <p:nvPr/>
        </p:nvSpPr>
        <p:spPr>
          <a:xfrm>
            <a:off x="4602480" y="36576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9" name="Oval 28"/>
          <p:cNvSpPr/>
          <p:nvPr/>
        </p:nvSpPr>
        <p:spPr>
          <a:xfrm>
            <a:off x="4602480" y="4056509"/>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30" name="Oval 29"/>
          <p:cNvSpPr/>
          <p:nvPr/>
        </p:nvSpPr>
        <p:spPr>
          <a:xfrm>
            <a:off x="4602480" y="4437509"/>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37287385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40723" y="620305"/>
            <a:ext cx="8124159"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24</a:t>
            </a:r>
          </a:p>
        </p:txBody>
      </p:sp>
      <p:sp>
        <p:nvSpPr>
          <p:cNvPr id="3" name="TextBox 2"/>
          <p:cNvSpPr txBox="1"/>
          <p:nvPr/>
        </p:nvSpPr>
        <p:spPr>
          <a:xfrm>
            <a:off x="1172243" y="620305"/>
            <a:ext cx="8124159" cy="1360877"/>
          </a:xfrm>
          <a:prstGeom prst="rect">
            <a:avLst/>
          </a:prstGeom>
          <a:noFill/>
        </p:spPr>
        <p:txBody>
          <a:bodyPr vert="horz" lIns="67556" tIns="33778" rIns="67556" bIns="33778" rtlCol="0">
            <a:spAutoFit/>
          </a:bodyPr>
          <a:lstStyle/>
          <a:p>
            <a:r>
              <a:rPr lang="en-US" sz="2800" b="1" dirty="0">
                <a:solidFill>
                  <a:srgbClr val="000000"/>
                </a:solidFill>
                <a:latin typeface="Arial" pitchFamily="34" charset="0"/>
                <a:cs typeface="Arial" pitchFamily="34" charset="0"/>
              </a:rPr>
              <a:t>What is the interquartile range of the data set </a:t>
            </a:r>
          </a:p>
          <a:p>
            <a:endParaRPr lang="en-US" sz="2800" b="1" dirty="0">
              <a:solidFill>
                <a:srgbClr val="000000"/>
              </a:solidFill>
              <a:latin typeface="Arial" pitchFamily="34" charset="0"/>
              <a:cs typeface="Arial" pitchFamily="34" charset="0"/>
            </a:endParaRPr>
          </a:p>
          <a:p>
            <a:r>
              <a:rPr lang="en-US" sz="2800" b="1" dirty="0">
                <a:solidFill>
                  <a:srgbClr val="000000"/>
                </a:solidFill>
                <a:latin typeface="Arial" pitchFamily="34" charset="0"/>
                <a:cs typeface="Arial" pitchFamily="34" charset="0"/>
              </a:rPr>
              <a:t>1, 3, 3, 4, 5, 6, 6, 7, 8, 8?</a:t>
            </a: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02870" y="190710"/>
            <a:ext cx="3657600" cy="37890"/>
          </a:xfrm>
          <a:prstGeom prst="rect">
            <a:avLst/>
          </a:prstGeom>
          <a:solidFill>
            <a:scrgbClr r="0" g="0" b="0">
              <a:alpha val="0"/>
            </a:scrgbClr>
          </a:solidFill>
        </p:spPr>
      </p:pic>
    </p:spTree>
    <p:extLst>
      <p:ext uri="{BB962C8B-B14F-4D97-AF65-F5344CB8AC3E}">
        <p14:creationId xmlns:p14="http://schemas.microsoft.com/office/powerpoint/2010/main" xmlns="" val="17094287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86742" y="336102"/>
            <a:ext cx="8404860" cy="806879"/>
          </a:xfrm>
          <a:prstGeom prst="rect">
            <a:avLst/>
          </a:prstGeom>
          <a:noFill/>
        </p:spPr>
        <p:txBody>
          <a:bodyPr vert="horz" wrap="square" lIns="67556" tIns="33778" rIns="67556" bIns="33778" rtlCol="0">
            <a:spAutoFit/>
          </a:bodyPr>
          <a:lstStyle/>
          <a:p>
            <a:r>
              <a:rPr lang="en-US" sz="2400" b="1" u="sng" dirty="0">
                <a:solidFill>
                  <a:srgbClr val="0000FF"/>
                </a:solidFill>
                <a:latin typeface="Arial" pitchFamily="34" charset="0"/>
                <a:cs typeface="Arial" pitchFamily="34" charset="0"/>
              </a:rPr>
              <a:t>Outliers</a:t>
            </a:r>
            <a:r>
              <a:rPr lang="en-US" sz="2400" b="1" dirty="0">
                <a:solidFill>
                  <a:srgbClr val="0000FF"/>
                </a:solidFill>
                <a:latin typeface="Arial" pitchFamily="34" charset="0"/>
                <a:cs typeface="Arial" pitchFamily="34" charset="0"/>
              </a:rPr>
              <a:t> - Numbers that are relatively much larger or much smaller than the data</a:t>
            </a:r>
          </a:p>
        </p:txBody>
      </p:sp>
      <p:sp>
        <p:nvSpPr>
          <p:cNvPr id="3" name="TextBox 2"/>
          <p:cNvSpPr txBox="1"/>
          <p:nvPr/>
        </p:nvSpPr>
        <p:spPr>
          <a:xfrm>
            <a:off x="1066800" y="1600201"/>
            <a:ext cx="7315200" cy="3465182"/>
          </a:xfrm>
          <a:prstGeom prst="rect">
            <a:avLst/>
          </a:prstGeom>
          <a:noFill/>
        </p:spPr>
        <p:txBody>
          <a:bodyPr vert="horz" wrap="square" lIns="67556" tIns="33778" rIns="67556" bIns="33778" rtlCol="0">
            <a:spAutoFit/>
          </a:bodyPr>
          <a:lstStyle/>
          <a:p>
            <a:r>
              <a:rPr lang="en-US" sz="2400" b="1" dirty="0">
                <a:solidFill>
                  <a:srgbClr val="0000FF"/>
                </a:solidFill>
                <a:latin typeface="Arial" pitchFamily="34" charset="0"/>
                <a:cs typeface="Arial" pitchFamily="34" charset="0"/>
              </a:rPr>
              <a:t>Which of the following data sets have outlier(s)?</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A. 1, 13, 18, 22, 25</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B. 17, 52, 63, 74, 79, 83, 120</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C. 13, 15, 17, 21, 26, 29, 31</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D. 25, 32, 35, 39, 40, 41</a:t>
            </a:r>
          </a:p>
        </p:txBody>
      </p:sp>
    </p:spTree>
    <p:extLst>
      <p:ext uri="{BB962C8B-B14F-4D97-AF65-F5344CB8AC3E}">
        <p14:creationId xmlns:p14="http://schemas.microsoft.com/office/powerpoint/2010/main" xmlns="" val="13640056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71450" y="106092"/>
            <a:ext cx="8892540" cy="1176211"/>
          </a:xfrm>
          <a:prstGeom prst="rect">
            <a:avLst/>
          </a:prstGeom>
          <a:noFill/>
        </p:spPr>
        <p:txBody>
          <a:bodyPr vert="horz" lIns="67556" tIns="33778" rIns="67556" bIns="33778" rtlCol="0">
            <a:spAutoFit/>
          </a:bodyPr>
          <a:lstStyle/>
          <a:p>
            <a:r>
              <a:rPr lang="en-US" sz="2400" b="1" dirty="0">
                <a:solidFill>
                  <a:srgbClr val="0000FF"/>
                </a:solidFill>
                <a:latin typeface="Arial" pitchFamily="34" charset="0"/>
                <a:cs typeface="Arial" pitchFamily="34" charset="0"/>
              </a:rPr>
              <a:t>When the outlier is not obvious, a general rule of thumb is that the outlier falls more than 1.5 times the interquartile range below Q1 or above Q3.</a:t>
            </a:r>
          </a:p>
        </p:txBody>
      </p:sp>
      <p:sp>
        <p:nvSpPr>
          <p:cNvPr id="3" name="TextBox 2"/>
          <p:cNvSpPr txBox="1"/>
          <p:nvPr/>
        </p:nvSpPr>
        <p:spPr>
          <a:xfrm>
            <a:off x="457200" y="1301164"/>
            <a:ext cx="8275320" cy="5023418"/>
          </a:xfrm>
          <a:prstGeom prst="rect">
            <a:avLst/>
          </a:prstGeom>
          <a:noFill/>
        </p:spPr>
        <p:txBody>
          <a:bodyPr vert="horz" lIns="67556" tIns="33778" rIns="67556" bIns="33778" rtlCol="0">
            <a:spAutoFit/>
          </a:bodyPr>
          <a:lstStyle/>
          <a:p>
            <a:pPr algn="ctr"/>
            <a:r>
              <a:rPr lang="en-US" sz="2400" b="1" dirty="0">
                <a:solidFill>
                  <a:srgbClr val="0000FF"/>
                </a:solidFill>
                <a:latin typeface="Arial" pitchFamily="34" charset="0"/>
                <a:cs typeface="Arial" pitchFamily="34" charset="0"/>
              </a:rPr>
              <a:t>Consider the set 1, 5, 6, 9, 17.</a:t>
            </a:r>
          </a:p>
          <a:p>
            <a:endParaRPr lang="en-US" sz="10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Q1:  3</a:t>
            </a:r>
          </a:p>
          <a:p>
            <a:r>
              <a:rPr lang="en-US" sz="2400" b="1" dirty="0">
                <a:solidFill>
                  <a:srgbClr val="0000FF"/>
                </a:solidFill>
                <a:latin typeface="Arial" pitchFamily="34" charset="0"/>
                <a:cs typeface="Arial" pitchFamily="34" charset="0"/>
              </a:rPr>
              <a:t>Q2:  6</a:t>
            </a:r>
          </a:p>
          <a:p>
            <a:r>
              <a:rPr lang="en-US" sz="2400" b="1" dirty="0">
                <a:solidFill>
                  <a:srgbClr val="0000FF"/>
                </a:solidFill>
                <a:latin typeface="Arial" pitchFamily="34" charset="0"/>
                <a:cs typeface="Arial" pitchFamily="34" charset="0"/>
              </a:rPr>
              <a:t>Q3:  13</a:t>
            </a:r>
          </a:p>
          <a:p>
            <a:r>
              <a:rPr lang="en-US" sz="2400" b="1" dirty="0">
                <a:solidFill>
                  <a:srgbClr val="0000FF"/>
                </a:solidFill>
                <a:latin typeface="Arial" pitchFamily="34" charset="0"/>
                <a:cs typeface="Arial" pitchFamily="34" charset="0"/>
              </a:rPr>
              <a:t>IQR:  10</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1.5 x IQR = 1.5 x 10 = 15</a:t>
            </a:r>
          </a:p>
          <a:p>
            <a:endParaRPr lang="en-US" sz="2400" b="1" dirty="0">
              <a:solidFill>
                <a:srgbClr val="0000FF"/>
              </a:solidFill>
              <a:latin typeface="Arial" pitchFamily="34" charset="0"/>
              <a:cs typeface="Arial" pitchFamily="34" charset="0"/>
            </a:endParaRPr>
          </a:p>
          <a:p>
            <a:r>
              <a:rPr lang="fr-FR" sz="2400" b="1" dirty="0">
                <a:solidFill>
                  <a:srgbClr val="0000FF"/>
                </a:solidFill>
                <a:latin typeface="Arial" pitchFamily="34" charset="0"/>
                <a:cs typeface="Arial" pitchFamily="34" charset="0"/>
              </a:rPr>
              <a:t>Q1 - 15 = 3 - 15 = -12</a:t>
            </a:r>
          </a:p>
          <a:p>
            <a:r>
              <a:rPr lang="fr-FR" sz="2400" b="1" dirty="0">
                <a:solidFill>
                  <a:srgbClr val="0000FF"/>
                </a:solidFill>
                <a:latin typeface="Arial" pitchFamily="34" charset="0"/>
                <a:cs typeface="Arial" pitchFamily="34" charset="0"/>
              </a:rPr>
              <a:t>Q3 + 15 = 13 + 15 = 28</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In order to be an outlier, a number should be smaller than -12 or larger than 28.</a:t>
            </a:r>
          </a:p>
        </p:txBody>
      </p:sp>
      <p:sp>
        <p:nvSpPr>
          <p:cNvPr id="4" name="Freeform 3"/>
          <p:cNvSpPr/>
          <p:nvPr/>
        </p:nvSpPr>
        <p:spPr>
          <a:xfrm>
            <a:off x="174478" y="1828800"/>
            <a:ext cx="8840763" cy="4876800"/>
          </a:xfrm>
          <a:custGeom>
            <a:avLst/>
            <a:gdLst/>
            <a:ahLst/>
            <a:cxnLst/>
            <a:rect l="0" t="0" r="0" b="0"/>
            <a:pathLst>
              <a:path w="9823070" h="4790441">
                <a:moveTo>
                  <a:pt x="0" y="0"/>
                </a:moveTo>
                <a:lnTo>
                  <a:pt x="9823069" y="0"/>
                </a:lnTo>
                <a:lnTo>
                  <a:pt x="9823069" y="4790440"/>
                </a:lnTo>
                <a:lnTo>
                  <a:pt x="0" y="4790440"/>
                </a:lnTo>
                <a:close/>
              </a:path>
            </a:pathLst>
          </a:custGeom>
          <a:solidFill>
            <a:srgbClr val="FFE4E1"/>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7556" tIns="33778" rIns="67556" bIns="33778"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xmlns="" val="1752126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4342" y="583893"/>
            <a:ext cx="116466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25</a:t>
            </a:r>
          </a:p>
        </p:txBody>
      </p:sp>
      <p:sp>
        <p:nvSpPr>
          <p:cNvPr id="7" name="TextBox 6"/>
          <p:cNvSpPr txBox="1"/>
          <p:nvPr/>
        </p:nvSpPr>
        <p:spPr>
          <a:xfrm>
            <a:off x="1371600" y="609600"/>
            <a:ext cx="6766560" cy="4377088"/>
          </a:xfrm>
          <a:prstGeom prst="rect">
            <a:avLst/>
          </a:prstGeom>
          <a:noFill/>
        </p:spPr>
        <p:txBody>
          <a:bodyPr vert="horz" lIns="67556" tIns="33778" rIns="67556" bIns="33778" rtlCol="0">
            <a:spAutoFit/>
          </a:bodyPr>
          <a:lstStyle/>
          <a:p>
            <a:r>
              <a:rPr lang="en-US" sz="2800" b="1" dirty="0">
                <a:solidFill>
                  <a:srgbClr val="000000"/>
                </a:solidFill>
                <a:latin typeface="Arial" pitchFamily="34" charset="0"/>
                <a:cs typeface="Arial" pitchFamily="34" charset="0"/>
              </a:rPr>
              <a:t>Which of the following data sets have outlier(s)?</a:t>
            </a:r>
          </a:p>
          <a:p>
            <a:endParaRPr lang="en-US" sz="2800" b="1" dirty="0">
              <a:solidFill>
                <a:srgbClr val="000000"/>
              </a:solidFill>
              <a:latin typeface="Arial" pitchFamily="34" charset="0"/>
              <a:cs typeface="Arial" pitchFamily="34" charset="0"/>
            </a:endParaRPr>
          </a:p>
          <a:p>
            <a:r>
              <a:rPr lang="en-US" sz="2800" b="1" dirty="0">
                <a:solidFill>
                  <a:srgbClr val="000000"/>
                </a:solidFill>
                <a:latin typeface="Arial" pitchFamily="34" charset="0"/>
                <a:cs typeface="Arial" pitchFamily="34" charset="0"/>
              </a:rPr>
              <a:t> A  13, 18, 22, 25, 100</a:t>
            </a:r>
          </a:p>
          <a:p>
            <a:endParaRPr lang="en-US" sz="2800" b="1" dirty="0">
              <a:solidFill>
                <a:srgbClr val="000000"/>
              </a:solidFill>
              <a:latin typeface="Arial" pitchFamily="34" charset="0"/>
              <a:cs typeface="Arial" pitchFamily="34" charset="0"/>
            </a:endParaRPr>
          </a:p>
          <a:p>
            <a:r>
              <a:rPr lang="en-US" sz="2800" b="1" dirty="0">
                <a:solidFill>
                  <a:srgbClr val="000000"/>
                </a:solidFill>
                <a:latin typeface="Arial" pitchFamily="34" charset="0"/>
                <a:cs typeface="Arial" pitchFamily="34" charset="0"/>
              </a:rPr>
              <a:t> B  17, 52, 63, 74, 79, 83</a:t>
            </a:r>
          </a:p>
          <a:p>
            <a:endParaRPr lang="en-US" sz="2800" b="1" dirty="0">
              <a:solidFill>
                <a:srgbClr val="000000"/>
              </a:solidFill>
              <a:latin typeface="Arial" pitchFamily="34" charset="0"/>
              <a:cs typeface="Arial" pitchFamily="34" charset="0"/>
            </a:endParaRPr>
          </a:p>
          <a:p>
            <a:r>
              <a:rPr lang="en-US" sz="2800" b="1" dirty="0">
                <a:solidFill>
                  <a:srgbClr val="000000"/>
                </a:solidFill>
                <a:latin typeface="Arial" pitchFamily="34" charset="0"/>
                <a:cs typeface="Arial" pitchFamily="34" charset="0"/>
              </a:rPr>
              <a:t> C  13, 15, 17, 21, 26, 29, 31, 75</a:t>
            </a:r>
          </a:p>
          <a:p>
            <a:endParaRPr lang="en-US" sz="2800" b="1" dirty="0">
              <a:solidFill>
                <a:srgbClr val="000000"/>
              </a:solidFill>
              <a:latin typeface="Arial" pitchFamily="34" charset="0"/>
              <a:cs typeface="Arial" pitchFamily="34" charset="0"/>
            </a:endParaRPr>
          </a:p>
          <a:p>
            <a:r>
              <a:rPr lang="en-US" sz="2800" b="1" dirty="0">
                <a:solidFill>
                  <a:srgbClr val="000000"/>
                </a:solidFill>
                <a:latin typeface="Arial" pitchFamily="34" charset="0"/>
                <a:cs typeface="Arial" pitchFamily="34" charset="0"/>
              </a:rPr>
              <a:t> D  1, 25, 32, 35, 39, 40, 41</a:t>
            </a:r>
          </a:p>
        </p:txBody>
      </p:sp>
      <p:pic>
        <p:nvPicPr>
          <p:cNvPr id="15" name="Picture 14"/>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80010" y="114510"/>
            <a:ext cx="3108960" cy="37890"/>
          </a:xfrm>
          <a:prstGeom prst="rect">
            <a:avLst/>
          </a:prstGeom>
          <a:solidFill>
            <a:scrgbClr r="0" g="0" b="0">
              <a:alpha val="0"/>
            </a:scrgbClr>
          </a:solidFill>
        </p:spPr>
      </p:pic>
      <p:sp>
        <p:nvSpPr>
          <p:cNvPr id="16" name="Oval 15"/>
          <p:cNvSpPr/>
          <p:nvPr/>
        </p:nvSpPr>
        <p:spPr>
          <a:xfrm>
            <a:off x="1066800" y="19812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17" name="Oval 16"/>
          <p:cNvSpPr/>
          <p:nvPr/>
        </p:nvSpPr>
        <p:spPr>
          <a:xfrm>
            <a:off x="1066800" y="2842846"/>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18" name="Oval 17"/>
          <p:cNvSpPr/>
          <p:nvPr/>
        </p:nvSpPr>
        <p:spPr>
          <a:xfrm>
            <a:off x="1066800" y="3752248"/>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19" name="Oval 18"/>
          <p:cNvSpPr/>
          <p:nvPr/>
        </p:nvSpPr>
        <p:spPr>
          <a:xfrm>
            <a:off x="1066800" y="457903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23914940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8152" y="605570"/>
            <a:ext cx="8585315"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26</a:t>
            </a:r>
          </a:p>
        </p:txBody>
      </p:sp>
      <p:sp>
        <p:nvSpPr>
          <p:cNvPr id="3" name="TextBox 2"/>
          <p:cNvSpPr txBox="1"/>
          <p:nvPr/>
        </p:nvSpPr>
        <p:spPr>
          <a:xfrm>
            <a:off x="1169670" y="605571"/>
            <a:ext cx="8126730" cy="1360877"/>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The data set: 1, 20, 30, 40, 50, 60, 70 has an outlier which is ________ than the rest of the data.</a:t>
            </a:r>
          </a:p>
        </p:txBody>
      </p:sp>
      <p:sp>
        <p:nvSpPr>
          <p:cNvPr id="4" name="TextBox 3"/>
          <p:cNvSpPr txBox="1"/>
          <p:nvPr/>
        </p:nvSpPr>
        <p:spPr>
          <a:xfrm>
            <a:off x="1817370" y="2125780"/>
            <a:ext cx="218313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A</a:t>
            </a:r>
          </a:p>
        </p:txBody>
      </p:sp>
      <p:sp>
        <p:nvSpPr>
          <p:cNvPr id="5" name="TextBox 4"/>
          <p:cNvSpPr txBox="1"/>
          <p:nvPr/>
        </p:nvSpPr>
        <p:spPr>
          <a:xfrm>
            <a:off x="2548890" y="2125780"/>
            <a:ext cx="218313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higher</a:t>
            </a:r>
          </a:p>
        </p:txBody>
      </p:sp>
      <p:sp>
        <p:nvSpPr>
          <p:cNvPr id="6" name="TextBox 5"/>
          <p:cNvSpPr txBox="1"/>
          <p:nvPr/>
        </p:nvSpPr>
        <p:spPr>
          <a:xfrm>
            <a:off x="1817370" y="2527831"/>
            <a:ext cx="206883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B</a:t>
            </a:r>
          </a:p>
        </p:txBody>
      </p:sp>
      <p:sp>
        <p:nvSpPr>
          <p:cNvPr id="7" name="TextBox 6"/>
          <p:cNvSpPr txBox="1"/>
          <p:nvPr/>
        </p:nvSpPr>
        <p:spPr>
          <a:xfrm>
            <a:off x="2548890" y="2527831"/>
            <a:ext cx="206883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lower</a:t>
            </a:r>
          </a:p>
        </p:txBody>
      </p:sp>
      <p:sp>
        <p:nvSpPr>
          <p:cNvPr id="8" name="TextBox 7"/>
          <p:cNvSpPr txBox="1"/>
          <p:nvPr/>
        </p:nvSpPr>
        <p:spPr>
          <a:xfrm>
            <a:off x="1817370" y="2929880"/>
            <a:ext cx="225171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C</a:t>
            </a:r>
          </a:p>
        </p:txBody>
      </p:sp>
      <p:sp>
        <p:nvSpPr>
          <p:cNvPr id="9" name="TextBox 8"/>
          <p:cNvSpPr txBox="1"/>
          <p:nvPr/>
        </p:nvSpPr>
        <p:spPr>
          <a:xfrm>
            <a:off x="2548890" y="2929880"/>
            <a:ext cx="225171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neither</a:t>
            </a:r>
          </a:p>
        </p:txBody>
      </p:sp>
      <p:pic>
        <p:nvPicPr>
          <p:cNvPr id="17" name="Picture 16"/>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80010" y="114510"/>
            <a:ext cx="3108960" cy="37890"/>
          </a:xfrm>
          <a:prstGeom prst="rect">
            <a:avLst/>
          </a:prstGeom>
          <a:solidFill>
            <a:scrgbClr r="0" g="0" b="0">
              <a:alpha val="0"/>
            </a:scrgbClr>
          </a:solidFill>
        </p:spPr>
      </p:pic>
      <p:sp>
        <p:nvSpPr>
          <p:cNvPr id="19" name="Oval 18"/>
          <p:cNvSpPr/>
          <p:nvPr/>
        </p:nvSpPr>
        <p:spPr>
          <a:xfrm>
            <a:off x="1066800" y="2221832"/>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0" name="Oval 19"/>
          <p:cNvSpPr/>
          <p:nvPr/>
        </p:nvSpPr>
        <p:spPr>
          <a:xfrm>
            <a:off x="1066800" y="2631831"/>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1" name="Oval 20"/>
          <p:cNvSpPr/>
          <p:nvPr/>
        </p:nvSpPr>
        <p:spPr>
          <a:xfrm>
            <a:off x="1066800" y="30480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31532726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8151" y="609601"/>
            <a:ext cx="857130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27</a:t>
            </a:r>
          </a:p>
        </p:txBody>
      </p:sp>
      <p:sp>
        <p:nvSpPr>
          <p:cNvPr id="3" name="TextBox 2"/>
          <p:cNvSpPr txBox="1"/>
          <p:nvPr/>
        </p:nvSpPr>
        <p:spPr>
          <a:xfrm>
            <a:off x="1169670" y="609600"/>
            <a:ext cx="8126730" cy="929990"/>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In the following data what number is the outlier?          { 1, 2, 2, 4, 5, 5, 5, 13}</a:t>
            </a: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14300" y="114510"/>
            <a:ext cx="3657600" cy="37890"/>
          </a:xfrm>
          <a:prstGeom prst="rect">
            <a:avLst/>
          </a:prstGeom>
          <a:solidFill>
            <a:scrgbClr r="0" g="0" b="0">
              <a:alpha val="0"/>
            </a:scrgbClr>
          </a:solidFill>
        </p:spPr>
      </p:pic>
    </p:spTree>
    <p:extLst>
      <p:ext uri="{BB962C8B-B14F-4D97-AF65-F5344CB8AC3E}">
        <p14:creationId xmlns:p14="http://schemas.microsoft.com/office/powerpoint/2010/main" xmlns="" val="729921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817620" y="152400"/>
            <a:ext cx="1958416" cy="622214"/>
          </a:xfrm>
          <a:prstGeom prst="rect">
            <a:avLst/>
          </a:prstGeom>
          <a:noFill/>
        </p:spPr>
        <p:txBody>
          <a:bodyPr vert="horz" lIns="67556" tIns="33778" rIns="67556" bIns="33778" rtlCol="0">
            <a:spAutoFit/>
          </a:bodyPr>
          <a:lstStyle/>
          <a:p>
            <a:r>
              <a:rPr lang="en-US" sz="3600" b="1" dirty="0">
                <a:solidFill>
                  <a:srgbClr val="0000FF"/>
                </a:solidFill>
                <a:latin typeface="Arial" pitchFamily="34" charset="0"/>
                <a:cs typeface="Arial" pitchFamily="34" charset="0"/>
              </a:rPr>
              <a:t>Activity</a:t>
            </a:r>
          </a:p>
        </p:txBody>
      </p:sp>
      <p:sp>
        <p:nvSpPr>
          <p:cNvPr id="3" name="TextBox 2"/>
          <p:cNvSpPr txBox="1"/>
          <p:nvPr/>
        </p:nvSpPr>
        <p:spPr>
          <a:xfrm>
            <a:off x="148590" y="1144263"/>
            <a:ext cx="8690610" cy="4869548"/>
          </a:xfrm>
          <a:prstGeom prst="rect">
            <a:avLst/>
          </a:prstGeom>
          <a:noFill/>
        </p:spPr>
        <p:txBody>
          <a:bodyPr vert="horz" wrap="square" lIns="67556" tIns="33778" rIns="67556" bIns="33778" rtlCol="0">
            <a:spAutoFit/>
          </a:bodyPr>
          <a:lstStyle/>
          <a:p>
            <a:r>
              <a:rPr lang="en-US" sz="2400" dirty="0">
                <a:solidFill>
                  <a:srgbClr val="0000FF"/>
                </a:solidFill>
                <a:latin typeface="Arial" pitchFamily="34" charset="0"/>
                <a:cs typeface="Arial" pitchFamily="34" charset="0"/>
              </a:rPr>
              <a:t>Each of your group members will draw a color card.</a:t>
            </a:r>
          </a:p>
          <a:p>
            <a:r>
              <a:rPr lang="en-US" sz="2400" dirty="0">
                <a:solidFill>
                  <a:srgbClr val="0000FF"/>
                </a:solidFill>
                <a:latin typeface="Arial" pitchFamily="34" charset="0"/>
                <a:cs typeface="Arial" pitchFamily="34" charset="0"/>
              </a:rPr>
              <a:t>Each person will take all the tiles of their color from the bag.</a:t>
            </a:r>
          </a:p>
          <a:p>
            <a:endParaRPr lang="en-US" sz="2400" dirty="0">
              <a:solidFill>
                <a:srgbClr val="0000FF"/>
              </a:solidFill>
              <a:latin typeface="Arial" pitchFamily="34" charset="0"/>
              <a:cs typeface="Arial" pitchFamily="34" charset="0"/>
            </a:endParaRPr>
          </a:p>
          <a:p>
            <a:endParaRPr lang="en-US" sz="2400" dirty="0">
              <a:solidFill>
                <a:srgbClr val="0000FF"/>
              </a:solidFill>
              <a:latin typeface="Arial" pitchFamily="34" charset="0"/>
              <a:cs typeface="Arial" pitchFamily="34" charset="0"/>
            </a:endParaRPr>
          </a:p>
          <a:p>
            <a:pPr algn="ctr"/>
            <a:r>
              <a:rPr lang="en-US" sz="2400" i="1" u="sng" dirty="0">
                <a:solidFill>
                  <a:srgbClr val="0000FF"/>
                </a:solidFill>
                <a:latin typeface="Arial" pitchFamily="34" charset="0"/>
                <a:cs typeface="Arial" pitchFamily="34" charset="0"/>
              </a:rPr>
              <a:t>Discussion Questions</a:t>
            </a:r>
          </a:p>
          <a:p>
            <a:pPr algn="ctr"/>
            <a:endParaRPr lang="en-US" sz="2400" i="1" u="sng" dirty="0">
              <a:solidFill>
                <a:srgbClr val="0000FF"/>
              </a:solidFill>
              <a:latin typeface="Arial" pitchFamily="34" charset="0"/>
              <a:cs typeface="Arial" pitchFamily="34" charset="0"/>
            </a:endParaRPr>
          </a:p>
          <a:p>
            <a:r>
              <a:rPr lang="en-US" sz="2400" i="1" dirty="0">
                <a:solidFill>
                  <a:srgbClr val="0000FF"/>
                </a:solidFill>
                <a:latin typeface="Arial" pitchFamily="34" charset="0"/>
                <a:cs typeface="Arial" pitchFamily="34" charset="0"/>
              </a:rPr>
              <a:t>·</a:t>
            </a:r>
            <a:r>
              <a:rPr lang="en-US" sz="2400" dirty="0">
                <a:solidFill>
                  <a:srgbClr val="0000FF"/>
                </a:solidFill>
                <a:latin typeface="Arial" pitchFamily="34" charset="0"/>
                <a:cs typeface="Arial" pitchFamily="34" charset="0"/>
              </a:rPr>
              <a:t>How many tiles does your group have in total?</a:t>
            </a:r>
          </a:p>
          <a:p>
            <a:r>
              <a:rPr lang="en-US" sz="2400" dirty="0">
                <a:solidFill>
                  <a:srgbClr val="0000FF"/>
                </a:solidFill>
                <a:latin typeface="Arial" pitchFamily="34" charset="0"/>
                <a:cs typeface="Arial" pitchFamily="34" charset="0"/>
              </a:rPr>
              <a:t>·How can you equally share all the tiles? How many would</a:t>
            </a:r>
          </a:p>
          <a:p>
            <a:r>
              <a:rPr lang="en-US" sz="2400" dirty="0">
                <a:solidFill>
                  <a:srgbClr val="0000FF"/>
                </a:solidFill>
                <a:latin typeface="Arial" pitchFamily="34" charset="0"/>
                <a:cs typeface="Arial" pitchFamily="34" charset="0"/>
              </a:rPr>
              <a:t> each member receive? (Ignore the color)</a:t>
            </a:r>
          </a:p>
          <a:p>
            <a:r>
              <a:rPr lang="en-US" sz="2400" dirty="0">
                <a:solidFill>
                  <a:srgbClr val="0000FF"/>
                </a:solidFill>
                <a:latin typeface="Arial" pitchFamily="34" charset="0"/>
                <a:cs typeface="Arial" pitchFamily="34" charset="0"/>
              </a:rPr>
              <a:t>·Each member has a different number of tiles according to</a:t>
            </a:r>
          </a:p>
          <a:p>
            <a:r>
              <a:rPr lang="en-US" sz="2400" dirty="0">
                <a:solidFill>
                  <a:srgbClr val="0000FF"/>
                </a:solidFill>
                <a:latin typeface="Arial" pitchFamily="34" charset="0"/>
                <a:cs typeface="Arial" pitchFamily="34" charset="0"/>
              </a:rPr>
              <a:t> color. Write out a list of how many tiles each person has from</a:t>
            </a:r>
          </a:p>
          <a:p>
            <a:r>
              <a:rPr lang="en-US" sz="2400" dirty="0">
                <a:solidFill>
                  <a:srgbClr val="0000FF"/>
                </a:solidFill>
                <a:latin typeface="Arial" pitchFamily="34" charset="0"/>
                <a:cs typeface="Arial" pitchFamily="34" charset="0"/>
              </a:rPr>
              <a:t> least to greatest. Look at the two middle numbers. What </a:t>
            </a:r>
          </a:p>
          <a:p>
            <a:r>
              <a:rPr lang="en-US" sz="2400" dirty="0">
                <a:solidFill>
                  <a:srgbClr val="0000FF"/>
                </a:solidFill>
                <a:latin typeface="Arial" pitchFamily="34" charset="0"/>
                <a:cs typeface="Arial" pitchFamily="34" charset="0"/>
              </a:rPr>
              <a:t> number is in between these two numbers?</a:t>
            </a:r>
          </a:p>
        </p:txBody>
      </p:sp>
    </p:spTree>
    <p:extLst>
      <p:ext uri="{BB962C8B-B14F-4D97-AF65-F5344CB8AC3E}">
        <p14:creationId xmlns:p14="http://schemas.microsoft.com/office/powerpoint/2010/main" xmlns="" val="31470182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8151" y="593992"/>
            <a:ext cx="861702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28</a:t>
            </a:r>
          </a:p>
        </p:txBody>
      </p:sp>
      <p:sp>
        <p:nvSpPr>
          <p:cNvPr id="3" name="TextBox 2"/>
          <p:cNvSpPr txBox="1"/>
          <p:nvPr/>
        </p:nvSpPr>
        <p:spPr>
          <a:xfrm>
            <a:off x="1169670" y="593992"/>
            <a:ext cx="8126730" cy="929990"/>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In the following data what number is the outlier?           { 27, 27.6, 27.8 , 27.8, 27.9, 32}</a:t>
            </a: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5730" y="114510"/>
            <a:ext cx="3657600" cy="37890"/>
          </a:xfrm>
          <a:prstGeom prst="rect">
            <a:avLst/>
          </a:prstGeom>
          <a:solidFill>
            <a:scrgbClr r="0" g="0" b="0">
              <a:alpha val="0"/>
            </a:scrgbClr>
          </a:solidFill>
        </p:spPr>
      </p:pic>
    </p:spTree>
    <p:extLst>
      <p:ext uri="{BB962C8B-B14F-4D97-AF65-F5344CB8AC3E}">
        <p14:creationId xmlns:p14="http://schemas.microsoft.com/office/powerpoint/2010/main" xmlns="" val="30740311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8151" y="593992"/>
            <a:ext cx="866274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29</a:t>
            </a:r>
          </a:p>
        </p:txBody>
      </p:sp>
      <p:sp>
        <p:nvSpPr>
          <p:cNvPr id="3" name="TextBox 2"/>
          <p:cNvSpPr txBox="1"/>
          <p:nvPr/>
        </p:nvSpPr>
        <p:spPr>
          <a:xfrm>
            <a:off x="1169670" y="593992"/>
            <a:ext cx="8126730" cy="929990"/>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In the following data what number is the outlier?            { 47, 48, 51, 52, 52, 56, 79}</a:t>
            </a: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68580" y="114510"/>
            <a:ext cx="3657600" cy="37890"/>
          </a:xfrm>
          <a:prstGeom prst="rect">
            <a:avLst/>
          </a:prstGeom>
          <a:solidFill>
            <a:scrgbClr r="0" g="0" b="0">
              <a:alpha val="0"/>
            </a:scrgbClr>
          </a:solidFill>
        </p:spPr>
      </p:pic>
    </p:spTree>
    <p:extLst>
      <p:ext uri="{BB962C8B-B14F-4D97-AF65-F5344CB8AC3E}">
        <p14:creationId xmlns:p14="http://schemas.microsoft.com/office/powerpoint/2010/main" xmlns="" val="2578390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22112" y="599124"/>
            <a:ext cx="7556615"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30</a:t>
            </a:r>
          </a:p>
        </p:txBody>
      </p:sp>
      <p:sp>
        <p:nvSpPr>
          <p:cNvPr id="3" name="TextBox 2"/>
          <p:cNvSpPr txBox="1"/>
          <p:nvPr/>
        </p:nvSpPr>
        <p:spPr>
          <a:xfrm>
            <a:off x="1153633" y="599123"/>
            <a:ext cx="7556615" cy="929990"/>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The data value that occurs most often is called the</a:t>
            </a:r>
          </a:p>
        </p:txBody>
      </p:sp>
      <p:sp>
        <p:nvSpPr>
          <p:cNvPr id="4" name="TextBox 3"/>
          <p:cNvSpPr txBox="1"/>
          <p:nvPr/>
        </p:nvSpPr>
        <p:spPr>
          <a:xfrm>
            <a:off x="1992630" y="1524001"/>
            <a:ext cx="197739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A</a:t>
            </a:r>
          </a:p>
        </p:txBody>
      </p:sp>
      <p:sp>
        <p:nvSpPr>
          <p:cNvPr id="5" name="TextBox 4"/>
          <p:cNvSpPr txBox="1"/>
          <p:nvPr/>
        </p:nvSpPr>
        <p:spPr>
          <a:xfrm>
            <a:off x="2724150" y="1524001"/>
            <a:ext cx="197739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mode</a:t>
            </a:r>
          </a:p>
        </p:txBody>
      </p:sp>
      <p:sp>
        <p:nvSpPr>
          <p:cNvPr id="6" name="TextBox 5"/>
          <p:cNvSpPr txBox="1"/>
          <p:nvPr/>
        </p:nvSpPr>
        <p:spPr>
          <a:xfrm>
            <a:off x="1992630" y="1897180"/>
            <a:ext cx="201168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B</a:t>
            </a:r>
          </a:p>
        </p:txBody>
      </p:sp>
      <p:sp>
        <p:nvSpPr>
          <p:cNvPr id="7" name="TextBox 6"/>
          <p:cNvSpPr txBox="1"/>
          <p:nvPr/>
        </p:nvSpPr>
        <p:spPr>
          <a:xfrm>
            <a:off x="2724150" y="1897180"/>
            <a:ext cx="201168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range</a:t>
            </a:r>
          </a:p>
        </p:txBody>
      </p:sp>
      <p:sp>
        <p:nvSpPr>
          <p:cNvPr id="8" name="TextBox 7"/>
          <p:cNvSpPr txBox="1"/>
          <p:nvPr/>
        </p:nvSpPr>
        <p:spPr>
          <a:xfrm>
            <a:off x="1992630" y="2299229"/>
            <a:ext cx="222885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C</a:t>
            </a:r>
          </a:p>
        </p:txBody>
      </p:sp>
      <p:sp>
        <p:nvSpPr>
          <p:cNvPr id="9" name="TextBox 8"/>
          <p:cNvSpPr txBox="1"/>
          <p:nvPr/>
        </p:nvSpPr>
        <p:spPr>
          <a:xfrm>
            <a:off x="2724150" y="2299229"/>
            <a:ext cx="222885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median</a:t>
            </a:r>
          </a:p>
        </p:txBody>
      </p:sp>
      <p:sp>
        <p:nvSpPr>
          <p:cNvPr id="10" name="TextBox 9"/>
          <p:cNvSpPr txBox="1"/>
          <p:nvPr/>
        </p:nvSpPr>
        <p:spPr>
          <a:xfrm>
            <a:off x="1992630" y="2701280"/>
            <a:ext cx="197739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D</a:t>
            </a:r>
          </a:p>
        </p:txBody>
      </p:sp>
      <p:sp>
        <p:nvSpPr>
          <p:cNvPr id="11" name="TextBox 10"/>
          <p:cNvSpPr txBox="1"/>
          <p:nvPr/>
        </p:nvSpPr>
        <p:spPr>
          <a:xfrm>
            <a:off x="2724150" y="2701280"/>
            <a:ext cx="197739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mean</a:t>
            </a:r>
          </a:p>
        </p:txBody>
      </p:sp>
      <p:pic>
        <p:nvPicPr>
          <p:cNvPr id="19" name="Picture 18"/>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80010" y="114510"/>
            <a:ext cx="3108960" cy="37890"/>
          </a:xfrm>
          <a:prstGeom prst="rect">
            <a:avLst/>
          </a:prstGeom>
          <a:solidFill>
            <a:scrgbClr r="0" g="0" b="0">
              <a:alpha val="0"/>
            </a:scrgbClr>
          </a:solidFill>
        </p:spPr>
      </p:pic>
      <p:sp>
        <p:nvSpPr>
          <p:cNvPr id="20" name="Oval 19"/>
          <p:cNvSpPr/>
          <p:nvPr/>
        </p:nvSpPr>
        <p:spPr>
          <a:xfrm>
            <a:off x="1295400" y="1617785"/>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1" name="Oval 20"/>
          <p:cNvSpPr/>
          <p:nvPr/>
        </p:nvSpPr>
        <p:spPr>
          <a:xfrm>
            <a:off x="1295400" y="19812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295400" y="2403231"/>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95400" y="27736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10366221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44308" y="584519"/>
            <a:ext cx="8852092"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31</a:t>
            </a:r>
          </a:p>
        </p:txBody>
      </p:sp>
      <p:sp>
        <p:nvSpPr>
          <p:cNvPr id="3" name="TextBox 2"/>
          <p:cNvSpPr txBox="1"/>
          <p:nvPr/>
        </p:nvSpPr>
        <p:spPr>
          <a:xfrm>
            <a:off x="1175828" y="584521"/>
            <a:ext cx="8103870" cy="1360877"/>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The middle value of a set of data, when ordered from lowest to highest is the _________</a:t>
            </a:r>
          </a:p>
        </p:txBody>
      </p:sp>
      <p:sp>
        <p:nvSpPr>
          <p:cNvPr id="4" name="TextBox 3"/>
          <p:cNvSpPr txBox="1"/>
          <p:nvPr/>
        </p:nvSpPr>
        <p:spPr>
          <a:xfrm>
            <a:off x="1847850" y="2180930"/>
            <a:ext cx="206883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A</a:t>
            </a:r>
          </a:p>
        </p:txBody>
      </p:sp>
      <p:sp>
        <p:nvSpPr>
          <p:cNvPr id="5" name="TextBox 4"/>
          <p:cNvSpPr txBox="1"/>
          <p:nvPr/>
        </p:nvSpPr>
        <p:spPr>
          <a:xfrm>
            <a:off x="2579370" y="2180930"/>
            <a:ext cx="206883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mode</a:t>
            </a:r>
          </a:p>
        </p:txBody>
      </p:sp>
      <p:sp>
        <p:nvSpPr>
          <p:cNvPr id="6" name="TextBox 5"/>
          <p:cNvSpPr txBox="1"/>
          <p:nvPr/>
        </p:nvSpPr>
        <p:spPr>
          <a:xfrm>
            <a:off x="1847850" y="2582980"/>
            <a:ext cx="209169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B</a:t>
            </a:r>
          </a:p>
        </p:txBody>
      </p:sp>
      <p:sp>
        <p:nvSpPr>
          <p:cNvPr id="7" name="TextBox 6"/>
          <p:cNvSpPr txBox="1"/>
          <p:nvPr/>
        </p:nvSpPr>
        <p:spPr>
          <a:xfrm>
            <a:off x="2579370" y="2582980"/>
            <a:ext cx="209169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range</a:t>
            </a:r>
          </a:p>
        </p:txBody>
      </p:sp>
      <p:sp>
        <p:nvSpPr>
          <p:cNvPr id="8" name="TextBox 7"/>
          <p:cNvSpPr txBox="1"/>
          <p:nvPr/>
        </p:nvSpPr>
        <p:spPr>
          <a:xfrm>
            <a:off x="1847850" y="2985029"/>
            <a:ext cx="229743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C</a:t>
            </a:r>
          </a:p>
        </p:txBody>
      </p:sp>
      <p:sp>
        <p:nvSpPr>
          <p:cNvPr id="9" name="TextBox 8"/>
          <p:cNvSpPr txBox="1"/>
          <p:nvPr/>
        </p:nvSpPr>
        <p:spPr>
          <a:xfrm>
            <a:off x="2579370" y="2985029"/>
            <a:ext cx="229743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median</a:t>
            </a:r>
          </a:p>
        </p:txBody>
      </p:sp>
      <p:sp>
        <p:nvSpPr>
          <p:cNvPr id="10" name="TextBox 9"/>
          <p:cNvSpPr txBox="1"/>
          <p:nvPr/>
        </p:nvSpPr>
        <p:spPr>
          <a:xfrm>
            <a:off x="1847850" y="3387080"/>
            <a:ext cx="204597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D</a:t>
            </a:r>
          </a:p>
        </p:txBody>
      </p:sp>
      <p:sp>
        <p:nvSpPr>
          <p:cNvPr id="11" name="TextBox 10"/>
          <p:cNvSpPr txBox="1"/>
          <p:nvPr/>
        </p:nvSpPr>
        <p:spPr>
          <a:xfrm>
            <a:off x="2579370" y="3387080"/>
            <a:ext cx="204597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mean</a:t>
            </a:r>
          </a:p>
        </p:txBody>
      </p:sp>
      <p:pic>
        <p:nvPicPr>
          <p:cNvPr id="19" name="Picture 18"/>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67640" y="190710"/>
            <a:ext cx="3108960" cy="37890"/>
          </a:xfrm>
          <a:prstGeom prst="rect">
            <a:avLst/>
          </a:prstGeom>
          <a:solidFill>
            <a:scrgbClr r="0" g="0" b="0">
              <a:alpha val="0"/>
            </a:scrgbClr>
          </a:solidFill>
        </p:spPr>
      </p:pic>
      <p:sp>
        <p:nvSpPr>
          <p:cNvPr id="20" name="Oval 19"/>
          <p:cNvSpPr/>
          <p:nvPr/>
        </p:nvSpPr>
        <p:spPr>
          <a:xfrm>
            <a:off x="1295400" y="2303585"/>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1" name="Oval 20"/>
          <p:cNvSpPr/>
          <p:nvPr/>
        </p:nvSpPr>
        <p:spPr>
          <a:xfrm>
            <a:off x="1295400" y="26670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295400" y="3089031"/>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95400" y="34594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36782699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6767" y="575679"/>
            <a:ext cx="6299315"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32</a:t>
            </a:r>
          </a:p>
        </p:txBody>
      </p:sp>
      <p:sp>
        <p:nvSpPr>
          <p:cNvPr id="3" name="TextBox 2"/>
          <p:cNvSpPr txBox="1"/>
          <p:nvPr/>
        </p:nvSpPr>
        <p:spPr>
          <a:xfrm>
            <a:off x="1168287" y="575679"/>
            <a:ext cx="7518515" cy="499103"/>
          </a:xfrm>
          <a:prstGeom prst="rect">
            <a:avLst/>
          </a:prstGeom>
          <a:noFill/>
        </p:spPr>
        <p:txBody>
          <a:bodyPr vert="horz" wrap="square" lIns="67556" tIns="33778" rIns="67556" bIns="33778" rtlCol="0">
            <a:spAutoFit/>
          </a:bodyPr>
          <a:lstStyle/>
          <a:p>
            <a:r>
              <a:rPr lang="en-US" sz="2800" b="1" dirty="0">
                <a:solidFill>
                  <a:srgbClr val="000000"/>
                </a:solidFill>
                <a:latin typeface="Arial" pitchFamily="34" charset="0"/>
                <a:cs typeface="Arial" pitchFamily="34" charset="0"/>
              </a:rPr>
              <a:t>Find the maximum value: 15, 10, 32, 13, 2</a:t>
            </a:r>
          </a:p>
        </p:txBody>
      </p:sp>
      <p:sp>
        <p:nvSpPr>
          <p:cNvPr id="4" name="TextBox 3"/>
          <p:cNvSpPr txBox="1"/>
          <p:nvPr/>
        </p:nvSpPr>
        <p:spPr>
          <a:xfrm>
            <a:off x="1824990" y="1495130"/>
            <a:ext cx="149733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A</a:t>
            </a:r>
          </a:p>
        </p:txBody>
      </p:sp>
      <p:sp>
        <p:nvSpPr>
          <p:cNvPr id="5" name="TextBox 4"/>
          <p:cNvSpPr txBox="1"/>
          <p:nvPr/>
        </p:nvSpPr>
        <p:spPr>
          <a:xfrm>
            <a:off x="2556510" y="1495130"/>
            <a:ext cx="149733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2</a:t>
            </a:r>
          </a:p>
        </p:txBody>
      </p:sp>
      <p:sp>
        <p:nvSpPr>
          <p:cNvPr id="6" name="TextBox 5"/>
          <p:cNvSpPr txBox="1"/>
          <p:nvPr/>
        </p:nvSpPr>
        <p:spPr>
          <a:xfrm>
            <a:off x="1824990" y="1897180"/>
            <a:ext cx="163449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B</a:t>
            </a:r>
          </a:p>
        </p:txBody>
      </p:sp>
      <p:sp>
        <p:nvSpPr>
          <p:cNvPr id="7" name="TextBox 6"/>
          <p:cNvSpPr txBox="1"/>
          <p:nvPr/>
        </p:nvSpPr>
        <p:spPr>
          <a:xfrm>
            <a:off x="2556510" y="1897180"/>
            <a:ext cx="163449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15</a:t>
            </a:r>
          </a:p>
        </p:txBody>
      </p:sp>
      <p:sp>
        <p:nvSpPr>
          <p:cNvPr id="8" name="TextBox 7"/>
          <p:cNvSpPr txBox="1"/>
          <p:nvPr/>
        </p:nvSpPr>
        <p:spPr>
          <a:xfrm>
            <a:off x="1824990" y="2299229"/>
            <a:ext cx="163449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C</a:t>
            </a:r>
          </a:p>
        </p:txBody>
      </p:sp>
      <p:sp>
        <p:nvSpPr>
          <p:cNvPr id="9" name="TextBox 8"/>
          <p:cNvSpPr txBox="1"/>
          <p:nvPr/>
        </p:nvSpPr>
        <p:spPr>
          <a:xfrm>
            <a:off x="2556510" y="2299229"/>
            <a:ext cx="163449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13</a:t>
            </a:r>
          </a:p>
        </p:txBody>
      </p:sp>
      <p:sp>
        <p:nvSpPr>
          <p:cNvPr id="10" name="TextBox 9"/>
          <p:cNvSpPr txBox="1"/>
          <p:nvPr/>
        </p:nvSpPr>
        <p:spPr>
          <a:xfrm>
            <a:off x="1824990" y="2701280"/>
            <a:ext cx="1626946"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D</a:t>
            </a:r>
          </a:p>
        </p:txBody>
      </p:sp>
      <p:sp>
        <p:nvSpPr>
          <p:cNvPr id="11" name="TextBox 10"/>
          <p:cNvSpPr txBox="1"/>
          <p:nvPr/>
        </p:nvSpPr>
        <p:spPr>
          <a:xfrm>
            <a:off x="2556510" y="2701280"/>
            <a:ext cx="1626946"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32</a:t>
            </a:r>
          </a:p>
        </p:txBody>
      </p:sp>
      <p:pic>
        <p:nvPicPr>
          <p:cNvPr id="19" name="Picture 18"/>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80010" y="114510"/>
            <a:ext cx="3108960" cy="37890"/>
          </a:xfrm>
          <a:prstGeom prst="rect">
            <a:avLst/>
          </a:prstGeom>
          <a:solidFill>
            <a:scrgbClr r="0" g="0" b="0">
              <a:alpha val="0"/>
            </a:scrgbClr>
          </a:solidFill>
        </p:spPr>
      </p:pic>
      <p:sp>
        <p:nvSpPr>
          <p:cNvPr id="20" name="Oval 19"/>
          <p:cNvSpPr/>
          <p:nvPr/>
        </p:nvSpPr>
        <p:spPr>
          <a:xfrm>
            <a:off x="1295400" y="1617785"/>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1" name="Oval 20"/>
          <p:cNvSpPr/>
          <p:nvPr/>
        </p:nvSpPr>
        <p:spPr>
          <a:xfrm>
            <a:off x="1295400" y="19812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295400" y="2403231"/>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95400" y="27736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991817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09231" y="593992"/>
            <a:ext cx="6555451"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33</a:t>
            </a:r>
          </a:p>
        </p:txBody>
      </p:sp>
      <p:sp>
        <p:nvSpPr>
          <p:cNvPr id="3" name="TextBox 2"/>
          <p:cNvSpPr txBox="1"/>
          <p:nvPr/>
        </p:nvSpPr>
        <p:spPr>
          <a:xfrm>
            <a:off x="1140751" y="593992"/>
            <a:ext cx="7698451" cy="499103"/>
          </a:xfrm>
          <a:prstGeom prst="rect">
            <a:avLst/>
          </a:prstGeom>
          <a:noFill/>
        </p:spPr>
        <p:txBody>
          <a:bodyPr vert="horz" wrap="square" lIns="67556" tIns="33778" rIns="67556" bIns="33778" rtlCol="0">
            <a:spAutoFit/>
          </a:bodyPr>
          <a:lstStyle/>
          <a:p>
            <a:r>
              <a:rPr lang="en-US" sz="2800" b="1" dirty="0">
                <a:solidFill>
                  <a:srgbClr val="000000"/>
                </a:solidFill>
                <a:latin typeface="Arial" pitchFamily="34" charset="0"/>
                <a:cs typeface="Arial" pitchFamily="34" charset="0"/>
              </a:rPr>
              <a:t>Identify the outlier(s): 78, 81, 85, 92, 96, 145</a:t>
            </a: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02870" y="114510"/>
            <a:ext cx="3657600" cy="37890"/>
          </a:xfrm>
          <a:prstGeom prst="rect">
            <a:avLst/>
          </a:prstGeom>
          <a:solidFill>
            <a:scrgbClr r="0" g="0" b="0">
              <a:alpha val="0"/>
            </a:scrgbClr>
          </a:solidFill>
        </p:spPr>
      </p:pic>
    </p:spTree>
    <p:extLst>
      <p:ext uri="{BB962C8B-B14F-4D97-AF65-F5344CB8AC3E}">
        <p14:creationId xmlns:p14="http://schemas.microsoft.com/office/powerpoint/2010/main" xmlns="" val="4070252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8150" y="584519"/>
            <a:ext cx="8567131"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34</a:t>
            </a:r>
          </a:p>
        </p:txBody>
      </p:sp>
      <p:sp>
        <p:nvSpPr>
          <p:cNvPr id="3" name="TextBox 2"/>
          <p:cNvSpPr txBox="1"/>
          <p:nvPr/>
        </p:nvSpPr>
        <p:spPr>
          <a:xfrm>
            <a:off x="1169670" y="584521"/>
            <a:ext cx="7835611" cy="1360877"/>
          </a:xfrm>
          <a:prstGeom prst="rect">
            <a:avLst/>
          </a:prstGeom>
          <a:noFill/>
        </p:spPr>
        <p:txBody>
          <a:bodyPr vert="horz" wrap="square" lIns="67556" tIns="33778" rIns="67556" bIns="33778" rtlCol="0">
            <a:spAutoFit/>
          </a:bodyPr>
          <a:lstStyle/>
          <a:p>
            <a:r>
              <a:rPr lang="en-US" sz="2800" b="1" dirty="0">
                <a:solidFill>
                  <a:srgbClr val="000000"/>
                </a:solidFill>
                <a:latin typeface="Arial" pitchFamily="34" charset="0"/>
                <a:cs typeface="Arial" pitchFamily="34" charset="0"/>
              </a:rPr>
              <a:t>If you take a set of data and subtract the minimum value from the maximum value, you will have found the ______</a:t>
            </a:r>
          </a:p>
        </p:txBody>
      </p:sp>
      <p:sp>
        <p:nvSpPr>
          <p:cNvPr id="4" name="TextBox 3"/>
          <p:cNvSpPr txBox="1"/>
          <p:nvPr/>
        </p:nvSpPr>
        <p:spPr>
          <a:xfrm>
            <a:off x="1771650" y="2028530"/>
            <a:ext cx="218313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A</a:t>
            </a:r>
          </a:p>
        </p:txBody>
      </p:sp>
      <p:sp>
        <p:nvSpPr>
          <p:cNvPr id="5" name="TextBox 4"/>
          <p:cNvSpPr txBox="1"/>
          <p:nvPr/>
        </p:nvSpPr>
        <p:spPr>
          <a:xfrm>
            <a:off x="2503170" y="2028530"/>
            <a:ext cx="218313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outlier</a:t>
            </a:r>
          </a:p>
        </p:txBody>
      </p:sp>
      <p:sp>
        <p:nvSpPr>
          <p:cNvPr id="6" name="TextBox 5"/>
          <p:cNvSpPr txBox="1"/>
          <p:nvPr/>
        </p:nvSpPr>
        <p:spPr>
          <a:xfrm>
            <a:off x="1771650" y="2430580"/>
            <a:ext cx="229743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B</a:t>
            </a:r>
          </a:p>
        </p:txBody>
      </p:sp>
      <p:sp>
        <p:nvSpPr>
          <p:cNvPr id="7" name="TextBox 6"/>
          <p:cNvSpPr txBox="1"/>
          <p:nvPr/>
        </p:nvSpPr>
        <p:spPr>
          <a:xfrm>
            <a:off x="2503170" y="2430580"/>
            <a:ext cx="229743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median</a:t>
            </a:r>
          </a:p>
        </p:txBody>
      </p:sp>
      <p:sp>
        <p:nvSpPr>
          <p:cNvPr id="8" name="TextBox 7"/>
          <p:cNvSpPr txBox="1"/>
          <p:nvPr/>
        </p:nvSpPr>
        <p:spPr>
          <a:xfrm>
            <a:off x="1771650" y="2832629"/>
            <a:ext cx="204597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C</a:t>
            </a:r>
          </a:p>
        </p:txBody>
      </p:sp>
      <p:sp>
        <p:nvSpPr>
          <p:cNvPr id="9" name="TextBox 8"/>
          <p:cNvSpPr txBox="1"/>
          <p:nvPr/>
        </p:nvSpPr>
        <p:spPr>
          <a:xfrm>
            <a:off x="2503170" y="2832629"/>
            <a:ext cx="204597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mean</a:t>
            </a:r>
          </a:p>
        </p:txBody>
      </p:sp>
      <p:sp>
        <p:nvSpPr>
          <p:cNvPr id="10" name="TextBox 9"/>
          <p:cNvSpPr txBox="1"/>
          <p:nvPr/>
        </p:nvSpPr>
        <p:spPr>
          <a:xfrm>
            <a:off x="1771650" y="3234680"/>
            <a:ext cx="209169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D</a:t>
            </a:r>
          </a:p>
        </p:txBody>
      </p:sp>
      <p:sp>
        <p:nvSpPr>
          <p:cNvPr id="11" name="TextBox 10"/>
          <p:cNvSpPr txBox="1"/>
          <p:nvPr/>
        </p:nvSpPr>
        <p:spPr>
          <a:xfrm>
            <a:off x="2503170" y="3234680"/>
            <a:ext cx="209169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range</a:t>
            </a:r>
          </a:p>
        </p:txBody>
      </p:sp>
      <p:pic>
        <p:nvPicPr>
          <p:cNvPr id="19" name="Picture 18"/>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80010" y="114510"/>
            <a:ext cx="3108960" cy="37890"/>
          </a:xfrm>
          <a:prstGeom prst="rect">
            <a:avLst/>
          </a:prstGeom>
          <a:solidFill>
            <a:scrgbClr r="0" g="0" b="0">
              <a:alpha val="0"/>
            </a:scrgbClr>
          </a:solidFill>
        </p:spPr>
      </p:pic>
      <p:sp>
        <p:nvSpPr>
          <p:cNvPr id="20" name="Oval 19"/>
          <p:cNvSpPr/>
          <p:nvPr/>
        </p:nvSpPr>
        <p:spPr>
          <a:xfrm>
            <a:off x="1295400" y="2151185"/>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1" name="Oval 20"/>
          <p:cNvSpPr/>
          <p:nvPr/>
        </p:nvSpPr>
        <p:spPr>
          <a:xfrm>
            <a:off x="1295400" y="25146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295400" y="2936631"/>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95400" y="33070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187636912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 name="Group 5"/>
          <p:cNvGrpSpPr/>
          <p:nvPr/>
        </p:nvGrpSpPr>
        <p:grpSpPr>
          <a:xfrm>
            <a:off x="2491740" y="1285588"/>
            <a:ext cx="5029200" cy="809317"/>
            <a:chOff x="2768600" y="1828800"/>
            <a:chExt cx="5588000" cy="1356356"/>
          </a:xfrm>
        </p:grpSpPr>
        <p:sp>
          <p:nvSpPr>
            <p:cNvPr id="2" name="TextBox 1"/>
            <p:cNvSpPr txBox="1"/>
            <p:nvPr/>
          </p:nvSpPr>
          <p:spPr>
            <a:xfrm>
              <a:off x="2768600" y="1828800"/>
              <a:ext cx="5588000" cy="670555"/>
            </a:xfrm>
            <a:prstGeom prst="rect">
              <a:avLst/>
            </a:prstGeom>
            <a:noFill/>
          </p:spPr>
          <p:txBody>
            <a:bodyPr vert="horz" rtlCol="0">
              <a:spAutoFit/>
            </a:bodyPr>
            <a:lstStyle/>
            <a:p>
              <a:r>
                <a:rPr lang="en-US" sz="2000" dirty="0">
                  <a:solidFill>
                    <a:srgbClr val="0000FF"/>
                  </a:solidFill>
                  <a:latin typeface="Arial" pitchFamily="34" charset="0"/>
                  <a:cs typeface="Arial" pitchFamily="34" charset="0"/>
                </a:rPr>
                <a:t>High Temperatures for Halloween</a:t>
              </a:r>
            </a:p>
          </p:txBody>
        </p:sp>
        <p:sp>
          <p:nvSpPr>
            <p:cNvPr id="3" name="TextBox 2"/>
            <p:cNvSpPr txBox="1"/>
            <p:nvPr/>
          </p:nvSpPr>
          <p:spPr>
            <a:xfrm>
              <a:off x="3962400" y="2514601"/>
              <a:ext cx="2997200" cy="670555"/>
            </a:xfrm>
            <a:prstGeom prst="rect">
              <a:avLst/>
            </a:prstGeom>
            <a:noFill/>
          </p:spPr>
          <p:txBody>
            <a:bodyPr vert="horz" rtlCol="0">
              <a:spAutoFit/>
            </a:bodyPr>
            <a:lstStyle/>
            <a:p>
              <a:endParaRPr lang="en-US" sz="2000" dirty="0">
                <a:solidFill>
                  <a:srgbClr val="0000FF"/>
                </a:solidFill>
                <a:latin typeface="Arial" pitchFamily="34" charset="0"/>
                <a:cs typeface="Arial" pitchFamily="34" charset="0"/>
              </a:endParaRPr>
            </a:p>
          </p:txBody>
        </p:sp>
      </p:grpSp>
      <p:sp>
        <p:nvSpPr>
          <p:cNvPr id="7" name="TextBox 6"/>
          <p:cNvSpPr txBox="1"/>
          <p:nvPr/>
        </p:nvSpPr>
        <p:spPr>
          <a:xfrm>
            <a:off x="320040" y="336102"/>
            <a:ext cx="8778240" cy="806879"/>
          </a:xfrm>
          <a:prstGeom prst="rect">
            <a:avLst/>
          </a:prstGeom>
          <a:noFill/>
        </p:spPr>
        <p:txBody>
          <a:bodyPr vert="horz" lIns="67556" tIns="33778" rIns="67556" bIns="33778" rtlCol="0">
            <a:spAutoFit/>
          </a:bodyPr>
          <a:lstStyle/>
          <a:p>
            <a:pPr algn="ctr"/>
            <a:r>
              <a:rPr lang="en-US" sz="2400" dirty="0">
                <a:solidFill>
                  <a:srgbClr val="0000FF"/>
                </a:solidFill>
                <a:latin typeface="Arial" pitchFamily="34" charset="0"/>
                <a:cs typeface="Arial" pitchFamily="34" charset="0"/>
              </a:rPr>
              <a:t>Find the mean, median, range, quartiles, interquartile range and outliers for the data below.</a:t>
            </a:r>
          </a:p>
        </p:txBody>
      </p:sp>
      <p:pic>
        <p:nvPicPr>
          <p:cNvPr id="1026" name="Picture 2"/>
          <p:cNvPicPr>
            <a:picLocks noChangeAspect="1" noChangeArrowheads="1"/>
          </p:cNvPicPr>
          <p:nvPr/>
        </p:nvPicPr>
        <p:blipFill>
          <a:blip r:embed="rId2" cstate="print"/>
          <a:srcRect/>
          <a:stretch>
            <a:fillRect/>
          </a:stretch>
        </p:blipFill>
        <p:spPr bwMode="auto">
          <a:xfrm>
            <a:off x="3429000" y="1676400"/>
            <a:ext cx="2733675" cy="3219450"/>
          </a:xfrm>
          <a:prstGeom prst="rect">
            <a:avLst/>
          </a:prstGeom>
          <a:noFill/>
          <a:ln w="9525">
            <a:noFill/>
            <a:miter lim="800000"/>
            <a:headEnd/>
            <a:tailEnd/>
          </a:ln>
        </p:spPr>
      </p:pic>
    </p:spTree>
    <p:extLst>
      <p:ext uri="{BB962C8B-B14F-4D97-AF65-F5344CB8AC3E}">
        <p14:creationId xmlns:p14="http://schemas.microsoft.com/office/powerpoint/2010/main" xmlns="" val="215218687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1017270" y="861649"/>
            <a:ext cx="7223760" cy="461665"/>
            <a:chOff x="1130300" y="1444055"/>
            <a:chExt cx="8026400" cy="773715"/>
          </a:xfrm>
        </p:grpSpPr>
        <p:cxnSp>
          <p:nvCxnSpPr>
            <p:cNvPr id="2" name="Straight Connector 1"/>
            <p:cNvCxnSpPr/>
            <p:nvPr/>
          </p:nvCxnSpPr>
          <p:spPr>
            <a:xfrm>
              <a:off x="1168400" y="1447800"/>
              <a:ext cx="77597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130300" y="1444055"/>
              <a:ext cx="8026400" cy="773715"/>
            </a:xfrm>
            <a:prstGeom prst="rect">
              <a:avLst/>
            </a:prstGeom>
            <a:noFill/>
          </p:spPr>
          <p:txBody>
            <a:bodyPr vert="horz" rtlCol="0">
              <a:spAutoFit/>
            </a:bodyPr>
            <a:lstStyle/>
            <a:p>
              <a:r>
                <a:rPr lang="en-US" sz="2400" dirty="0">
                  <a:solidFill>
                    <a:srgbClr val="0000FF"/>
                  </a:solidFill>
                  <a:latin typeface="Arial" pitchFamily="34" charset="0"/>
                  <a:cs typeface="Arial" pitchFamily="34" charset="0"/>
                </a:rPr>
                <a:t>88	89	90	91	92	93	94	95	96	97</a:t>
              </a:r>
            </a:p>
          </p:txBody>
        </p:sp>
      </p:grpSp>
      <p:sp>
        <p:nvSpPr>
          <p:cNvPr id="5" name="TextBox 4"/>
          <p:cNvSpPr txBox="1"/>
          <p:nvPr/>
        </p:nvSpPr>
        <p:spPr>
          <a:xfrm>
            <a:off x="228600" y="1614095"/>
            <a:ext cx="2743200" cy="4069311"/>
          </a:xfrm>
          <a:prstGeom prst="rect">
            <a:avLst/>
          </a:prstGeom>
          <a:noFill/>
        </p:spPr>
        <p:txBody>
          <a:bodyPr vert="horz" lIns="67556" tIns="33778" rIns="67556" bIns="33778" rtlCol="0">
            <a:spAutoFit/>
          </a:bodyPr>
          <a:lstStyle/>
          <a:p>
            <a:r>
              <a:rPr lang="en-US" sz="2000" dirty="0">
                <a:solidFill>
                  <a:srgbClr val="0000FF"/>
                </a:solidFill>
                <a:latin typeface="Arial" pitchFamily="34" charset="0"/>
                <a:cs typeface="Arial" pitchFamily="34" charset="0"/>
              </a:rPr>
              <a:t>Mean</a:t>
            </a:r>
          </a:p>
          <a:p>
            <a:endParaRPr lang="en-US" sz="2000" dirty="0">
              <a:solidFill>
                <a:srgbClr val="0000FF"/>
              </a:solidFill>
              <a:latin typeface="Arial" pitchFamily="34" charset="0"/>
              <a:cs typeface="Arial" pitchFamily="34" charset="0"/>
            </a:endParaRPr>
          </a:p>
          <a:p>
            <a:r>
              <a:rPr lang="en-US" sz="2000" dirty="0">
                <a:solidFill>
                  <a:srgbClr val="0000FF"/>
                </a:solidFill>
                <a:latin typeface="Arial" pitchFamily="34" charset="0"/>
                <a:cs typeface="Arial" pitchFamily="34" charset="0"/>
              </a:rPr>
              <a:t>Median</a:t>
            </a:r>
          </a:p>
          <a:p>
            <a:endParaRPr lang="en-US" sz="2000" dirty="0">
              <a:solidFill>
                <a:srgbClr val="0000FF"/>
              </a:solidFill>
              <a:latin typeface="Arial" pitchFamily="34" charset="0"/>
              <a:cs typeface="Arial" pitchFamily="34" charset="0"/>
            </a:endParaRPr>
          </a:p>
          <a:p>
            <a:r>
              <a:rPr lang="en-US" sz="2000" dirty="0">
                <a:solidFill>
                  <a:srgbClr val="0000FF"/>
                </a:solidFill>
                <a:latin typeface="Arial" pitchFamily="34" charset="0"/>
                <a:cs typeface="Arial" pitchFamily="34" charset="0"/>
              </a:rPr>
              <a:t>Range</a:t>
            </a:r>
          </a:p>
          <a:p>
            <a:endParaRPr lang="en-US" sz="2000" dirty="0">
              <a:solidFill>
                <a:srgbClr val="0000FF"/>
              </a:solidFill>
              <a:latin typeface="Arial" pitchFamily="34" charset="0"/>
              <a:cs typeface="Arial" pitchFamily="34" charset="0"/>
            </a:endParaRPr>
          </a:p>
          <a:p>
            <a:r>
              <a:rPr lang="en-US" sz="2000" dirty="0">
                <a:solidFill>
                  <a:srgbClr val="0000FF"/>
                </a:solidFill>
                <a:latin typeface="Arial" pitchFamily="34" charset="0"/>
                <a:cs typeface="Arial" pitchFamily="34" charset="0"/>
              </a:rPr>
              <a:t>Lower Quartile</a:t>
            </a:r>
          </a:p>
          <a:p>
            <a:endParaRPr lang="en-US" sz="2000" dirty="0">
              <a:solidFill>
                <a:srgbClr val="0000FF"/>
              </a:solidFill>
              <a:latin typeface="Arial" pitchFamily="34" charset="0"/>
              <a:cs typeface="Arial" pitchFamily="34" charset="0"/>
            </a:endParaRPr>
          </a:p>
          <a:p>
            <a:r>
              <a:rPr lang="en-US" sz="2000" dirty="0">
                <a:solidFill>
                  <a:srgbClr val="0000FF"/>
                </a:solidFill>
                <a:latin typeface="Arial" pitchFamily="34" charset="0"/>
                <a:cs typeface="Arial" pitchFamily="34" charset="0"/>
              </a:rPr>
              <a:t>Upper Quartile</a:t>
            </a:r>
          </a:p>
          <a:p>
            <a:endParaRPr lang="en-US" sz="2000" dirty="0">
              <a:solidFill>
                <a:srgbClr val="0000FF"/>
              </a:solidFill>
              <a:latin typeface="Arial" pitchFamily="34" charset="0"/>
              <a:cs typeface="Arial" pitchFamily="34" charset="0"/>
            </a:endParaRPr>
          </a:p>
          <a:p>
            <a:r>
              <a:rPr lang="en-US" sz="2000" dirty="0" err="1">
                <a:solidFill>
                  <a:srgbClr val="0000FF"/>
                </a:solidFill>
                <a:latin typeface="Arial" pitchFamily="34" charset="0"/>
                <a:cs typeface="Arial" pitchFamily="34" charset="0"/>
              </a:rPr>
              <a:t>Interquartile</a:t>
            </a:r>
            <a:r>
              <a:rPr lang="en-US" sz="2000" dirty="0">
                <a:solidFill>
                  <a:srgbClr val="0000FF"/>
                </a:solidFill>
                <a:latin typeface="Arial" pitchFamily="34" charset="0"/>
                <a:cs typeface="Arial" pitchFamily="34" charset="0"/>
              </a:rPr>
              <a:t> Range</a:t>
            </a:r>
          </a:p>
          <a:p>
            <a:endParaRPr lang="en-US" sz="2000" dirty="0">
              <a:solidFill>
                <a:srgbClr val="0000FF"/>
              </a:solidFill>
              <a:latin typeface="Arial" pitchFamily="34" charset="0"/>
              <a:cs typeface="Arial" pitchFamily="34" charset="0"/>
            </a:endParaRPr>
          </a:p>
          <a:p>
            <a:r>
              <a:rPr lang="en-US" sz="2000" dirty="0">
                <a:solidFill>
                  <a:srgbClr val="0000FF"/>
                </a:solidFill>
                <a:latin typeface="Arial" pitchFamily="34" charset="0"/>
                <a:cs typeface="Arial" pitchFamily="34" charset="0"/>
              </a:rPr>
              <a:t>Outliers</a:t>
            </a:r>
          </a:p>
        </p:txBody>
      </p:sp>
      <p:grpSp>
        <p:nvGrpSpPr>
          <p:cNvPr id="11" name="Group 10"/>
          <p:cNvGrpSpPr/>
          <p:nvPr/>
        </p:nvGrpSpPr>
        <p:grpSpPr>
          <a:xfrm>
            <a:off x="2880360" y="1618595"/>
            <a:ext cx="2052828" cy="4093428"/>
            <a:chOff x="3200400" y="2501900"/>
            <a:chExt cx="2280920" cy="6860281"/>
          </a:xfrm>
        </p:grpSpPr>
        <p:sp>
          <p:nvSpPr>
            <p:cNvPr id="6" name="TextBox 5"/>
            <p:cNvSpPr txBox="1"/>
            <p:nvPr/>
          </p:nvSpPr>
          <p:spPr>
            <a:xfrm>
              <a:off x="3200400" y="2501900"/>
              <a:ext cx="2280920" cy="6860281"/>
            </a:xfrm>
            <a:prstGeom prst="rect">
              <a:avLst/>
            </a:prstGeom>
            <a:noFill/>
          </p:spPr>
          <p:txBody>
            <a:bodyPr vert="horz" rtlCol="0">
              <a:spAutoFit/>
            </a:bodyPr>
            <a:lstStyle/>
            <a:p>
              <a:r>
                <a:rPr lang="en-US" sz="2000" u="sng" dirty="0" smtClean="0">
                  <a:solidFill>
                    <a:srgbClr val="0000FF"/>
                  </a:solidFill>
                  <a:latin typeface="Arial" pitchFamily="34" charset="0"/>
                  <a:cs typeface="Arial" pitchFamily="34" charset="0"/>
                </a:rPr>
                <a:t>740</a:t>
              </a:r>
              <a:r>
                <a:rPr lang="en-US" sz="2000" dirty="0" smtClean="0">
                  <a:solidFill>
                    <a:srgbClr val="0000FF"/>
                  </a:solidFill>
                  <a:latin typeface="Arial" pitchFamily="34" charset="0"/>
                  <a:cs typeface="Arial" pitchFamily="34" charset="0"/>
                </a:rPr>
                <a:t>    </a:t>
              </a:r>
              <a:r>
                <a:rPr lang="en-US" sz="2000" dirty="0" smtClean="0">
                  <a:solidFill>
                    <a:srgbClr val="0000FF"/>
                  </a:solidFill>
                  <a:latin typeface="Arial" pitchFamily="34" charset="0"/>
                  <a:cs typeface="Arial" pitchFamily="34" charset="0"/>
                  <a:sym typeface="Symbol"/>
                </a:rPr>
                <a:t>= 92.5</a:t>
              </a:r>
              <a:endParaRPr lang="en-US" sz="2000" dirty="0">
                <a:solidFill>
                  <a:srgbClr val="0000FF"/>
                </a:solidFill>
                <a:latin typeface="Arial" pitchFamily="34" charset="0"/>
                <a:cs typeface="Arial" pitchFamily="34" charset="0"/>
              </a:endParaRPr>
            </a:p>
            <a:p>
              <a:endParaRPr lang="en-US" sz="2000" dirty="0">
                <a:solidFill>
                  <a:srgbClr val="0000FF"/>
                </a:solidFill>
                <a:latin typeface="Arial" pitchFamily="34" charset="0"/>
                <a:cs typeface="Arial" pitchFamily="34" charset="0"/>
              </a:endParaRPr>
            </a:p>
            <a:p>
              <a:r>
                <a:rPr lang="en-US" sz="2000" dirty="0" smtClean="0">
                  <a:solidFill>
                    <a:srgbClr val="0000FF"/>
                  </a:solidFill>
                  <a:latin typeface="Arial" pitchFamily="34" charset="0"/>
                  <a:cs typeface="Arial" pitchFamily="34" charset="0"/>
                </a:rPr>
                <a:t>92</a:t>
              </a:r>
              <a:endParaRPr lang="en-US" sz="2000" dirty="0">
                <a:solidFill>
                  <a:srgbClr val="0000FF"/>
                </a:solidFill>
                <a:latin typeface="Arial" pitchFamily="34" charset="0"/>
                <a:cs typeface="Arial" pitchFamily="34" charset="0"/>
              </a:endParaRPr>
            </a:p>
            <a:p>
              <a:endParaRPr lang="en-US" sz="2000" dirty="0">
                <a:solidFill>
                  <a:srgbClr val="0000FF"/>
                </a:solidFill>
                <a:latin typeface="Arial" pitchFamily="34" charset="0"/>
                <a:cs typeface="Arial" pitchFamily="34" charset="0"/>
              </a:endParaRPr>
            </a:p>
            <a:p>
              <a:r>
                <a:rPr lang="en-US" sz="2000" dirty="0">
                  <a:solidFill>
                    <a:srgbClr val="0000FF"/>
                  </a:solidFill>
                  <a:latin typeface="Arial" pitchFamily="34" charset="0"/>
                  <a:cs typeface="Arial" pitchFamily="34" charset="0"/>
                </a:rPr>
                <a:t>97</a:t>
              </a:r>
              <a:r>
                <a:rPr lang="en-US" sz="2000" dirty="0">
                  <a:solidFill>
                    <a:srgbClr val="0000FF"/>
                  </a:solidFill>
                  <a:latin typeface="Arial" pitchFamily="34" charset="0"/>
                  <a:cs typeface="Arial" pitchFamily="34" charset="0"/>
                  <a:sym typeface="Symbol"/>
                </a:rPr>
                <a:t> </a:t>
              </a:r>
              <a:r>
                <a:rPr lang="en-US" sz="2000" dirty="0">
                  <a:solidFill>
                    <a:srgbClr val="0000FF"/>
                  </a:solidFill>
                  <a:latin typeface="Arial" pitchFamily="34" charset="0"/>
                  <a:cs typeface="Arial" pitchFamily="34" charset="0"/>
                </a:rPr>
                <a:t>88 = 9</a:t>
              </a:r>
            </a:p>
            <a:p>
              <a:endParaRPr lang="en-US" sz="2000" dirty="0">
                <a:solidFill>
                  <a:srgbClr val="0000FF"/>
                </a:solidFill>
                <a:latin typeface="Arial" pitchFamily="34" charset="0"/>
                <a:cs typeface="Arial" pitchFamily="34" charset="0"/>
              </a:endParaRPr>
            </a:p>
            <a:p>
              <a:r>
                <a:rPr lang="en-US" sz="2000" dirty="0" smtClean="0">
                  <a:solidFill>
                    <a:srgbClr val="0000FF"/>
                  </a:solidFill>
                  <a:latin typeface="Arial" pitchFamily="34" charset="0"/>
                  <a:cs typeface="Arial" pitchFamily="34" charset="0"/>
                </a:rPr>
                <a:t>90</a:t>
              </a:r>
            </a:p>
            <a:p>
              <a:endParaRPr lang="en-US" sz="2000" dirty="0">
                <a:solidFill>
                  <a:srgbClr val="0000FF"/>
                </a:solidFill>
                <a:latin typeface="Arial" pitchFamily="34" charset="0"/>
                <a:cs typeface="Arial" pitchFamily="34" charset="0"/>
              </a:endParaRPr>
            </a:p>
            <a:p>
              <a:r>
                <a:rPr lang="en-US" sz="2000" dirty="0" smtClean="0">
                  <a:solidFill>
                    <a:srgbClr val="0000FF"/>
                  </a:solidFill>
                  <a:latin typeface="Arial" pitchFamily="34" charset="0"/>
                  <a:cs typeface="Arial" pitchFamily="34" charset="0"/>
                </a:rPr>
                <a:t>95.5</a:t>
              </a:r>
              <a:endParaRPr lang="en-US" sz="2000" dirty="0">
                <a:solidFill>
                  <a:srgbClr val="0000FF"/>
                </a:solidFill>
                <a:latin typeface="Arial" pitchFamily="34" charset="0"/>
                <a:cs typeface="Arial" pitchFamily="34" charset="0"/>
              </a:endParaRPr>
            </a:p>
            <a:p>
              <a:endParaRPr lang="en-US" sz="2000" dirty="0">
                <a:solidFill>
                  <a:srgbClr val="0000FF"/>
                </a:solidFill>
                <a:latin typeface="Arial" pitchFamily="34" charset="0"/>
                <a:cs typeface="Arial" pitchFamily="34" charset="0"/>
              </a:endParaRPr>
            </a:p>
            <a:p>
              <a:r>
                <a:rPr lang="en-US" sz="2000" dirty="0" smtClean="0">
                  <a:solidFill>
                    <a:srgbClr val="0000FF"/>
                  </a:solidFill>
                  <a:latin typeface="Arial" pitchFamily="34" charset="0"/>
                  <a:cs typeface="Arial" pitchFamily="34" charset="0"/>
                </a:rPr>
                <a:t>5.5</a:t>
              </a:r>
              <a:endParaRPr lang="en-US" sz="2000" dirty="0">
                <a:solidFill>
                  <a:srgbClr val="0000FF"/>
                </a:solidFill>
                <a:latin typeface="Arial" pitchFamily="34" charset="0"/>
                <a:cs typeface="Arial" pitchFamily="34" charset="0"/>
              </a:endParaRPr>
            </a:p>
            <a:p>
              <a:r>
                <a:rPr lang="en-US" sz="2000" dirty="0">
                  <a:solidFill>
                    <a:srgbClr val="0000FF"/>
                  </a:solidFill>
                  <a:latin typeface="Arial" pitchFamily="34" charset="0"/>
                  <a:cs typeface="Arial" pitchFamily="34" charset="0"/>
                </a:rPr>
                <a:t> </a:t>
              </a:r>
            </a:p>
            <a:p>
              <a:r>
                <a:rPr lang="en-US" sz="2000" dirty="0">
                  <a:solidFill>
                    <a:srgbClr val="0000FF"/>
                  </a:solidFill>
                  <a:latin typeface="Arial" pitchFamily="34" charset="0"/>
                  <a:cs typeface="Arial" pitchFamily="34" charset="0"/>
                </a:rPr>
                <a:t>None</a:t>
              </a:r>
            </a:p>
          </p:txBody>
        </p:sp>
        <p:sp>
          <p:nvSpPr>
            <p:cNvPr id="7" name="TextBox 6"/>
            <p:cNvSpPr txBox="1"/>
            <p:nvPr/>
          </p:nvSpPr>
          <p:spPr>
            <a:xfrm>
              <a:off x="3302000" y="2981893"/>
              <a:ext cx="914400" cy="670555"/>
            </a:xfrm>
            <a:prstGeom prst="rect">
              <a:avLst/>
            </a:prstGeom>
            <a:noFill/>
          </p:spPr>
          <p:txBody>
            <a:bodyPr vert="horz" rtlCol="0">
              <a:spAutoFit/>
            </a:bodyPr>
            <a:lstStyle/>
            <a:p>
              <a:r>
                <a:rPr lang="en-US" sz="2000" dirty="0" smtClean="0">
                  <a:solidFill>
                    <a:srgbClr val="0000FF"/>
                  </a:solidFill>
                  <a:latin typeface="Arial" pitchFamily="34" charset="0"/>
                  <a:cs typeface="Arial" pitchFamily="34" charset="0"/>
                </a:rPr>
                <a:t>8</a:t>
              </a:r>
              <a:endParaRPr lang="en-US" sz="2000" dirty="0">
                <a:solidFill>
                  <a:srgbClr val="0000FF"/>
                </a:solidFill>
                <a:latin typeface="Arial" pitchFamily="34" charset="0"/>
                <a:cs typeface="Arial" pitchFamily="34" charset="0"/>
              </a:endParaRPr>
            </a:p>
          </p:txBody>
        </p:sp>
      </p:grpSp>
      <p:sp>
        <p:nvSpPr>
          <p:cNvPr id="12" name="Freeform 11"/>
          <p:cNvSpPr/>
          <p:nvPr/>
        </p:nvSpPr>
        <p:spPr>
          <a:xfrm>
            <a:off x="2590800" y="1600200"/>
            <a:ext cx="2556435" cy="4094783"/>
          </a:xfrm>
          <a:custGeom>
            <a:avLst/>
            <a:gdLst/>
            <a:ahLst/>
            <a:cxnLst/>
            <a:rect l="0" t="0" r="0" b="0"/>
            <a:pathLst>
              <a:path w="2840483" h="4614419">
                <a:moveTo>
                  <a:pt x="0" y="0"/>
                </a:moveTo>
                <a:lnTo>
                  <a:pt x="2840482" y="0"/>
                </a:lnTo>
                <a:lnTo>
                  <a:pt x="2840482" y="4614418"/>
                </a:lnTo>
                <a:lnTo>
                  <a:pt x="0" y="4614418"/>
                </a:lnTo>
                <a:close/>
              </a:path>
            </a:pathLst>
          </a:custGeom>
          <a:gradFill flip="none" rotWithShape="1">
            <a:gsLst>
              <a:gs pos="0">
                <a:srgbClr val="000000"/>
              </a:gs>
              <a:gs pos="100000">
                <a:srgbClr val="FF6820"/>
              </a:gs>
            </a:gsLst>
            <a:lin ang="0" scaled="1"/>
            <a:tileRect/>
          </a:gra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7556" tIns="33778" rIns="67556" bIns="33778" rtlCol="0" anchor="ctr"/>
          <a:lstStyle/>
          <a:p>
            <a:pPr algn="ctr"/>
            <a:endParaRPr lang="en-US" sz="2000">
              <a:solidFill>
                <a:prstClr val="white"/>
              </a:solidFill>
              <a:latin typeface="Arial" pitchFamily="34" charset="0"/>
              <a:cs typeface="Arial" pitchFamily="34" charset="0"/>
            </a:endParaRPr>
          </a:p>
        </p:txBody>
      </p:sp>
      <p:sp>
        <p:nvSpPr>
          <p:cNvPr id="13" name="TextBox 12"/>
          <p:cNvSpPr txBox="1"/>
          <p:nvPr/>
        </p:nvSpPr>
        <p:spPr>
          <a:xfrm>
            <a:off x="1703070" y="151559"/>
            <a:ext cx="5463540" cy="437548"/>
          </a:xfrm>
          <a:prstGeom prst="rect">
            <a:avLst/>
          </a:prstGeom>
          <a:noFill/>
        </p:spPr>
        <p:txBody>
          <a:bodyPr vert="horz" lIns="67556" tIns="33778" rIns="67556" bIns="33778" rtlCol="0">
            <a:spAutoFit/>
          </a:bodyPr>
          <a:lstStyle/>
          <a:p>
            <a:r>
              <a:rPr lang="en-US" sz="2400">
                <a:solidFill>
                  <a:srgbClr val="0000FF"/>
                </a:solidFill>
                <a:latin typeface="Arial" pitchFamily="34" charset="0"/>
                <a:cs typeface="Arial" pitchFamily="34" charset="0"/>
              </a:rPr>
              <a:t>High Temperatures for Halloween</a:t>
            </a:r>
          </a:p>
        </p:txBody>
      </p:sp>
      <p:grpSp>
        <p:nvGrpSpPr>
          <p:cNvPr id="24" name="Group 23"/>
          <p:cNvGrpSpPr/>
          <p:nvPr/>
        </p:nvGrpSpPr>
        <p:grpSpPr>
          <a:xfrm>
            <a:off x="4766310" y="1242777"/>
            <a:ext cx="3794760" cy="4555691"/>
            <a:chOff x="5295900" y="2082800"/>
            <a:chExt cx="4216400" cy="7635000"/>
          </a:xfrm>
        </p:grpSpPr>
        <p:sp>
          <p:nvSpPr>
            <p:cNvPr id="20" name="TextBox 19"/>
            <p:cNvSpPr txBox="1"/>
            <p:nvPr/>
          </p:nvSpPr>
          <p:spPr>
            <a:xfrm>
              <a:off x="5295900" y="2082800"/>
              <a:ext cx="4216400" cy="618973"/>
            </a:xfrm>
            <a:prstGeom prst="rect">
              <a:avLst/>
            </a:prstGeom>
            <a:noFill/>
          </p:spPr>
          <p:txBody>
            <a:bodyPr vert="horz" rtlCol="0">
              <a:spAutoFit/>
            </a:bodyPr>
            <a:lstStyle/>
            <a:p>
              <a:r>
                <a:rPr lang="en-US" sz="1800" dirty="0">
                  <a:solidFill>
                    <a:srgbClr val="0000FF"/>
                  </a:solidFill>
                  <a:latin typeface="Arial" pitchFamily="34" charset="0"/>
                  <a:cs typeface="Arial" pitchFamily="34" charset="0"/>
                </a:rPr>
                <a:t>High Temperatures for Halloween</a:t>
              </a:r>
            </a:p>
          </p:txBody>
        </p:sp>
        <p:sp>
          <p:nvSpPr>
            <p:cNvPr id="21" name="TextBox 20"/>
            <p:cNvSpPr txBox="1"/>
            <p:nvPr/>
          </p:nvSpPr>
          <p:spPr>
            <a:xfrm>
              <a:off x="6197600" y="2603500"/>
              <a:ext cx="2730500" cy="5312851"/>
            </a:xfrm>
            <a:prstGeom prst="rect">
              <a:avLst/>
            </a:prstGeom>
            <a:noFill/>
          </p:spPr>
          <p:txBody>
            <a:bodyPr vert="horz" wrap="square" rtlCol="0">
              <a:spAutoFit/>
            </a:bodyPr>
            <a:lstStyle/>
            <a:p>
              <a:r>
                <a:rPr lang="en-US" sz="2000" dirty="0">
                  <a:solidFill>
                    <a:srgbClr val="0000FF"/>
                  </a:solidFill>
                  <a:latin typeface="Arial" pitchFamily="34" charset="0"/>
                  <a:cs typeface="Arial" pitchFamily="34" charset="0"/>
                </a:rPr>
                <a:t>Year	 Temperature</a:t>
              </a:r>
            </a:p>
            <a:p>
              <a:r>
                <a:rPr lang="en-US" sz="2000" dirty="0">
                  <a:solidFill>
                    <a:srgbClr val="0000FF"/>
                  </a:solidFill>
                  <a:latin typeface="Arial" pitchFamily="34" charset="0"/>
                  <a:cs typeface="Arial" pitchFamily="34" charset="0"/>
                </a:rPr>
                <a:t>2003	     91	</a:t>
              </a:r>
            </a:p>
            <a:p>
              <a:r>
                <a:rPr lang="en-US" sz="2000" dirty="0">
                  <a:solidFill>
                    <a:srgbClr val="0000FF"/>
                  </a:solidFill>
                  <a:latin typeface="Arial" pitchFamily="34" charset="0"/>
                  <a:cs typeface="Arial" pitchFamily="34" charset="0"/>
                </a:rPr>
                <a:t>2002	     92</a:t>
              </a:r>
            </a:p>
            <a:p>
              <a:r>
                <a:rPr lang="en-US" sz="2000" dirty="0">
                  <a:solidFill>
                    <a:srgbClr val="0000FF"/>
                  </a:solidFill>
                  <a:latin typeface="Arial" pitchFamily="34" charset="0"/>
                  <a:cs typeface="Arial" pitchFamily="34" charset="0"/>
                </a:rPr>
                <a:t>2001	     92</a:t>
              </a:r>
            </a:p>
            <a:p>
              <a:r>
                <a:rPr lang="en-US" sz="2000" dirty="0">
                  <a:solidFill>
                    <a:srgbClr val="0000FF"/>
                  </a:solidFill>
                  <a:latin typeface="Arial" pitchFamily="34" charset="0"/>
                  <a:cs typeface="Arial" pitchFamily="34" charset="0"/>
                </a:rPr>
                <a:t>2000	     89</a:t>
              </a:r>
            </a:p>
            <a:p>
              <a:r>
                <a:rPr lang="en-US" sz="2000" dirty="0">
                  <a:solidFill>
                    <a:srgbClr val="0000FF"/>
                  </a:solidFill>
                  <a:latin typeface="Arial" pitchFamily="34" charset="0"/>
                  <a:cs typeface="Arial" pitchFamily="34" charset="0"/>
                </a:rPr>
                <a:t>1999	     96</a:t>
              </a:r>
            </a:p>
            <a:p>
              <a:r>
                <a:rPr lang="en-US" sz="2000" dirty="0">
                  <a:solidFill>
                    <a:srgbClr val="0000FF"/>
                  </a:solidFill>
                  <a:latin typeface="Arial" pitchFamily="34" charset="0"/>
                  <a:cs typeface="Arial" pitchFamily="34" charset="0"/>
                </a:rPr>
                <a:t>1998	     88</a:t>
              </a:r>
            </a:p>
            <a:p>
              <a:r>
                <a:rPr lang="en-US" sz="2000" dirty="0">
                  <a:solidFill>
                    <a:srgbClr val="0000FF"/>
                  </a:solidFill>
                  <a:latin typeface="Arial" pitchFamily="34" charset="0"/>
                  <a:cs typeface="Arial" pitchFamily="34" charset="0"/>
                </a:rPr>
                <a:t>1997	     97</a:t>
              </a:r>
            </a:p>
            <a:p>
              <a:r>
                <a:rPr lang="en-US" sz="2000" dirty="0">
                  <a:solidFill>
                    <a:srgbClr val="0000FF"/>
                  </a:solidFill>
                  <a:latin typeface="Arial" pitchFamily="34" charset="0"/>
                  <a:cs typeface="Arial" pitchFamily="34" charset="0"/>
                </a:rPr>
                <a:t>1996	     95</a:t>
              </a:r>
            </a:p>
            <a:p>
              <a:r>
                <a:rPr lang="en-US" sz="2000" dirty="0">
                  <a:solidFill>
                    <a:srgbClr val="0000FF"/>
                  </a:solidFill>
                  <a:latin typeface="Arial" pitchFamily="34" charset="0"/>
                  <a:cs typeface="Arial" pitchFamily="34" charset="0"/>
                </a:rPr>
                <a:t>	 </a:t>
              </a:r>
            </a:p>
          </p:txBody>
        </p:sp>
        <p:cxnSp>
          <p:nvCxnSpPr>
            <p:cNvPr id="22" name="Straight Connector 21"/>
            <p:cNvCxnSpPr/>
            <p:nvPr/>
          </p:nvCxnSpPr>
          <p:spPr>
            <a:xfrm>
              <a:off x="6207506" y="3172453"/>
              <a:ext cx="2428494"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112000" y="2705100"/>
              <a:ext cx="0" cy="70127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3980458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 name="Group 4"/>
          <p:cNvGrpSpPr/>
          <p:nvPr/>
        </p:nvGrpSpPr>
        <p:grpSpPr>
          <a:xfrm>
            <a:off x="1383030" y="914400"/>
            <a:ext cx="5326380" cy="3886200"/>
            <a:chOff x="1536700" y="731008"/>
            <a:chExt cx="5918200" cy="6653957"/>
          </a:xfrm>
        </p:grpSpPr>
        <p:sp>
          <p:nvSpPr>
            <p:cNvPr id="2" name="TextBox 1"/>
            <p:cNvSpPr txBox="1"/>
            <p:nvPr/>
          </p:nvSpPr>
          <p:spPr>
            <a:xfrm>
              <a:off x="1676400" y="731008"/>
              <a:ext cx="5765800" cy="6481798"/>
            </a:xfrm>
            <a:prstGeom prst="rect">
              <a:avLst/>
            </a:prstGeom>
            <a:noFill/>
          </p:spPr>
          <p:txBody>
            <a:bodyPr vert="horz" rtlCol="0">
              <a:spAutoFit/>
            </a:bodyPr>
            <a:lstStyle/>
            <a:p>
              <a:r>
                <a:rPr lang="en-US" sz="2000" dirty="0">
                  <a:solidFill>
                    <a:srgbClr val="0000FF"/>
                  </a:solidFill>
                  <a:latin typeface="Arial" pitchFamily="34" charset="0"/>
                  <a:cs typeface="Arial" pitchFamily="34" charset="0"/>
                </a:rPr>
                <a:t>      Candy	                     Calories</a:t>
              </a:r>
            </a:p>
            <a:p>
              <a:r>
                <a:rPr lang="en-US" sz="2000" dirty="0">
                  <a:solidFill>
                    <a:srgbClr val="0000FF"/>
                  </a:solidFill>
                  <a:latin typeface="Arial" pitchFamily="34" charset="0"/>
                  <a:cs typeface="Arial" pitchFamily="34" charset="0"/>
                </a:rPr>
                <a:t>Butterscotch Discs              60</a:t>
              </a:r>
            </a:p>
            <a:p>
              <a:r>
                <a:rPr lang="en-US" sz="2000" dirty="0">
                  <a:solidFill>
                    <a:srgbClr val="0000FF"/>
                  </a:solidFill>
                  <a:latin typeface="Arial" pitchFamily="34" charset="0"/>
                  <a:cs typeface="Arial" pitchFamily="34" charset="0"/>
                </a:rPr>
                <a:t>Candy Corn	             160</a:t>
              </a:r>
            </a:p>
            <a:p>
              <a:r>
                <a:rPr lang="en-US" sz="2000" dirty="0">
                  <a:solidFill>
                    <a:srgbClr val="0000FF"/>
                  </a:solidFill>
                  <a:latin typeface="Arial" pitchFamily="34" charset="0"/>
                  <a:cs typeface="Arial" pitchFamily="34" charset="0"/>
                </a:rPr>
                <a:t>Caramels	                       160</a:t>
              </a:r>
            </a:p>
            <a:p>
              <a:r>
                <a:rPr lang="en-US" sz="2000" dirty="0">
                  <a:solidFill>
                    <a:srgbClr val="0000FF"/>
                  </a:solidFill>
                  <a:latin typeface="Arial" pitchFamily="34" charset="0"/>
                  <a:cs typeface="Arial" pitchFamily="34" charset="0"/>
                </a:rPr>
                <a:t>Gum	                                  10</a:t>
              </a:r>
            </a:p>
            <a:p>
              <a:r>
                <a:rPr lang="en-US" sz="2000" dirty="0">
                  <a:solidFill>
                    <a:srgbClr val="0000FF"/>
                  </a:solidFill>
                  <a:latin typeface="Arial" pitchFamily="34" charset="0"/>
                  <a:cs typeface="Arial" pitchFamily="34" charset="0"/>
                </a:rPr>
                <a:t>Dark Chocolate Bar           200</a:t>
              </a:r>
            </a:p>
            <a:p>
              <a:r>
                <a:rPr lang="en-US" sz="2000" dirty="0">
                  <a:solidFill>
                    <a:srgbClr val="0000FF"/>
                  </a:solidFill>
                  <a:latin typeface="Arial" pitchFamily="34" charset="0"/>
                  <a:cs typeface="Arial" pitchFamily="34" charset="0"/>
                </a:rPr>
                <a:t>Gummy Bears	             130</a:t>
              </a:r>
            </a:p>
            <a:p>
              <a:r>
                <a:rPr lang="en-US" sz="2000" dirty="0">
                  <a:solidFill>
                    <a:srgbClr val="0000FF"/>
                  </a:solidFill>
                  <a:latin typeface="Arial" pitchFamily="34" charset="0"/>
                  <a:cs typeface="Arial" pitchFamily="34" charset="0"/>
                </a:rPr>
                <a:t>Jelly Beans	                       160</a:t>
              </a:r>
            </a:p>
            <a:p>
              <a:r>
                <a:rPr lang="en-US" sz="2000" dirty="0">
                  <a:solidFill>
                    <a:srgbClr val="0000FF"/>
                  </a:solidFill>
                  <a:latin typeface="Arial" pitchFamily="34" charset="0"/>
                  <a:cs typeface="Arial" pitchFamily="34" charset="0"/>
                </a:rPr>
                <a:t>Licorice Twists	             140</a:t>
              </a:r>
            </a:p>
            <a:p>
              <a:r>
                <a:rPr lang="en-US" sz="2000" dirty="0">
                  <a:solidFill>
                    <a:srgbClr val="0000FF"/>
                  </a:solidFill>
                  <a:latin typeface="Arial" pitchFamily="34" charset="0"/>
                  <a:cs typeface="Arial" pitchFamily="34" charset="0"/>
                </a:rPr>
                <a:t>Lollipop	                         60</a:t>
              </a:r>
            </a:p>
            <a:p>
              <a:r>
                <a:rPr lang="en-US" sz="2000" dirty="0">
                  <a:solidFill>
                    <a:srgbClr val="0000FF"/>
                  </a:solidFill>
                  <a:latin typeface="Arial" pitchFamily="34" charset="0"/>
                  <a:cs typeface="Arial" pitchFamily="34" charset="0"/>
                </a:rPr>
                <a:t>Milk Chocolate Almond      210</a:t>
              </a:r>
            </a:p>
            <a:p>
              <a:r>
                <a:rPr lang="en-US" sz="2000" dirty="0">
                  <a:solidFill>
                    <a:srgbClr val="0000FF"/>
                  </a:solidFill>
                  <a:latin typeface="Arial" pitchFamily="34" charset="0"/>
                  <a:cs typeface="Arial" pitchFamily="34" charset="0"/>
                </a:rPr>
                <a:t>Milk Chocolate	              </a:t>
              </a:r>
              <a:r>
                <a:rPr lang="en-US" sz="2000" dirty="0" smtClean="0">
                  <a:solidFill>
                    <a:srgbClr val="0000FF"/>
                  </a:solidFill>
                  <a:latin typeface="Arial" pitchFamily="34" charset="0"/>
                  <a:cs typeface="Arial" pitchFamily="34" charset="0"/>
                </a:rPr>
                <a:t>210</a:t>
              </a:r>
              <a:endParaRPr lang="en-US" sz="2000" dirty="0">
                <a:solidFill>
                  <a:srgbClr val="0000FF"/>
                </a:solidFill>
                <a:latin typeface="Arial" pitchFamily="34" charset="0"/>
                <a:cs typeface="Arial" pitchFamily="34" charset="0"/>
              </a:endParaRPr>
            </a:p>
          </p:txBody>
        </p:sp>
        <p:cxnSp>
          <p:nvCxnSpPr>
            <p:cNvPr id="3" name="Straight Connector 2"/>
            <p:cNvCxnSpPr/>
            <p:nvPr/>
          </p:nvCxnSpPr>
          <p:spPr>
            <a:xfrm>
              <a:off x="1536700" y="1293031"/>
              <a:ext cx="59182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4826000" y="952500"/>
              <a:ext cx="0" cy="6432465"/>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0" y="152401"/>
            <a:ext cx="9052560" cy="806879"/>
          </a:xfrm>
          <a:prstGeom prst="rect">
            <a:avLst/>
          </a:prstGeom>
          <a:noFill/>
        </p:spPr>
        <p:txBody>
          <a:bodyPr vert="horz" lIns="67556" tIns="33778" rIns="67556" bIns="33778" rtlCol="0">
            <a:spAutoFit/>
          </a:bodyPr>
          <a:lstStyle/>
          <a:p>
            <a:pPr algn="ctr"/>
            <a:r>
              <a:rPr lang="en-US" sz="2400" dirty="0">
                <a:solidFill>
                  <a:srgbClr val="0000FF"/>
                </a:solidFill>
                <a:latin typeface="Arial" pitchFamily="34" charset="0"/>
                <a:cs typeface="Arial" pitchFamily="34" charset="0"/>
              </a:rPr>
              <a:t>Find the mean, median, range, quartiles, interquartile range and outliers for the data.</a:t>
            </a:r>
          </a:p>
        </p:txBody>
      </p:sp>
    </p:spTree>
    <p:extLst>
      <p:ext uri="{BB962C8B-B14F-4D97-AF65-F5344CB8AC3E}">
        <p14:creationId xmlns:p14="http://schemas.microsoft.com/office/powerpoint/2010/main" xmlns="" val="973680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54330" y="174294"/>
            <a:ext cx="8313496" cy="6039081"/>
          </a:xfrm>
          <a:prstGeom prst="rect">
            <a:avLst/>
          </a:prstGeom>
          <a:noFill/>
        </p:spPr>
        <p:txBody>
          <a:bodyPr vert="horz" lIns="67556" tIns="33778" rIns="67556" bIns="33778" rtlCol="0">
            <a:spAutoFit/>
          </a:bodyPr>
          <a:lstStyle/>
          <a:p>
            <a:pPr algn="ctr"/>
            <a:r>
              <a:rPr lang="en-US" sz="3600" b="1" u="sng" dirty="0">
                <a:solidFill>
                  <a:srgbClr val="0000FF"/>
                </a:solidFill>
                <a:latin typeface="Arial" pitchFamily="34" charset="0"/>
                <a:cs typeface="Arial" pitchFamily="34" charset="0"/>
              </a:rPr>
              <a:t>Follow-Up Discussion</a:t>
            </a:r>
          </a:p>
          <a:p>
            <a:endParaRPr lang="en-US" sz="1600" b="1" u="sng" dirty="0">
              <a:solidFill>
                <a:srgbClr val="0000FF"/>
              </a:solidFill>
              <a:latin typeface="Arial - 28"/>
            </a:endParaRPr>
          </a:p>
          <a:p>
            <a:r>
              <a:rPr lang="en-US" sz="2400" dirty="0">
                <a:solidFill>
                  <a:srgbClr val="0000FF"/>
                </a:solidFill>
                <a:latin typeface="Arial" pitchFamily="34" charset="0"/>
                <a:cs typeface="Arial" pitchFamily="34" charset="0"/>
              </a:rPr>
              <a:t>What is the significance of the number you found when you shared the tiles equally?</a:t>
            </a:r>
          </a:p>
          <a:p>
            <a:endParaRPr lang="en-US" sz="2400" dirty="0">
              <a:solidFill>
                <a:srgbClr val="0000FF"/>
              </a:solidFill>
              <a:latin typeface="Arial" pitchFamily="34" charset="0"/>
              <a:cs typeface="Arial" pitchFamily="34" charset="0"/>
            </a:endParaRPr>
          </a:p>
          <a:p>
            <a:r>
              <a:rPr lang="en-US" sz="2400" dirty="0">
                <a:solidFill>
                  <a:srgbClr val="FF0000"/>
                </a:solidFill>
                <a:latin typeface="Arial" pitchFamily="34" charset="0"/>
                <a:cs typeface="Arial" pitchFamily="34" charset="0"/>
              </a:rPr>
              <a:t>This number is called the </a:t>
            </a:r>
            <a:r>
              <a:rPr lang="en-US" sz="2400" u="sng" dirty="0">
                <a:solidFill>
                  <a:srgbClr val="FF0000"/>
                </a:solidFill>
                <a:latin typeface="Arial" pitchFamily="34" charset="0"/>
                <a:cs typeface="Arial" pitchFamily="34" charset="0"/>
              </a:rPr>
              <a:t>mean</a:t>
            </a:r>
            <a:r>
              <a:rPr lang="en-US" sz="2400" dirty="0">
                <a:solidFill>
                  <a:srgbClr val="FF0000"/>
                </a:solidFill>
                <a:latin typeface="Arial" pitchFamily="34" charset="0"/>
                <a:cs typeface="Arial" pitchFamily="34" charset="0"/>
              </a:rPr>
              <a:t> (or average). It tells us that if you evenly distributed the tiles, each person would receive that number.</a:t>
            </a:r>
          </a:p>
          <a:p>
            <a:endParaRPr lang="en-US" sz="2400" dirty="0">
              <a:solidFill>
                <a:srgbClr val="FF0000"/>
              </a:solidFill>
              <a:latin typeface="Arial" pitchFamily="34" charset="0"/>
              <a:cs typeface="Arial" pitchFamily="34" charset="0"/>
            </a:endParaRPr>
          </a:p>
          <a:p>
            <a:r>
              <a:rPr lang="en-US" sz="2400" dirty="0">
                <a:solidFill>
                  <a:srgbClr val="0000FF"/>
                </a:solidFill>
                <a:latin typeface="Arial" pitchFamily="34" charset="0"/>
                <a:cs typeface="Arial" pitchFamily="34" charset="0"/>
              </a:rPr>
              <a:t>What is the significance of the number you found that shows two members with more tiles and two with less?</a:t>
            </a:r>
          </a:p>
          <a:p>
            <a:endParaRPr lang="en-US" sz="2400" dirty="0">
              <a:solidFill>
                <a:srgbClr val="0000FF"/>
              </a:solidFill>
              <a:latin typeface="Arial" pitchFamily="34" charset="0"/>
              <a:cs typeface="Arial" pitchFamily="34" charset="0"/>
            </a:endParaRPr>
          </a:p>
          <a:p>
            <a:r>
              <a:rPr lang="en-US" sz="2400" dirty="0">
                <a:solidFill>
                  <a:srgbClr val="FF0000"/>
                </a:solidFill>
                <a:latin typeface="Arial" pitchFamily="34" charset="0"/>
                <a:cs typeface="Arial" pitchFamily="34" charset="0"/>
              </a:rPr>
              <a:t>This number is called the </a:t>
            </a:r>
            <a:r>
              <a:rPr lang="en-US" sz="2400" u="sng" dirty="0">
                <a:solidFill>
                  <a:srgbClr val="FF0000"/>
                </a:solidFill>
                <a:latin typeface="Arial" pitchFamily="34" charset="0"/>
                <a:cs typeface="Arial" pitchFamily="34" charset="0"/>
              </a:rPr>
              <a:t>median</a:t>
            </a:r>
            <a:r>
              <a:rPr lang="en-US" sz="2400" dirty="0">
                <a:solidFill>
                  <a:srgbClr val="FF0000"/>
                </a:solidFill>
                <a:latin typeface="Arial" pitchFamily="34" charset="0"/>
                <a:cs typeface="Arial" pitchFamily="34" charset="0"/>
              </a:rPr>
              <a:t>. It is in the middle of the all the numbers. This number shows that no matter what each person received, half the group had more than that number and the other half had less.</a:t>
            </a:r>
          </a:p>
        </p:txBody>
      </p:sp>
      <p:sp>
        <p:nvSpPr>
          <p:cNvPr id="3" name="Rectangle 2"/>
          <p:cNvSpPr/>
          <p:nvPr/>
        </p:nvSpPr>
        <p:spPr>
          <a:xfrm>
            <a:off x="0" y="914400"/>
            <a:ext cx="9144000" cy="59436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en-US"/>
          </a:p>
        </p:txBody>
      </p:sp>
    </p:spTree>
    <p:extLst>
      <p:ext uri="{BB962C8B-B14F-4D97-AF65-F5344CB8AC3E}">
        <p14:creationId xmlns:p14="http://schemas.microsoft.com/office/powerpoint/2010/main" xmlns="" val="9720436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0" y="762000"/>
            <a:ext cx="9281160" cy="383556"/>
            <a:chOff x="0" y="1409700"/>
            <a:chExt cx="10312400" cy="642810"/>
          </a:xfrm>
        </p:grpSpPr>
        <p:cxnSp>
          <p:nvCxnSpPr>
            <p:cNvPr id="2" name="Straight Connector 1"/>
            <p:cNvCxnSpPr/>
            <p:nvPr/>
          </p:nvCxnSpPr>
          <p:spPr>
            <a:xfrm>
              <a:off x="38100" y="1409700"/>
              <a:ext cx="100711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536700"/>
              <a:ext cx="10312400" cy="515810"/>
            </a:xfrm>
            <a:prstGeom prst="rect">
              <a:avLst/>
            </a:prstGeom>
            <a:noFill/>
          </p:spPr>
          <p:txBody>
            <a:bodyPr vert="horz" rtlCol="0">
              <a:spAutoFit/>
            </a:bodyPr>
            <a:lstStyle/>
            <a:p>
              <a:pPr algn="ctr"/>
              <a:r>
                <a:rPr lang="en-US" sz="1400" dirty="0">
                  <a:solidFill>
                    <a:srgbClr val="0000FF"/>
                  </a:solidFill>
                  <a:latin typeface="Arial" pitchFamily="34" charset="0"/>
                  <a:cs typeface="Arial" pitchFamily="34" charset="0"/>
                </a:rPr>
                <a:t>0   10   20   30   40   50   60   70   80   90   100   110   120   130   140   150   160   170   180   190   200   210</a:t>
              </a:r>
            </a:p>
          </p:txBody>
        </p:sp>
      </p:grpSp>
      <p:sp>
        <p:nvSpPr>
          <p:cNvPr id="5" name="TextBox 4"/>
          <p:cNvSpPr txBox="1"/>
          <p:nvPr/>
        </p:nvSpPr>
        <p:spPr>
          <a:xfrm>
            <a:off x="45720" y="1561048"/>
            <a:ext cx="2423160" cy="4145530"/>
          </a:xfrm>
          <a:prstGeom prst="rect">
            <a:avLst/>
          </a:prstGeom>
          <a:noFill/>
        </p:spPr>
        <p:txBody>
          <a:bodyPr vert="horz" lIns="67556" tIns="33778" rIns="67556" bIns="33778" rtlCol="0">
            <a:spAutoFit/>
          </a:bodyPr>
          <a:lstStyle/>
          <a:p>
            <a:r>
              <a:rPr lang="en-US" sz="2000" dirty="0">
                <a:solidFill>
                  <a:srgbClr val="0000FF"/>
                </a:solidFill>
                <a:latin typeface="Arial" pitchFamily="34" charset="0"/>
                <a:cs typeface="Arial" pitchFamily="34" charset="0"/>
              </a:rPr>
              <a:t>Mean</a:t>
            </a:r>
          </a:p>
          <a:p>
            <a:endParaRPr lang="en-US" sz="2000" dirty="0">
              <a:solidFill>
                <a:srgbClr val="0000FF"/>
              </a:solidFill>
              <a:latin typeface="Arial" pitchFamily="34" charset="0"/>
              <a:cs typeface="Arial" pitchFamily="34" charset="0"/>
            </a:endParaRPr>
          </a:p>
          <a:p>
            <a:r>
              <a:rPr lang="en-US" sz="2000" dirty="0">
                <a:solidFill>
                  <a:srgbClr val="0000FF"/>
                </a:solidFill>
                <a:latin typeface="Arial" pitchFamily="34" charset="0"/>
                <a:cs typeface="Arial" pitchFamily="34" charset="0"/>
              </a:rPr>
              <a:t>Median</a:t>
            </a:r>
          </a:p>
          <a:p>
            <a:endParaRPr lang="en-US" sz="2000" dirty="0">
              <a:solidFill>
                <a:srgbClr val="0000FF"/>
              </a:solidFill>
              <a:latin typeface="Arial" pitchFamily="34" charset="0"/>
              <a:cs typeface="Arial" pitchFamily="34" charset="0"/>
            </a:endParaRPr>
          </a:p>
          <a:p>
            <a:r>
              <a:rPr lang="en-US" sz="2000" dirty="0">
                <a:solidFill>
                  <a:srgbClr val="0000FF"/>
                </a:solidFill>
                <a:latin typeface="Arial" pitchFamily="34" charset="0"/>
                <a:cs typeface="Arial" pitchFamily="34" charset="0"/>
              </a:rPr>
              <a:t>Range</a:t>
            </a:r>
          </a:p>
          <a:p>
            <a:endParaRPr lang="en-US" sz="2000" dirty="0">
              <a:solidFill>
                <a:srgbClr val="0000FF"/>
              </a:solidFill>
              <a:latin typeface="Arial" pitchFamily="34" charset="0"/>
              <a:cs typeface="Arial" pitchFamily="34" charset="0"/>
            </a:endParaRPr>
          </a:p>
          <a:p>
            <a:r>
              <a:rPr lang="en-US" sz="2000" dirty="0">
                <a:solidFill>
                  <a:srgbClr val="0000FF"/>
                </a:solidFill>
                <a:latin typeface="Arial" pitchFamily="34" charset="0"/>
                <a:cs typeface="Arial" pitchFamily="34" charset="0"/>
              </a:rPr>
              <a:t>Lower Quartile</a:t>
            </a:r>
          </a:p>
          <a:p>
            <a:r>
              <a:rPr lang="en-US" sz="2000" dirty="0">
                <a:solidFill>
                  <a:srgbClr val="0000FF"/>
                </a:solidFill>
                <a:latin typeface="Arial" pitchFamily="34" charset="0"/>
                <a:cs typeface="Arial" pitchFamily="34" charset="0"/>
              </a:rPr>
              <a:t> </a:t>
            </a:r>
          </a:p>
          <a:p>
            <a:r>
              <a:rPr lang="en-US" sz="2000" dirty="0">
                <a:solidFill>
                  <a:srgbClr val="0000FF"/>
                </a:solidFill>
                <a:latin typeface="Arial" pitchFamily="34" charset="0"/>
                <a:cs typeface="Arial" pitchFamily="34" charset="0"/>
              </a:rPr>
              <a:t>Upper Quartile</a:t>
            </a:r>
          </a:p>
          <a:p>
            <a:endParaRPr lang="en-US" sz="2000" dirty="0">
              <a:solidFill>
                <a:srgbClr val="0000FF"/>
              </a:solidFill>
              <a:latin typeface="Arial" pitchFamily="34" charset="0"/>
              <a:cs typeface="Arial" pitchFamily="34" charset="0"/>
            </a:endParaRPr>
          </a:p>
          <a:p>
            <a:r>
              <a:rPr lang="en-US" sz="2000" dirty="0">
                <a:solidFill>
                  <a:srgbClr val="0000FF"/>
                </a:solidFill>
                <a:latin typeface="Arial" pitchFamily="34" charset="0"/>
                <a:cs typeface="Arial" pitchFamily="34" charset="0"/>
              </a:rPr>
              <a:t>Interquartile Range</a:t>
            </a:r>
          </a:p>
          <a:p>
            <a:endParaRPr lang="en-US" sz="2000" dirty="0">
              <a:solidFill>
                <a:srgbClr val="0000FF"/>
              </a:solidFill>
              <a:latin typeface="Arial" pitchFamily="34" charset="0"/>
              <a:cs typeface="Arial" pitchFamily="34" charset="0"/>
            </a:endParaRPr>
          </a:p>
          <a:p>
            <a:r>
              <a:rPr lang="en-US" sz="2000" dirty="0">
                <a:solidFill>
                  <a:srgbClr val="0000FF"/>
                </a:solidFill>
                <a:latin typeface="Arial" pitchFamily="34" charset="0"/>
                <a:cs typeface="Arial" pitchFamily="34" charset="0"/>
              </a:rPr>
              <a:t>Outliers</a:t>
            </a:r>
          </a:p>
        </p:txBody>
      </p:sp>
      <p:grpSp>
        <p:nvGrpSpPr>
          <p:cNvPr id="11" name="Group 10"/>
          <p:cNvGrpSpPr/>
          <p:nvPr/>
        </p:nvGrpSpPr>
        <p:grpSpPr>
          <a:xfrm>
            <a:off x="2617470" y="1386758"/>
            <a:ext cx="1914982" cy="4446561"/>
            <a:chOff x="2908300" y="2324100"/>
            <a:chExt cx="2127758" cy="7452108"/>
          </a:xfrm>
        </p:grpSpPr>
        <p:sp>
          <p:nvSpPr>
            <p:cNvPr id="6" name="TextBox 5"/>
            <p:cNvSpPr txBox="1"/>
            <p:nvPr/>
          </p:nvSpPr>
          <p:spPr>
            <a:xfrm>
              <a:off x="2908300" y="2324100"/>
              <a:ext cx="2127758" cy="7452108"/>
            </a:xfrm>
            <a:prstGeom prst="rect">
              <a:avLst/>
            </a:prstGeom>
            <a:noFill/>
          </p:spPr>
          <p:txBody>
            <a:bodyPr vert="horz" rtlCol="0">
              <a:spAutoFit/>
            </a:bodyPr>
            <a:lstStyle/>
            <a:p>
              <a:r>
                <a:rPr lang="en-US" sz="2000" u="sng" dirty="0" smtClean="0">
                  <a:solidFill>
                    <a:srgbClr val="0000FF"/>
                  </a:solidFill>
                  <a:latin typeface="Arial" pitchFamily="34" charset="0"/>
                  <a:cs typeface="Arial" pitchFamily="34" charset="0"/>
                </a:rPr>
                <a:t>1500</a:t>
              </a:r>
              <a:r>
                <a:rPr lang="en-US" sz="2000" dirty="0" smtClean="0">
                  <a:solidFill>
                    <a:srgbClr val="0000FF"/>
                  </a:solidFill>
                  <a:latin typeface="Arial" pitchFamily="34" charset="0"/>
                  <a:cs typeface="Arial" pitchFamily="34" charset="0"/>
                </a:rPr>
                <a:t>  </a:t>
              </a:r>
              <a:r>
                <a:rPr lang="en-US" sz="2000" dirty="0">
                  <a:solidFill>
                    <a:srgbClr val="0000FF"/>
                  </a:solidFill>
                  <a:latin typeface="Arial" pitchFamily="34" charset="0"/>
                  <a:cs typeface="Arial" pitchFamily="34" charset="0"/>
                  <a:sym typeface="Symbol"/>
                </a:rPr>
                <a:t></a:t>
              </a:r>
              <a:r>
                <a:rPr lang="en-US" sz="2000" dirty="0" smtClean="0">
                  <a:solidFill>
                    <a:srgbClr val="0000FF"/>
                  </a:solidFill>
                  <a:latin typeface="Arial" pitchFamily="34" charset="0"/>
                  <a:cs typeface="Arial" pitchFamily="34" charset="0"/>
                </a:rPr>
                <a:t>136.26</a:t>
              </a:r>
              <a:endParaRPr lang="en-US" sz="2000" dirty="0">
                <a:solidFill>
                  <a:srgbClr val="0000FF"/>
                </a:solidFill>
                <a:latin typeface="Arial" pitchFamily="34" charset="0"/>
                <a:cs typeface="Arial" pitchFamily="34" charset="0"/>
              </a:endParaRPr>
            </a:p>
            <a:p>
              <a:endParaRPr lang="en-US" sz="2000" dirty="0">
                <a:solidFill>
                  <a:srgbClr val="0000FF"/>
                </a:solidFill>
                <a:latin typeface="Arial" pitchFamily="34" charset="0"/>
                <a:cs typeface="Arial" pitchFamily="34" charset="0"/>
              </a:endParaRPr>
            </a:p>
            <a:p>
              <a:endParaRPr lang="en-US" sz="2000" dirty="0">
                <a:solidFill>
                  <a:srgbClr val="0000FF"/>
                </a:solidFill>
                <a:latin typeface="Arial" pitchFamily="34" charset="0"/>
                <a:cs typeface="Arial" pitchFamily="34" charset="0"/>
              </a:endParaRPr>
            </a:p>
            <a:p>
              <a:r>
                <a:rPr lang="en-US" sz="2000" dirty="0">
                  <a:solidFill>
                    <a:srgbClr val="0000FF"/>
                  </a:solidFill>
                  <a:latin typeface="Arial" pitchFamily="34" charset="0"/>
                  <a:cs typeface="Arial" pitchFamily="34" charset="0"/>
                </a:rPr>
                <a:t>160</a:t>
              </a:r>
            </a:p>
            <a:p>
              <a:endParaRPr lang="en-US" sz="2000" dirty="0">
                <a:solidFill>
                  <a:srgbClr val="0000FF"/>
                </a:solidFill>
                <a:latin typeface="Arial" pitchFamily="34" charset="0"/>
                <a:cs typeface="Arial" pitchFamily="34" charset="0"/>
              </a:endParaRPr>
            </a:p>
            <a:p>
              <a:r>
                <a:rPr lang="en-US" sz="2000" dirty="0">
                  <a:solidFill>
                    <a:srgbClr val="0000FF"/>
                  </a:solidFill>
                  <a:latin typeface="Arial" pitchFamily="34" charset="0"/>
                  <a:cs typeface="Arial" pitchFamily="34" charset="0"/>
                </a:rPr>
                <a:t>210 </a:t>
              </a:r>
              <a:r>
                <a:rPr lang="en-US" sz="2000" dirty="0">
                  <a:solidFill>
                    <a:srgbClr val="0000FF"/>
                  </a:solidFill>
                  <a:latin typeface="Arial" pitchFamily="34" charset="0"/>
                  <a:cs typeface="Arial" pitchFamily="34" charset="0"/>
                  <a:sym typeface="Symbol"/>
                </a:rPr>
                <a:t></a:t>
              </a:r>
              <a:r>
                <a:rPr lang="en-US" sz="2000" dirty="0">
                  <a:solidFill>
                    <a:srgbClr val="0000FF"/>
                  </a:solidFill>
                  <a:latin typeface="Arial" pitchFamily="34" charset="0"/>
                  <a:cs typeface="Arial" pitchFamily="34" charset="0"/>
                </a:rPr>
                <a:t>10 = 200</a:t>
              </a:r>
            </a:p>
            <a:p>
              <a:r>
                <a:rPr lang="en-US" sz="2000" dirty="0">
                  <a:solidFill>
                    <a:srgbClr val="0000FF"/>
                  </a:solidFill>
                  <a:latin typeface="Arial" pitchFamily="34" charset="0"/>
                  <a:cs typeface="Arial" pitchFamily="34" charset="0"/>
                </a:rPr>
                <a:t> </a:t>
              </a:r>
            </a:p>
            <a:p>
              <a:r>
                <a:rPr lang="en-US" sz="2000" dirty="0">
                  <a:solidFill>
                    <a:srgbClr val="0000FF"/>
                  </a:solidFill>
                  <a:latin typeface="Arial" pitchFamily="34" charset="0"/>
                  <a:cs typeface="Arial" pitchFamily="34" charset="0"/>
                </a:rPr>
                <a:t>60</a:t>
              </a:r>
            </a:p>
            <a:p>
              <a:endParaRPr lang="en-US" sz="2000" dirty="0">
                <a:solidFill>
                  <a:srgbClr val="0000FF"/>
                </a:solidFill>
                <a:latin typeface="Arial" pitchFamily="34" charset="0"/>
                <a:cs typeface="Arial" pitchFamily="34" charset="0"/>
              </a:endParaRPr>
            </a:p>
            <a:p>
              <a:r>
                <a:rPr lang="en-US" sz="2000" dirty="0" smtClean="0">
                  <a:solidFill>
                    <a:srgbClr val="0000FF"/>
                  </a:solidFill>
                  <a:latin typeface="Arial" pitchFamily="34" charset="0"/>
                  <a:cs typeface="Arial" pitchFamily="34" charset="0"/>
                </a:rPr>
                <a:t>20</a:t>
              </a:r>
              <a:r>
                <a:rPr lang="en-US" sz="2000" dirty="0" smtClean="0">
                  <a:solidFill>
                    <a:srgbClr val="0000FF"/>
                  </a:solidFill>
                  <a:latin typeface="Arial" pitchFamily="34" charset="0"/>
                  <a:cs typeface="Arial" pitchFamily="34" charset="0"/>
                </a:rPr>
                <a:t>0</a:t>
              </a:r>
              <a:endParaRPr lang="en-US" sz="2000" dirty="0">
                <a:solidFill>
                  <a:srgbClr val="0000FF"/>
                </a:solidFill>
                <a:latin typeface="Arial" pitchFamily="34" charset="0"/>
                <a:cs typeface="Arial" pitchFamily="34" charset="0"/>
              </a:endParaRPr>
            </a:p>
            <a:p>
              <a:r>
                <a:rPr lang="en-US" sz="2000" dirty="0">
                  <a:solidFill>
                    <a:srgbClr val="0000FF"/>
                  </a:solidFill>
                  <a:latin typeface="Arial" pitchFamily="34" charset="0"/>
                  <a:cs typeface="Arial" pitchFamily="34" charset="0"/>
                </a:rPr>
                <a:t> </a:t>
              </a:r>
            </a:p>
            <a:p>
              <a:r>
                <a:rPr lang="en-US" sz="2000" dirty="0" smtClean="0">
                  <a:solidFill>
                    <a:srgbClr val="0000FF"/>
                  </a:solidFill>
                  <a:latin typeface="Arial" pitchFamily="34" charset="0"/>
                  <a:cs typeface="Arial" pitchFamily="34" charset="0"/>
                </a:rPr>
                <a:t>140</a:t>
              </a:r>
              <a:endParaRPr lang="en-US" sz="2000" dirty="0">
                <a:solidFill>
                  <a:srgbClr val="0000FF"/>
                </a:solidFill>
                <a:latin typeface="Arial" pitchFamily="34" charset="0"/>
                <a:cs typeface="Arial" pitchFamily="34" charset="0"/>
              </a:endParaRPr>
            </a:p>
            <a:p>
              <a:endParaRPr lang="en-US" sz="2000" dirty="0">
                <a:solidFill>
                  <a:srgbClr val="0000FF"/>
                </a:solidFill>
                <a:latin typeface="Arial" pitchFamily="34" charset="0"/>
                <a:cs typeface="Arial" pitchFamily="34" charset="0"/>
              </a:endParaRPr>
            </a:p>
            <a:p>
              <a:r>
                <a:rPr lang="en-US" sz="2000" dirty="0">
                  <a:solidFill>
                    <a:srgbClr val="0000FF"/>
                  </a:solidFill>
                  <a:latin typeface="Arial" pitchFamily="34" charset="0"/>
                  <a:cs typeface="Arial" pitchFamily="34" charset="0"/>
                </a:rPr>
                <a:t>10</a:t>
              </a:r>
            </a:p>
          </p:txBody>
        </p:sp>
        <p:sp>
          <p:nvSpPr>
            <p:cNvPr id="7" name="TextBox 6"/>
            <p:cNvSpPr txBox="1"/>
            <p:nvPr/>
          </p:nvSpPr>
          <p:spPr>
            <a:xfrm>
              <a:off x="3035300" y="2905201"/>
              <a:ext cx="838200" cy="670555"/>
            </a:xfrm>
            <a:prstGeom prst="rect">
              <a:avLst/>
            </a:prstGeom>
            <a:noFill/>
          </p:spPr>
          <p:txBody>
            <a:bodyPr vert="horz" rtlCol="0">
              <a:spAutoFit/>
            </a:bodyPr>
            <a:lstStyle/>
            <a:p>
              <a:r>
                <a:rPr lang="en-US" sz="2000" dirty="0" smtClean="0">
                  <a:solidFill>
                    <a:srgbClr val="0000FF"/>
                  </a:solidFill>
                  <a:latin typeface="Arial" pitchFamily="34" charset="0"/>
                  <a:cs typeface="Arial" pitchFamily="34" charset="0"/>
                </a:rPr>
                <a:t>11</a:t>
              </a:r>
              <a:endParaRPr lang="en-US" sz="2000" dirty="0">
                <a:solidFill>
                  <a:srgbClr val="0000FF"/>
                </a:solidFill>
                <a:latin typeface="Arial" pitchFamily="34" charset="0"/>
                <a:cs typeface="Arial" pitchFamily="34" charset="0"/>
              </a:endParaRPr>
            </a:p>
          </p:txBody>
        </p:sp>
      </p:grpSp>
      <p:sp>
        <p:nvSpPr>
          <p:cNvPr id="12" name="Freeform 11"/>
          <p:cNvSpPr/>
          <p:nvPr/>
        </p:nvSpPr>
        <p:spPr>
          <a:xfrm>
            <a:off x="2438400" y="1371600"/>
            <a:ext cx="2181975" cy="4401205"/>
          </a:xfrm>
          <a:custGeom>
            <a:avLst/>
            <a:gdLst/>
            <a:ahLst/>
            <a:cxnLst/>
            <a:rect l="0" t="0" r="0" b="0"/>
            <a:pathLst>
              <a:path w="2623313" h="4272789">
                <a:moveTo>
                  <a:pt x="0" y="0"/>
                </a:moveTo>
                <a:lnTo>
                  <a:pt x="2623312" y="0"/>
                </a:lnTo>
                <a:lnTo>
                  <a:pt x="2623312" y="4272788"/>
                </a:lnTo>
                <a:lnTo>
                  <a:pt x="0" y="4272788"/>
                </a:lnTo>
                <a:close/>
              </a:path>
            </a:pathLst>
          </a:custGeom>
          <a:gradFill flip="none" rotWithShape="1">
            <a:gsLst>
              <a:gs pos="0">
                <a:srgbClr val="000000"/>
              </a:gs>
              <a:gs pos="100000">
                <a:srgbClr val="FF6820"/>
              </a:gs>
            </a:gsLst>
            <a:lin ang="0" scaled="1"/>
            <a:tileRect/>
          </a:gra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7556" tIns="33778" rIns="67556" bIns="33778" rtlCol="0" anchor="ctr"/>
          <a:lstStyle/>
          <a:p>
            <a:pPr algn="ctr"/>
            <a:endParaRPr lang="en-US" sz="2000">
              <a:latin typeface="Arial" pitchFamily="34" charset="0"/>
              <a:cs typeface="Arial" pitchFamily="34" charset="0"/>
            </a:endParaRPr>
          </a:p>
        </p:txBody>
      </p:sp>
      <p:sp>
        <p:nvSpPr>
          <p:cNvPr id="13" name="TextBox 12"/>
          <p:cNvSpPr txBox="1"/>
          <p:nvPr/>
        </p:nvSpPr>
        <p:spPr>
          <a:xfrm>
            <a:off x="1920240" y="248234"/>
            <a:ext cx="3566160" cy="437548"/>
          </a:xfrm>
          <a:prstGeom prst="rect">
            <a:avLst/>
          </a:prstGeom>
          <a:noFill/>
        </p:spPr>
        <p:txBody>
          <a:bodyPr vert="horz" lIns="67556" tIns="33778" rIns="67556" bIns="33778" rtlCol="0">
            <a:spAutoFit/>
          </a:bodyPr>
          <a:lstStyle/>
          <a:p>
            <a:pPr algn="ctr"/>
            <a:r>
              <a:rPr lang="en-US" sz="2400">
                <a:solidFill>
                  <a:srgbClr val="0000FF"/>
                </a:solidFill>
                <a:latin typeface="Arial" pitchFamily="34" charset="0"/>
                <a:cs typeface="Arial" pitchFamily="34" charset="0"/>
              </a:rPr>
              <a:t>Calories from Candy</a:t>
            </a:r>
          </a:p>
        </p:txBody>
      </p:sp>
      <p:grpSp>
        <p:nvGrpSpPr>
          <p:cNvPr id="17" name="Group 16"/>
          <p:cNvGrpSpPr/>
          <p:nvPr/>
        </p:nvGrpSpPr>
        <p:grpSpPr>
          <a:xfrm>
            <a:off x="4652010" y="1144264"/>
            <a:ext cx="3958590" cy="3808736"/>
            <a:chOff x="5168900" y="1917701"/>
            <a:chExt cx="3886200" cy="6383161"/>
          </a:xfrm>
        </p:grpSpPr>
        <p:sp>
          <p:nvSpPr>
            <p:cNvPr id="14" name="TextBox 13"/>
            <p:cNvSpPr txBox="1"/>
            <p:nvPr/>
          </p:nvSpPr>
          <p:spPr>
            <a:xfrm>
              <a:off x="5168900" y="1917701"/>
              <a:ext cx="3886200" cy="5725500"/>
            </a:xfrm>
            <a:prstGeom prst="rect">
              <a:avLst/>
            </a:prstGeom>
            <a:noFill/>
          </p:spPr>
          <p:txBody>
            <a:bodyPr vert="horz" rtlCol="0">
              <a:spAutoFit/>
            </a:bodyPr>
            <a:lstStyle/>
            <a:p>
              <a:r>
                <a:rPr lang="en-US" sz="1800" dirty="0">
                  <a:solidFill>
                    <a:srgbClr val="0000FF"/>
                  </a:solidFill>
                  <a:latin typeface="Arial" pitchFamily="34" charset="0"/>
                  <a:cs typeface="Arial" pitchFamily="34" charset="0"/>
                </a:rPr>
                <a:t>      Candy	                  Calories</a:t>
              </a:r>
            </a:p>
            <a:p>
              <a:r>
                <a:rPr lang="en-US" sz="1800" dirty="0">
                  <a:solidFill>
                    <a:srgbClr val="0000FF"/>
                  </a:solidFill>
                  <a:latin typeface="Arial" pitchFamily="34" charset="0"/>
                  <a:cs typeface="Arial" pitchFamily="34" charset="0"/>
                </a:rPr>
                <a:t>Butterscotch Discs	          60</a:t>
              </a:r>
            </a:p>
            <a:p>
              <a:r>
                <a:rPr lang="en-US" sz="1800" dirty="0">
                  <a:solidFill>
                    <a:srgbClr val="0000FF"/>
                  </a:solidFill>
                  <a:latin typeface="Arial" pitchFamily="34" charset="0"/>
                  <a:cs typeface="Arial" pitchFamily="34" charset="0"/>
                </a:rPr>
                <a:t>Candy Corn	                   160</a:t>
              </a:r>
            </a:p>
            <a:p>
              <a:r>
                <a:rPr lang="en-US" sz="1800" dirty="0">
                  <a:solidFill>
                    <a:srgbClr val="0000FF"/>
                  </a:solidFill>
                  <a:latin typeface="Arial" pitchFamily="34" charset="0"/>
                  <a:cs typeface="Arial" pitchFamily="34" charset="0"/>
                </a:rPr>
                <a:t>Caramels	                   160</a:t>
              </a:r>
            </a:p>
            <a:p>
              <a:r>
                <a:rPr lang="en-US" sz="1800" dirty="0">
                  <a:solidFill>
                    <a:srgbClr val="0000FF"/>
                  </a:solidFill>
                  <a:latin typeface="Arial" pitchFamily="34" charset="0"/>
                  <a:cs typeface="Arial" pitchFamily="34" charset="0"/>
                </a:rPr>
                <a:t>Gum	                                10</a:t>
              </a:r>
            </a:p>
            <a:p>
              <a:r>
                <a:rPr lang="en-US" sz="1800" dirty="0">
                  <a:solidFill>
                    <a:srgbClr val="0000FF"/>
                  </a:solidFill>
                  <a:latin typeface="Arial" pitchFamily="34" charset="0"/>
                  <a:cs typeface="Arial" pitchFamily="34" charset="0"/>
                </a:rPr>
                <a:t>Dark Chocolate Bar	         200</a:t>
              </a:r>
            </a:p>
            <a:p>
              <a:r>
                <a:rPr lang="en-US" sz="1800" dirty="0">
                  <a:solidFill>
                    <a:srgbClr val="0000FF"/>
                  </a:solidFill>
                  <a:latin typeface="Arial" pitchFamily="34" charset="0"/>
                  <a:cs typeface="Arial" pitchFamily="34" charset="0"/>
                </a:rPr>
                <a:t>Gummy Bears	         130</a:t>
              </a:r>
            </a:p>
            <a:p>
              <a:r>
                <a:rPr lang="en-US" sz="1800" dirty="0">
                  <a:solidFill>
                    <a:srgbClr val="0000FF"/>
                  </a:solidFill>
                  <a:latin typeface="Arial" pitchFamily="34" charset="0"/>
                  <a:cs typeface="Arial" pitchFamily="34" charset="0"/>
                </a:rPr>
                <a:t>Jelly Beans	                    160</a:t>
              </a:r>
            </a:p>
            <a:p>
              <a:r>
                <a:rPr lang="en-US" sz="1800" dirty="0">
                  <a:solidFill>
                    <a:srgbClr val="0000FF"/>
                  </a:solidFill>
                  <a:latin typeface="Arial" pitchFamily="34" charset="0"/>
                  <a:cs typeface="Arial" pitchFamily="34" charset="0"/>
                </a:rPr>
                <a:t>Licorice Twists	         140</a:t>
              </a:r>
            </a:p>
            <a:p>
              <a:r>
                <a:rPr lang="en-US" sz="1800" dirty="0">
                  <a:solidFill>
                    <a:srgbClr val="0000FF"/>
                  </a:solidFill>
                  <a:latin typeface="Arial" pitchFamily="34" charset="0"/>
                  <a:cs typeface="Arial" pitchFamily="34" charset="0"/>
                </a:rPr>
                <a:t>Lollipop	                      60</a:t>
              </a:r>
            </a:p>
            <a:p>
              <a:r>
                <a:rPr lang="en-US" sz="1800" dirty="0">
                  <a:solidFill>
                    <a:srgbClr val="0000FF"/>
                  </a:solidFill>
                  <a:latin typeface="Arial" pitchFamily="34" charset="0"/>
                  <a:cs typeface="Arial" pitchFamily="34" charset="0"/>
                </a:rPr>
                <a:t>Milk Chocolate Almond    210</a:t>
              </a:r>
            </a:p>
            <a:p>
              <a:r>
                <a:rPr lang="en-US" sz="1800" dirty="0">
                  <a:solidFill>
                    <a:srgbClr val="0000FF"/>
                  </a:solidFill>
                  <a:latin typeface="Arial" pitchFamily="34" charset="0"/>
                  <a:cs typeface="Arial" pitchFamily="34" charset="0"/>
                </a:rPr>
                <a:t>Milk Chocolate	         </a:t>
              </a:r>
              <a:r>
                <a:rPr lang="en-US" sz="1800" dirty="0" smtClean="0">
                  <a:solidFill>
                    <a:srgbClr val="0000FF"/>
                  </a:solidFill>
                  <a:latin typeface="Arial" pitchFamily="34" charset="0"/>
                  <a:cs typeface="Arial" pitchFamily="34" charset="0"/>
                </a:rPr>
                <a:t>210</a:t>
              </a:r>
              <a:endParaRPr lang="en-US" sz="1800" dirty="0">
                <a:solidFill>
                  <a:srgbClr val="0000FF"/>
                </a:solidFill>
                <a:latin typeface="Arial" pitchFamily="34" charset="0"/>
                <a:cs typeface="Arial" pitchFamily="34" charset="0"/>
              </a:endParaRPr>
            </a:p>
          </p:txBody>
        </p:sp>
        <p:cxnSp>
          <p:nvCxnSpPr>
            <p:cNvPr id="15" name="Straight Connector 14"/>
            <p:cNvCxnSpPr/>
            <p:nvPr/>
          </p:nvCxnSpPr>
          <p:spPr>
            <a:xfrm>
              <a:off x="5181600" y="2426405"/>
              <a:ext cx="37592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633776" y="1917701"/>
              <a:ext cx="0" cy="6383161"/>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41883509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20040" y="914400"/>
            <a:ext cx="8503920" cy="806879"/>
          </a:xfrm>
          <a:prstGeom prst="rect">
            <a:avLst/>
          </a:prstGeom>
          <a:noFill/>
        </p:spPr>
        <p:txBody>
          <a:bodyPr vert="horz" lIns="67556" tIns="33778" rIns="67556" bIns="33778" rtlCol="0">
            <a:spAutoFit/>
          </a:bodyPr>
          <a:lstStyle/>
          <a:p>
            <a:pPr algn="ctr"/>
            <a:r>
              <a:rPr lang="en-US" sz="4800" b="1" dirty="0">
                <a:solidFill>
                  <a:srgbClr val="0000FF"/>
                </a:solidFill>
                <a:latin typeface="Arial" pitchFamily="34" charset="0"/>
                <a:cs typeface="Arial" pitchFamily="34" charset="0"/>
              </a:rPr>
              <a:t>Mean Absolute Deviation</a:t>
            </a:r>
          </a:p>
        </p:txBody>
      </p:sp>
      <p:grpSp>
        <p:nvGrpSpPr>
          <p:cNvPr id="4" name="Group 3"/>
          <p:cNvGrpSpPr/>
          <p:nvPr/>
        </p:nvGrpSpPr>
        <p:grpSpPr>
          <a:xfrm>
            <a:off x="6177654" y="2597921"/>
            <a:ext cx="1463040" cy="831080"/>
            <a:chOff x="6177654" y="2438400"/>
            <a:chExt cx="1463040" cy="831080"/>
          </a:xfrm>
        </p:grpSpPr>
        <p:sp>
          <p:nvSpPr>
            <p:cNvPr id="5" name="TextBox 4">
              <a:hlinkClick r:id="rId2" action="ppaction://hlinksldjump"/>
            </p:cNvPr>
            <p:cNvSpPr txBox="1"/>
            <p:nvPr/>
          </p:nvSpPr>
          <p:spPr>
            <a:xfrm>
              <a:off x="6177654" y="2451582"/>
              <a:ext cx="1463040" cy="806898"/>
            </a:xfrm>
            <a:prstGeom prst="rect">
              <a:avLst/>
            </a:prstGeom>
            <a:noFill/>
          </p:spPr>
          <p:txBody>
            <a:bodyPr vert="horz" lIns="67574" tIns="33787" rIns="67574" bIns="33787" rtlCol="0">
              <a:spAutoFit/>
            </a:bodyPr>
            <a:lstStyle/>
            <a:p>
              <a:pPr algn="ctr"/>
              <a:r>
                <a:rPr lang="en-US" sz="1600" i="1" dirty="0">
                  <a:solidFill>
                    <a:srgbClr val="0000FF"/>
                  </a:solidFill>
                  <a:latin typeface="Arial" pitchFamily="34" charset="0"/>
                  <a:cs typeface="Arial" pitchFamily="34" charset="0"/>
                </a:rPr>
                <a:t>Return to</a:t>
              </a:r>
            </a:p>
            <a:p>
              <a:pPr algn="ctr"/>
              <a:r>
                <a:rPr lang="en-US" sz="1600" i="1" dirty="0">
                  <a:solidFill>
                    <a:srgbClr val="0000FF"/>
                  </a:solidFill>
                  <a:latin typeface="Arial" pitchFamily="34" charset="0"/>
                  <a:cs typeface="Arial" pitchFamily="34" charset="0"/>
                </a:rPr>
                <a:t>Table of</a:t>
              </a:r>
            </a:p>
            <a:p>
              <a:pPr algn="ctr"/>
              <a:r>
                <a:rPr lang="en-US" sz="1600" i="1" dirty="0">
                  <a:solidFill>
                    <a:srgbClr val="0000FF"/>
                  </a:solidFill>
                  <a:latin typeface="Arial" pitchFamily="34" charset="0"/>
                  <a:cs typeface="Arial" pitchFamily="34" charset="0"/>
                </a:rPr>
                <a:t>Contents</a:t>
              </a:r>
            </a:p>
          </p:txBody>
        </p:sp>
        <p:sp>
          <p:nvSpPr>
            <p:cNvPr id="6" name="Freeform 5">
              <a:hlinkClick r:id="rId2" action="ppaction://hlinksldjump"/>
            </p:cNvPr>
            <p:cNvSpPr/>
            <p:nvPr/>
          </p:nvSpPr>
          <p:spPr>
            <a:xfrm>
              <a:off x="6276636" y="2438400"/>
              <a:ext cx="1336349" cy="831080"/>
            </a:xfrm>
            <a:custGeom>
              <a:avLst/>
              <a:gdLst/>
              <a:ahLst/>
              <a:cxnLst/>
              <a:rect l="0" t="0" r="0" b="0"/>
              <a:pathLst>
                <a:path w="1827024" h="530100">
                  <a:moveTo>
                    <a:pt x="0" y="0"/>
                  </a:moveTo>
                  <a:lnTo>
                    <a:pt x="1827023" y="0"/>
                  </a:lnTo>
                  <a:lnTo>
                    <a:pt x="1827023" y="530099"/>
                  </a:lnTo>
                  <a:lnTo>
                    <a:pt x="0" y="530099"/>
                  </a:lnTo>
                  <a:close/>
                </a:path>
              </a:pathLst>
            </a:custGeom>
            <a:solidFill>
              <a:schemeClr val="accent1">
                <a:alpha val="1000"/>
              </a:schemeClr>
            </a:solidFill>
            <a:ln w="38100"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9028" tIns="34514" rIns="69028" bIns="34514" anchor="ctr"/>
            <a:lstStyle/>
            <a:p>
              <a:pPr algn="ctr" defTabSz="805827">
                <a:defRPr/>
              </a:pPr>
              <a:endParaRPr lang="en-US" dirty="0">
                <a:solidFill>
                  <a:schemeClr val="tx1"/>
                </a:solidFill>
              </a:endParaRPr>
            </a:p>
          </p:txBody>
        </p:sp>
      </p:grpSp>
    </p:spTree>
    <p:extLst>
      <p:ext uri="{BB962C8B-B14F-4D97-AF65-F5344CB8AC3E}">
        <p14:creationId xmlns:p14="http://schemas.microsoft.com/office/powerpoint/2010/main" xmlns="" val="19315126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7150" y="45467"/>
            <a:ext cx="8983980" cy="4684864"/>
          </a:xfrm>
          <a:prstGeom prst="rect">
            <a:avLst/>
          </a:prstGeom>
          <a:noFill/>
        </p:spPr>
        <p:txBody>
          <a:bodyPr vert="horz" lIns="67556" tIns="33778" rIns="67556" bIns="33778" rtlCol="0">
            <a:spAutoFit/>
          </a:bodyPr>
          <a:lstStyle/>
          <a:p>
            <a:pPr algn="ctr"/>
            <a:r>
              <a:rPr lang="en-US" sz="3600" b="1" i="1" u="sng" dirty="0">
                <a:solidFill>
                  <a:srgbClr val="0000FF"/>
                </a:solidFill>
                <a:latin typeface="Arial" pitchFamily="34" charset="0"/>
                <a:cs typeface="Arial" pitchFamily="34" charset="0"/>
              </a:rPr>
              <a:t>Activity</a:t>
            </a:r>
          </a:p>
          <a:p>
            <a:endParaRPr lang="en-US" sz="2400" b="1" i="1" u="sng"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The table below shows the number of minutes eight friends have talked on their cell phones in one day. In your groups, answer the following questions.</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1.  Find the mean of the data.</a:t>
            </a:r>
          </a:p>
          <a:p>
            <a:pPr marL="457079" indent="-457079">
              <a:buAutoNum type="arabicPeriod" startAt="2"/>
            </a:pPr>
            <a:r>
              <a:rPr lang="en-US" sz="2400" b="1" dirty="0">
                <a:solidFill>
                  <a:srgbClr val="0000FF"/>
                </a:solidFill>
                <a:latin typeface="Arial" pitchFamily="34" charset="0"/>
                <a:cs typeface="Arial" pitchFamily="34" charset="0"/>
              </a:rPr>
              <a:t>What is the difference between the data value 52 and the</a:t>
            </a:r>
          </a:p>
          <a:p>
            <a:r>
              <a:rPr lang="en-US" sz="2400" b="1" dirty="0">
                <a:solidFill>
                  <a:srgbClr val="0000FF"/>
                </a:solidFill>
                <a:latin typeface="Arial" pitchFamily="34" charset="0"/>
                <a:cs typeface="Arial" pitchFamily="34" charset="0"/>
              </a:rPr>
              <a:t>      mean?</a:t>
            </a:r>
          </a:p>
          <a:p>
            <a:r>
              <a:rPr lang="en-US" sz="2400" b="1" dirty="0">
                <a:solidFill>
                  <a:srgbClr val="0000FF"/>
                </a:solidFill>
                <a:latin typeface="Arial" pitchFamily="34" charset="0"/>
                <a:cs typeface="Arial" pitchFamily="34" charset="0"/>
              </a:rPr>
              <a:t>3.  Which value is farthest from the mean?</a:t>
            </a:r>
          </a:p>
          <a:p>
            <a:pPr marL="457079" indent="-457079">
              <a:buAutoNum type="arabicPeriod" startAt="4"/>
            </a:pPr>
            <a:r>
              <a:rPr lang="en-US" sz="2400" b="1" dirty="0">
                <a:solidFill>
                  <a:srgbClr val="0000FF"/>
                </a:solidFill>
                <a:latin typeface="Arial" pitchFamily="34" charset="0"/>
                <a:cs typeface="Arial" pitchFamily="34" charset="0"/>
              </a:rPr>
              <a:t>Overall, are the data values close to the mean or far away</a:t>
            </a:r>
          </a:p>
          <a:p>
            <a:r>
              <a:rPr lang="en-US" sz="2400" b="1" dirty="0">
                <a:solidFill>
                  <a:srgbClr val="0000FF"/>
                </a:solidFill>
                <a:latin typeface="Arial" pitchFamily="34" charset="0"/>
                <a:cs typeface="Arial" pitchFamily="34" charset="0"/>
              </a:rPr>
              <a:t>      from the mean? Explain.</a:t>
            </a:r>
          </a:p>
        </p:txBody>
      </p:sp>
      <p:graphicFrame>
        <p:nvGraphicFramePr>
          <p:cNvPr id="3" name="Table 2"/>
          <p:cNvGraphicFramePr>
            <a:graphicFrameLocks noGrp="1"/>
          </p:cNvGraphicFramePr>
          <p:nvPr>
            <p:extLst>
              <p:ext uri="{D42A27DB-BD31-4B8C-83A1-F6EECF244321}">
                <p14:modId xmlns:p14="http://schemas.microsoft.com/office/powerpoint/2010/main" xmlns="" val="93445478"/>
              </p:ext>
            </p:extLst>
          </p:nvPr>
        </p:nvGraphicFramePr>
        <p:xfrm>
          <a:off x="1360169" y="5428724"/>
          <a:ext cx="6400800" cy="591076"/>
        </p:xfrm>
        <a:graphic>
          <a:graphicData uri="http://schemas.openxmlformats.org/drawingml/2006/table">
            <a:tbl>
              <a:tblPr firstRow="1" bandRow="1">
                <a:tableStyleId>{5C22544A-7EE6-4342-B048-85BDC9FD1C3A}</a:tableStyleId>
              </a:tblPr>
              <a:tblGrid>
                <a:gridCol w="1600200"/>
                <a:gridCol w="1600200"/>
                <a:gridCol w="1600200"/>
                <a:gridCol w="1600200"/>
              </a:tblGrid>
              <a:tr h="303116">
                <a:tc>
                  <a:txBody>
                    <a:bodyPr/>
                    <a:lstStyle/>
                    <a:p>
                      <a:pPr algn="ctr"/>
                      <a:r>
                        <a:rPr lang="en-US" sz="1200" b="0" i="0" u="none" baseline="0" dirty="0" smtClean="0">
                          <a:solidFill>
                            <a:srgbClr val="000000"/>
                          </a:solidFill>
                          <a:latin typeface="Times New Roman - 20"/>
                        </a:rPr>
                        <a:t>52</a:t>
                      </a:r>
                      <a:endParaRPr lang="en-US" sz="1200" b="0" i="0" u="none" baseline="0" dirty="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200" b="0" i="0" u="none" baseline="0" smtClean="0">
                          <a:solidFill>
                            <a:srgbClr val="000000"/>
                          </a:solidFill>
                          <a:latin typeface="Times New Roman - 20"/>
                        </a:rPr>
                        <a:t>48</a:t>
                      </a:r>
                      <a:endParaRPr lang="en-US" sz="1200" b="0" i="0" u="none" baseline="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200" b="0" i="0" u="none" baseline="0" smtClean="0">
                          <a:solidFill>
                            <a:srgbClr val="000000"/>
                          </a:solidFill>
                          <a:latin typeface="Times New Roman - 20"/>
                        </a:rPr>
                        <a:t>60</a:t>
                      </a:r>
                      <a:endParaRPr lang="en-US" sz="1200" b="0" i="0" u="none" baseline="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200" b="0" i="0" u="none" baseline="0" smtClean="0">
                          <a:solidFill>
                            <a:srgbClr val="000000"/>
                          </a:solidFill>
                          <a:latin typeface="Times New Roman - 20"/>
                        </a:rPr>
                        <a:t>55</a:t>
                      </a:r>
                      <a:endParaRPr lang="en-US" sz="1200" b="0" i="0" u="none" baseline="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287960">
                <a:tc>
                  <a:txBody>
                    <a:bodyPr/>
                    <a:lstStyle/>
                    <a:p>
                      <a:pPr algn="ctr"/>
                      <a:r>
                        <a:rPr lang="en-US" sz="1200" b="0" i="0" u="none" baseline="0" dirty="0" smtClean="0">
                          <a:solidFill>
                            <a:srgbClr val="000000"/>
                          </a:solidFill>
                          <a:latin typeface="Times New Roman - 20"/>
                        </a:rPr>
                        <a:t>59</a:t>
                      </a:r>
                      <a:endParaRPr lang="en-US" sz="1200" b="0" i="0" u="none" baseline="0" dirty="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200" b="0" i="0" u="none" baseline="0" dirty="0" smtClean="0">
                          <a:solidFill>
                            <a:srgbClr val="000000"/>
                          </a:solidFill>
                          <a:latin typeface="Times New Roman - 20"/>
                        </a:rPr>
                        <a:t>54</a:t>
                      </a:r>
                      <a:endParaRPr lang="en-US" sz="1200" b="0" i="0" u="none" baseline="0" dirty="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200" b="0" i="0" u="none" baseline="0" dirty="0" smtClean="0">
                          <a:solidFill>
                            <a:srgbClr val="000000"/>
                          </a:solidFill>
                          <a:latin typeface="Times New Roman - 20"/>
                        </a:rPr>
                        <a:t>58</a:t>
                      </a:r>
                      <a:endParaRPr lang="en-US" sz="1200" b="0" i="0" u="none" baseline="0" dirty="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200" b="0" i="0" u="none" baseline="0" dirty="0" smtClean="0">
                          <a:solidFill>
                            <a:srgbClr val="000000"/>
                          </a:solidFill>
                          <a:latin typeface="Times New Roman - 20"/>
                        </a:rPr>
                        <a:t>62</a:t>
                      </a:r>
                      <a:endParaRPr lang="en-US" sz="1200" b="0" i="0" u="none" baseline="0" dirty="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sp>
        <p:nvSpPr>
          <p:cNvPr id="4" name="TextBox 3"/>
          <p:cNvSpPr txBox="1"/>
          <p:nvPr/>
        </p:nvSpPr>
        <p:spPr>
          <a:xfrm>
            <a:off x="2514602" y="4966051"/>
            <a:ext cx="4453890" cy="437548"/>
          </a:xfrm>
          <a:prstGeom prst="rect">
            <a:avLst/>
          </a:prstGeom>
          <a:noFill/>
        </p:spPr>
        <p:txBody>
          <a:bodyPr vert="horz" wrap="square" lIns="67556" tIns="33778" rIns="67556" bIns="33778" rtlCol="0">
            <a:spAutoFit/>
          </a:bodyPr>
          <a:lstStyle/>
          <a:p>
            <a:r>
              <a:rPr lang="en-US" sz="2400" b="1" i="1" u="sng" dirty="0">
                <a:solidFill>
                  <a:srgbClr val="0000FF"/>
                </a:solidFill>
                <a:latin typeface="Arial" pitchFamily="34" charset="0"/>
                <a:cs typeface="Arial" pitchFamily="34" charset="0"/>
              </a:rPr>
              <a:t>Phone Usage (Minutes)</a:t>
            </a:r>
          </a:p>
        </p:txBody>
      </p:sp>
    </p:spTree>
    <p:extLst>
      <p:ext uri="{BB962C8B-B14F-4D97-AF65-F5344CB8AC3E}">
        <p14:creationId xmlns:p14="http://schemas.microsoft.com/office/powerpoint/2010/main" xmlns="" val="98799389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71450" y="358299"/>
            <a:ext cx="8938260" cy="806879"/>
          </a:xfrm>
          <a:prstGeom prst="rect">
            <a:avLst/>
          </a:prstGeom>
          <a:noFill/>
        </p:spPr>
        <p:txBody>
          <a:bodyPr vert="horz" lIns="67556" tIns="33778" rIns="67556" bIns="33778" rtlCol="0">
            <a:spAutoFit/>
          </a:bodyPr>
          <a:lstStyle/>
          <a:p>
            <a:r>
              <a:rPr lang="en-US" sz="2400" b="1" dirty="0">
                <a:solidFill>
                  <a:srgbClr val="0000FF"/>
                </a:solidFill>
                <a:latin typeface="Arial" pitchFamily="34" charset="0"/>
                <a:cs typeface="Arial" pitchFamily="34" charset="0"/>
              </a:rPr>
              <a:t>The </a:t>
            </a:r>
            <a:r>
              <a:rPr lang="en-US" sz="2400" b="1" u="sng" dirty="0">
                <a:solidFill>
                  <a:srgbClr val="0000FF"/>
                </a:solidFill>
                <a:latin typeface="Arial" pitchFamily="34" charset="0"/>
                <a:cs typeface="Arial" pitchFamily="34" charset="0"/>
              </a:rPr>
              <a:t>mean absolute deviation</a:t>
            </a:r>
            <a:r>
              <a:rPr lang="en-US" sz="2400" b="1" dirty="0">
                <a:solidFill>
                  <a:srgbClr val="0000FF"/>
                </a:solidFill>
                <a:latin typeface="Arial" pitchFamily="34" charset="0"/>
                <a:cs typeface="Arial" pitchFamily="34" charset="0"/>
              </a:rPr>
              <a:t> of a set of data is the average distance between each data value and the mean.</a:t>
            </a:r>
          </a:p>
        </p:txBody>
      </p:sp>
      <p:sp>
        <p:nvSpPr>
          <p:cNvPr id="3" name="TextBox 2"/>
          <p:cNvSpPr txBox="1"/>
          <p:nvPr/>
        </p:nvSpPr>
        <p:spPr>
          <a:xfrm>
            <a:off x="114300" y="1267649"/>
            <a:ext cx="8938260" cy="3761534"/>
          </a:xfrm>
          <a:prstGeom prst="rect">
            <a:avLst/>
          </a:prstGeom>
          <a:noFill/>
        </p:spPr>
        <p:txBody>
          <a:bodyPr vert="horz" lIns="67556" tIns="33778" rIns="67556" bIns="33778" rtlCol="0">
            <a:spAutoFit/>
          </a:bodyPr>
          <a:lstStyle/>
          <a:p>
            <a:r>
              <a:rPr lang="en-US" sz="2400" b="1" u="sng" dirty="0">
                <a:solidFill>
                  <a:srgbClr val="0000FF"/>
                </a:solidFill>
                <a:latin typeface="Arial" pitchFamily="34" charset="0"/>
                <a:cs typeface="Arial" pitchFamily="34" charset="0"/>
              </a:rPr>
              <a:t>Steps</a:t>
            </a:r>
          </a:p>
          <a:p>
            <a:endParaRPr lang="en-US" sz="2400" b="1" u="sng"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1.  Find the mean.</a:t>
            </a:r>
          </a:p>
          <a:p>
            <a:r>
              <a:rPr lang="en-US" sz="2400" b="1" dirty="0">
                <a:solidFill>
                  <a:srgbClr val="0000FF"/>
                </a:solidFill>
                <a:latin typeface="Arial" pitchFamily="34" charset="0"/>
                <a:cs typeface="Arial" pitchFamily="34" charset="0"/>
              </a:rPr>
              <a:t>2.  Find the distance between each data value and the mean.</a:t>
            </a:r>
          </a:p>
          <a:p>
            <a:r>
              <a:rPr lang="en-US" sz="2400" b="1" dirty="0">
                <a:solidFill>
                  <a:srgbClr val="0000FF"/>
                </a:solidFill>
                <a:latin typeface="Arial" pitchFamily="34" charset="0"/>
                <a:cs typeface="Arial" pitchFamily="34" charset="0"/>
              </a:rPr>
              <a:t>     That is, find the absolute value of the difference between</a:t>
            </a:r>
          </a:p>
          <a:p>
            <a:r>
              <a:rPr lang="en-US" sz="2400" b="1" dirty="0">
                <a:solidFill>
                  <a:srgbClr val="0000FF"/>
                </a:solidFill>
                <a:latin typeface="Arial" pitchFamily="34" charset="0"/>
                <a:cs typeface="Arial" pitchFamily="34" charset="0"/>
              </a:rPr>
              <a:t>     each data value and the mean.</a:t>
            </a:r>
          </a:p>
          <a:p>
            <a:r>
              <a:rPr lang="en-US" sz="2400" b="1" dirty="0">
                <a:solidFill>
                  <a:srgbClr val="0000FF"/>
                </a:solidFill>
                <a:latin typeface="Arial" pitchFamily="34" charset="0"/>
                <a:cs typeface="Arial" pitchFamily="34" charset="0"/>
              </a:rPr>
              <a:t>3.  Find the average of those differences.</a:t>
            </a:r>
          </a:p>
          <a:p>
            <a:endParaRPr lang="en-US" sz="2400" b="1" dirty="0">
              <a:solidFill>
                <a:srgbClr val="0000FF"/>
              </a:solidFill>
              <a:latin typeface="Arial" pitchFamily="34" charset="0"/>
              <a:cs typeface="Arial" pitchFamily="34" charset="0"/>
            </a:endParaRP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*HINT: Use a table to help you organize your data.</a:t>
            </a:r>
          </a:p>
        </p:txBody>
      </p:sp>
    </p:spTree>
    <p:extLst>
      <p:ext uri="{BB962C8B-B14F-4D97-AF65-F5344CB8AC3E}">
        <p14:creationId xmlns:p14="http://schemas.microsoft.com/office/powerpoint/2010/main" xmlns="" val="191577787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99112" y="368792"/>
            <a:ext cx="8340090" cy="1176211"/>
          </a:xfrm>
          <a:prstGeom prst="rect">
            <a:avLst/>
          </a:prstGeom>
          <a:noFill/>
        </p:spPr>
        <p:txBody>
          <a:bodyPr vert="horz" wrap="square" lIns="67556" tIns="33778" rIns="67556" bIns="33778" rtlCol="0">
            <a:spAutoFit/>
          </a:bodyPr>
          <a:lstStyle/>
          <a:p>
            <a:r>
              <a:rPr lang="en-US" sz="2400" b="1" dirty="0">
                <a:solidFill>
                  <a:srgbClr val="0000FF"/>
                </a:solidFill>
                <a:latin typeface="Arial" pitchFamily="34" charset="0"/>
                <a:cs typeface="Arial" pitchFamily="34" charset="0"/>
              </a:rPr>
              <a:t>Let's continue with the "Phone Usage" example.</a:t>
            </a:r>
          </a:p>
          <a:p>
            <a:r>
              <a:rPr lang="en-US" sz="2400" b="1" dirty="0">
                <a:solidFill>
                  <a:srgbClr val="0000FF"/>
                </a:solidFill>
                <a:latin typeface="Arial" pitchFamily="34" charset="0"/>
                <a:cs typeface="Arial" pitchFamily="34" charset="0"/>
              </a:rPr>
              <a:t>Step 1 - We already found the mean of the data is 56.</a:t>
            </a:r>
          </a:p>
          <a:p>
            <a:r>
              <a:rPr lang="en-US" sz="2400" b="1" dirty="0">
                <a:solidFill>
                  <a:srgbClr val="0000FF"/>
                </a:solidFill>
                <a:latin typeface="Arial" pitchFamily="34" charset="0"/>
                <a:cs typeface="Arial" pitchFamily="34" charset="0"/>
              </a:rPr>
              <a:t>Step 2 - Now create a table to find the differences.</a:t>
            </a:r>
          </a:p>
        </p:txBody>
      </p:sp>
      <p:graphicFrame>
        <p:nvGraphicFramePr>
          <p:cNvPr id="3" name="Table 2"/>
          <p:cNvGraphicFramePr>
            <a:graphicFrameLocks noGrp="1"/>
          </p:cNvGraphicFramePr>
          <p:nvPr>
            <p:extLst>
              <p:ext uri="{D42A27DB-BD31-4B8C-83A1-F6EECF244321}">
                <p14:modId xmlns:p14="http://schemas.microsoft.com/office/powerpoint/2010/main" xmlns="" val="1291850799"/>
              </p:ext>
            </p:extLst>
          </p:nvPr>
        </p:nvGraphicFramePr>
        <p:xfrm>
          <a:off x="1371599" y="3290073"/>
          <a:ext cx="6400800" cy="2424928"/>
        </p:xfrm>
        <a:graphic>
          <a:graphicData uri="http://schemas.openxmlformats.org/drawingml/2006/table">
            <a:tbl>
              <a:tblPr firstRow="1" bandRow="1">
                <a:tableStyleId>{5C22544A-7EE6-4342-B048-85BDC9FD1C3A}</a:tableStyleId>
              </a:tblPr>
              <a:tblGrid>
                <a:gridCol w="3200400"/>
                <a:gridCol w="3200400"/>
              </a:tblGrid>
              <a:tr h="303116">
                <a:tc>
                  <a:txBody>
                    <a:bodyPr/>
                    <a:lstStyle/>
                    <a:p>
                      <a:pPr algn="ctr"/>
                      <a:r>
                        <a:rPr lang="en-US" sz="1200" b="0" i="0" u="none" baseline="0" dirty="0" smtClean="0">
                          <a:solidFill>
                            <a:srgbClr val="000000"/>
                          </a:solidFill>
                          <a:latin typeface="Times New Roman - 20"/>
                        </a:rPr>
                        <a:t>48</a:t>
                      </a:r>
                      <a:endParaRPr lang="en-US" sz="1200" b="0" i="0" u="none" baseline="0" dirty="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200" b="0" i="0" u="none" baseline="0" smtClean="0">
                          <a:solidFill>
                            <a:srgbClr val="000000"/>
                          </a:solidFill>
                          <a:latin typeface="Times New Roman - 20"/>
                        </a:rPr>
                        <a:t>8</a:t>
                      </a:r>
                      <a:endParaRPr lang="en-US" sz="1200" b="0" i="0" u="none" baseline="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03116">
                <a:tc>
                  <a:txBody>
                    <a:bodyPr/>
                    <a:lstStyle/>
                    <a:p>
                      <a:pPr algn="ctr"/>
                      <a:r>
                        <a:rPr lang="en-US" sz="1200" b="0" i="0" u="none" baseline="0" dirty="0" smtClean="0">
                          <a:solidFill>
                            <a:srgbClr val="000000"/>
                          </a:solidFill>
                          <a:latin typeface="Times New Roman - 20"/>
                        </a:rPr>
                        <a:t>52</a:t>
                      </a:r>
                      <a:endParaRPr lang="en-US" sz="1200" b="0" i="0" u="none" baseline="0" dirty="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200" b="0" i="0" u="none" baseline="0" smtClean="0">
                          <a:solidFill>
                            <a:srgbClr val="000000"/>
                          </a:solidFill>
                          <a:latin typeface="Times New Roman - 20"/>
                        </a:rPr>
                        <a:t>4</a:t>
                      </a:r>
                      <a:endParaRPr lang="en-US" sz="1200" b="0" i="0" u="none" baseline="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03116">
                <a:tc>
                  <a:txBody>
                    <a:bodyPr/>
                    <a:lstStyle/>
                    <a:p>
                      <a:pPr algn="ctr"/>
                      <a:r>
                        <a:rPr lang="en-US" sz="1200" b="0" i="0" u="none" baseline="0" dirty="0" smtClean="0">
                          <a:solidFill>
                            <a:srgbClr val="000000"/>
                          </a:solidFill>
                          <a:latin typeface="Times New Roman - 20"/>
                        </a:rPr>
                        <a:t>54</a:t>
                      </a:r>
                      <a:endParaRPr lang="en-US" sz="1200" b="0" i="0" u="none" baseline="0" dirty="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200" b="0" i="0" u="none" baseline="0" smtClean="0">
                          <a:solidFill>
                            <a:srgbClr val="000000"/>
                          </a:solidFill>
                          <a:latin typeface="Times New Roman - 20"/>
                        </a:rPr>
                        <a:t>2</a:t>
                      </a:r>
                      <a:endParaRPr lang="en-US" sz="1200" b="0" i="0" u="none" baseline="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03116">
                <a:tc>
                  <a:txBody>
                    <a:bodyPr/>
                    <a:lstStyle/>
                    <a:p>
                      <a:pPr algn="ctr"/>
                      <a:r>
                        <a:rPr lang="en-US" sz="1200" b="0" i="0" u="none" baseline="0" dirty="0" smtClean="0">
                          <a:solidFill>
                            <a:srgbClr val="000000"/>
                          </a:solidFill>
                          <a:latin typeface="Times New Roman - 20"/>
                        </a:rPr>
                        <a:t>55</a:t>
                      </a:r>
                      <a:endParaRPr lang="en-US" sz="1200" b="0" i="0" u="none" baseline="0" dirty="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200" b="0" i="0" u="none" baseline="0" smtClean="0">
                          <a:solidFill>
                            <a:srgbClr val="000000"/>
                          </a:solidFill>
                          <a:latin typeface="Times New Roman - 20"/>
                        </a:rPr>
                        <a:t>1</a:t>
                      </a:r>
                      <a:endParaRPr lang="en-US" sz="1200" b="0" i="0" u="none" baseline="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03116">
                <a:tc>
                  <a:txBody>
                    <a:bodyPr/>
                    <a:lstStyle/>
                    <a:p>
                      <a:pPr algn="ctr"/>
                      <a:r>
                        <a:rPr lang="en-US" sz="1200" b="0" i="0" u="none" baseline="0" dirty="0" smtClean="0">
                          <a:solidFill>
                            <a:srgbClr val="000000"/>
                          </a:solidFill>
                          <a:latin typeface="Times New Roman - 20"/>
                        </a:rPr>
                        <a:t>58</a:t>
                      </a:r>
                      <a:endParaRPr lang="en-US" sz="1200" b="0" i="0" u="none" baseline="0" dirty="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200" b="0" i="0" u="none" baseline="0" smtClean="0">
                          <a:solidFill>
                            <a:srgbClr val="000000"/>
                          </a:solidFill>
                          <a:latin typeface="Times New Roman - 20"/>
                        </a:rPr>
                        <a:t>2</a:t>
                      </a:r>
                      <a:endParaRPr lang="en-US" sz="1200" b="0" i="0" u="none" baseline="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03116">
                <a:tc>
                  <a:txBody>
                    <a:bodyPr/>
                    <a:lstStyle/>
                    <a:p>
                      <a:pPr algn="ctr"/>
                      <a:r>
                        <a:rPr lang="en-US" sz="1200" b="0" i="0" u="none" baseline="0" dirty="0" smtClean="0">
                          <a:solidFill>
                            <a:srgbClr val="000000"/>
                          </a:solidFill>
                          <a:latin typeface="Times New Roman - 20"/>
                        </a:rPr>
                        <a:t>59</a:t>
                      </a:r>
                      <a:endParaRPr lang="en-US" sz="1200" b="0" i="0" u="none" baseline="0" dirty="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200" b="0" i="0" u="none" baseline="0" smtClean="0">
                          <a:solidFill>
                            <a:srgbClr val="000000"/>
                          </a:solidFill>
                          <a:latin typeface="Times New Roman - 20"/>
                        </a:rPr>
                        <a:t>3</a:t>
                      </a:r>
                      <a:endParaRPr lang="en-US" sz="1200" b="0" i="0" u="none" baseline="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03116">
                <a:tc>
                  <a:txBody>
                    <a:bodyPr/>
                    <a:lstStyle/>
                    <a:p>
                      <a:pPr algn="ctr"/>
                      <a:r>
                        <a:rPr lang="en-US" sz="1200" b="0" i="0" u="none" baseline="0" dirty="0" smtClean="0">
                          <a:solidFill>
                            <a:srgbClr val="000000"/>
                          </a:solidFill>
                          <a:latin typeface="Times New Roman - 20"/>
                        </a:rPr>
                        <a:t>60</a:t>
                      </a:r>
                      <a:endParaRPr lang="en-US" sz="1200" b="0" i="0" u="none" baseline="0" dirty="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200" b="0" i="0" u="none" baseline="0" smtClean="0">
                          <a:solidFill>
                            <a:srgbClr val="000000"/>
                          </a:solidFill>
                          <a:latin typeface="Times New Roman - 20"/>
                        </a:rPr>
                        <a:t>4</a:t>
                      </a:r>
                      <a:endParaRPr lang="en-US" sz="1200" b="0" i="0" u="none" baseline="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03116">
                <a:tc>
                  <a:txBody>
                    <a:bodyPr/>
                    <a:lstStyle/>
                    <a:p>
                      <a:pPr algn="ctr"/>
                      <a:r>
                        <a:rPr lang="en-US" sz="1200" b="0" i="0" u="none" baseline="0" dirty="0" smtClean="0">
                          <a:solidFill>
                            <a:srgbClr val="000000"/>
                          </a:solidFill>
                          <a:latin typeface="Times New Roman - 20"/>
                        </a:rPr>
                        <a:t>62</a:t>
                      </a:r>
                      <a:endParaRPr lang="en-US" sz="1200" b="0" i="0" u="none" baseline="0" dirty="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200" b="0" i="0" u="none" baseline="0" dirty="0" smtClean="0">
                          <a:solidFill>
                            <a:srgbClr val="000000"/>
                          </a:solidFill>
                          <a:latin typeface="Times New Roman - 20"/>
                        </a:rPr>
                        <a:t>6</a:t>
                      </a:r>
                      <a:endParaRPr lang="en-US" sz="1200" b="0" i="0" u="none" baseline="0" dirty="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sp>
        <p:nvSpPr>
          <p:cNvPr id="4" name="TextBox 3"/>
          <p:cNvSpPr txBox="1"/>
          <p:nvPr/>
        </p:nvSpPr>
        <p:spPr>
          <a:xfrm>
            <a:off x="2274570" y="2571856"/>
            <a:ext cx="1737360" cy="375992"/>
          </a:xfrm>
          <a:prstGeom prst="rect">
            <a:avLst/>
          </a:prstGeom>
          <a:noFill/>
        </p:spPr>
        <p:txBody>
          <a:bodyPr vert="horz" lIns="67556" tIns="33778" rIns="67556" bIns="33778" rtlCol="0">
            <a:spAutoFit/>
          </a:bodyPr>
          <a:lstStyle/>
          <a:p>
            <a:r>
              <a:rPr lang="en-US" sz="2000" i="1" dirty="0">
                <a:solidFill>
                  <a:srgbClr val="0000FF"/>
                </a:solidFill>
                <a:latin typeface="Arial" pitchFamily="34" charset="0"/>
                <a:cs typeface="Arial" pitchFamily="34" charset="0"/>
              </a:rPr>
              <a:t>Data Value</a:t>
            </a:r>
          </a:p>
        </p:txBody>
      </p:sp>
      <p:sp>
        <p:nvSpPr>
          <p:cNvPr id="5" name="TextBox 4"/>
          <p:cNvSpPr txBox="1"/>
          <p:nvPr/>
        </p:nvSpPr>
        <p:spPr>
          <a:xfrm>
            <a:off x="4857750" y="2177805"/>
            <a:ext cx="3268980" cy="991545"/>
          </a:xfrm>
          <a:prstGeom prst="rect">
            <a:avLst/>
          </a:prstGeom>
          <a:noFill/>
        </p:spPr>
        <p:txBody>
          <a:bodyPr vert="horz" lIns="67556" tIns="33778" rIns="67556" bIns="33778" rtlCol="0">
            <a:spAutoFit/>
          </a:bodyPr>
          <a:lstStyle/>
          <a:p>
            <a:r>
              <a:rPr lang="en-US" sz="2000" i="1" dirty="0">
                <a:solidFill>
                  <a:srgbClr val="0000FF"/>
                </a:solidFill>
                <a:latin typeface="Arial" pitchFamily="34" charset="0"/>
                <a:cs typeface="Arial" pitchFamily="34" charset="0"/>
              </a:rPr>
              <a:t>Absolute Value of the Difference</a:t>
            </a:r>
          </a:p>
          <a:p>
            <a:r>
              <a:rPr lang="en-US" sz="2000" i="1" dirty="0">
                <a:solidFill>
                  <a:srgbClr val="0000FF"/>
                </a:solidFill>
                <a:latin typeface="Arial" pitchFamily="34" charset="0"/>
                <a:cs typeface="Arial" pitchFamily="34" charset="0"/>
              </a:rPr>
              <a:t>|Data Value - Mean|</a:t>
            </a:r>
          </a:p>
        </p:txBody>
      </p:sp>
      <p:sp>
        <p:nvSpPr>
          <p:cNvPr id="6" name="Rectangle 5"/>
          <p:cNvSpPr/>
          <p:nvPr/>
        </p:nvSpPr>
        <p:spPr>
          <a:xfrm>
            <a:off x="4572002" y="3318803"/>
            <a:ext cx="3179445" cy="24688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spcCol="0" rtlCol="0" anchor="ctr"/>
          <a:lstStyle/>
          <a:p>
            <a:pPr algn="ctr"/>
            <a:endParaRPr lang="en-US"/>
          </a:p>
        </p:txBody>
      </p:sp>
      <p:sp>
        <p:nvSpPr>
          <p:cNvPr id="7" name="Rectangle 6"/>
          <p:cNvSpPr/>
          <p:nvPr/>
        </p:nvSpPr>
        <p:spPr>
          <a:xfrm>
            <a:off x="4572002" y="3628292"/>
            <a:ext cx="3179445" cy="24688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spcCol="0" rtlCol="0" anchor="ctr"/>
          <a:lstStyle/>
          <a:p>
            <a:pPr algn="ctr"/>
            <a:endParaRPr lang="en-US"/>
          </a:p>
        </p:txBody>
      </p:sp>
      <p:sp>
        <p:nvSpPr>
          <p:cNvPr id="10" name="Rectangle 9"/>
          <p:cNvSpPr/>
          <p:nvPr/>
        </p:nvSpPr>
        <p:spPr>
          <a:xfrm>
            <a:off x="4592957" y="4542692"/>
            <a:ext cx="3179445" cy="2286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spcCol="0" rtlCol="0" anchor="ctr"/>
          <a:lstStyle/>
          <a:p>
            <a:pPr algn="ctr"/>
            <a:endParaRPr lang="en-US"/>
          </a:p>
        </p:txBody>
      </p:sp>
      <p:sp>
        <p:nvSpPr>
          <p:cNvPr id="11" name="Rectangle 10"/>
          <p:cNvSpPr/>
          <p:nvPr/>
        </p:nvSpPr>
        <p:spPr>
          <a:xfrm>
            <a:off x="4595448" y="4847492"/>
            <a:ext cx="3179445" cy="2286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spcCol="0" rtlCol="0" anchor="ctr"/>
          <a:lstStyle/>
          <a:p>
            <a:pPr algn="ctr"/>
            <a:endParaRPr lang="en-US"/>
          </a:p>
        </p:txBody>
      </p:sp>
      <p:sp>
        <p:nvSpPr>
          <p:cNvPr id="12" name="Rectangle 11"/>
          <p:cNvSpPr/>
          <p:nvPr/>
        </p:nvSpPr>
        <p:spPr>
          <a:xfrm>
            <a:off x="4583725" y="5146431"/>
            <a:ext cx="3179445" cy="2286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spcCol="0" rtlCol="0" anchor="ctr"/>
          <a:lstStyle/>
          <a:p>
            <a:pPr algn="ctr"/>
            <a:endParaRPr lang="en-US"/>
          </a:p>
        </p:txBody>
      </p:sp>
      <p:sp>
        <p:nvSpPr>
          <p:cNvPr id="13" name="Rectangle 12"/>
          <p:cNvSpPr/>
          <p:nvPr/>
        </p:nvSpPr>
        <p:spPr>
          <a:xfrm>
            <a:off x="4595448" y="5445369"/>
            <a:ext cx="3179445" cy="24688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spcCol="0" rtlCol="0" anchor="ctr"/>
          <a:lstStyle/>
          <a:p>
            <a:pPr algn="ctr"/>
            <a:endParaRPr lang="en-US"/>
          </a:p>
        </p:txBody>
      </p:sp>
      <p:sp>
        <p:nvSpPr>
          <p:cNvPr id="14" name="Rectangle 13"/>
          <p:cNvSpPr/>
          <p:nvPr/>
        </p:nvSpPr>
        <p:spPr>
          <a:xfrm>
            <a:off x="4583725" y="4237892"/>
            <a:ext cx="3179445" cy="2286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spcCol="0" rtlCol="0" anchor="ctr"/>
          <a:lstStyle/>
          <a:p>
            <a:pPr algn="ctr"/>
            <a:endParaRPr lang="en-US"/>
          </a:p>
        </p:txBody>
      </p:sp>
      <p:sp>
        <p:nvSpPr>
          <p:cNvPr id="15" name="Rectangle 14"/>
          <p:cNvSpPr/>
          <p:nvPr/>
        </p:nvSpPr>
        <p:spPr>
          <a:xfrm>
            <a:off x="4572002" y="3927233"/>
            <a:ext cx="3179445" cy="24688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spcCol="0" rtlCol="0" anchor="ctr"/>
          <a:lstStyle/>
          <a:p>
            <a:pPr algn="ctr"/>
            <a:endParaRPr lang="en-US"/>
          </a:p>
        </p:txBody>
      </p:sp>
    </p:spTree>
    <p:extLst>
      <p:ext uri="{BB962C8B-B14F-4D97-AF65-F5344CB8AC3E}">
        <p14:creationId xmlns:p14="http://schemas.microsoft.com/office/powerpoint/2010/main" xmlns="" val="39690378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13"/>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6" grpId="0" animBg="1"/>
      <p:bldP spid="7" grpId="0" animBg="1"/>
      <p:bldP spid="10" grpId="0" animBg="1"/>
      <p:bldP spid="11" grpId="0" animBg="1"/>
      <p:bldP spid="12" grpId="0" animBg="1"/>
      <p:bldP spid="13" grpId="0" animBg="1"/>
      <p:bldP spid="14" grpId="0" animBg="1"/>
      <p:bldP spid="1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82882" y="204603"/>
            <a:ext cx="7437120" cy="437548"/>
          </a:xfrm>
          <a:prstGeom prst="rect">
            <a:avLst/>
          </a:prstGeom>
          <a:noFill/>
        </p:spPr>
        <p:txBody>
          <a:bodyPr vert="horz" wrap="square" lIns="67556" tIns="33778" rIns="67556" bIns="33778" rtlCol="0">
            <a:spAutoFit/>
          </a:bodyPr>
          <a:lstStyle/>
          <a:p>
            <a:r>
              <a:rPr lang="en-US" sz="2400" b="1" dirty="0">
                <a:solidFill>
                  <a:srgbClr val="0000FF"/>
                </a:solidFill>
                <a:latin typeface="Arial" pitchFamily="34" charset="0"/>
                <a:cs typeface="Arial" pitchFamily="34" charset="0"/>
              </a:rPr>
              <a:t>Step 3 - Find the average of those differences.</a:t>
            </a:r>
          </a:p>
        </p:txBody>
      </p:sp>
      <p:sp>
        <p:nvSpPr>
          <p:cNvPr id="3" name="TextBox 2"/>
          <p:cNvSpPr txBox="1"/>
          <p:nvPr/>
        </p:nvSpPr>
        <p:spPr>
          <a:xfrm>
            <a:off x="2125982" y="916926"/>
            <a:ext cx="6179820" cy="806879"/>
          </a:xfrm>
          <a:prstGeom prst="rect">
            <a:avLst/>
          </a:prstGeom>
          <a:noFill/>
        </p:spPr>
        <p:txBody>
          <a:bodyPr vert="horz" wrap="square" lIns="67556" tIns="33778" rIns="67556" bIns="33778" rtlCol="0">
            <a:spAutoFit/>
          </a:bodyPr>
          <a:lstStyle/>
          <a:p>
            <a:r>
              <a:rPr lang="en-US" sz="2400" b="1" u="sng" dirty="0">
                <a:solidFill>
                  <a:srgbClr val="0000FF"/>
                </a:solidFill>
                <a:latin typeface="Arial" pitchFamily="34" charset="0"/>
                <a:cs typeface="Arial" pitchFamily="34" charset="0"/>
              </a:rPr>
              <a:t>8 + 4 + 2 + 1 + 2 + 3 + 4 + 6</a:t>
            </a:r>
            <a:r>
              <a:rPr lang="en-US" sz="2400" b="1" dirty="0">
                <a:solidFill>
                  <a:srgbClr val="0000FF"/>
                </a:solidFill>
                <a:latin typeface="Arial" pitchFamily="34" charset="0"/>
                <a:cs typeface="Arial" pitchFamily="34" charset="0"/>
              </a:rPr>
              <a:t> = 3.75</a:t>
            </a:r>
          </a:p>
          <a:p>
            <a:r>
              <a:rPr lang="en-US" sz="2400" b="1" dirty="0">
                <a:solidFill>
                  <a:srgbClr val="0000FF"/>
                </a:solidFill>
                <a:latin typeface="Arial" pitchFamily="34" charset="0"/>
                <a:cs typeface="Arial" pitchFamily="34" charset="0"/>
              </a:rPr>
              <a:t>                     8</a:t>
            </a:r>
          </a:p>
        </p:txBody>
      </p:sp>
      <p:sp>
        <p:nvSpPr>
          <p:cNvPr id="4" name="TextBox 3"/>
          <p:cNvSpPr txBox="1"/>
          <p:nvPr/>
        </p:nvSpPr>
        <p:spPr>
          <a:xfrm>
            <a:off x="594360" y="1765653"/>
            <a:ext cx="8343900" cy="3022871"/>
          </a:xfrm>
          <a:prstGeom prst="rect">
            <a:avLst/>
          </a:prstGeom>
          <a:noFill/>
        </p:spPr>
        <p:txBody>
          <a:bodyPr vert="horz" lIns="67556" tIns="33778" rIns="67556" bIns="33778" rtlCol="0">
            <a:spAutoFit/>
          </a:bodyPr>
          <a:lstStyle/>
          <a:p>
            <a:r>
              <a:rPr lang="en-US" sz="2400" b="1">
                <a:solidFill>
                  <a:srgbClr val="0000FF"/>
                </a:solidFill>
                <a:latin typeface="Arial" pitchFamily="34" charset="0"/>
                <a:cs typeface="Arial" pitchFamily="34" charset="0"/>
              </a:rPr>
              <a:t>The mean absolute deviation is 3.75.</a:t>
            </a:r>
          </a:p>
          <a:p>
            <a:endParaRPr lang="en-US" sz="2400" b="1">
              <a:solidFill>
                <a:srgbClr val="0000FF"/>
              </a:solidFill>
              <a:latin typeface="Arial" pitchFamily="34" charset="0"/>
              <a:cs typeface="Arial" pitchFamily="34" charset="0"/>
            </a:endParaRPr>
          </a:p>
          <a:p>
            <a:r>
              <a:rPr lang="en-US" sz="2400" b="1">
                <a:solidFill>
                  <a:srgbClr val="0000FF"/>
                </a:solidFill>
                <a:latin typeface="Arial" pitchFamily="34" charset="0"/>
                <a:cs typeface="Arial" pitchFamily="34" charset="0"/>
              </a:rPr>
              <a:t>The average distance between each data value and the mean is 3.75 minutes.</a:t>
            </a:r>
          </a:p>
          <a:p>
            <a:endParaRPr lang="en-US" sz="2400" b="1">
              <a:solidFill>
                <a:srgbClr val="0000FF"/>
              </a:solidFill>
              <a:latin typeface="Arial" pitchFamily="34" charset="0"/>
              <a:cs typeface="Arial" pitchFamily="34" charset="0"/>
            </a:endParaRPr>
          </a:p>
          <a:p>
            <a:r>
              <a:rPr lang="en-US" sz="2400" b="1">
                <a:solidFill>
                  <a:srgbClr val="0000FF"/>
                </a:solidFill>
                <a:latin typeface="Arial" pitchFamily="34" charset="0"/>
                <a:cs typeface="Arial" pitchFamily="34" charset="0"/>
              </a:rPr>
              <a:t>This means that the number of minutes each friend talks on the phone varies 3.75 minutes from the mean of 56 minutes.</a:t>
            </a:r>
          </a:p>
        </p:txBody>
      </p:sp>
      <p:sp>
        <p:nvSpPr>
          <p:cNvPr id="5" name="Freeform 4"/>
          <p:cNvSpPr/>
          <p:nvPr/>
        </p:nvSpPr>
        <p:spPr>
          <a:xfrm>
            <a:off x="289242" y="1828800"/>
            <a:ext cx="8660741" cy="3381576"/>
          </a:xfrm>
          <a:custGeom>
            <a:avLst/>
            <a:gdLst/>
            <a:ahLst/>
            <a:cxnLst/>
            <a:rect l="0" t="0" r="0" b="0"/>
            <a:pathLst>
              <a:path w="9623045" h="3221610">
                <a:moveTo>
                  <a:pt x="0" y="0"/>
                </a:moveTo>
                <a:lnTo>
                  <a:pt x="9623044" y="0"/>
                </a:lnTo>
                <a:lnTo>
                  <a:pt x="9623044" y="3221609"/>
                </a:lnTo>
                <a:lnTo>
                  <a:pt x="0" y="3221609"/>
                </a:lnTo>
                <a:close/>
              </a:path>
            </a:pathLst>
          </a:custGeom>
          <a:solidFill>
            <a:srgbClr val="FFE4E1"/>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7556" tIns="33778" rIns="67556" bIns="33778"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xmlns="" val="243050276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51460" y="328352"/>
            <a:ext cx="8755380" cy="2284207"/>
          </a:xfrm>
          <a:prstGeom prst="rect">
            <a:avLst/>
          </a:prstGeom>
          <a:noFill/>
        </p:spPr>
        <p:txBody>
          <a:bodyPr vert="horz" lIns="67556" tIns="33778" rIns="67556" bIns="33778" rtlCol="0">
            <a:spAutoFit/>
          </a:bodyPr>
          <a:lstStyle/>
          <a:p>
            <a:r>
              <a:rPr lang="en-US" sz="2400" b="1" i="1" u="sng" dirty="0">
                <a:solidFill>
                  <a:srgbClr val="0000FF"/>
                </a:solidFill>
                <a:latin typeface="Arial" pitchFamily="34" charset="0"/>
                <a:cs typeface="Arial" pitchFamily="34" charset="0"/>
              </a:rPr>
              <a:t>Try This!</a:t>
            </a:r>
          </a:p>
          <a:p>
            <a:endParaRPr lang="en-US" sz="2400" b="1" i="1" u="sng"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The table shows the maximum speeds of eight roller coasters at Eight Flags Super Adventure. Find the mean absolute deviation of the set of data. Describe what the mean absolute deviation represents.</a:t>
            </a:r>
          </a:p>
        </p:txBody>
      </p:sp>
      <p:sp>
        <p:nvSpPr>
          <p:cNvPr id="3" name="TextBox 2"/>
          <p:cNvSpPr txBox="1"/>
          <p:nvPr/>
        </p:nvSpPr>
        <p:spPr>
          <a:xfrm>
            <a:off x="1219200" y="2991435"/>
            <a:ext cx="6549390" cy="437548"/>
          </a:xfrm>
          <a:prstGeom prst="rect">
            <a:avLst/>
          </a:prstGeom>
          <a:noFill/>
        </p:spPr>
        <p:txBody>
          <a:bodyPr vert="horz" wrap="square" lIns="67556" tIns="33778" rIns="67556" bIns="33778" rtlCol="0">
            <a:spAutoFit/>
          </a:bodyPr>
          <a:lstStyle/>
          <a:p>
            <a:r>
              <a:rPr lang="en-US" sz="2400" b="1" i="1" u="sng" dirty="0">
                <a:solidFill>
                  <a:srgbClr val="0000FF"/>
                </a:solidFill>
                <a:latin typeface="Arial" pitchFamily="34" charset="0"/>
                <a:cs typeface="Arial" pitchFamily="34" charset="0"/>
              </a:rPr>
              <a:t>Maximum Speeds of Roller Coasters (mph)</a:t>
            </a:r>
          </a:p>
        </p:txBody>
      </p:sp>
      <p:graphicFrame>
        <p:nvGraphicFramePr>
          <p:cNvPr id="4" name="Table 3"/>
          <p:cNvGraphicFramePr>
            <a:graphicFrameLocks noGrp="1"/>
          </p:cNvGraphicFramePr>
          <p:nvPr>
            <p:extLst>
              <p:ext uri="{D42A27DB-BD31-4B8C-83A1-F6EECF244321}">
                <p14:modId xmlns:p14="http://schemas.microsoft.com/office/powerpoint/2010/main" xmlns="" val="2006870458"/>
              </p:ext>
            </p:extLst>
          </p:nvPr>
        </p:nvGraphicFramePr>
        <p:xfrm>
          <a:off x="1303019" y="3581401"/>
          <a:ext cx="6400800" cy="718720"/>
        </p:xfrm>
        <a:graphic>
          <a:graphicData uri="http://schemas.openxmlformats.org/drawingml/2006/table">
            <a:tbl>
              <a:tblPr firstRow="1" bandRow="1">
                <a:tableStyleId>{5C22544A-7EE6-4342-B048-85BDC9FD1C3A}</a:tableStyleId>
              </a:tblPr>
              <a:tblGrid>
                <a:gridCol w="1600200"/>
                <a:gridCol w="1600200"/>
                <a:gridCol w="1600200"/>
                <a:gridCol w="1600200"/>
              </a:tblGrid>
              <a:tr h="359360">
                <a:tc>
                  <a:txBody>
                    <a:bodyPr/>
                    <a:lstStyle/>
                    <a:p>
                      <a:pPr algn="ctr"/>
                      <a:r>
                        <a:rPr lang="en-US" sz="2000" b="0" i="0" u="none" baseline="0" dirty="0" smtClean="0">
                          <a:solidFill>
                            <a:srgbClr val="000000"/>
                          </a:solidFill>
                          <a:latin typeface="Times New Roman - 20"/>
                        </a:rPr>
                        <a:t>58</a:t>
                      </a:r>
                      <a:endParaRPr lang="en-US" sz="2000" b="0" i="0" u="none" baseline="0" dirty="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Times New Roman - 20"/>
                        </a:rPr>
                        <a:t>88</a:t>
                      </a:r>
                      <a:endParaRPr lang="en-US" sz="2000" b="0" i="0" u="none" baseline="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0" i="0" u="none" baseline="0" dirty="0" smtClean="0">
                          <a:solidFill>
                            <a:srgbClr val="000000"/>
                          </a:solidFill>
                          <a:latin typeface="Times New Roman - 20"/>
                        </a:rPr>
                        <a:t>40</a:t>
                      </a:r>
                      <a:endParaRPr lang="en-US" sz="2000" b="0" i="0" u="none" baseline="0" dirty="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Times New Roman - 20"/>
                        </a:rPr>
                        <a:t>60</a:t>
                      </a:r>
                      <a:endParaRPr lang="en-US" sz="2000" b="0" i="0" u="none" baseline="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59360">
                <a:tc>
                  <a:txBody>
                    <a:bodyPr/>
                    <a:lstStyle/>
                    <a:p>
                      <a:pPr algn="ctr"/>
                      <a:r>
                        <a:rPr lang="en-US" sz="2000" b="0" i="0" u="none" baseline="0" dirty="0" smtClean="0">
                          <a:solidFill>
                            <a:srgbClr val="000000"/>
                          </a:solidFill>
                          <a:latin typeface="Times New Roman - 20"/>
                        </a:rPr>
                        <a:t>72</a:t>
                      </a:r>
                      <a:endParaRPr lang="en-US" sz="2000" b="0" i="0" u="none" baseline="0" dirty="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0" i="0" u="none" baseline="0" dirty="0" smtClean="0">
                          <a:solidFill>
                            <a:srgbClr val="000000"/>
                          </a:solidFill>
                          <a:latin typeface="Times New Roman - 20"/>
                        </a:rPr>
                        <a:t>66</a:t>
                      </a:r>
                      <a:endParaRPr lang="en-US" sz="2000" b="0" i="0" u="none" baseline="0" dirty="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0" i="0" u="none" baseline="0" dirty="0" smtClean="0">
                          <a:solidFill>
                            <a:srgbClr val="000000"/>
                          </a:solidFill>
                          <a:latin typeface="Times New Roman - 20"/>
                        </a:rPr>
                        <a:t>80</a:t>
                      </a:r>
                      <a:endParaRPr lang="en-US" sz="2000" b="0" i="0" u="none" baseline="0" dirty="0">
                        <a:solidFill>
                          <a:srgbClr val="000000"/>
                        </a:solidFill>
                        <a:latin typeface="Times New Roman - 20"/>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endParaRPr lang="en-US" sz="2000" dirty="0"/>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sp>
        <p:nvSpPr>
          <p:cNvPr id="5" name="TextBox 4"/>
          <p:cNvSpPr txBox="1"/>
          <p:nvPr/>
        </p:nvSpPr>
        <p:spPr>
          <a:xfrm>
            <a:off x="6046470" y="3907252"/>
            <a:ext cx="1714500" cy="375992"/>
          </a:xfrm>
          <a:prstGeom prst="rect">
            <a:avLst/>
          </a:prstGeom>
          <a:noFill/>
        </p:spPr>
        <p:txBody>
          <a:bodyPr vert="horz" lIns="67556" tIns="33778" rIns="67556" bIns="33778" rtlCol="0">
            <a:spAutoFit/>
          </a:bodyPr>
          <a:lstStyle/>
          <a:p>
            <a:pPr algn="ctr"/>
            <a:r>
              <a:rPr lang="en-US" sz="2000" dirty="0">
                <a:solidFill>
                  <a:srgbClr val="000000"/>
                </a:solidFill>
                <a:latin typeface="Arial" pitchFamily="34" charset="0"/>
                <a:cs typeface="Arial" pitchFamily="34" charset="0"/>
              </a:rPr>
              <a:t>48</a:t>
            </a:r>
          </a:p>
        </p:txBody>
      </p:sp>
    </p:spTree>
    <p:extLst>
      <p:ext uri="{BB962C8B-B14F-4D97-AF65-F5344CB8AC3E}">
        <p14:creationId xmlns:p14="http://schemas.microsoft.com/office/powerpoint/2010/main" xmlns="" val="180947768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8150" y="611041"/>
            <a:ext cx="8475691"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35</a:t>
            </a:r>
          </a:p>
        </p:txBody>
      </p:sp>
      <p:sp>
        <p:nvSpPr>
          <p:cNvPr id="3" name="TextBox 2"/>
          <p:cNvSpPr txBox="1"/>
          <p:nvPr/>
        </p:nvSpPr>
        <p:spPr>
          <a:xfrm>
            <a:off x="1169670" y="611043"/>
            <a:ext cx="8126730" cy="2653539"/>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Find the mean absolute deviation of the given set of data.</a:t>
            </a:r>
          </a:p>
          <a:p>
            <a:endParaRPr lang="en-US" sz="2800" b="1">
              <a:solidFill>
                <a:srgbClr val="000000"/>
              </a:solidFill>
              <a:latin typeface="Arial" pitchFamily="34" charset="0"/>
              <a:cs typeface="Arial" pitchFamily="34" charset="0"/>
            </a:endParaRPr>
          </a:p>
          <a:p>
            <a:r>
              <a:rPr lang="en-US" sz="2800" b="1">
                <a:solidFill>
                  <a:srgbClr val="000000"/>
                </a:solidFill>
                <a:latin typeface="Arial" pitchFamily="34" charset="0"/>
                <a:cs typeface="Arial" pitchFamily="34" charset="0"/>
              </a:rPr>
              <a:t>Zoo Admission Prices</a:t>
            </a:r>
          </a:p>
          <a:p>
            <a:r>
              <a:rPr lang="en-US" sz="2800" b="1">
                <a:solidFill>
                  <a:srgbClr val="000000"/>
                </a:solidFill>
                <a:latin typeface="Arial" pitchFamily="34" charset="0"/>
                <a:cs typeface="Arial" pitchFamily="34" charset="0"/>
              </a:rPr>
              <a:t>$9.50     $9.00     $8.25</a:t>
            </a:r>
          </a:p>
          <a:p>
            <a:r>
              <a:rPr lang="en-US" sz="2800" b="1">
                <a:solidFill>
                  <a:srgbClr val="000000"/>
                </a:solidFill>
                <a:latin typeface="Arial" pitchFamily="34" charset="0"/>
                <a:cs typeface="Arial" pitchFamily="34" charset="0"/>
              </a:rPr>
              <a:t>$9.25     $8.00     $8.50</a:t>
            </a:r>
          </a:p>
        </p:txBody>
      </p:sp>
      <p:sp>
        <p:nvSpPr>
          <p:cNvPr id="4" name="TextBox 3"/>
          <p:cNvSpPr txBox="1"/>
          <p:nvPr/>
        </p:nvSpPr>
        <p:spPr>
          <a:xfrm>
            <a:off x="1809750" y="3476330"/>
            <a:ext cx="193167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A</a:t>
            </a:r>
          </a:p>
        </p:txBody>
      </p:sp>
      <p:sp>
        <p:nvSpPr>
          <p:cNvPr id="5" name="TextBox 4"/>
          <p:cNvSpPr txBox="1"/>
          <p:nvPr/>
        </p:nvSpPr>
        <p:spPr>
          <a:xfrm>
            <a:off x="2541270" y="3476330"/>
            <a:ext cx="193167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$0.50</a:t>
            </a:r>
          </a:p>
        </p:txBody>
      </p:sp>
      <p:sp>
        <p:nvSpPr>
          <p:cNvPr id="6" name="TextBox 5"/>
          <p:cNvSpPr txBox="1"/>
          <p:nvPr/>
        </p:nvSpPr>
        <p:spPr>
          <a:xfrm>
            <a:off x="1809750" y="3878379"/>
            <a:ext cx="193167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B</a:t>
            </a:r>
          </a:p>
        </p:txBody>
      </p:sp>
      <p:sp>
        <p:nvSpPr>
          <p:cNvPr id="7" name="TextBox 6"/>
          <p:cNvSpPr txBox="1"/>
          <p:nvPr/>
        </p:nvSpPr>
        <p:spPr>
          <a:xfrm>
            <a:off x="2541270" y="3878379"/>
            <a:ext cx="193167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$8.75</a:t>
            </a:r>
          </a:p>
        </p:txBody>
      </p:sp>
      <p:sp>
        <p:nvSpPr>
          <p:cNvPr id="8" name="TextBox 7"/>
          <p:cNvSpPr txBox="1"/>
          <p:nvPr/>
        </p:nvSpPr>
        <p:spPr>
          <a:xfrm>
            <a:off x="1809750" y="4280429"/>
            <a:ext cx="195453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C</a:t>
            </a:r>
          </a:p>
        </p:txBody>
      </p:sp>
      <p:sp>
        <p:nvSpPr>
          <p:cNvPr id="9" name="TextBox 8"/>
          <p:cNvSpPr txBox="1"/>
          <p:nvPr/>
        </p:nvSpPr>
        <p:spPr>
          <a:xfrm>
            <a:off x="2541270" y="4280429"/>
            <a:ext cx="195453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$3.00</a:t>
            </a:r>
          </a:p>
        </p:txBody>
      </p:sp>
      <p:sp>
        <p:nvSpPr>
          <p:cNvPr id="10" name="TextBox 9"/>
          <p:cNvSpPr txBox="1"/>
          <p:nvPr/>
        </p:nvSpPr>
        <p:spPr>
          <a:xfrm>
            <a:off x="1809750" y="4682480"/>
            <a:ext cx="195453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D</a:t>
            </a:r>
          </a:p>
        </p:txBody>
      </p:sp>
      <p:sp>
        <p:nvSpPr>
          <p:cNvPr id="11" name="TextBox 10"/>
          <p:cNvSpPr txBox="1"/>
          <p:nvPr/>
        </p:nvSpPr>
        <p:spPr>
          <a:xfrm>
            <a:off x="2541270" y="4682480"/>
            <a:ext cx="1954530"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$9.00</a:t>
            </a:r>
          </a:p>
        </p:txBody>
      </p:sp>
      <p:pic>
        <p:nvPicPr>
          <p:cNvPr id="19" name="Picture 18"/>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5730" y="114510"/>
            <a:ext cx="3108960" cy="37890"/>
          </a:xfrm>
          <a:prstGeom prst="rect">
            <a:avLst/>
          </a:prstGeom>
          <a:solidFill>
            <a:scrgbClr r="0" g="0" b="0">
              <a:alpha val="0"/>
            </a:scrgbClr>
          </a:solidFill>
        </p:spPr>
      </p:pic>
      <p:sp>
        <p:nvSpPr>
          <p:cNvPr id="20" name="Oval 19"/>
          <p:cNvSpPr/>
          <p:nvPr/>
        </p:nvSpPr>
        <p:spPr>
          <a:xfrm>
            <a:off x="1295400" y="3598985"/>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1" name="Oval 20"/>
          <p:cNvSpPr/>
          <p:nvPr/>
        </p:nvSpPr>
        <p:spPr>
          <a:xfrm>
            <a:off x="1295400" y="39624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295400" y="4384431"/>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95400" y="47548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29047009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8152" y="609601"/>
            <a:ext cx="8630051" cy="499103"/>
          </a:xfrm>
          <a:prstGeom prst="rect">
            <a:avLst/>
          </a:prstGeom>
          <a:noFill/>
        </p:spPr>
        <p:txBody>
          <a:bodyPr vert="horz" lIns="67556" tIns="33778" rIns="67556" bIns="33778" rtlCol="0">
            <a:spAutoFit/>
          </a:bodyPr>
          <a:lstStyle/>
          <a:p>
            <a:r>
              <a:rPr lang="en-US" sz="2800" b="1">
                <a:solidFill>
                  <a:srgbClr val="000000"/>
                </a:solidFill>
                <a:latin typeface="Arial" pitchFamily="34" charset="0"/>
                <a:cs typeface="Arial" pitchFamily="34" charset="0"/>
              </a:rPr>
              <a:t>36</a:t>
            </a:r>
          </a:p>
        </p:txBody>
      </p:sp>
      <p:sp>
        <p:nvSpPr>
          <p:cNvPr id="3" name="TextBox 2"/>
          <p:cNvSpPr txBox="1"/>
          <p:nvPr/>
        </p:nvSpPr>
        <p:spPr>
          <a:xfrm>
            <a:off x="1169672" y="609602"/>
            <a:ext cx="7821930" cy="2653539"/>
          </a:xfrm>
          <a:prstGeom prst="rect">
            <a:avLst/>
          </a:prstGeom>
          <a:noFill/>
        </p:spPr>
        <p:txBody>
          <a:bodyPr vert="horz" wrap="square" lIns="67556" tIns="33778" rIns="67556" bIns="33778" rtlCol="0">
            <a:spAutoFit/>
          </a:bodyPr>
          <a:lstStyle/>
          <a:p>
            <a:r>
              <a:rPr lang="en-US" sz="2800" b="1" dirty="0">
                <a:solidFill>
                  <a:srgbClr val="000000"/>
                </a:solidFill>
                <a:latin typeface="Arial" pitchFamily="34" charset="0"/>
                <a:cs typeface="Arial" pitchFamily="34" charset="0"/>
              </a:rPr>
              <a:t>Find the mean absolute deviation for the given set of data. </a:t>
            </a:r>
          </a:p>
          <a:p>
            <a:endParaRPr lang="en-US" sz="2800" b="1" dirty="0">
              <a:solidFill>
                <a:srgbClr val="000000"/>
              </a:solidFill>
              <a:latin typeface="Arial" pitchFamily="34" charset="0"/>
              <a:cs typeface="Arial" pitchFamily="34" charset="0"/>
            </a:endParaRPr>
          </a:p>
          <a:p>
            <a:r>
              <a:rPr lang="en-US" sz="2800" b="1" dirty="0">
                <a:solidFill>
                  <a:srgbClr val="000000"/>
                </a:solidFill>
                <a:latin typeface="Arial" pitchFamily="34" charset="0"/>
                <a:cs typeface="Arial" pitchFamily="34" charset="0"/>
              </a:rPr>
              <a:t>Number of Daily Visitors to a Web Site </a:t>
            </a:r>
          </a:p>
          <a:p>
            <a:endParaRPr lang="en-US" sz="2800" b="1" dirty="0">
              <a:solidFill>
                <a:srgbClr val="000000"/>
              </a:solidFill>
              <a:latin typeface="Arial" pitchFamily="34" charset="0"/>
              <a:cs typeface="Arial" pitchFamily="34" charset="0"/>
            </a:endParaRPr>
          </a:p>
          <a:p>
            <a:r>
              <a:rPr lang="en-US" sz="2800" b="1" dirty="0">
                <a:solidFill>
                  <a:srgbClr val="000000"/>
                </a:solidFill>
                <a:latin typeface="Arial" pitchFamily="34" charset="0"/>
                <a:cs typeface="Arial" pitchFamily="34" charset="0"/>
              </a:rPr>
              <a:t>112    145    108    160    122</a:t>
            </a: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5730" y="114510"/>
            <a:ext cx="3657600" cy="37890"/>
          </a:xfrm>
          <a:prstGeom prst="rect">
            <a:avLst/>
          </a:prstGeom>
          <a:solidFill>
            <a:scrgbClr r="0" g="0" b="0">
              <a:alpha val="0"/>
            </a:scrgbClr>
          </a:solidFill>
        </p:spPr>
      </p:pic>
    </p:spTree>
    <p:extLst>
      <p:ext uri="{BB962C8B-B14F-4D97-AF65-F5344CB8AC3E}">
        <p14:creationId xmlns:p14="http://schemas.microsoft.com/office/powerpoint/2010/main" xmlns="" val="266727548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8152" y="609601"/>
            <a:ext cx="8630051" cy="499103"/>
          </a:xfrm>
          <a:prstGeom prst="rect">
            <a:avLst/>
          </a:prstGeom>
          <a:noFill/>
        </p:spPr>
        <p:txBody>
          <a:bodyPr vert="horz" lIns="67556" tIns="33778" rIns="67556" bIns="33778" rtlCol="0">
            <a:spAutoFit/>
          </a:bodyPr>
          <a:lstStyle/>
          <a:p>
            <a:r>
              <a:rPr lang="en-US" sz="2800" b="1" dirty="0" smtClean="0">
                <a:solidFill>
                  <a:srgbClr val="000000"/>
                </a:solidFill>
                <a:latin typeface="Arial" pitchFamily="34" charset="0"/>
                <a:cs typeface="Arial" pitchFamily="34" charset="0"/>
              </a:rPr>
              <a:t>37</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169672" y="609602"/>
            <a:ext cx="7821930" cy="2222652"/>
          </a:xfrm>
          <a:prstGeom prst="rect">
            <a:avLst/>
          </a:prstGeom>
          <a:noFill/>
        </p:spPr>
        <p:txBody>
          <a:bodyPr vert="horz" wrap="square" lIns="67556" tIns="33778" rIns="67556" bIns="33778" rtlCol="0">
            <a:spAutoFit/>
          </a:bodyPr>
          <a:lstStyle/>
          <a:p>
            <a:r>
              <a:rPr lang="en-US" sz="2800" b="1" dirty="0" smtClean="0">
                <a:latin typeface="Arial" pitchFamily="34" charset="0"/>
                <a:cs typeface="Arial" pitchFamily="34" charset="0"/>
              </a:rPr>
              <a:t>Find the mean absolute deviation for the given set of data. Round to the nearest hundredth.</a:t>
            </a:r>
          </a:p>
          <a:p>
            <a:endParaRPr lang="en-US" sz="2800" b="1" dirty="0" smtClean="0">
              <a:latin typeface="Arial" pitchFamily="34" charset="0"/>
              <a:cs typeface="Arial" pitchFamily="34" charset="0"/>
            </a:endParaRPr>
          </a:p>
          <a:p>
            <a:r>
              <a:rPr lang="en-US" sz="2800" b="1" dirty="0" smtClean="0">
                <a:latin typeface="Arial" pitchFamily="34" charset="0"/>
                <a:cs typeface="Arial" pitchFamily="34" charset="0"/>
              </a:rPr>
              <a:t>65		63		33		45		72		88</a:t>
            </a: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5730" y="114510"/>
            <a:ext cx="3657600" cy="37890"/>
          </a:xfrm>
          <a:prstGeom prst="rect">
            <a:avLst/>
          </a:prstGeom>
          <a:solidFill>
            <a:scrgbClr r="0" g="0" b="0">
              <a:alpha val="0"/>
            </a:scrgbClr>
          </a:solidFill>
        </p:spPr>
      </p:pic>
    </p:spTree>
    <p:extLst>
      <p:ext uri="{BB962C8B-B14F-4D97-AF65-F5344CB8AC3E}">
        <p14:creationId xmlns:p14="http://schemas.microsoft.com/office/powerpoint/2010/main" xmlns="" val="2667275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57200" y="173286"/>
            <a:ext cx="8229600" cy="3513778"/>
          </a:xfrm>
          <a:prstGeom prst="rect">
            <a:avLst/>
          </a:prstGeom>
          <a:noFill/>
        </p:spPr>
        <p:txBody>
          <a:bodyPr vert="horz" lIns="67556" tIns="33778" rIns="67556" bIns="33778" rtlCol="0">
            <a:spAutoFit/>
          </a:bodyPr>
          <a:lstStyle/>
          <a:p>
            <a:pPr algn="ctr"/>
            <a:r>
              <a:rPr lang="en-US" sz="3600" b="1" dirty="0">
                <a:solidFill>
                  <a:srgbClr val="0000FF"/>
                </a:solidFill>
                <a:latin typeface="Arial" pitchFamily="34" charset="0"/>
                <a:cs typeface="Arial" pitchFamily="34" charset="0"/>
              </a:rPr>
              <a:t>Measures of Center Vocabulary:</a:t>
            </a:r>
          </a:p>
          <a:p>
            <a:pPr algn="ctr"/>
            <a:endParaRPr lang="en-US" sz="1500" b="1" dirty="0">
              <a:solidFill>
                <a:srgbClr val="0000FF"/>
              </a:solidFill>
              <a:latin typeface="Arial - 27"/>
            </a:endParaRPr>
          </a:p>
          <a:p>
            <a:r>
              <a:rPr lang="en-US" sz="2400" b="1" dirty="0">
                <a:solidFill>
                  <a:srgbClr val="0000FF"/>
                </a:solidFill>
                <a:latin typeface="Arial" pitchFamily="34" charset="0"/>
                <a:cs typeface="Arial" pitchFamily="34" charset="0"/>
              </a:rPr>
              <a:t>·</a:t>
            </a:r>
            <a:r>
              <a:rPr lang="en-US" sz="2400" u="sng" dirty="0">
                <a:solidFill>
                  <a:srgbClr val="0000FF"/>
                </a:solidFill>
                <a:latin typeface="Arial" pitchFamily="34" charset="0"/>
                <a:cs typeface="Arial" pitchFamily="34" charset="0"/>
              </a:rPr>
              <a:t>Mean</a:t>
            </a:r>
            <a:r>
              <a:rPr lang="en-US" sz="2400" dirty="0">
                <a:solidFill>
                  <a:srgbClr val="0000FF"/>
                </a:solidFill>
                <a:latin typeface="Arial" pitchFamily="34" charset="0"/>
                <a:cs typeface="Arial" pitchFamily="34" charset="0"/>
              </a:rPr>
              <a:t> - The sum of the data values divided by the number </a:t>
            </a:r>
          </a:p>
          <a:p>
            <a:r>
              <a:rPr lang="en-US" sz="2400" dirty="0">
                <a:solidFill>
                  <a:srgbClr val="0000FF"/>
                </a:solidFill>
                <a:latin typeface="Arial" pitchFamily="34" charset="0"/>
                <a:cs typeface="Arial" pitchFamily="34" charset="0"/>
              </a:rPr>
              <a:t> of items; average</a:t>
            </a:r>
          </a:p>
          <a:p>
            <a:endParaRPr lang="en-US" sz="2400"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a:t>
            </a:r>
            <a:r>
              <a:rPr lang="en-US" sz="2400" u="sng" dirty="0">
                <a:solidFill>
                  <a:srgbClr val="0000FF"/>
                </a:solidFill>
                <a:latin typeface="Arial" pitchFamily="34" charset="0"/>
                <a:cs typeface="Arial" pitchFamily="34" charset="0"/>
              </a:rPr>
              <a:t>Median</a:t>
            </a:r>
            <a:r>
              <a:rPr lang="en-US" sz="2400" dirty="0">
                <a:solidFill>
                  <a:srgbClr val="0000FF"/>
                </a:solidFill>
                <a:latin typeface="Arial" pitchFamily="34" charset="0"/>
                <a:cs typeface="Arial" pitchFamily="34" charset="0"/>
              </a:rPr>
              <a:t> - The middle data value when the values are</a:t>
            </a:r>
          </a:p>
          <a:p>
            <a:r>
              <a:rPr lang="en-US" sz="2400" dirty="0">
                <a:solidFill>
                  <a:srgbClr val="0000FF"/>
                </a:solidFill>
                <a:latin typeface="Arial" pitchFamily="34" charset="0"/>
                <a:cs typeface="Arial" pitchFamily="34" charset="0"/>
              </a:rPr>
              <a:t> written in numerical order</a:t>
            </a:r>
          </a:p>
          <a:p>
            <a:endParaRPr lang="en-US" sz="2400"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a:t>
            </a:r>
            <a:r>
              <a:rPr lang="en-US" sz="2400" u="sng" dirty="0">
                <a:solidFill>
                  <a:srgbClr val="0000FF"/>
                </a:solidFill>
                <a:latin typeface="Arial" pitchFamily="34" charset="0"/>
                <a:cs typeface="Arial" pitchFamily="34" charset="0"/>
              </a:rPr>
              <a:t>Mode</a:t>
            </a:r>
            <a:r>
              <a:rPr lang="en-US" sz="2400" dirty="0">
                <a:solidFill>
                  <a:srgbClr val="0000FF"/>
                </a:solidFill>
                <a:latin typeface="Arial" pitchFamily="34" charset="0"/>
                <a:cs typeface="Arial" pitchFamily="34" charset="0"/>
              </a:rPr>
              <a:t> - The data value that occurs the most often</a:t>
            </a:r>
          </a:p>
        </p:txBody>
      </p:sp>
    </p:spTree>
    <p:extLst>
      <p:ext uri="{BB962C8B-B14F-4D97-AF65-F5344CB8AC3E}">
        <p14:creationId xmlns:p14="http://schemas.microsoft.com/office/powerpoint/2010/main" xmlns="" val="102504793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8152" y="609601"/>
            <a:ext cx="8630051" cy="499103"/>
          </a:xfrm>
          <a:prstGeom prst="rect">
            <a:avLst/>
          </a:prstGeom>
          <a:noFill/>
        </p:spPr>
        <p:txBody>
          <a:bodyPr vert="horz" lIns="67556" tIns="33778" rIns="67556" bIns="33778" rtlCol="0">
            <a:spAutoFit/>
          </a:bodyPr>
          <a:lstStyle/>
          <a:p>
            <a:r>
              <a:rPr lang="en-US" sz="2800" b="1" dirty="0" smtClean="0">
                <a:solidFill>
                  <a:srgbClr val="000000"/>
                </a:solidFill>
                <a:latin typeface="Arial" pitchFamily="34" charset="0"/>
                <a:cs typeface="Arial" pitchFamily="34" charset="0"/>
              </a:rPr>
              <a:t>38</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169672" y="609602"/>
            <a:ext cx="7821930" cy="2653539"/>
          </a:xfrm>
          <a:prstGeom prst="rect">
            <a:avLst/>
          </a:prstGeom>
          <a:noFill/>
        </p:spPr>
        <p:txBody>
          <a:bodyPr vert="horz" wrap="square" lIns="67556" tIns="33778" rIns="67556" bIns="33778" rtlCol="0">
            <a:spAutoFit/>
          </a:bodyPr>
          <a:lstStyle/>
          <a:p>
            <a:r>
              <a:rPr lang="en-US" sz="2800" b="1" dirty="0" smtClean="0">
                <a:latin typeface="Arial" pitchFamily="34" charset="0"/>
                <a:cs typeface="Arial" pitchFamily="34" charset="0"/>
              </a:rPr>
              <a:t>Find the mean absolute deviation for the given set of data. Round to the nearest hundredth.</a:t>
            </a:r>
          </a:p>
          <a:p>
            <a:endParaRPr lang="en-US" sz="2800" b="1" dirty="0" smtClean="0">
              <a:latin typeface="Arial" pitchFamily="34" charset="0"/>
              <a:cs typeface="Arial" pitchFamily="34" charset="0"/>
            </a:endParaRPr>
          </a:p>
          <a:p>
            <a:r>
              <a:rPr lang="en-US" sz="2800" b="1" dirty="0" smtClean="0">
                <a:latin typeface="Arial" pitchFamily="34" charset="0"/>
                <a:cs typeface="Arial" pitchFamily="34" charset="0"/>
              </a:rPr>
              <a:t>		Prices of Tablet Computers</a:t>
            </a:r>
          </a:p>
          <a:p>
            <a:r>
              <a:rPr lang="en-US" sz="2800" b="1" dirty="0" smtClean="0">
                <a:latin typeface="Arial" pitchFamily="34" charset="0"/>
                <a:cs typeface="Arial" pitchFamily="34" charset="0"/>
              </a:rPr>
              <a:t>$145	$232	$335	$153	$212	$89</a:t>
            </a: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5730" y="114510"/>
            <a:ext cx="3657600" cy="37890"/>
          </a:xfrm>
          <a:prstGeom prst="rect">
            <a:avLst/>
          </a:prstGeom>
          <a:solidFill>
            <a:scrgbClr r="0" g="0" b="0">
              <a:alpha val="0"/>
            </a:scrgbClr>
          </a:solidFill>
        </p:spPr>
      </p:pic>
    </p:spTree>
    <p:extLst>
      <p:ext uri="{BB962C8B-B14F-4D97-AF65-F5344CB8AC3E}">
        <p14:creationId xmlns:p14="http://schemas.microsoft.com/office/powerpoint/2010/main" xmlns="" val="266727548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981200" y="945702"/>
            <a:ext cx="5189220" cy="806879"/>
          </a:xfrm>
          <a:prstGeom prst="rect">
            <a:avLst/>
          </a:prstGeom>
          <a:noFill/>
        </p:spPr>
        <p:txBody>
          <a:bodyPr vert="horz" lIns="67556" tIns="33778" rIns="67556" bIns="33778" rtlCol="0">
            <a:spAutoFit/>
          </a:bodyPr>
          <a:lstStyle/>
          <a:p>
            <a:r>
              <a:rPr lang="en-US" sz="2700" b="1" dirty="0">
                <a:solidFill>
                  <a:srgbClr val="0000FF"/>
                </a:solidFill>
                <a:latin typeface="Arial - 48"/>
              </a:rPr>
              <a:t> </a:t>
            </a:r>
            <a:r>
              <a:rPr lang="en-US" sz="4800" b="1" dirty="0">
                <a:solidFill>
                  <a:srgbClr val="0000FF"/>
                </a:solidFill>
                <a:latin typeface="Arial" pitchFamily="34" charset="0"/>
                <a:cs typeface="Arial" pitchFamily="34" charset="0"/>
              </a:rPr>
              <a:t>DATA DISPLAYS</a:t>
            </a:r>
          </a:p>
        </p:txBody>
      </p:sp>
      <p:grpSp>
        <p:nvGrpSpPr>
          <p:cNvPr id="4" name="Group 3"/>
          <p:cNvGrpSpPr/>
          <p:nvPr/>
        </p:nvGrpSpPr>
        <p:grpSpPr>
          <a:xfrm>
            <a:off x="6177654" y="2597921"/>
            <a:ext cx="1463040" cy="831080"/>
            <a:chOff x="6177654" y="2438400"/>
            <a:chExt cx="1463040" cy="831080"/>
          </a:xfrm>
        </p:grpSpPr>
        <p:sp>
          <p:nvSpPr>
            <p:cNvPr id="5" name="TextBox 4">
              <a:hlinkClick r:id="rId2" action="ppaction://hlinksldjump"/>
            </p:cNvPr>
            <p:cNvSpPr txBox="1"/>
            <p:nvPr/>
          </p:nvSpPr>
          <p:spPr>
            <a:xfrm>
              <a:off x="6177654" y="2451582"/>
              <a:ext cx="1463040" cy="806898"/>
            </a:xfrm>
            <a:prstGeom prst="rect">
              <a:avLst/>
            </a:prstGeom>
            <a:noFill/>
          </p:spPr>
          <p:txBody>
            <a:bodyPr vert="horz" lIns="67574" tIns="33787" rIns="67574" bIns="33787" rtlCol="0">
              <a:spAutoFit/>
            </a:bodyPr>
            <a:lstStyle/>
            <a:p>
              <a:pPr algn="ctr"/>
              <a:r>
                <a:rPr lang="en-US" sz="1600" i="1" dirty="0">
                  <a:solidFill>
                    <a:srgbClr val="0000FF"/>
                  </a:solidFill>
                  <a:latin typeface="Arial" pitchFamily="34" charset="0"/>
                  <a:cs typeface="Arial" pitchFamily="34" charset="0"/>
                </a:rPr>
                <a:t>Return to</a:t>
              </a:r>
            </a:p>
            <a:p>
              <a:pPr algn="ctr"/>
              <a:r>
                <a:rPr lang="en-US" sz="1600" i="1" dirty="0">
                  <a:solidFill>
                    <a:srgbClr val="0000FF"/>
                  </a:solidFill>
                  <a:latin typeface="Arial" pitchFamily="34" charset="0"/>
                  <a:cs typeface="Arial" pitchFamily="34" charset="0"/>
                </a:rPr>
                <a:t>Table of</a:t>
              </a:r>
            </a:p>
            <a:p>
              <a:pPr algn="ctr"/>
              <a:r>
                <a:rPr lang="en-US" sz="1600" i="1" dirty="0">
                  <a:solidFill>
                    <a:srgbClr val="0000FF"/>
                  </a:solidFill>
                  <a:latin typeface="Arial" pitchFamily="34" charset="0"/>
                  <a:cs typeface="Arial" pitchFamily="34" charset="0"/>
                </a:rPr>
                <a:t>Contents</a:t>
              </a:r>
            </a:p>
          </p:txBody>
        </p:sp>
        <p:sp>
          <p:nvSpPr>
            <p:cNvPr id="6" name="Freeform 5">
              <a:hlinkClick r:id="rId2" action="ppaction://hlinksldjump"/>
            </p:cNvPr>
            <p:cNvSpPr/>
            <p:nvPr/>
          </p:nvSpPr>
          <p:spPr>
            <a:xfrm>
              <a:off x="6276636" y="2438400"/>
              <a:ext cx="1336349" cy="831080"/>
            </a:xfrm>
            <a:custGeom>
              <a:avLst/>
              <a:gdLst/>
              <a:ahLst/>
              <a:cxnLst/>
              <a:rect l="0" t="0" r="0" b="0"/>
              <a:pathLst>
                <a:path w="1827024" h="530100">
                  <a:moveTo>
                    <a:pt x="0" y="0"/>
                  </a:moveTo>
                  <a:lnTo>
                    <a:pt x="1827023" y="0"/>
                  </a:lnTo>
                  <a:lnTo>
                    <a:pt x="1827023" y="530099"/>
                  </a:lnTo>
                  <a:lnTo>
                    <a:pt x="0" y="530099"/>
                  </a:lnTo>
                  <a:close/>
                </a:path>
              </a:pathLst>
            </a:custGeom>
            <a:solidFill>
              <a:schemeClr val="accent1">
                <a:alpha val="1000"/>
              </a:schemeClr>
            </a:solidFill>
            <a:ln w="38100"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9028" tIns="34514" rIns="69028" bIns="34514" anchor="ctr"/>
            <a:lstStyle/>
            <a:p>
              <a:pPr algn="ctr" defTabSz="805827">
                <a:defRPr/>
              </a:pPr>
              <a:endParaRPr lang="en-US" dirty="0">
                <a:solidFill>
                  <a:schemeClr val="tx1"/>
                </a:solidFill>
              </a:endParaRPr>
            </a:p>
          </p:txBody>
        </p:sp>
      </p:grpSp>
    </p:spTree>
    <p:extLst>
      <p:ext uri="{BB962C8B-B14F-4D97-AF65-F5344CB8AC3E}">
        <p14:creationId xmlns:p14="http://schemas.microsoft.com/office/powerpoint/2010/main" xmlns="" val="209114807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0" y="90935"/>
            <a:ext cx="7193356" cy="437548"/>
          </a:xfrm>
          <a:prstGeom prst="rect">
            <a:avLst/>
          </a:prstGeom>
          <a:noFill/>
        </p:spPr>
        <p:txBody>
          <a:bodyPr vert="horz" lIns="67556" tIns="33778" rIns="67556" bIns="33778" rtlCol="0">
            <a:spAutoFit/>
          </a:bodyPr>
          <a:lstStyle/>
          <a:p>
            <a:r>
              <a:rPr lang="en-US" sz="2400" b="1">
                <a:solidFill>
                  <a:srgbClr val="0000FF"/>
                </a:solidFill>
                <a:latin typeface="Arial" pitchFamily="34" charset="0"/>
                <a:cs typeface="Arial" pitchFamily="34" charset="0"/>
              </a:rPr>
              <a:t>                                            Tables</a:t>
            </a:r>
          </a:p>
        </p:txBody>
      </p:sp>
      <p:sp>
        <p:nvSpPr>
          <p:cNvPr id="3" name="TextBox 2"/>
          <p:cNvSpPr txBox="1"/>
          <p:nvPr/>
        </p:nvSpPr>
        <p:spPr>
          <a:xfrm>
            <a:off x="582930" y="779675"/>
            <a:ext cx="4061536" cy="806879"/>
          </a:xfrm>
          <a:prstGeom prst="rect">
            <a:avLst/>
          </a:prstGeom>
          <a:noFill/>
        </p:spPr>
        <p:txBody>
          <a:bodyPr vert="horz" lIns="67556" tIns="33778" rIns="67556" bIns="33778" rtlCol="0">
            <a:spAutoFit/>
          </a:bodyPr>
          <a:lstStyle/>
          <a:p>
            <a:r>
              <a:rPr lang="en-US" sz="2400" b="1">
                <a:solidFill>
                  <a:srgbClr val="0000FF"/>
                </a:solidFill>
                <a:latin typeface="Arial" pitchFamily="34" charset="0"/>
                <a:cs typeface="Arial" pitchFamily="34" charset="0"/>
              </a:rPr>
              <a:t>Ticket Sales for School Play</a:t>
            </a:r>
          </a:p>
        </p:txBody>
      </p:sp>
      <p:pic>
        <p:nvPicPr>
          <p:cNvPr id="4" name="Picture 3"/>
          <p:cNvPicPr>
            <a:picLocks/>
          </p:cNvPicPr>
          <p:nvPr/>
        </p:nvPicPr>
        <p:blipFill>
          <a:blip r:embed="rId2" cstate="print">
            <a:extLst>
              <a:ext uri="{28A0092B-C50C-407E-A947-70E740481C1C}">
                <a14:useLocalDpi xmlns:a14="http://schemas.microsoft.com/office/drawing/2010/main" xmlns="" val="0"/>
              </a:ext>
            </a:extLst>
          </a:blip>
          <a:stretch>
            <a:fillRect/>
          </a:stretch>
        </p:blipFill>
        <p:spPr>
          <a:xfrm>
            <a:off x="5463542" y="540972"/>
            <a:ext cx="1225410" cy="1041961"/>
          </a:xfrm>
          <a:prstGeom prst="rect">
            <a:avLst/>
          </a:prstGeom>
          <a:solidFill>
            <a:scrgbClr r="0" g="0" b="0">
              <a:alpha val="0"/>
            </a:scrgbClr>
          </a:solidFill>
        </p:spPr>
      </p:pic>
      <p:sp>
        <p:nvSpPr>
          <p:cNvPr id="5" name="TextBox 4"/>
          <p:cNvSpPr txBox="1"/>
          <p:nvPr/>
        </p:nvSpPr>
        <p:spPr>
          <a:xfrm>
            <a:off x="2686050" y="1711756"/>
            <a:ext cx="8732520" cy="437548"/>
          </a:xfrm>
          <a:prstGeom prst="rect">
            <a:avLst/>
          </a:prstGeom>
          <a:noFill/>
        </p:spPr>
        <p:txBody>
          <a:bodyPr vert="horz" lIns="67556" tIns="33778" rIns="67556" bIns="33778" rtlCol="0">
            <a:spAutoFit/>
          </a:bodyPr>
          <a:lstStyle/>
          <a:p>
            <a:pPr algn="ctr"/>
            <a:r>
              <a:rPr lang="en-US" sz="2400" b="1">
                <a:solidFill>
                  <a:srgbClr val="0000FF"/>
                </a:solidFill>
                <a:latin typeface="Arial" pitchFamily="34" charset="0"/>
                <a:cs typeface="Arial" pitchFamily="34" charset="0"/>
              </a:rPr>
              <a:t>Charts</a:t>
            </a:r>
          </a:p>
        </p:txBody>
      </p:sp>
      <p:sp>
        <p:nvSpPr>
          <p:cNvPr id="6" name="TextBox 5"/>
          <p:cNvSpPr txBox="1"/>
          <p:nvPr/>
        </p:nvSpPr>
        <p:spPr>
          <a:xfrm>
            <a:off x="1577304" y="3067634"/>
            <a:ext cx="2613698" cy="437548"/>
          </a:xfrm>
          <a:prstGeom prst="rect">
            <a:avLst/>
          </a:prstGeom>
          <a:noFill/>
        </p:spPr>
        <p:txBody>
          <a:bodyPr vert="horz" wrap="square" lIns="67556" tIns="33778" rIns="67556" bIns="33778" rtlCol="0">
            <a:spAutoFit/>
          </a:bodyPr>
          <a:lstStyle/>
          <a:p>
            <a:pPr algn="ctr"/>
            <a:r>
              <a:rPr lang="en-US" sz="2400" b="1" dirty="0">
                <a:solidFill>
                  <a:srgbClr val="0000FF"/>
                </a:solidFill>
                <a:latin typeface="Arial" pitchFamily="34" charset="0"/>
                <a:cs typeface="Arial" pitchFamily="34" charset="0"/>
              </a:rPr>
              <a:t>Graphs</a:t>
            </a:r>
          </a:p>
        </p:txBody>
      </p:sp>
      <p:graphicFrame>
        <p:nvGraphicFramePr>
          <p:cNvPr id="7" name="Table 6"/>
          <p:cNvGraphicFramePr>
            <a:graphicFrameLocks noGrp="1"/>
          </p:cNvGraphicFramePr>
          <p:nvPr>
            <p:extLst>
              <p:ext uri="{D42A27DB-BD31-4B8C-83A1-F6EECF244321}">
                <p14:modId xmlns:p14="http://schemas.microsoft.com/office/powerpoint/2010/main" xmlns="" val="4040718960"/>
              </p:ext>
            </p:extLst>
          </p:nvPr>
        </p:nvGraphicFramePr>
        <p:xfrm>
          <a:off x="411480" y="1258345"/>
          <a:ext cx="4160520" cy="1498833"/>
        </p:xfrm>
        <a:graphic>
          <a:graphicData uri="http://schemas.openxmlformats.org/drawingml/2006/table">
            <a:tbl>
              <a:tblPr firstRow="1" bandRow="1">
                <a:tableStyleId>{5C22544A-7EE6-4342-B048-85BDC9FD1C3A}</a:tableStyleId>
              </a:tblPr>
              <a:tblGrid>
                <a:gridCol w="1026185"/>
                <a:gridCol w="1076935"/>
                <a:gridCol w="1012584"/>
                <a:gridCol w="1044816"/>
              </a:tblGrid>
              <a:tr h="448309">
                <a:tc>
                  <a:txBody>
                    <a:bodyPr/>
                    <a:lstStyle/>
                    <a:p>
                      <a:endParaRPr lang="en-US" sz="800" dirty="0"/>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300" b="1" i="0" u="none" baseline="0" dirty="0" smtClean="0">
                          <a:solidFill>
                            <a:srgbClr val="000000"/>
                          </a:solidFill>
                          <a:latin typeface="Times New Roman - 21"/>
                        </a:rPr>
                        <a:t>Friday</a:t>
                      </a:r>
                      <a:endParaRPr lang="en-US" sz="1300" b="1" i="0" u="none" baseline="0" dirty="0">
                        <a:solidFill>
                          <a:srgbClr val="000000"/>
                        </a:solidFill>
                        <a:latin typeface="Times New Roman - 21"/>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300" b="1" i="0" u="none" baseline="0" smtClean="0">
                          <a:solidFill>
                            <a:srgbClr val="000000"/>
                          </a:solidFill>
                          <a:latin typeface="Times New Roman - 21"/>
                        </a:rPr>
                        <a:t>Saturday</a:t>
                      </a:r>
                      <a:endParaRPr lang="en-US" sz="1300" b="1" i="0" u="none" baseline="0">
                        <a:solidFill>
                          <a:srgbClr val="000000"/>
                        </a:solidFill>
                        <a:latin typeface="Times New Roman - 21"/>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300" b="1" i="0" u="none" baseline="0" smtClean="0">
                          <a:solidFill>
                            <a:srgbClr val="000000"/>
                          </a:solidFill>
                          <a:latin typeface="Times New Roman - 21"/>
                        </a:rPr>
                        <a:t>Sunday</a:t>
                      </a:r>
                      <a:endParaRPr lang="en-US" sz="1300" b="1" i="0" u="none" baseline="0">
                        <a:solidFill>
                          <a:srgbClr val="000000"/>
                        </a:solidFill>
                        <a:latin typeface="Times New Roman - 21"/>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03116">
                <a:tc>
                  <a:txBody>
                    <a:bodyPr/>
                    <a:lstStyle/>
                    <a:p>
                      <a:r>
                        <a:rPr lang="en-US" sz="1300" b="1" i="0" u="none" baseline="0" smtClean="0">
                          <a:solidFill>
                            <a:srgbClr val="000000"/>
                          </a:solidFill>
                          <a:latin typeface="Times New Roman - 21"/>
                        </a:rPr>
                        <a:t>7 PM</a:t>
                      </a:r>
                      <a:endParaRPr lang="en-US" sz="1300" b="1" i="0" u="none" baseline="0">
                        <a:solidFill>
                          <a:srgbClr val="000000"/>
                        </a:solidFill>
                        <a:latin typeface="Times New Roman - 21"/>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300" b="1" i="0" u="none" baseline="0" dirty="0" smtClean="0">
                          <a:solidFill>
                            <a:srgbClr val="000000"/>
                          </a:solidFill>
                          <a:latin typeface="Times New Roman - 21"/>
                        </a:rPr>
                        <a:t>78</a:t>
                      </a:r>
                      <a:endParaRPr lang="en-US" sz="1300" b="1" i="0" u="none" baseline="0" dirty="0">
                        <a:solidFill>
                          <a:srgbClr val="000000"/>
                        </a:solidFill>
                        <a:latin typeface="Times New Roman - 21"/>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300" b="1" i="0" u="none" baseline="0" smtClean="0">
                          <a:solidFill>
                            <a:srgbClr val="000000"/>
                          </a:solidFill>
                          <a:latin typeface="Times New Roman - 21"/>
                        </a:rPr>
                        <a:t>67</a:t>
                      </a:r>
                      <a:endParaRPr lang="en-US" sz="1300" b="1" i="0" u="none" baseline="0">
                        <a:solidFill>
                          <a:srgbClr val="000000"/>
                        </a:solidFill>
                        <a:latin typeface="Times New Roman - 21"/>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300" b="1" i="0" u="none" baseline="0" smtClean="0">
                          <a:solidFill>
                            <a:srgbClr val="000000"/>
                          </a:solidFill>
                          <a:latin typeface="Times New Roman - 21"/>
                        </a:rPr>
                        <a:t>65</a:t>
                      </a:r>
                      <a:endParaRPr lang="en-US" sz="1300" b="1" i="0" u="none" baseline="0">
                        <a:solidFill>
                          <a:srgbClr val="000000"/>
                        </a:solidFill>
                        <a:latin typeface="Times New Roman - 21"/>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03116">
                <a:tc>
                  <a:txBody>
                    <a:bodyPr/>
                    <a:lstStyle/>
                    <a:p>
                      <a:r>
                        <a:rPr lang="en-US" sz="1300" b="1" i="0" u="none" baseline="0" smtClean="0">
                          <a:solidFill>
                            <a:srgbClr val="000000"/>
                          </a:solidFill>
                          <a:latin typeface="Times New Roman - 21"/>
                        </a:rPr>
                        <a:t>9 PM</a:t>
                      </a:r>
                      <a:endParaRPr lang="en-US" sz="1300" b="1" i="0" u="none" baseline="0">
                        <a:solidFill>
                          <a:srgbClr val="000000"/>
                        </a:solidFill>
                        <a:latin typeface="Times New Roman - 21"/>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300" b="1" i="0" u="none" baseline="0" dirty="0" smtClean="0">
                          <a:solidFill>
                            <a:srgbClr val="000000"/>
                          </a:solidFill>
                          <a:latin typeface="Times New Roman - 21"/>
                        </a:rPr>
                        <a:t>82</a:t>
                      </a:r>
                      <a:endParaRPr lang="en-US" sz="1300" b="1" i="0" u="none" baseline="0" dirty="0">
                        <a:solidFill>
                          <a:srgbClr val="000000"/>
                        </a:solidFill>
                        <a:latin typeface="Times New Roman - 21"/>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300" b="1" i="0" u="none" baseline="0" smtClean="0">
                          <a:solidFill>
                            <a:srgbClr val="000000"/>
                          </a:solidFill>
                          <a:latin typeface="Times New Roman - 21"/>
                        </a:rPr>
                        <a:t>70</a:t>
                      </a:r>
                      <a:endParaRPr lang="en-US" sz="1300" b="1" i="0" u="none" baseline="0">
                        <a:solidFill>
                          <a:srgbClr val="000000"/>
                        </a:solidFill>
                        <a:latin typeface="Times New Roman - 21"/>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300" b="1" i="0" u="none" baseline="0" smtClean="0">
                          <a:solidFill>
                            <a:srgbClr val="000000"/>
                          </a:solidFill>
                          <a:latin typeface="Times New Roman - 21"/>
                        </a:rPr>
                        <a:t>30</a:t>
                      </a:r>
                      <a:endParaRPr lang="en-US" sz="1300" b="1" i="0" u="none" baseline="0">
                        <a:solidFill>
                          <a:srgbClr val="000000"/>
                        </a:solidFill>
                        <a:latin typeface="Times New Roman - 21"/>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444292">
                <a:tc>
                  <a:txBody>
                    <a:bodyPr/>
                    <a:lstStyle/>
                    <a:p>
                      <a:r>
                        <a:rPr lang="en-US" sz="1300" b="1" i="0" u="none" baseline="0" smtClean="0">
                          <a:solidFill>
                            <a:srgbClr val="000000"/>
                          </a:solidFill>
                          <a:latin typeface="Times New Roman - 21"/>
                        </a:rPr>
                        <a:t>Matinee</a:t>
                      </a:r>
                      <a:endParaRPr lang="en-US" sz="1300" b="1" i="0" u="none" baseline="0">
                        <a:solidFill>
                          <a:srgbClr val="000000"/>
                        </a:solidFill>
                        <a:latin typeface="Times New Roman - 21"/>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300" b="1" i="0" u="none" baseline="0" dirty="0" smtClean="0">
                          <a:solidFill>
                            <a:srgbClr val="000000"/>
                          </a:solidFill>
                          <a:latin typeface="Times New Roman - 21"/>
                        </a:rPr>
                        <a:t>NA</a:t>
                      </a:r>
                      <a:endParaRPr lang="en-US" sz="1300" b="1" i="0" u="none" baseline="0" dirty="0">
                        <a:solidFill>
                          <a:srgbClr val="000000"/>
                        </a:solidFill>
                        <a:latin typeface="Times New Roman - 21"/>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300" b="1" i="0" u="none" baseline="0" dirty="0" smtClean="0">
                          <a:solidFill>
                            <a:srgbClr val="000000"/>
                          </a:solidFill>
                          <a:latin typeface="Times New Roman - 21"/>
                        </a:rPr>
                        <a:t>35</a:t>
                      </a:r>
                      <a:endParaRPr lang="en-US" sz="1300" b="1" i="0" u="none" baseline="0" dirty="0">
                        <a:solidFill>
                          <a:srgbClr val="000000"/>
                        </a:solidFill>
                        <a:latin typeface="Times New Roman - 21"/>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300" b="1" i="0" u="none" baseline="0" dirty="0" smtClean="0">
                          <a:solidFill>
                            <a:srgbClr val="000000"/>
                          </a:solidFill>
                          <a:latin typeface="Times New Roman - 21"/>
                        </a:rPr>
                        <a:t>82</a:t>
                      </a:r>
                      <a:endParaRPr lang="en-US" sz="1300" b="1" i="0" u="none" baseline="0" dirty="0">
                        <a:solidFill>
                          <a:srgbClr val="000000"/>
                        </a:solidFill>
                        <a:latin typeface="Times New Roman - 21"/>
                      </a:endParaRPr>
                    </a:p>
                  </a:txBody>
                  <a:tcPr marL="82296" marR="82296" marT="27280" marB="27280">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pic>
        <p:nvPicPr>
          <p:cNvPr id="8" name="Picture 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32052" y="3600666"/>
            <a:ext cx="3422828" cy="1657135"/>
          </a:xfrm>
          <a:prstGeom prst="rect">
            <a:avLst/>
          </a:prstGeom>
          <a:solidFill>
            <a:scrgbClr r="0" g="0" b="0">
              <a:alpha val="0"/>
            </a:scrgbClr>
          </a:solidFill>
        </p:spPr>
      </p:pic>
      <p:pic>
        <p:nvPicPr>
          <p:cNvPr id="9" name="Picture 8"/>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5630535" y="2176727"/>
            <a:ext cx="3072498" cy="1480873"/>
          </a:xfrm>
          <a:prstGeom prst="rect">
            <a:avLst/>
          </a:prstGeom>
          <a:solidFill>
            <a:scrgbClr r="0" g="0" b="0">
              <a:alpha val="0"/>
            </a:scrgbClr>
          </a:solidFill>
        </p:spPr>
      </p:pic>
    </p:spTree>
    <p:extLst>
      <p:ext uri="{BB962C8B-B14F-4D97-AF65-F5344CB8AC3E}">
        <p14:creationId xmlns:p14="http://schemas.microsoft.com/office/powerpoint/2010/main" xmlns="" val="403018104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52400" y="1007258"/>
            <a:ext cx="8915400" cy="745324"/>
          </a:xfrm>
          <a:prstGeom prst="rect">
            <a:avLst/>
          </a:prstGeom>
          <a:noFill/>
        </p:spPr>
        <p:txBody>
          <a:bodyPr vert="horz" wrap="square" lIns="67556" tIns="33778" rIns="67556" bIns="33778" rtlCol="0">
            <a:spAutoFit/>
          </a:bodyPr>
          <a:lstStyle/>
          <a:p>
            <a:pPr algn="ctr"/>
            <a:r>
              <a:rPr lang="en-US" sz="4400" b="1" dirty="0">
                <a:solidFill>
                  <a:srgbClr val="0000FF"/>
                </a:solidFill>
                <a:latin typeface="Arial" pitchFamily="34" charset="0"/>
                <a:cs typeface="Arial" pitchFamily="34" charset="0"/>
              </a:rPr>
              <a:t>Frequency Tables &amp; Histograms</a:t>
            </a:r>
          </a:p>
        </p:txBody>
      </p:sp>
      <p:grpSp>
        <p:nvGrpSpPr>
          <p:cNvPr id="4" name="Group 3"/>
          <p:cNvGrpSpPr/>
          <p:nvPr/>
        </p:nvGrpSpPr>
        <p:grpSpPr>
          <a:xfrm>
            <a:off x="6177654" y="2597921"/>
            <a:ext cx="1463040" cy="831080"/>
            <a:chOff x="6177654" y="2438400"/>
            <a:chExt cx="1463040" cy="831080"/>
          </a:xfrm>
        </p:grpSpPr>
        <p:sp>
          <p:nvSpPr>
            <p:cNvPr id="5" name="TextBox 4">
              <a:hlinkClick r:id="rId2" action="ppaction://hlinksldjump"/>
            </p:cNvPr>
            <p:cNvSpPr txBox="1"/>
            <p:nvPr/>
          </p:nvSpPr>
          <p:spPr>
            <a:xfrm>
              <a:off x="6177654" y="2451582"/>
              <a:ext cx="1463040" cy="806898"/>
            </a:xfrm>
            <a:prstGeom prst="rect">
              <a:avLst/>
            </a:prstGeom>
            <a:noFill/>
          </p:spPr>
          <p:txBody>
            <a:bodyPr vert="horz" lIns="67574" tIns="33787" rIns="67574" bIns="33787" rtlCol="0">
              <a:spAutoFit/>
            </a:bodyPr>
            <a:lstStyle/>
            <a:p>
              <a:pPr algn="ctr"/>
              <a:r>
                <a:rPr lang="en-US" sz="1600" i="1" dirty="0">
                  <a:solidFill>
                    <a:srgbClr val="0000FF"/>
                  </a:solidFill>
                  <a:latin typeface="Arial" pitchFamily="34" charset="0"/>
                  <a:cs typeface="Arial" pitchFamily="34" charset="0"/>
                </a:rPr>
                <a:t>Return to</a:t>
              </a:r>
            </a:p>
            <a:p>
              <a:pPr algn="ctr"/>
              <a:r>
                <a:rPr lang="en-US" sz="1600" i="1" dirty="0">
                  <a:solidFill>
                    <a:srgbClr val="0000FF"/>
                  </a:solidFill>
                  <a:latin typeface="Arial" pitchFamily="34" charset="0"/>
                  <a:cs typeface="Arial" pitchFamily="34" charset="0"/>
                </a:rPr>
                <a:t>Table of</a:t>
              </a:r>
            </a:p>
            <a:p>
              <a:pPr algn="ctr"/>
              <a:r>
                <a:rPr lang="en-US" sz="1600" i="1" dirty="0">
                  <a:solidFill>
                    <a:srgbClr val="0000FF"/>
                  </a:solidFill>
                  <a:latin typeface="Arial" pitchFamily="34" charset="0"/>
                  <a:cs typeface="Arial" pitchFamily="34" charset="0"/>
                </a:rPr>
                <a:t>Contents</a:t>
              </a:r>
            </a:p>
          </p:txBody>
        </p:sp>
        <p:sp>
          <p:nvSpPr>
            <p:cNvPr id="6" name="Freeform 5">
              <a:hlinkClick r:id="rId2" action="ppaction://hlinksldjump"/>
            </p:cNvPr>
            <p:cNvSpPr/>
            <p:nvPr/>
          </p:nvSpPr>
          <p:spPr>
            <a:xfrm>
              <a:off x="6276636" y="2438400"/>
              <a:ext cx="1336349" cy="831080"/>
            </a:xfrm>
            <a:custGeom>
              <a:avLst/>
              <a:gdLst/>
              <a:ahLst/>
              <a:cxnLst/>
              <a:rect l="0" t="0" r="0" b="0"/>
              <a:pathLst>
                <a:path w="1827024" h="530100">
                  <a:moveTo>
                    <a:pt x="0" y="0"/>
                  </a:moveTo>
                  <a:lnTo>
                    <a:pt x="1827023" y="0"/>
                  </a:lnTo>
                  <a:lnTo>
                    <a:pt x="1827023" y="530099"/>
                  </a:lnTo>
                  <a:lnTo>
                    <a:pt x="0" y="530099"/>
                  </a:lnTo>
                  <a:close/>
                </a:path>
              </a:pathLst>
            </a:custGeom>
            <a:solidFill>
              <a:schemeClr val="accent1">
                <a:alpha val="1000"/>
              </a:schemeClr>
            </a:solidFill>
            <a:ln w="38100"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9028" tIns="34514" rIns="69028" bIns="34514" anchor="ctr"/>
            <a:lstStyle/>
            <a:p>
              <a:pPr algn="ctr" defTabSz="805827">
                <a:defRPr/>
              </a:pPr>
              <a:endParaRPr lang="en-US" dirty="0">
                <a:solidFill>
                  <a:schemeClr val="tx1"/>
                </a:solidFill>
              </a:endParaRPr>
            </a:p>
          </p:txBody>
        </p:sp>
      </p:grpSp>
    </p:spTree>
    <p:extLst>
      <p:ext uri="{BB962C8B-B14F-4D97-AF65-F5344CB8AC3E}">
        <p14:creationId xmlns:p14="http://schemas.microsoft.com/office/powerpoint/2010/main" xmlns="" val="49312133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42900" y="212181"/>
            <a:ext cx="8641080" cy="806879"/>
          </a:xfrm>
          <a:prstGeom prst="rect">
            <a:avLst/>
          </a:prstGeom>
          <a:noFill/>
        </p:spPr>
        <p:txBody>
          <a:bodyPr vert="horz" lIns="67556" tIns="33778" rIns="67556" bIns="33778" rtlCol="0">
            <a:spAutoFit/>
          </a:bodyPr>
          <a:lstStyle/>
          <a:p>
            <a:r>
              <a:rPr lang="en-US" sz="2400" b="1">
                <a:solidFill>
                  <a:srgbClr val="0000FF"/>
                </a:solidFill>
                <a:latin typeface="Arial" pitchFamily="34" charset="0"/>
                <a:cs typeface="Arial" pitchFamily="34" charset="0"/>
              </a:rPr>
              <a:t>A </a:t>
            </a:r>
            <a:r>
              <a:rPr lang="en-US" sz="2400" b="1" u="sng">
                <a:solidFill>
                  <a:srgbClr val="0000FF"/>
                </a:solidFill>
                <a:latin typeface="Arial" pitchFamily="34" charset="0"/>
                <a:cs typeface="Arial" pitchFamily="34" charset="0"/>
              </a:rPr>
              <a:t>frequency table</a:t>
            </a:r>
            <a:r>
              <a:rPr lang="en-US" sz="2400" b="1">
                <a:solidFill>
                  <a:srgbClr val="0000FF"/>
                </a:solidFill>
                <a:latin typeface="Arial" pitchFamily="34" charset="0"/>
                <a:cs typeface="Arial" pitchFamily="34" charset="0"/>
              </a:rPr>
              <a:t> shows the number of times each data item appears in an interval.</a:t>
            </a:r>
          </a:p>
        </p:txBody>
      </p:sp>
      <p:sp>
        <p:nvSpPr>
          <p:cNvPr id="3" name="TextBox 2"/>
          <p:cNvSpPr txBox="1"/>
          <p:nvPr/>
        </p:nvSpPr>
        <p:spPr>
          <a:xfrm>
            <a:off x="388620" y="1074246"/>
            <a:ext cx="7155180" cy="1914875"/>
          </a:xfrm>
          <a:prstGeom prst="rect">
            <a:avLst/>
          </a:prstGeom>
          <a:noFill/>
        </p:spPr>
        <p:txBody>
          <a:bodyPr vert="horz" lIns="67556" tIns="33778" rIns="67556" bIns="33778" rtlCol="0">
            <a:spAutoFit/>
          </a:bodyPr>
          <a:lstStyle/>
          <a:p>
            <a:r>
              <a:rPr lang="en-US" sz="2400" b="1">
                <a:solidFill>
                  <a:srgbClr val="0000FF"/>
                </a:solidFill>
                <a:latin typeface="Arial" pitchFamily="34" charset="0"/>
                <a:cs typeface="Arial" pitchFamily="34" charset="0"/>
              </a:rPr>
              <a:t>To create a frequency table, choose a </a:t>
            </a:r>
            <a:r>
              <a:rPr lang="en-US" sz="2400" b="1" u="sng">
                <a:solidFill>
                  <a:srgbClr val="0000FF"/>
                </a:solidFill>
                <a:latin typeface="Arial" pitchFamily="34" charset="0"/>
                <a:cs typeface="Arial" pitchFamily="34" charset="0"/>
              </a:rPr>
              <a:t>scale</a:t>
            </a:r>
            <a:r>
              <a:rPr lang="en-US" sz="2400" b="1">
                <a:solidFill>
                  <a:srgbClr val="0000FF"/>
                </a:solidFill>
                <a:latin typeface="Arial" pitchFamily="34" charset="0"/>
                <a:cs typeface="Arial" pitchFamily="34" charset="0"/>
              </a:rPr>
              <a:t> that includes all of the numbers in the data set.</a:t>
            </a:r>
          </a:p>
          <a:p>
            <a:endParaRPr lang="en-US" sz="2400" b="1">
              <a:solidFill>
                <a:srgbClr val="0000FF"/>
              </a:solidFill>
              <a:latin typeface="Arial" pitchFamily="34" charset="0"/>
              <a:cs typeface="Arial" pitchFamily="34" charset="0"/>
            </a:endParaRPr>
          </a:p>
          <a:p>
            <a:r>
              <a:rPr lang="en-US" sz="2400" b="1">
                <a:solidFill>
                  <a:srgbClr val="0000FF"/>
                </a:solidFill>
                <a:latin typeface="Arial" pitchFamily="34" charset="0"/>
                <a:cs typeface="Arial" pitchFamily="34" charset="0"/>
              </a:rPr>
              <a:t>Next, determine an </a:t>
            </a:r>
            <a:r>
              <a:rPr lang="en-US" sz="2400" b="1" u="sng">
                <a:solidFill>
                  <a:srgbClr val="0000FF"/>
                </a:solidFill>
                <a:latin typeface="Arial" pitchFamily="34" charset="0"/>
                <a:cs typeface="Arial" pitchFamily="34" charset="0"/>
              </a:rPr>
              <a:t>interval</a:t>
            </a:r>
            <a:r>
              <a:rPr lang="en-US" sz="2400" b="1">
                <a:solidFill>
                  <a:srgbClr val="0000FF"/>
                </a:solidFill>
                <a:latin typeface="Arial" pitchFamily="34" charset="0"/>
                <a:cs typeface="Arial" pitchFamily="34" charset="0"/>
              </a:rPr>
              <a:t> to separate the scale into equal parts.</a:t>
            </a:r>
          </a:p>
        </p:txBody>
      </p:sp>
      <p:sp>
        <p:nvSpPr>
          <p:cNvPr id="4" name="TextBox 3"/>
          <p:cNvSpPr txBox="1"/>
          <p:nvPr/>
        </p:nvSpPr>
        <p:spPr>
          <a:xfrm>
            <a:off x="354330" y="3132068"/>
            <a:ext cx="7764856" cy="1176211"/>
          </a:xfrm>
          <a:prstGeom prst="rect">
            <a:avLst/>
          </a:prstGeom>
          <a:noFill/>
        </p:spPr>
        <p:txBody>
          <a:bodyPr vert="horz" lIns="67556" tIns="33778" rIns="67556" bIns="33778" rtlCol="0">
            <a:spAutoFit/>
          </a:bodyPr>
          <a:lstStyle/>
          <a:p>
            <a:r>
              <a:rPr lang="en-US" sz="2400" b="1">
                <a:solidFill>
                  <a:srgbClr val="0000FF"/>
                </a:solidFill>
                <a:latin typeface="Arial" pitchFamily="34" charset="0"/>
                <a:cs typeface="Arial" pitchFamily="34" charset="0"/>
              </a:rPr>
              <a:t>The table should have the intervals in the first column, tally in the second and frequency in the third. </a:t>
            </a:r>
          </a:p>
        </p:txBody>
      </p:sp>
      <p:grpSp>
        <p:nvGrpSpPr>
          <p:cNvPr id="15" name="Group 14"/>
          <p:cNvGrpSpPr/>
          <p:nvPr/>
        </p:nvGrpSpPr>
        <p:grpSpPr>
          <a:xfrm>
            <a:off x="1828802" y="4038600"/>
            <a:ext cx="5547359" cy="2677656"/>
            <a:chOff x="2756044" y="4699000"/>
            <a:chExt cx="5079856" cy="4487553"/>
          </a:xfrm>
        </p:grpSpPr>
        <p:sp>
          <p:nvSpPr>
            <p:cNvPr id="5" name="TextBox 4"/>
            <p:cNvSpPr txBox="1"/>
            <p:nvPr/>
          </p:nvSpPr>
          <p:spPr>
            <a:xfrm>
              <a:off x="3009900" y="4699000"/>
              <a:ext cx="4826000" cy="4487553"/>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Time	         Tally	   Frequency</a:t>
              </a:r>
            </a:p>
            <a:p>
              <a:r>
                <a:rPr lang="en-US" sz="2400" dirty="0">
                  <a:solidFill>
                    <a:srgbClr val="000000"/>
                  </a:solidFill>
                  <a:latin typeface="Arial" pitchFamily="34" charset="0"/>
                  <a:cs typeface="Arial" pitchFamily="34" charset="0"/>
                </a:rPr>
                <a:t>10-19	     IIII	        4</a:t>
              </a:r>
            </a:p>
            <a:p>
              <a:r>
                <a:rPr lang="en-US" sz="2400" dirty="0">
                  <a:solidFill>
                    <a:srgbClr val="000000"/>
                  </a:solidFill>
                  <a:latin typeface="Arial" pitchFamily="34" charset="0"/>
                  <a:cs typeface="Arial" pitchFamily="34" charset="0"/>
                </a:rPr>
                <a:t>20-29	     	                0</a:t>
              </a:r>
            </a:p>
            <a:p>
              <a:r>
                <a:rPr lang="en-US" sz="2400" dirty="0">
                  <a:solidFill>
                    <a:srgbClr val="000000"/>
                  </a:solidFill>
                  <a:latin typeface="Arial" pitchFamily="34" charset="0"/>
                  <a:cs typeface="Arial" pitchFamily="34" charset="0"/>
                </a:rPr>
                <a:t>30-39	     IIII	        5</a:t>
              </a:r>
            </a:p>
            <a:p>
              <a:r>
                <a:rPr lang="en-US" sz="2400" dirty="0">
                  <a:solidFill>
                    <a:srgbClr val="000000"/>
                  </a:solidFill>
                  <a:latin typeface="Arial" pitchFamily="34" charset="0"/>
                  <a:cs typeface="Arial" pitchFamily="34" charset="0"/>
                </a:rPr>
                <a:t>40-49            IIII            	4</a:t>
              </a:r>
            </a:p>
            <a:p>
              <a:r>
                <a:rPr lang="en-US" sz="2400" dirty="0">
                  <a:solidFill>
                    <a:srgbClr val="000000"/>
                  </a:solidFill>
                  <a:latin typeface="Arial" pitchFamily="34" charset="0"/>
                  <a:cs typeface="Arial" pitchFamily="34" charset="0"/>
                </a:rPr>
                <a:t>50-59                          	0</a:t>
              </a:r>
            </a:p>
            <a:p>
              <a:r>
                <a:rPr lang="en-US" sz="2400" dirty="0">
                  <a:solidFill>
                    <a:srgbClr val="000000"/>
                  </a:solidFill>
                  <a:latin typeface="Arial" pitchFamily="34" charset="0"/>
                  <a:cs typeface="Arial" pitchFamily="34" charset="0"/>
                </a:rPr>
                <a:t>60-69            III	        3</a:t>
              </a:r>
            </a:p>
          </p:txBody>
        </p:sp>
        <p:cxnSp>
          <p:nvCxnSpPr>
            <p:cNvPr id="6" name="Straight Connector 5"/>
            <p:cNvCxnSpPr/>
            <p:nvPr/>
          </p:nvCxnSpPr>
          <p:spPr>
            <a:xfrm>
              <a:off x="2756044" y="5337528"/>
              <a:ext cx="44069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200779" y="4741672"/>
              <a:ext cx="0" cy="4299317"/>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56044" y="5976056"/>
              <a:ext cx="44069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756044" y="6614584"/>
              <a:ext cx="44069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756044" y="7253112"/>
              <a:ext cx="44069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757622" y="7891640"/>
              <a:ext cx="44069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756044" y="8402462"/>
              <a:ext cx="44069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757620" y="9040990"/>
              <a:ext cx="44069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351795" y="4741672"/>
              <a:ext cx="30084" cy="4299317"/>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16" name="Straight Connector 15"/>
          <p:cNvCxnSpPr/>
          <p:nvPr/>
        </p:nvCxnSpPr>
        <p:spPr>
          <a:xfrm flipV="1">
            <a:off x="3943350" y="5296533"/>
            <a:ext cx="400050" cy="113669"/>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2567860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49580" y="347770"/>
            <a:ext cx="8389620" cy="1176211"/>
          </a:xfrm>
          <a:prstGeom prst="rect">
            <a:avLst/>
          </a:prstGeom>
          <a:noFill/>
        </p:spPr>
        <p:txBody>
          <a:bodyPr vert="horz" lIns="67556" tIns="33778" rIns="67556" bIns="33778" rtlCol="0">
            <a:spAutoFit/>
          </a:bodyPr>
          <a:lstStyle/>
          <a:p>
            <a:r>
              <a:rPr lang="en-US" sz="2400" b="1" dirty="0">
                <a:solidFill>
                  <a:srgbClr val="0000FF"/>
                </a:solidFill>
                <a:latin typeface="Arial" pitchFamily="34" charset="0"/>
                <a:cs typeface="Arial" pitchFamily="34" charset="0"/>
              </a:rPr>
              <a:t>The following are the test grades from a previous year.</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Organize the data into a frequency table.</a:t>
            </a:r>
          </a:p>
        </p:txBody>
      </p:sp>
      <p:sp>
        <p:nvSpPr>
          <p:cNvPr id="3" name="TextBox 2"/>
          <p:cNvSpPr txBox="1"/>
          <p:nvPr/>
        </p:nvSpPr>
        <p:spPr>
          <a:xfrm>
            <a:off x="1828800" y="2287777"/>
            <a:ext cx="4732020" cy="2653539"/>
          </a:xfrm>
          <a:prstGeom prst="rect">
            <a:avLst/>
          </a:prstGeom>
          <a:noFill/>
        </p:spPr>
        <p:txBody>
          <a:bodyPr vert="horz" lIns="67556" tIns="33778" rIns="67556" bIns="33778" rtlCol="0">
            <a:spAutoFit/>
          </a:bodyPr>
          <a:lstStyle/>
          <a:p>
            <a:r>
              <a:rPr lang="en-US" sz="2800" dirty="0">
                <a:solidFill>
                  <a:srgbClr val="0000FF"/>
                </a:solidFill>
                <a:latin typeface="Arial" pitchFamily="34" charset="0"/>
                <a:cs typeface="Arial" pitchFamily="34" charset="0"/>
              </a:rPr>
              <a:t>95	  85	    93</a:t>
            </a:r>
          </a:p>
          <a:p>
            <a:r>
              <a:rPr lang="en-US" sz="2800" dirty="0">
                <a:solidFill>
                  <a:srgbClr val="0000FF"/>
                </a:solidFill>
                <a:latin typeface="Arial" pitchFamily="34" charset="0"/>
                <a:cs typeface="Arial" pitchFamily="34" charset="0"/>
              </a:rPr>
              <a:t>77	  97	    71</a:t>
            </a:r>
          </a:p>
          <a:p>
            <a:r>
              <a:rPr lang="en-US" sz="2800" dirty="0">
                <a:solidFill>
                  <a:srgbClr val="0000FF"/>
                </a:solidFill>
                <a:latin typeface="Arial" pitchFamily="34" charset="0"/>
                <a:cs typeface="Arial" pitchFamily="34" charset="0"/>
              </a:rPr>
              <a:t>84	  63	    87</a:t>
            </a:r>
          </a:p>
          <a:p>
            <a:r>
              <a:rPr lang="en-US" sz="2800" dirty="0">
                <a:solidFill>
                  <a:srgbClr val="0000FF"/>
                </a:solidFill>
                <a:latin typeface="Arial" pitchFamily="34" charset="0"/>
                <a:cs typeface="Arial" pitchFamily="34" charset="0"/>
              </a:rPr>
              <a:t>39	  88	    89</a:t>
            </a:r>
          </a:p>
          <a:p>
            <a:r>
              <a:rPr lang="en-US" sz="2800" dirty="0">
                <a:solidFill>
                  <a:srgbClr val="0000FF"/>
                </a:solidFill>
                <a:latin typeface="Arial" pitchFamily="34" charset="0"/>
                <a:cs typeface="Arial" pitchFamily="34" charset="0"/>
              </a:rPr>
              <a:t>71	  79	    83</a:t>
            </a:r>
          </a:p>
          <a:p>
            <a:r>
              <a:rPr lang="en-US" sz="2800" dirty="0">
                <a:solidFill>
                  <a:srgbClr val="0000FF"/>
                </a:solidFill>
                <a:latin typeface="Arial" pitchFamily="34" charset="0"/>
                <a:cs typeface="Arial" pitchFamily="34" charset="0"/>
              </a:rPr>
              <a:t>82	  85</a:t>
            </a:r>
          </a:p>
        </p:txBody>
      </p:sp>
    </p:spTree>
    <p:extLst>
      <p:ext uri="{BB962C8B-B14F-4D97-AF65-F5344CB8AC3E}">
        <p14:creationId xmlns:p14="http://schemas.microsoft.com/office/powerpoint/2010/main" xmlns="" val="29028095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28600" y="322817"/>
            <a:ext cx="3246120" cy="2284207"/>
          </a:xfrm>
          <a:prstGeom prst="rect">
            <a:avLst/>
          </a:prstGeom>
          <a:noFill/>
        </p:spPr>
        <p:txBody>
          <a:bodyPr vert="horz" lIns="67556" tIns="33778" rIns="67556" bIns="33778" rtlCol="0">
            <a:spAutoFit/>
          </a:bodyPr>
          <a:lstStyle/>
          <a:p>
            <a:r>
              <a:rPr lang="en-US" sz="2400">
                <a:solidFill>
                  <a:srgbClr val="0000FF"/>
                </a:solidFill>
                <a:latin typeface="Arial" pitchFamily="34" charset="0"/>
                <a:cs typeface="Arial" pitchFamily="34" charset="0"/>
              </a:rPr>
              <a:t>95	85	93</a:t>
            </a:r>
          </a:p>
          <a:p>
            <a:r>
              <a:rPr lang="en-US" sz="2400">
                <a:solidFill>
                  <a:srgbClr val="0000FF"/>
                </a:solidFill>
                <a:latin typeface="Arial" pitchFamily="34" charset="0"/>
                <a:cs typeface="Arial" pitchFamily="34" charset="0"/>
              </a:rPr>
              <a:t>77	97	71</a:t>
            </a:r>
          </a:p>
          <a:p>
            <a:r>
              <a:rPr lang="en-US" sz="2400">
                <a:solidFill>
                  <a:srgbClr val="0000FF"/>
                </a:solidFill>
                <a:latin typeface="Arial" pitchFamily="34" charset="0"/>
                <a:cs typeface="Arial" pitchFamily="34" charset="0"/>
              </a:rPr>
              <a:t>84	63	87</a:t>
            </a:r>
          </a:p>
          <a:p>
            <a:r>
              <a:rPr lang="en-US" sz="2400">
                <a:solidFill>
                  <a:srgbClr val="0000FF"/>
                </a:solidFill>
                <a:latin typeface="Arial" pitchFamily="34" charset="0"/>
                <a:cs typeface="Arial" pitchFamily="34" charset="0"/>
              </a:rPr>
              <a:t>39	88	89</a:t>
            </a:r>
          </a:p>
          <a:p>
            <a:r>
              <a:rPr lang="en-US" sz="2400">
                <a:solidFill>
                  <a:srgbClr val="0000FF"/>
                </a:solidFill>
                <a:latin typeface="Arial" pitchFamily="34" charset="0"/>
                <a:cs typeface="Arial" pitchFamily="34" charset="0"/>
              </a:rPr>
              <a:t>71	79	83</a:t>
            </a:r>
          </a:p>
          <a:p>
            <a:r>
              <a:rPr lang="en-US" sz="2400">
                <a:solidFill>
                  <a:srgbClr val="0000FF"/>
                </a:solidFill>
                <a:latin typeface="Arial" pitchFamily="34" charset="0"/>
                <a:cs typeface="Arial" pitchFamily="34" charset="0"/>
              </a:rPr>
              <a:t>82	85</a:t>
            </a:r>
          </a:p>
        </p:txBody>
      </p:sp>
      <p:sp>
        <p:nvSpPr>
          <p:cNvPr id="3" name="TextBox 2"/>
          <p:cNvSpPr txBox="1"/>
          <p:nvPr/>
        </p:nvSpPr>
        <p:spPr>
          <a:xfrm>
            <a:off x="114300" y="2498515"/>
            <a:ext cx="9281160" cy="4130885"/>
          </a:xfrm>
          <a:prstGeom prst="rect">
            <a:avLst/>
          </a:prstGeom>
          <a:noFill/>
        </p:spPr>
        <p:txBody>
          <a:bodyPr vert="horz" lIns="67556" tIns="33778" rIns="67556" bIns="33778" rtlCol="0">
            <a:spAutoFit/>
          </a:bodyPr>
          <a:lstStyle/>
          <a:p>
            <a:r>
              <a:rPr lang="en-US" sz="2400" dirty="0">
                <a:solidFill>
                  <a:srgbClr val="0000FF"/>
                </a:solidFill>
                <a:latin typeface="Arial" pitchFamily="34" charset="0"/>
                <a:cs typeface="Arial" pitchFamily="34" charset="0"/>
              </a:rPr>
              <a:t>Step 1:  Find the range of the data then determine a scale and interval.</a:t>
            </a:r>
          </a:p>
          <a:p>
            <a:r>
              <a:rPr lang="en-US" sz="2400" dirty="0">
                <a:solidFill>
                  <a:srgbClr val="FF0000"/>
                </a:solidFill>
                <a:latin typeface="Arial" pitchFamily="34" charset="0"/>
                <a:cs typeface="Arial" pitchFamily="34" charset="0"/>
              </a:rPr>
              <a:t>Hint: Divide the range of data by the number of intervals you would like to have and then use the quotient as an approximate interval size.</a:t>
            </a:r>
          </a:p>
          <a:p>
            <a:endParaRPr lang="en-US" sz="2400" dirty="0">
              <a:solidFill>
                <a:srgbClr val="FF0000"/>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RANGE:  97 - 39 = 59</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SCALE:  59/6 = 9.5555 so 10 would be the size of the intervals</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INTERVALS:  30-39, 40-49, 50-59, 60-69, 70-79, 80-89, 90-99</a:t>
            </a:r>
          </a:p>
        </p:txBody>
      </p:sp>
      <p:grpSp>
        <p:nvGrpSpPr>
          <p:cNvPr id="6" name="Group 5"/>
          <p:cNvGrpSpPr/>
          <p:nvPr/>
        </p:nvGrpSpPr>
        <p:grpSpPr>
          <a:xfrm>
            <a:off x="4457700" y="193993"/>
            <a:ext cx="4240530" cy="1769591"/>
            <a:chOff x="4953000" y="88900"/>
            <a:chExt cx="4711700" cy="2965704"/>
          </a:xfrm>
        </p:grpSpPr>
        <p:sp>
          <p:nvSpPr>
            <p:cNvPr id="4" name="Oval 3"/>
            <p:cNvSpPr/>
            <p:nvPr/>
          </p:nvSpPr>
          <p:spPr>
            <a:xfrm>
              <a:off x="4953000" y="88900"/>
              <a:ext cx="4468368" cy="2965704"/>
            </a:xfrm>
            <a:prstGeom prst="ellipse">
              <a:avLst/>
            </a:prstGeom>
            <a:solidFill>
              <a:srgbClr val="FFD700"/>
            </a:solidFill>
            <a:ln w="38100" cap="flat" cmpd="sng" algn="ctr">
              <a:solidFill>
                <a:srgbClr val="FFD7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 name="TextBox 4"/>
            <p:cNvSpPr txBox="1"/>
            <p:nvPr/>
          </p:nvSpPr>
          <p:spPr>
            <a:xfrm>
              <a:off x="5194300" y="977900"/>
              <a:ext cx="4470400" cy="1392690"/>
            </a:xfrm>
            <a:prstGeom prst="rect">
              <a:avLst/>
            </a:prstGeom>
            <a:noFill/>
          </p:spPr>
          <p:txBody>
            <a:bodyPr vert="horz" rtlCol="0">
              <a:spAutoFit/>
            </a:bodyPr>
            <a:lstStyle/>
            <a:p>
              <a:pPr algn="ctr"/>
              <a:r>
                <a:rPr lang="en-US" sz="2400" dirty="0">
                  <a:solidFill>
                    <a:srgbClr val="000000"/>
                  </a:solidFill>
                  <a:latin typeface="Arial" pitchFamily="34" charset="0"/>
                  <a:cs typeface="Arial" pitchFamily="34" charset="0"/>
                </a:rPr>
                <a:t>Determine Range, </a:t>
              </a:r>
            </a:p>
            <a:p>
              <a:pPr algn="ctr"/>
              <a:r>
                <a:rPr lang="en-US" sz="2400" dirty="0">
                  <a:solidFill>
                    <a:srgbClr val="000000"/>
                  </a:solidFill>
                  <a:latin typeface="Arial" pitchFamily="34" charset="0"/>
                  <a:cs typeface="Arial" pitchFamily="34" charset="0"/>
                </a:rPr>
                <a:t>Scale &amp; Interval</a:t>
              </a:r>
            </a:p>
          </p:txBody>
        </p:sp>
      </p:grpSp>
      <p:sp>
        <p:nvSpPr>
          <p:cNvPr id="7" name="Freeform 6"/>
          <p:cNvSpPr/>
          <p:nvPr/>
        </p:nvSpPr>
        <p:spPr>
          <a:xfrm>
            <a:off x="-17585" y="4575680"/>
            <a:ext cx="9144000" cy="2053720"/>
          </a:xfrm>
          <a:custGeom>
            <a:avLst/>
            <a:gdLst/>
            <a:ahLst/>
            <a:cxnLst/>
            <a:rect l="0" t="0" r="0" b="0"/>
            <a:pathLst>
              <a:path w="9686291" h="2253108">
                <a:moveTo>
                  <a:pt x="0" y="0"/>
                </a:moveTo>
                <a:lnTo>
                  <a:pt x="9686290" y="0"/>
                </a:lnTo>
                <a:lnTo>
                  <a:pt x="9686290" y="2253107"/>
                </a:lnTo>
                <a:lnTo>
                  <a:pt x="0" y="2253107"/>
                </a:lnTo>
                <a:close/>
              </a:path>
            </a:pathLst>
          </a:custGeom>
          <a:solidFill>
            <a:srgbClr val="FFE4E1"/>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7556" tIns="33778" rIns="67556" bIns="33778"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xmlns="" val="281224091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499612" y="3301227"/>
            <a:ext cx="4644390" cy="2530428"/>
          </a:xfrm>
          <a:prstGeom prst="rect">
            <a:avLst/>
          </a:prstGeom>
          <a:noFill/>
        </p:spPr>
        <p:txBody>
          <a:bodyPr vert="horz" wrap="square" lIns="67556" tIns="33778" rIns="67556" bIns="33778" rtlCol="0">
            <a:spAutoFit/>
          </a:bodyPr>
          <a:lstStyle/>
          <a:p>
            <a:r>
              <a:rPr lang="en-US" sz="2000" dirty="0">
                <a:solidFill>
                  <a:srgbClr val="0000FF"/>
                </a:solidFill>
                <a:latin typeface="Arial" pitchFamily="34" charset="0"/>
                <a:cs typeface="Arial" pitchFamily="34" charset="0"/>
              </a:rPr>
              <a:t>Grade	Tally	   Frequency</a:t>
            </a:r>
          </a:p>
          <a:p>
            <a:r>
              <a:rPr lang="en-US" sz="2000" dirty="0">
                <a:solidFill>
                  <a:srgbClr val="0000FF"/>
                </a:solidFill>
                <a:latin typeface="Arial" pitchFamily="34" charset="0"/>
                <a:cs typeface="Arial" pitchFamily="34" charset="0"/>
              </a:rPr>
              <a:t>30-39	           I              	1</a:t>
            </a:r>
          </a:p>
          <a:p>
            <a:r>
              <a:rPr lang="en-US" sz="2000" dirty="0">
                <a:solidFill>
                  <a:srgbClr val="0000FF"/>
                </a:solidFill>
                <a:latin typeface="Arial" pitchFamily="34" charset="0"/>
                <a:cs typeface="Arial" pitchFamily="34" charset="0"/>
              </a:rPr>
              <a:t>40-49	     	                    0</a:t>
            </a:r>
          </a:p>
          <a:p>
            <a:r>
              <a:rPr lang="en-US" sz="2000" dirty="0">
                <a:solidFill>
                  <a:srgbClr val="0000FF"/>
                </a:solidFill>
                <a:latin typeface="Arial" pitchFamily="34" charset="0"/>
                <a:cs typeface="Arial" pitchFamily="34" charset="0"/>
              </a:rPr>
              <a:t>50-59	                             0</a:t>
            </a:r>
          </a:p>
          <a:p>
            <a:r>
              <a:rPr lang="en-US" sz="2000" dirty="0">
                <a:solidFill>
                  <a:srgbClr val="0000FF"/>
                </a:solidFill>
                <a:latin typeface="Arial" pitchFamily="34" charset="0"/>
                <a:cs typeface="Arial" pitchFamily="34" charset="0"/>
              </a:rPr>
              <a:t>60-69           I	          1</a:t>
            </a:r>
          </a:p>
          <a:p>
            <a:r>
              <a:rPr lang="en-US" sz="2000" dirty="0">
                <a:solidFill>
                  <a:srgbClr val="0000FF"/>
                </a:solidFill>
                <a:latin typeface="Arial" pitchFamily="34" charset="0"/>
                <a:cs typeface="Arial" pitchFamily="34" charset="0"/>
              </a:rPr>
              <a:t>70-79          IIII                4</a:t>
            </a:r>
          </a:p>
          <a:p>
            <a:r>
              <a:rPr lang="en-US" sz="2000" dirty="0">
                <a:solidFill>
                  <a:srgbClr val="0000FF"/>
                </a:solidFill>
                <a:latin typeface="Arial" pitchFamily="34" charset="0"/>
                <a:cs typeface="Arial" pitchFamily="34" charset="0"/>
              </a:rPr>
              <a:t>80-89        IIII III	          8</a:t>
            </a:r>
          </a:p>
          <a:p>
            <a:r>
              <a:rPr lang="en-US" sz="2000" dirty="0">
                <a:solidFill>
                  <a:srgbClr val="0000FF"/>
                </a:solidFill>
                <a:latin typeface="Arial" pitchFamily="34" charset="0"/>
                <a:cs typeface="Arial" pitchFamily="34" charset="0"/>
              </a:rPr>
              <a:t>90-99          III	          3</a:t>
            </a:r>
          </a:p>
        </p:txBody>
      </p:sp>
      <p:cxnSp>
        <p:nvCxnSpPr>
          <p:cNvPr id="3" name="Straight Connector 2"/>
          <p:cNvCxnSpPr/>
          <p:nvPr/>
        </p:nvCxnSpPr>
        <p:spPr>
          <a:xfrm>
            <a:off x="4491990" y="3670425"/>
            <a:ext cx="396621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5655221" y="3234944"/>
            <a:ext cx="10249" cy="2585007"/>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491990" y="3933774"/>
            <a:ext cx="396621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491990" y="4267200"/>
            <a:ext cx="396621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491990" y="4576777"/>
            <a:ext cx="396621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469130" y="4876800"/>
            <a:ext cx="396621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91990" y="5180111"/>
            <a:ext cx="396621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80560" y="5469496"/>
            <a:ext cx="396621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91990" y="5819951"/>
            <a:ext cx="396621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718211" y="3234944"/>
            <a:ext cx="0" cy="259673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745480" y="5236961"/>
            <a:ext cx="297180" cy="121246"/>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7660" y="381573"/>
            <a:ext cx="2788920" cy="2284207"/>
          </a:xfrm>
          <a:prstGeom prst="rect">
            <a:avLst/>
          </a:prstGeom>
          <a:noFill/>
        </p:spPr>
        <p:txBody>
          <a:bodyPr vert="horz" lIns="67556" tIns="33778" rIns="67556" bIns="33778" rtlCol="0">
            <a:spAutoFit/>
          </a:bodyPr>
          <a:lstStyle/>
          <a:p>
            <a:r>
              <a:rPr lang="en-US" sz="2400">
                <a:solidFill>
                  <a:srgbClr val="0000FF"/>
                </a:solidFill>
                <a:latin typeface="Arial" pitchFamily="34" charset="0"/>
                <a:cs typeface="Arial" pitchFamily="34" charset="0"/>
              </a:rPr>
              <a:t>95	85	93</a:t>
            </a:r>
          </a:p>
          <a:p>
            <a:r>
              <a:rPr lang="en-US" sz="2400">
                <a:solidFill>
                  <a:srgbClr val="0000FF"/>
                </a:solidFill>
                <a:latin typeface="Arial" pitchFamily="34" charset="0"/>
                <a:cs typeface="Arial" pitchFamily="34" charset="0"/>
              </a:rPr>
              <a:t>77	97	71</a:t>
            </a:r>
          </a:p>
          <a:p>
            <a:r>
              <a:rPr lang="en-US" sz="2400">
                <a:solidFill>
                  <a:srgbClr val="0000FF"/>
                </a:solidFill>
                <a:latin typeface="Arial" pitchFamily="34" charset="0"/>
                <a:cs typeface="Arial" pitchFamily="34" charset="0"/>
              </a:rPr>
              <a:t>84	63	87</a:t>
            </a:r>
          </a:p>
          <a:p>
            <a:r>
              <a:rPr lang="en-US" sz="2400">
                <a:solidFill>
                  <a:srgbClr val="0000FF"/>
                </a:solidFill>
                <a:latin typeface="Arial" pitchFamily="34" charset="0"/>
                <a:cs typeface="Arial" pitchFamily="34" charset="0"/>
              </a:rPr>
              <a:t>39	88	89</a:t>
            </a:r>
          </a:p>
          <a:p>
            <a:r>
              <a:rPr lang="en-US" sz="2400">
                <a:solidFill>
                  <a:srgbClr val="0000FF"/>
                </a:solidFill>
                <a:latin typeface="Arial" pitchFamily="34" charset="0"/>
                <a:cs typeface="Arial" pitchFamily="34" charset="0"/>
              </a:rPr>
              <a:t>71	79	83</a:t>
            </a:r>
          </a:p>
          <a:p>
            <a:r>
              <a:rPr lang="en-US" sz="2400">
                <a:solidFill>
                  <a:srgbClr val="0000FF"/>
                </a:solidFill>
                <a:latin typeface="Arial" pitchFamily="34" charset="0"/>
                <a:cs typeface="Arial" pitchFamily="34" charset="0"/>
              </a:rPr>
              <a:t>82	85</a:t>
            </a:r>
          </a:p>
        </p:txBody>
      </p:sp>
      <p:grpSp>
        <p:nvGrpSpPr>
          <p:cNvPr id="17" name="Group 16"/>
          <p:cNvGrpSpPr/>
          <p:nvPr/>
        </p:nvGrpSpPr>
        <p:grpSpPr>
          <a:xfrm>
            <a:off x="5665470" y="373995"/>
            <a:ext cx="3326130" cy="1454957"/>
            <a:chOff x="6210300" y="114300"/>
            <a:chExt cx="3695700" cy="2438400"/>
          </a:xfrm>
        </p:grpSpPr>
        <p:sp>
          <p:nvSpPr>
            <p:cNvPr id="15" name="Oval 14"/>
            <p:cNvSpPr/>
            <p:nvPr/>
          </p:nvSpPr>
          <p:spPr>
            <a:xfrm>
              <a:off x="6210300" y="114300"/>
              <a:ext cx="3695700" cy="2438400"/>
            </a:xfrm>
            <a:prstGeom prst="ellipse">
              <a:avLst/>
            </a:prstGeom>
            <a:solidFill>
              <a:srgbClr val="FFD700"/>
            </a:solidFill>
            <a:ln w="38100" cap="flat" cmpd="sng" algn="ctr">
              <a:solidFill>
                <a:srgbClr val="FFD7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6" name="TextBox 15"/>
            <p:cNvSpPr txBox="1"/>
            <p:nvPr/>
          </p:nvSpPr>
          <p:spPr>
            <a:xfrm>
              <a:off x="6972300" y="393700"/>
              <a:ext cx="2641600" cy="2011662"/>
            </a:xfrm>
            <a:prstGeom prst="rect">
              <a:avLst/>
            </a:prstGeom>
            <a:noFill/>
          </p:spPr>
          <p:txBody>
            <a:bodyPr vert="horz" rtlCol="0">
              <a:spAutoFit/>
            </a:bodyPr>
            <a:lstStyle/>
            <a:p>
              <a:r>
                <a:rPr lang="en-US" sz="2400">
                  <a:solidFill>
                    <a:srgbClr val="000000"/>
                  </a:solidFill>
                  <a:latin typeface="Arial" pitchFamily="34" charset="0"/>
                  <a:cs typeface="Arial" pitchFamily="34" charset="0"/>
                </a:rPr>
                <a:t>Create a Frequency Table</a:t>
              </a:r>
            </a:p>
          </p:txBody>
        </p:sp>
      </p:grpSp>
      <p:grpSp>
        <p:nvGrpSpPr>
          <p:cNvPr id="29" name="Group 28"/>
          <p:cNvGrpSpPr/>
          <p:nvPr/>
        </p:nvGrpSpPr>
        <p:grpSpPr>
          <a:xfrm>
            <a:off x="224790" y="3301228"/>
            <a:ext cx="4240530" cy="2185172"/>
            <a:chOff x="165100" y="3416300"/>
            <a:chExt cx="4711700" cy="3662187"/>
          </a:xfrm>
        </p:grpSpPr>
        <p:sp>
          <p:nvSpPr>
            <p:cNvPr id="18" name="TextBox 17"/>
            <p:cNvSpPr txBox="1"/>
            <p:nvPr/>
          </p:nvSpPr>
          <p:spPr>
            <a:xfrm>
              <a:off x="279400" y="3416300"/>
              <a:ext cx="4597400" cy="670555"/>
            </a:xfrm>
            <a:prstGeom prst="rect">
              <a:avLst/>
            </a:prstGeom>
            <a:noFill/>
          </p:spPr>
          <p:txBody>
            <a:bodyPr vert="horz" rtlCol="0">
              <a:spAutoFit/>
            </a:bodyPr>
            <a:lstStyle/>
            <a:p>
              <a:r>
                <a:rPr lang="en-US" sz="2000" dirty="0">
                  <a:solidFill>
                    <a:srgbClr val="0000FF"/>
                  </a:solidFill>
                  <a:latin typeface="Arial" pitchFamily="34" charset="0"/>
                  <a:cs typeface="Arial" pitchFamily="34" charset="0"/>
                </a:rPr>
                <a:t>Grade      Tally	   Frequency</a:t>
              </a:r>
            </a:p>
          </p:txBody>
        </p:sp>
        <p:cxnSp>
          <p:nvCxnSpPr>
            <p:cNvPr id="19" name="Straight Connector 18"/>
            <p:cNvCxnSpPr/>
            <p:nvPr/>
          </p:nvCxnSpPr>
          <p:spPr>
            <a:xfrm>
              <a:off x="177800" y="4013553"/>
              <a:ext cx="44069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470279" y="3458972"/>
              <a:ext cx="0" cy="3619515"/>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7800" y="4396670"/>
              <a:ext cx="44069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77800" y="4907492"/>
              <a:ext cx="44069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5100" y="5290608"/>
              <a:ext cx="44069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90500" y="5801431"/>
              <a:ext cx="44069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65100" y="6184547"/>
              <a:ext cx="44069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5100" y="6567664"/>
              <a:ext cx="44069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77800" y="7078487"/>
              <a:ext cx="44069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651379" y="3458972"/>
              <a:ext cx="0" cy="3619515"/>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4314739" y="3234944"/>
            <a:ext cx="4121659" cy="2861056"/>
            <a:chOff x="4822825" y="2981198"/>
            <a:chExt cx="4579621" cy="3610103"/>
          </a:xfrm>
        </p:grpSpPr>
        <p:sp>
          <p:nvSpPr>
            <p:cNvPr id="30" name="Freeform 29"/>
            <p:cNvSpPr/>
            <p:nvPr/>
          </p:nvSpPr>
          <p:spPr>
            <a:xfrm>
              <a:off x="4822825" y="2981198"/>
              <a:ext cx="4579621" cy="3610103"/>
            </a:xfrm>
            <a:custGeom>
              <a:avLst/>
              <a:gdLst/>
              <a:ahLst/>
              <a:cxnLst/>
              <a:rect l="0" t="0" r="0" b="0"/>
              <a:pathLst>
                <a:path w="4579621" h="3610103">
                  <a:moveTo>
                    <a:pt x="0" y="0"/>
                  </a:moveTo>
                  <a:lnTo>
                    <a:pt x="4579620" y="0"/>
                  </a:lnTo>
                  <a:lnTo>
                    <a:pt x="4579620" y="3610102"/>
                  </a:lnTo>
                  <a:lnTo>
                    <a:pt x="0" y="3610102"/>
                  </a:lnTo>
                  <a:close/>
                </a:path>
              </a:pathLst>
            </a:custGeom>
            <a:solidFill>
              <a:srgbClr val="FFD700"/>
            </a:solidFill>
            <a:ln w="38100" cap="flat" cmpd="sng" algn="ctr">
              <a:solidFill>
                <a:srgbClr val="FFD7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1" name="TextBox 30"/>
            <p:cNvSpPr txBox="1"/>
            <p:nvPr/>
          </p:nvSpPr>
          <p:spPr>
            <a:xfrm>
              <a:off x="5524501" y="4597400"/>
              <a:ext cx="3594862" cy="582533"/>
            </a:xfrm>
            <a:prstGeom prst="rect">
              <a:avLst/>
            </a:prstGeom>
            <a:noFill/>
          </p:spPr>
          <p:txBody>
            <a:bodyPr vert="horz" rtlCol="0">
              <a:spAutoFit/>
            </a:bodyPr>
            <a:lstStyle/>
            <a:p>
              <a:r>
                <a:rPr lang="en-US" sz="2400">
                  <a:solidFill>
                    <a:srgbClr val="000000"/>
                  </a:solidFill>
                  <a:latin typeface="Arial" pitchFamily="34" charset="0"/>
                  <a:cs typeface="Arial" pitchFamily="34" charset="0"/>
                </a:rPr>
                <a:t>Move to see answer</a:t>
              </a:r>
            </a:p>
          </p:txBody>
        </p:sp>
      </p:grpSp>
      <p:sp>
        <p:nvSpPr>
          <p:cNvPr id="33" name="TextBox 32"/>
          <p:cNvSpPr txBox="1"/>
          <p:nvPr/>
        </p:nvSpPr>
        <p:spPr>
          <a:xfrm>
            <a:off x="1116330" y="2742510"/>
            <a:ext cx="1981276" cy="437548"/>
          </a:xfrm>
          <a:prstGeom prst="rect">
            <a:avLst/>
          </a:prstGeom>
          <a:noFill/>
        </p:spPr>
        <p:txBody>
          <a:bodyPr vert="horz" lIns="67556" tIns="33778" rIns="67556" bIns="33778" rtlCol="0">
            <a:spAutoFit/>
          </a:bodyPr>
          <a:lstStyle/>
          <a:p>
            <a:r>
              <a:rPr lang="en-US" sz="2400" b="1">
                <a:solidFill>
                  <a:srgbClr val="0000FF"/>
                </a:solidFill>
                <a:latin typeface="Arial" pitchFamily="34" charset="0"/>
                <a:cs typeface="Arial" pitchFamily="34" charset="0"/>
              </a:rPr>
              <a:t>Test Grades</a:t>
            </a:r>
          </a:p>
        </p:txBody>
      </p:sp>
    </p:spTree>
    <p:extLst>
      <p:ext uri="{BB962C8B-B14F-4D97-AF65-F5344CB8AC3E}">
        <p14:creationId xmlns:p14="http://schemas.microsoft.com/office/powerpoint/2010/main" xmlns="" val="350515263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486400" y="2458035"/>
            <a:ext cx="2164156" cy="437548"/>
          </a:xfrm>
          <a:prstGeom prst="rect">
            <a:avLst/>
          </a:prstGeom>
          <a:noFill/>
        </p:spPr>
        <p:txBody>
          <a:bodyPr vert="horz" lIns="67556" tIns="33778" rIns="67556" bIns="33778" rtlCol="0">
            <a:spAutoFit/>
          </a:bodyPr>
          <a:lstStyle/>
          <a:p>
            <a:r>
              <a:rPr lang="en-US" sz="2400" b="1" dirty="0">
                <a:solidFill>
                  <a:srgbClr val="0000FF"/>
                </a:solidFill>
                <a:latin typeface="Arial" pitchFamily="34" charset="0"/>
                <a:cs typeface="Arial" pitchFamily="34" charset="0"/>
              </a:rPr>
              <a:t>Walking Time</a:t>
            </a:r>
          </a:p>
        </p:txBody>
      </p:sp>
      <p:grpSp>
        <p:nvGrpSpPr>
          <p:cNvPr id="21" name="Group 20"/>
          <p:cNvGrpSpPr/>
          <p:nvPr/>
        </p:nvGrpSpPr>
        <p:grpSpPr>
          <a:xfrm>
            <a:off x="4510456" y="2961144"/>
            <a:ext cx="4469716" cy="2677656"/>
            <a:chOff x="4850749" y="2857500"/>
            <a:chExt cx="4966351" cy="4487554"/>
          </a:xfrm>
        </p:grpSpPr>
        <p:grpSp>
          <p:nvGrpSpPr>
            <p:cNvPr id="19" name="Group 18"/>
            <p:cNvGrpSpPr/>
            <p:nvPr/>
          </p:nvGrpSpPr>
          <p:grpSpPr>
            <a:xfrm>
              <a:off x="4850749" y="2857500"/>
              <a:ext cx="4966351" cy="4487554"/>
              <a:chOff x="4850749" y="2857500"/>
              <a:chExt cx="4966351" cy="4487554"/>
            </a:xfrm>
          </p:grpSpPr>
          <p:sp>
            <p:nvSpPr>
              <p:cNvPr id="9" name="TextBox 8"/>
              <p:cNvSpPr txBox="1"/>
              <p:nvPr/>
            </p:nvSpPr>
            <p:spPr>
              <a:xfrm>
                <a:off x="4991100" y="2857500"/>
                <a:ext cx="4826000" cy="4487554"/>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Time	      Tally	   Frequency</a:t>
                </a:r>
              </a:p>
              <a:p>
                <a:r>
                  <a:rPr lang="en-US" sz="2400" dirty="0">
                    <a:solidFill>
                      <a:srgbClr val="000000"/>
                    </a:solidFill>
                    <a:latin typeface="Arial" pitchFamily="34" charset="0"/>
                    <a:cs typeface="Arial" pitchFamily="34" charset="0"/>
                  </a:rPr>
                  <a:t>10-19       IIII	           4</a:t>
                </a:r>
              </a:p>
              <a:p>
                <a:r>
                  <a:rPr lang="en-US" sz="2400" dirty="0">
                    <a:solidFill>
                      <a:srgbClr val="000000"/>
                    </a:solidFill>
                    <a:latin typeface="Arial" pitchFamily="34" charset="0"/>
                    <a:cs typeface="Arial" pitchFamily="34" charset="0"/>
                  </a:rPr>
                  <a:t>20-29	                   0</a:t>
                </a:r>
              </a:p>
              <a:p>
                <a:r>
                  <a:rPr lang="en-US" sz="2400" dirty="0">
                    <a:solidFill>
                      <a:srgbClr val="000000"/>
                    </a:solidFill>
                    <a:latin typeface="Arial" pitchFamily="34" charset="0"/>
                    <a:cs typeface="Arial" pitchFamily="34" charset="0"/>
                  </a:rPr>
                  <a:t>30-39       IIII	           5</a:t>
                </a:r>
              </a:p>
              <a:p>
                <a:r>
                  <a:rPr lang="en-US" sz="2400" dirty="0">
                    <a:solidFill>
                      <a:srgbClr val="000000"/>
                    </a:solidFill>
                    <a:latin typeface="Arial" pitchFamily="34" charset="0"/>
                    <a:cs typeface="Arial" pitchFamily="34" charset="0"/>
                  </a:rPr>
                  <a:t>40-49       IIII	           4</a:t>
                </a:r>
              </a:p>
              <a:p>
                <a:r>
                  <a:rPr lang="en-US" sz="2400" dirty="0">
                    <a:solidFill>
                      <a:srgbClr val="000000"/>
                    </a:solidFill>
                    <a:latin typeface="Arial" pitchFamily="34" charset="0"/>
                    <a:cs typeface="Arial" pitchFamily="34" charset="0"/>
                  </a:rPr>
                  <a:t>50-59      	                   0</a:t>
                </a:r>
              </a:p>
              <a:p>
                <a:r>
                  <a:rPr lang="en-US" sz="2400" dirty="0">
                    <a:solidFill>
                      <a:srgbClr val="000000"/>
                    </a:solidFill>
                    <a:latin typeface="Arial" pitchFamily="34" charset="0"/>
                    <a:cs typeface="Arial" pitchFamily="34" charset="0"/>
                  </a:rPr>
                  <a:t>60-69       III	           3</a:t>
                </a:r>
              </a:p>
            </p:txBody>
          </p:sp>
          <p:cxnSp>
            <p:nvCxnSpPr>
              <p:cNvPr id="10" name="Straight Connector 9"/>
              <p:cNvCxnSpPr/>
              <p:nvPr/>
            </p:nvCxnSpPr>
            <p:spPr>
              <a:xfrm>
                <a:off x="4889500" y="3513887"/>
                <a:ext cx="44069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181979" y="2900172"/>
                <a:ext cx="0" cy="4384862"/>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89500" y="4152414"/>
                <a:ext cx="44069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89500" y="4790942"/>
                <a:ext cx="44069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876800" y="5360705"/>
                <a:ext cx="44069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889175" y="5962973"/>
                <a:ext cx="44069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50749" y="6564263"/>
                <a:ext cx="44069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876800" y="7285034"/>
                <a:ext cx="44069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9" idx="2"/>
              </p:cNvCxnSpPr>
              <p:nvPr/>
            </p:nvCxnSpPr>
            <p:spPr>
              <a:xfrm>
                <a:off x="7363079" y="2900172"/>
                <a:ext cx="41021" cy="4444882"/>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nvCxnSpPr>
          <p:spPr>
            <a:xfrm flipV="1">
              <a:off x="6527800" y="4983560"/>
              <a:ext cx="444500" cy="190499"/>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4632960" y="294909"/>
            <a:ext cx="3520440" cy="1914875"/>
          </a:xfrm>
          <a:prstGeom prst="rect">
            <a:avLst/>
          </a:prstGeom>
          <a:noFill/>
        </p:spPr>
        <p:txBody>
          <a:bodyPr vert="horz" lIns="67556" tIns="33778" rIns="67556" bIns="33778" rtlCol="0">
            <a:spAutoFit/>
          </a:bodyPr>
          <a:lstStyle/>
          <a:p>
            <a:r>
              <a:rPr lang="en-US" sz="2400" u="sng" dirty="0">
                <a:solidFill>
                  <a:srgbClr val="0000FF"/>
                </a:solidFill>
                <a:latin typeface="Arial" pitchFamily="34" charset="0"/>
                <a:cs typeface="Arial" pitchFamily="34" charset="0"/>
              </a:rPr>
              <a:t>Length of Time Walking</a:t>
            </a:r>
          </a:p>
          <a:p>
            <a:r>
              <a:rPr lang="en-US" sz="2400" dirty="0">
                <a:solidFill>
                  <a:srgbClr val="0000FF"/>
                </a:solidFill>
                <a:latin typeface="Arial" pitchFamily="34" charset="0"/>
                <a:cs typeface="Arial" pitchFamily="34" charset="0"/>
              </a:rPr>
              <a:t>15	30	15	45</a:t>
            </a:r>
          </a:p>
          <a:p>
            <a:r>
              <a:rPr lang="en-US" sz="2400" dirty="0">
                <a:solidFill>
                  <a:srgbClr val="0000FF"/>
                </a:solidFill>
                <a:latin typeface="Arial" pitchFamily="34" charset="0"/>
                <a:cs typeface="Arial" pitchFamily="34" charset="0"/>
              </a:rPr>
              <a:t>45	30	30	60</a:t>
            </a:r>
          </a:p>
          <a:p>
            <a:r>
              <a:rPr lang="en-US" sz="2400" dirty="0">
                <a:solidFill>
                  <a:srgbClr val="0000FF"/>
                </a:solidFill>
                <a:latin typeface="Arial" pitchFamily="34" charset="0"/>
                <a:cs typeface="Arial" pitchFamily="34" charset="0"/>
              </a:rPr>
              <a:t>30	60	15	30</a:t>
            </a:r>
          </a:p>
          <a:p>
            <a:r>
              <a:rPr lang="en-US" sz="2400" dirty="0">
                <a:solidFill>
                  <a:srgbClr val="0000FF"/>
                </a:solidFill>
                <a:latin typeface="Arial" pitchFamily="34" charset="0"/>
                <a:cs typeface="Arial" pitchFamily="34" charset="0"/>
              </a:rPr>
              <a:t>45	45	60	15</a:t>
            </a:r>
          </a:p>
        </p:txBody>
      </p:sp>
      <p:grpSp>
        <p:nvGrpSpPr>
          <p:cNvPr id="25" name="Group 24"/>
          <p:cNvGrpSpPr/>
          <p:nvPr/>
        </p:nvGrpSpPr>
        <p:grpSpPr>
          <a:xfrm>
            <a:off x="65722" y="152401"/>
            <a:ext cx="3326130" cy="1728400"/>
            <a:chOff x="-927100" y="-165100"/>
            <a:chExt cx="3695700" cy="2438400"/>
          </a:xfrm>
        </p:grpSpPr>
        <p:sp>
          <p:nvSpPr>
            <p:cNvPr id="23" name="Oval 22"/>
            <p:cNvSpPr/>
            <p:nvPr/>
          </p:nvSpPr>
          <p:spPr>
            <a:xfrm>
              <a:off x="-927100" y="-165100"/>
              <a:ext cx="3695700" cy="2438400"/>
            </a:xfrm>
            <a:prstGeom prst="ellipse">
              <a:avLst/>
            </a:prstGeom>
            <a:solidFill>
              <a:srgbClr val="FFD700"/>
            </a:solidFill>
            <a:ln w="38100" cap="flat" cmpd="sng" algn="ctr">
              <a:solidFill>
                <a:srgbClr val="FFD7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4" name="TextBox 23"/>
            <p:cNvSpPr txBox="1"/>
            <p:nvPr/>
          </p:nvSpPr>
          <p:spPr>
            <a:xfrm>
              <a:off x="88900" y="50799"/>
              <a:ext cx="2057400" cy="2214452"/>
            </a:xfrm>
            <a:prstGeom prst="rect">
              <a:avLst/>
            </a:prstGeom>
            <a:noFill/>
          </p:spPr>
          <p:txBody>
            <a:bodyPr vert="horz" rtlCol="0">
              <a:spAutoFit/>
            </a:bodyPr>
            <a:lstStyle/>
            <a:p>
              <a:r>
                <a:rPr lang="en-US" sz="2400" dirty="0">
                  <a:solidFill>
                    <a:srgbClr val="000000"/>
                  </a:solidFill>
                  <a:latin typeface="Arial" pitchFamily="34" charset="0"/>
                  <a:cs typeface="Arial" pitchFamily="34" charset="0"/>
                </a:rPr>
                <a:t>Create a Frequency Table for the data.</a:t>
              </a:r>
            </a:p>
          </p:txBody>
        </p:sp>
      </p:grpSp>
      <p:grpSp>
        <p:nvGrpSpPr>
          <p:cNvPr id="35" name="Group 34"/>
          <p:cNvGrpSpPr/>
          <p:nvPr/>
        </p:nvGrpSpPr>
        <p:grpSpPr>
          <a:xfrm>
            <a:off x="304800" y="2994186"/>
            <a:ext cx="3989070" cy="1764817"/>
            <a:chOff x="177800" y="2912872"/>
            <a:chExt cx="4432300" cy="2957703"/>
          </a:xfrm>
        </p:grpSpPr>
        <p:cxnSp>
          <p:nvCxnSpPr>
            <p:cNvPr id="26" name="Straight Connector 25"/>
            <p:cNvCxnSpPr/>
            <p:nvPr/>
          </p:nvCxnSpPr>
          <p:spPr>
            <a:xfrm>
              <a:off x="190500" y="3292475"/>
              <a:ext cx="44069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482979" y="2912872"/>
              <a:ext cx="0" cy="2941828"/>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90500" y="3698875"/>
              <a:ext cx="44069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90500" y="4130675"/>
              <a:ext cx="44069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77800" y="4587875"/>
              <a:ext cx="44069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03200" y="4994275"/>
              <a:ext cx="44069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77800" y="5413375"/>
              <a:ext cx="44069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77800" y="5870575"/>
              <a:ext cx="44069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664079" y="2912872"/>
              <a:ext cx="0" cy="2929128"/>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4495802" y="2454295"/>
            <a:ext cx="4121659" cy="3336907"/>
            <a:chOff x="4979885" y="2358898"/>
            <a:chExt cx="4579621" cy="5592408"/>
          </a:xfrm>
        </p:grpSpPr>
        <p:sp>
          <p:nvSpPr>
            <p:cNvPr id="36" name="Freeform 35"/>
            <p:cNvSpPr/>
            <p:nvPr/>
          </p:nvSpPr>
          <p:spPr>
            <a:xfrm>
              <a:off x="4979885" y="2358898"/>
              <a:ext cx="4579621" cy="5592408"/>
            </a:xfrm>
            <a:custGeom>
              <a:avLst/>
              <a:gdLst/>
              <a:ahLst/>
              <a:cxnLst/>
              <a:rect l="0" t="0" r="0" b="0"/>
              <a:pathLst>
                <a:path w="4579621" h="3610103">
                  <a:moveTo>
                    <a:pt x="0" y="0"/>
                  </a:moveTo>
                  <a:lnTo>
                    <a:pt x="4579620" y="0"/>
                  </a:lnTo>
                  <a:lnTo>
                    <a:pt x="4579620" y="3610102"/>
                  </a:lnTo>
                  <a:lnTo>
                    <a:pt x="0" y="3610102"/>
                  </a:lnTo>
                  <a:close/>
                </a:path>
              </a:pathLst>
            </a:custGeom>
            <a:solidFill>
              <a:srgbClr val="FFD700"/>
            </a:solidFill>
            <a:ln w="38100" cap="flat" cmpd="sng" algn="ctr">
              <a:solidFill>
                <a:srgbClr val="FFD7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7" name="TextBox 36"/>
            <p:cNvSpPr txBox="1"/>
            <p:nvPr/>
          </p:nvSpPr>
          <p:spPr>
            <a:xfrm>
              <a:off x="5511801" y="3975100"/>
              <a:ext cx="3594862" cy="773716"/>
            </a:xfrm>
            <a:prstGeom prst="rect">
              <a:avLst/>
            </a:prstGeom>
            <a:noFill/>
          </p:spPr>
          <p:txBody>
            <a:bodyPr vert="horz" rtlCol="0">
              <a:spAutoFit/>
            </a:bodyPr>
            <a:lstStyle/>
            <a:p>
              <a:r>
                <a:rPr lang="en-US" sz="2400">
                  <a:solidFill>
                    <a:srgbClr val="000000"/>
                  </a:solidFill>
                  <a:latin typeface="Arial" pitchFamily="34" charset="0"/>
                  <a:cs typeface="Arial" pitchFamily="34" charset="0"/>
                </a:rPr>
                <a:t>Move to see answer</a:t>
              </a:r>
            </a:p>
          </p:txBody>
        </p:sp>
      </p:grpSp>
    </p:spTree>
    <p:extLst>
      <p:ext uri="{BB962C8B-B14F-4D97-AF65-F5344CB8AC3E}">
        <p14:creationId xmlns:p14="http://schemas.microsoft.com/office/powerpoint/2010/main" xmlns="" val="238025181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48590" y="181872"/>
            <a:ext cx="9006840" cy="1914875"/>
          </a:xfrm>
          <a:prstGeom prst="rect">
            <a:avLst/>
          </a:prstGeom>
          <a:noFill/>
        </p:spPr>
        <p:txBody>
          <a:bodyPr vert="horz" lIns="67556" tIns="33778" rIns="67556" bIns="33778" rtlCol="0">
            <a:spAutoFit/>
          </a:bodyPr>
          <a:lstStyle/>
          <a:p>
            <a:r>
              <a:rPr lang="en-US" sz="2400" b="1">
                <a:solidFill>
                  <a:srgbClr val="0000FF"/>
                </a:solidFill>
                <a:latin typeface="Arial" pitchFamily="34" charset="0"/>
                <a:cs typeface="Arial" pitchFamily="34" charset="0"/>
              </a:rPr>
              <a:t>A </a:t>
            </a:r>
            <a:r>
              <a:rPr lang="en-US" sz="2400" b="1" u="sng">
                <a:solidFill>
                  <a:srgbClr val="0000FF"/>
                </a:solidFill>
                <a:latin typeface="Arial" pitchFamily="34" charset="0"/>
                <a:cs typeface="Arial" pitchFamily="34" charset="0"/>
              </a:rPr>
              <a:t>histogram </a:t>
            </a:r>
            <a:r>
              <a:rPr lang="en-US" sz="2400" b="1">
                <a:solidFill>
                  <a:srgbClr val="0000FF"/>
                </a:solidFill>
                <a:latin typeface="Arial" pitchFamily="34" charset="0"/>
                <a:cs typeface="Arial" pitchFamily="34" charset="0"/>
              </a:rPr>
              <a:t>is a bar graph that shows data in intervals. It is used to show continuous data.</a:t>
            </a:r>
          </a:p>
          <a:p>
            <a:endParaRPr lang="en-US" sz="2400" b="1">
              <a:solidFill>
                <a:srgbClr val="0000FF"/>
              </a:solidFill>
              <a:latin typeface="Arial" pitchFamily="34" charset="0"/>
              <a:cs typeface="Arial" pitchFamily="34" charset="0"/>
            </a:endParaRPr>
          </a:p>
          <a:p>
            <a:r>
              <a:rPr lang="en-US" sz="2400" b="1">
                <a:solidFill>
                  <a:srgbClr val="0000FF"/>
                </a:solidFill>
                <a:latin typeface="Arial" pitchFamily="34" charset="0"/>
                <a:cs typeface="Arial" pitchFamily="34" charset="0"/>
              </a:rPr>
              <a:t>Since the data is shown in intervals, there is no space between the bars.</a:t>
            </a:r>
          </a:p>
        </p:txBody>
      </p:sp>
      <p:grpSp>
        <p:nvGrpSpPr>
          <p:cNvPr id="17" name="Group 16"/>
          <p:cNvGrpSpPr/>
          <p:nvPr/>
        </p:nvGrpSpPr>
        <p:grpSpPr>
          <a:xfrm>
            <a:off x="1565912" y="1981201"/>
            <a:ext cx="6511290" cy="4876801"/>
            <a:chOff x="1739900" y="1890098"/>
            <a:chExt cx="6360541" cy="8173155"/>
          </a:xfrm>
        </p:grpSpPr>
        <p:cxnSp>
          <p:nvCxnSpPr>
            <p:cNvPr id="3" name="Straight Connector 2"/>
            <p:cNvCxnSpPr/>
            <p:nvPr/>
          </p:nvCxnSpPr>
          <p:spPr>
            <a:xfrm>
              <a:off x="2688590" y="6705644"/>
              <a:ext cx="5121529"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671318" y="5500385"/>
              <a:ext cx="5292598"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671318" y="4261345"/>
              <a:ext cx="5360797"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705481" y="3039449"/>
              <a:ext cx="5343779"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88590" y="8055244"/>
              <a:ext cx="5411851"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739900" y="2694433"/>
              <a:ext cx="635000" cy="5725498"/>
            </a:xfrm>
            <a:prstGeom prst="rect">
              <a:avLst/>
            </a:prstGeom>
            <a:noFill/>
          </p:spPr>
          <p:txBody>
            <a:bodyPr vert="horz" rtlCol="0">
              <a:spAutoFit/>
            </a:bodyPr>
            <a:lstStyle/>
            <a:p>
              <a:r>
                <a:rPr lang="en-US" sz="2400">
                  <a:solidFill>
                    <a:srgbClr val="0000FF"/>
                  </a:solidFill>
                  <a:latin typeface="Arial" pitchFamily="34" charset="0"/>
                  <a:cs typeface="Arial" pitchFamily="34" charset="0"/>
                </a:rPr>
                <a:t>F</a:t>
              </a:r>
            </a:p>
            <a:p>
              <a:r>
                <a:rPr lang="en-US" sz="2400">
                  <a:solidFill>
                    <a:srgbClr val="0000FF"/>
                  </a:solidFill>
                  <a:latin typeface="Arial" pitchFamily="34" charset="0"/>
                  <a:cs typeface="Arial" pitchFamily="34" charset="0"/>
                </a:rPr>
                <a:t>R</a:t>
              </a:r>
            </a:p>
            <a:p>
              <a:r>
                <a:rPr lang="en-US" sz="2400">
                  <a:solidFill>
                    <a:srgbClr val="0000FF"/>
                  </a:solidFill>
                  <a:latin typeface="Arial" pitchFamily="34" charset="0"/>
                  <a:cs typeface="Arial" pitchFamily="34" charset="0"/>
                </a:rPr>
                <a:t>E</a:t>
              </a:r>
            </a:p>
            <a:p>
              <a:r>
                <a:rPr lang="en-US" sz="2400">
                  <a:solidFill>
                    <a:srgbClr val="0000FF"/>
                  </a:solidFill>
                  <a:latin typeface="Arial" pitchFamily="34" charset="0"/>
                  <a:cs typeface="Arial" pitchFamily="34" charset="0"/>
                </a:rPr>
                <a:t>Q</a:t>
              </a:r>
            </a:p>
            <a:p>
              <a:r>
                <a:rPr lang="en-US" sz="2400">
                  <a:solidFill>
                    <a:srgbClr val="0000FF"/>
                  </a:solidFill>
                  <a:latin typeface="Arial" pitchFamily="34" charset="0"/>
                  <a:cs typeface="Arial" pitchFamily="34" charset="0"/>
                </a:rPr>
                <a:t>U</a:t>
              </a:r>
            </a:p>
            <a:p>
              <a:r>
                <a:rPr lang="en-US" sz="2400">
                  <a:solidFill>
                    <a:srgbClr val="0000FF"/>
                  </a:solidFill>
                  <a:latin typeface="Arial" pitchFamily="34" charset="0"/>
                  <a:cs typeface="Arial" pitchFamily="34" charset="0"/>
                </a:rPr>
                <a:t>E</a:t>
              </a:r>
            </a:p>
            <a:p>
              <a:r>
                <a:rPr lang="en-US" sz="2400">
                  <a:solidFill>
                    <a:srgbClr val="0000FF"/>
                  </a:solidFill>
                  <a:latin typeface="Arial" pitchFamily="34" charset="0"/>
                  <a:cs typeface="Arial" pitchFamily="34" charset="0"/>
                </a:rPr>
                <a:t>N</a:t>
              </a:r>
            </a:p>
            <a:p>
              <a:r>
                <a:rPr lang="en-US" sz="2400">
                  <a:solidFill>
                    <a:srgbClr val="0000FF"/>
                  </a:solidFill>
                  <a:latin typeface="Arial" pitchFamily="34" charset="0"/>
                  <a:cs typeface="Arial" pitchFamily="34" charset="0"/>
                </a:rPr>
                <a:t>C</a:t>
              </a:r>
            </a:p>
            <a:p>
              <a:r>
                <a:rPr lang="en-US" sz="2400">
                  <a:solidFill>
                    <a:srgbClr val="0000FF"/>
                  </a:solidFill>
                  <a:latin typeface="Arial" pitchFamily="34" charset="0"/>
                  <a:cs typeface="Arial" pitchFamily="34" charset="0"/>
                </a:rPr>
                <a:t>Y</a:t>
              </a:r>
            </a:p>
          </p:txBody>
        </p:sp>
        <p:sp>
          <p:nvSpPr>
            <p:cNvPr id="9" name="TextBox 8"/>
            <p:cNvSpPr txBox="1"/>
            <p:nvPr/>
          </p:nvSpPr>
          <p:spPr>
            <a:xfrm>
              <a:off x="2222500" y="2656333"/>
              <a:ext cx="762000" cy="5725498"/>
            </a:xfrm>
            <a:prstGeom prst="rect">
              <a:avLst/>
            </a:prstGeom>
            <a:noFill/>
          </p:spPr>
          <p:txBody>
            <a:bodyPr vert="horz" rtlCol="0">
              <a:spAutoFit/>
            </a:bodyPr>
            <a:lstStyle/>
            <a:p>
              <a:r>
                <a:rPr lang="en-US" sz="2400">
                  <a:solidFill>
                    <a:srgbClr val="0000FF"/>
                  </a:solidFill>
                  <a:latin typeface="Arial" pitchFamily="34" charset="0"/>
                  <a:cs typeface="Arial" pitchFamily="34" charset="0"/>
                </a:rPr>
                <a:t>8</a:t>
              </a:r>
            </a:p>
            <a:p>
              <a:endParaRPr lang="en-US" sz="2400">
                <a:solidFill>
                  <a:srgbClr val="0000FF"/>
                </a:solidFill>
                <a:latin typeface="Arial" pitchFamily="34" charset="0"/>
                <a:cs typeface="Arial" pitchFamily="34" charset="0"/>
              </a:endParaRPr>
            </a:p>
            <a:p>
              <a:r>
                <a:rPr lang="en-US" sz="2400">
                  <a:solidFill>
                    <a:srgbClr val="0000FF"/>
                  </a:solidFill>
                  <a:latin typeface="Arial" pitchFamily="34" charset="0"/>
                  <a:cs typeface="Arial" pitchFamily="34" charset="0"/>
                </a:rPr>
                <a:t>6</a:t>
              </a:r>
            </a:p>
            <a:p>
              <a:endParaRPr lang="en-US" sz="2400">
                <a:solidFill>
                  <a:srgbClr val="0000FF"/>
                </a:solidFill>
                <a:latin typeface="Arial" pitchFamily="34" charset="0"/>
                <a:cs typeface="Arial" pitchFamily="34" charset="0"/>
              </a:endParaRPr>
            </a:p>
            <a:p>
              <a:r>
                <a:rPr lang="en-US" sz="2400">
                  <a:solidFill>
                    <a:srgbClr val="0000FF"/>
                  </a:solidFill>
                  <a:latin typeface="Arial" pitchFamily="34" charset="0"/>
                  <a:cs typeface="Arial" pitchFamily="34" charset="0"/>
                </a:rPr>
                <a:t>4</a:t>
              </a:r>
            </a:p>
            <a:p>
              <a:endParaRPr lang="en-US" sz="2400">
                <a:solidFill>
                  <a:srgbClr val="0000FF"/>
                </a:solidFill>
                <a:latin typeface="Arial" pitchFamily="34" charset="0"/>
                <a:cs typeface="Arial" pitchFamily="34" charset="0"/>
              </a:endParaRPr>
            </a:p>
            <a:p>
              <a:r>
                <a:rPr lang="en-US" sz="2400">
                  <a:solidFill>
                    <a:srgbClr val="0000FF"/>
                  </a:solidFill>
                  <a:latin typeface="Arial" pitchFamily="34" charset="0"/>
                  <a:cs typeface="Arial" pitchFamily="34" charset="0"/>
                </a:rPr>
                <a:t>2</a:t>
              </a:r>
            </a:p>
            <a:p>
              <a:endParaRPr lang="en-US" sz="2400">
                <a:solidFill>
                  <a:srgbClr val="0000FF"/>
                </a:solidFill>
                <a:latin typeface="Arial" pitchFamily="34" charset="0"/>
                <a:cs typeface="Arial" pitchFamily="34" charset="0"/>
              </a:endParaRPr>
            </a:p>
            <a:p>
              <a:r>
                <a:rPr lang="en-US" sz="2400">
                  <a:solidFill>
                    <a:srgbClr val="0000FF"/>
                  </a:solidFill>
                  <a:latin typeface="Arial" pitchFamily="34" charset="0"/>
                  <a:cs typeface="Arial" pitchFamily="34" charset="0"/>
                </a:rPr>
                <a:t>0</a:t>
              </a:r>
            </a:p>
          </p:txBody>
        </p:sp>
        <p:sp>
          <p:nvSpPr>
            <p:cNvPr id="10" name="TextBox 9"/>
            <p:cNvSpPr txBox="1"/>
            <p:nvPr/>
          </p:nvSpPr>
          <p:spPr>
            <a:xfrm>
              <a:off x="2614041" y="8051591"/>
              <a:ext cx="5486400" cy="2011662"/>
            </a:xfrm>
            <a:prstGeom prst="rect">
              <a:avLst/>
            </a:prstGeom>
            <a:noFill/>
          </p:spPr>
          <p:txBody>
            <a:bodyPr vert="horz" rtlCol="0">
              <a:spAutoFit/>
            </a:bodyPr>
            <a:lstStyle/>
            <a:p>
              <a:r>
                <a:rPr lang="en-US" sz="2400" dirty="0">
                  <a:solidFill>
                    <a:srgbClr val="0000FF"/>
                  </a:solidFill>
                  <a:latin typeface="Arial" pitchFamily="34" charset="0"/>
                  <a:cs typeface="Arial" pitchFamily="34" charset="0"/>
                </a:rPr>
                <a:t>30-	40-	50-	60-	70-	80-	90-</a:t>
              </a:r>
            </a:p>
            <a:p>
              <a:r>
                <a:rPr lang="en-US" sz="2400" dirty="0">
                  <a:solidFill>
                    <a:srgbClr val="0000FF"/>
                  </a:solidFill>
                  <a:latin typeface="Arial" pitchFamily="34" charset="0"/>
                  <a:cs typeface="Arial" pitchFamily="34" charset="0"/>
                </a:rPr>
                <a:t>39	49	59	69	79	89	99</a:t>
              </a:r>
            </a:p>
            <a:p>
              <a:pPr algn="ctr"/>
              <a:r>
                <a:rPr lang="en-US" sz="2400" dirty="0">
                  <a:solidFill>
                    <a:srgbClr val="0000FF"/>
                  </a:solidFill>
                  <a:latin typeface="Arial" pitchFamily="34" charset="0"/>
                  <a:cs typeface="Arial" pitchFamily="34" charset="0"/>
                </a:rPr>
                <a:t>GRADE</a:t>
              </a:r>
            </a:p>
          </p:txBody>
        </p:sp>
        <p:sp>
          <p:nvSpPr>
            <p:cNvPr id="11" name="Freeform 10"/>
            <p:cNvSpPr/>
            <p:nvPr/>
          </p:nvSpPr>
          <p:spPr>
            <a:xfrm>
              <a:off x="5642102" y="5519081"/>
              <a:ext cx="818008" cy="2500884"/>
            </a:xfrm>
            <a:custGeom>
              <a:avLst/>
              <a:gdLst/>
              <a:ahLst/>
              <a:cxnLst/>
              <a:rect l="0" t="0" r="0" b="0"/>
              <a:pathLst>
                <a:path w="818008" h="1369188">
                  <a:moveTo>
                    <a:pt x="0" y="0"/>
                  </a:moveTo>
                  <a:lnTo>
                    <a:pt x="818007" y="0"/>
                  </a:lnTo>
                  <a:lnTo>
                    <a:pt x="818007" y="1369187"/>
                  </a:lnTo>
                  <a:lnTo>
                    <a:pt x="0" y="1369187"/>
                  </a:lnTo>
                  <a:close/>
                </a:path>
              </a:pathLst>
            </a:custGeom>
            <a:solidFill>
              <a:srgbClr val="FF0000"/>
            </a:solidFill>
            <a:ln w="38100" cap="flat" cmpd="sng" algn="ctr">
              <a:solidFill>
                <a:srgbClr val="FFC0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2" name="Freeform 11"/>
            <p:cNvSpPr/>
            <p:nvPr/>
          </p:nvSpPr>
          <p:spPr>
            <a:xfrm>
              <a:off x="2705481" y="7381437"/>
              <a:ext cx="597663" cy="638528"/>
            </a:xfrm>
            <a:custGeom>
              <a:avLst/>
              <a:gdLst/>
              <a:ahLst/>
              <a:cxnLst/>
              <a:rect l="0" t="0" r="0" b="0"/>
              <a:pathLst>
                <a:path w="597663" h="186310">
                  <a:moveTo>
                    <a:pt x="0" y="0"/>
                  </a:moveTo>
                  <a:lnTo>
                    <a:pt x="597662" y="0"/>
                  </a:lnTo>
                  <a:lnTo>
                    <a:pt x="597662" y="186309"/>
                  </a:lnTo>
                  <a:lnTo>
                    <a:pt x="0" y="186309"/>
                  </a:lnTo>
                  <a:close/>
                </a:path>
              </a:pathLst>
            </a:custGeom>
            <a:solidFill>
              <a:srgbClr val="FF0000"/>
            </a:solidFill>
            <a:ln w="38100" cap="flat" cmpd="sng" algn="ctr">
              <a:solidFill>
                <a:srgbClr val="FFC0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 name="Freeform 13"/>
            <p:cNvSpPr/>
            <p:nvPr/>
          </p:nvSpPr>
          <p:spPr>
            <a:xfrm>
              <a:off x="6427470" y="3039450"/>
              <a:ext cx="956184" cy="4980515"/>
            </a:xfrm>
            <a:custGeom>
              <a:avLst/>
              <a:gdLst/>
              <a:ahLst/>
              <a:cxnLst/>
              <a:rect l="0" t="0" r="0" b="0"/>
              <a:pathLst>
                <a:path w="956184" h="2773300">
                  <a:moveTo>
                    <a:pt x="0" y="0"/>
                  </a:moveTo>
                  <a:lnTo>
                    <a:pt x="956183" y="0"/>
                  </a:lnTo>
                  <a:lnTo>
                    <a:pt x="956183" y="2773299"/>
                  </a:lnTo>
                  <a:lnTo>
                    <a:pt x="0" y="2773299"/>
                  </a:lnTo>
                  <a:close/>
                </a:path>
              </a:pathLst>
            </a:custGeom>
            <a:solidFill>
              <a:srgbClr val="FF0000"/>
            </a:solidFill>
            <a:ln w="38100" cap="flat" cmpd="sng" algn="ctr">
              <a:solidFill>
                <a:srgbClr val="FFC0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 name="Freeform 14"/>
            <p:cNvSpPr/>
            <p:nvPr/>
          </p:nvSpPr>
          <p:spPr>
            <a:xfrm>
              <a:off x="7383526" y="5976678"/>
              <a:ext cx="665862" cy="2043289"/>
            </a:xfrm>
            <a:custGeom>
              <a:avLst/>
              <a:gdLst/>
              <a:ahLst/>
              <a:cxnLst/>
              <a:rect l="0" t="0" r="0" b="0"/>
              <a:pathLst>
                <a:path w="665862" h="1033273">
                  <a:moveTo>
                    <a:pt x="0" y="0"/>
                  </a:moveTo>
                  <a:lnTo>
                    <a:pt x="665861" y="0"/>
                  </a:lnTo>
                  <a:lnTo>
                    <a:pt x="665861" y="1033272"/>
                  </a:lnTo>
                  <a:lnTo>
                    <a:pt x="0" y="1033272"/>
                  </a:lnTo>
                  <a:close/>
                </a:path>
              </a:pathLst>
            </a:custGeom>
            <a:solidFill>
              <a:srgbClr val="FF0000"/>
            </a:solidFill>
            <a:ln w="38100" cap="flat" cmpd="sng" algn="ctr">
              <a:solidFill>
                <a:srgbClr val="FFC0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6" name="TextBox 15"/>
            <p:cNvSpPr txBox="1"/>
            <p:nvPr/>
          </p:nvSpPr>
          <p:spPr>
            <a:xfrm>
              <a:off x="4254500" y="1890098"/>
              <a:ext cx="2201418" cy="773716"/>
            </a:xfrm>
            <a:prstGeom prst="rect">
              <a:avLst/>
            </a:prstGeom>
            <a:noFill/>
          </p:spPr>
          <p:txBody>
            <a:bodyPr vert="horz" rtlCol="0">
              <a:spAutoFit/>
            </a:bodyPr>
            <a:lstStyle/>
            <a:p>
              <a:r>
                <a:rPr lang="en-US" sz="2400" b="1" dirty="0">
                  <a:solidFill>
                    <a:srgbClr val="0000FF"/>
                  </a:solidFill>
                  <a:latin typeface="Arial" pitchFamily="34" charset="0"/>
                  <a:cs typeface="Arial" pitchFamily="34" charset="0"/>
                </a:rPr>
                <a:t>Test Grades</a:t>
              </a:r>
            </a:p>
          </p:txBody>
        </p:sp>
      </p:grpSp>
      <p:sp>
        <p:nvSpPr>
          <p:cNvPr id="18" name="Freeform 17"/>
          <p:cNvSpPr/>
          <p:nvPr/>
        </p:nvSpPr>
        <p:spPr>
          <a:xfrm>
            <a:off x="4950774" y="5257800"/>
            <a:ext cx="611828" cy="381000"/>
          </a:xfrm>
          <a:custGeom>
            <a:avLst/>
            <a:gdLst/>
            <a:ahLst/>
            <a:cxnLst/>
            <a:rect l="0" t="0" r="0" b="0"/>
            <a:pathLst>
              <a:path w="597663" h="186310">
                <a:moveTo>
                  <a:pt x="0" y="0"/>
                </a:moveTo>
                <a:lnTo>
                  <a:pt x="597662" y="0"/>
                </a:lnTo>
                <a:lnTo>
                  <a:pt x="597662" y="186309"/>
                </a:lnTo>
                <a:lnTo>
                  <a:pt x="0" y="186309"/>
                </a:lnTo>
                <a:close/>
              </a:path>
            </a:pathLst>
          </a:custGeom>
          <a:solidFill>
            <a:srgbClr val="FF0000"/>
          </a:solidFill>
          <a:ln w="38100" cap="flat" cmpd="sng" algn="ctr">
            <a:solidFill>
              <a:srgbClr val="FFC0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xmlns="" val="398466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20040" y="272807"/>
            <a:ext cx="7932420" cy="1914875"/>
          </a:xfrm>
          <a:prstGeom prst="rect">
            <a:avLst/>
          </a:prstGeom>
          <a:noFill/>
        </p:spPr>
        <p:txBody>
          <a:bodyPr vert="horz" lIns="67556" tIns="33778" rIns="67556" bIns="33778" rtlCol="0">
            <a:spAutoFit/>
          </a:bodyPr>
          <a:lstStyle/>
          <a:p>
            <a:r>
              <a:rPr lang="en-US" sz="2400" b="1" dirty="0">
                <a:solidFill>
                  <a:srgbClr val="0000FF"/>
                </a:solidFill>
                <a:latin typeface="Arial" pitchFamily="34" charset="0"/>
                <a:cs typeface="Arial" pitchFamily="34" charset="0"/>
              </a:rPr>
              <a:t>Finding the Mean </a:t>
            </a:r>
          </a:p>
          <a:p>
            <a:endParaRPr lang="en-US" sz="2400" dirty="0">
              <a:solidFill>
                <a:srgbClr val="0000FF"/>
              </a:solidFill>
              <a:latin typeface="Arial" pitchFamily="34" charset="0"/>
              <a:cs typeface="Arial" pitchFamily="34" charset="0"/>
            </a:endParaRPr>
          </a:p>
          <a:p>
            <a:r>
              <a:rPr lang="en-US" sz="2400" dirty="0">
                <a:solidFill>
                  <a:srgbClr val="0000FF"/>
                </a:solidFill>
                <a:latin typeface="Arial" pitchFamily="34" charset="0"/>
                <a:cs typeface="Arial" pitchFamily="34" charset="0"/>
              </a:rPr>
              <a:t>To find the mean of the ages for the Apollo pilots given below, add their ages.  Then divide by 7, the number of pilots.</a:t>
            </a:r>
          </a:p>
        </p:txBody>
      </p:sp>
      <p:sp>
        <p:nvSpPr>
          <p:cNvPr id="3" name="TextBox 2"/>
          <p:cNvSpPr txBox="1"/>
          <p:nvPr/>
        </p:nvSpPr>
        <p:spPr>
          <a:xfrm>
            <a:off x="365760" y="3494057"/>
            <a:ext cx="8549640" cy="806879"/>
          </a:xfrm>
          <a:prstGeom prst="rect">
            <a:avLst/>
          </a:prstGeom>
          <a:noFill/>
        </p:spPr>
        <p:txBody>
          <a:bodyPr vert="horz" lIns="67556" tIns="33778" rIns="67556" bIns="33778" rtlCol="0">
            <a:spAutoFit/>
          </a:bodyPr>
          <a:lstStyle/>
          <a:p>
            <a:r>
              <a:rPr lang="en-US" sz="2400" dirty="0">
                <a:solidFill>
                  <a:srgbClr val="0000FF"/>
                </a:solidFill>
                <a:latin typeface="Arial" pitchFamily="34" charset="0"/>
                <a:cs typeface="Arial" pitchFamily="34" charset="0"/>
              </a:rPr>
              <a:t>Mean = </a:t>
            </a:r>
            <a:r>
              <a:rPr lang="en-US" sz="2400" u="sng" dirty="0">
                <a:solidFill>
                  <a:srgbClr val="0000FF"/>
                </a:solidFill>
                <a:latin typeface="Arial" pitchFamily="34" charset="0"/>
                <a:cs typeface="Arial" pitchFamily="34" charset="0"/>
              </a:rPr>
              <a:t>39 + 37 + 36 + 40 + 41 + 36 +37</a:t>
            </a:r>
            <a:r>
              <a:rPr lang="en-US" sz="2400" dirty="0">
                <a:solidFill>
                  <a:srgbClr val="0000FF"/>
                </a:solidFill>
                <a:latin typeface="Arial" pitchFamily="34" charset="0"/>
                <a:cs typeface="Arial" pitchFamily="34" charset="0"/>
              </a:rPr>
              <a:t>  =  </a:t>
            </a:r>
            <a:r>
              <a:rPr lang="en-US" sz="2400" u="sng" dirty="0">
                <a:solidFill>
                  <a:srgbClr val="0000FF"/>
                </a:solidFill>
                <a:latin typeface="Arial" pitchFamily="34" charset="0"/>
                <a:cs typeface="Arial" pitchFamily="34" charset="0"/>
              </a:rPr>
              <a:t>266</a:t>
            </a:r>
            <a:r>
              <a:rPr lang="en-US" sz="2400" dirty="0">
                <a:solidFill>
                  <a:srgbClr val="0000FF"/>
                </a:solidFill>
                <a:latin typeface="Arial" pitchFamily="34" charset="0"/>
                <a:cs typeface="Arial" pitchFamily="34" charset="0"/>
              </a:rPr>
              <a:t> = 38</a:t>
            </a:r>
          </a:p>
          <a:p>
            <a:r>
              <a:rPr lang="en-US" sz="2400" dirty="0">
                <a:solidFill>
                  <a:srgbClr val="0000FF"/>
                </a:solidFill>
                <a:latin typeface="Arial" pitchFamily="34" charset="0"/>
                <a:cs typeface="Arial" pitchFamily="34" charset="0"/>
              </a:rPr>
              <a:t>	     	                       7                                7</a:t>
            </a:r>
          </a:p>
        </p:txBody>
      </p:sp>
      <p:sp>
        <p:nvSpPr>
          <p:cNvPr id="4" name="TextBox 3"/>
          <p:cNvSpPr txBox="1"/>
          <p:nvPr/>
        </p:nvSpPr>
        <p:spPr>
          <a:xfrm>
            <a:off x="377190" y="4532311"/>
            <a:ext cx="8069580" cy="437548"/>
          </a:xfrm>
          <a:prstGeom prst="rect">
            <a:avLst/>
          </a:prstGeom>
          <a:noFill/>
        </p:spPr>
        <p:txBody>
          <a:bodyPr vert="horz" lIns="67556" tIns="33778" rIns="67556" bIns="33778" rtlCol="0">
            <a:spAutoFit/>
          </a:bodyPr>
          <a:lstStyle/>
          <a:p>
            <a:r>
              <a:rPr lang="en-US" sz="2400" dirty="0">
                <a:solidFill>
                  <a:srgbClr val="0000FF"/>
                </a:solidFill>
                <a:latin typeface="Arial" pitchFamily="34" charset="0"/>
                <a:cs typeface="Arial" pitchFamily="34" charset="0"/>
              </a:rPr>
              <a:t>The mean of the Apollo pilots' ages is 38 years.</a:t>
            </a:r>
          </a:p>
        </p:txBody>
      </p:sp>
      <p:graphicFrame>
        <p:nvGraphicFramePr>
          <p:cNvPr id="5" name="Table 4"/>
          <p:cNvGraphicFramePr>
            <a:graphicFrameLocks noGrp="1"/>
          </p:cNvGraphicFramePr>
          <p:nvPr>
            <p:extLst>
              <p:ext uri="{D42A27DB-BD31-4B8C-83A1-F6EECF244321}">
                <p14:modId xmlns:p14="http://schemas.microsoft.com/office/powerpoint/2010/main" xmlns="" val="946104519"/>
              </p:ext>
            </p:extLst>
          </p:nvPr>
        </p:nvGraphicFramePr>
        <p:xfrm>
          <a:off x="457200" y="2268318"/>
          <a:ext cx="7772400" cy="932082"/>
        </p:xfrm>
        <a:graphic>
          <a:graphicData uri="http://schemas.openxmlformats.org/drawingml/2006/table">
            <a:tbl>
              <a:tblPr firstRow="1" bandRow="1">
                <a:tableStyleId>{5C22544A-7EE6-4342-B048-85BDC9FD1C3A}</a:tableStyleId>
              </a:tblPr>
              <a:tblGrid>
                <a:gridCol w="1323196"/>
                <a:gridCol w="914400"/>
                <a:gridCol w="914400"/>
                <a:gridCol w="925829"/>
                <a:gridCol w="951375"/>
                <a:gridCol w="914400"/>
                <a:gridCol w="914400"/>
                <a:gridCol w="914400"/>
              </a:tblGrid>
              <a:tr h="591076">
                <a:tc>
                  <a:txBody>
                    <a:bodyPr/>
                    <a:lstStyle/>
                    <a:p>
                      <a:pPr algn="ctr"/>
                      <a:r>
                        <a:rPr lang="en-US" sz="1400" b="1" i="0" u="none" baseline="0" dirty="0" smtClean="0">
                          <a:solidFill>
                            <a:srgbClr val="0000FF"/>
                          </a:solidFill>
                          <a:latin typeface="Arial - 22"/>
                        </a:rPr>
                        <a:t>Apollo Mission</a:t>
                      </a:r>
                      <a:endParaRPr lang="en-US" sz="1400" b="1" i="0" u="none" baseline="0" dirty="0">
                        <a:solidFill>
                          <a:srgbClr val="0000FF"/>
                        </a:solidFill>
                        <a:latin typeface="Arial - 22"/>
                      </a:endParaRPr>
                    </a:p>
                  </a:txBody>
                  <a:tcPr marL="82296" marR="82296" marT="27280" marB="27280">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c>
                  <a:txBody>
                    <a:bodyPr/>
                    <a:lstStyle/>
                    <a:p>
                      <a:pPr algn="ctr"/>
                      <a:endParaRPr lang="en-US" sz="1500" b="1" i="0" u="none" baseline="0" dirty="0" smtClean="0">
                        <a:solidFill>
                          <a:srgbClr val="0000FF"/>
                        </a:solidFill>
                        <a:latin typeface="Arial - 24"/>
                      </a:endParaRPr>
                    </a:p>
                    <a:p>
                      <a:pPr algn="ctr"/>
                      <a:r>
                        <a:rPr lang="en-US" sz="1500" b="1" i="0" u="none" baseline="0" dirty="0" smtClean="0">
                          <a:solidFill>
                            <a:srgbClr val="0000FF"/>
                          </a:solidFill>
                          <a:latin typeface="Arial - 24"/>
                        </a:rPr>
                        <a:t>11 </a:t>
                      </a:r>
                      <a:endParaRPr lang="en-US" sz="1500" b="1" i="0" u="none" baseline="0" dirty="0">
                        <a:solidFill>
                          <a:srgbClr val="0000FF"/>
                        </a:solidFill>
                        <a:latin typeface="Arial - 24"/>
                      </a:endParaRPr>
                    </a:p>
                  </a:txBody>
                  <a:tcPr marL="82296" marR="82296" marT="27280" marB="27280">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c>
                  <a:txBody>
                    <a:bodyPr/>
                    <a:lstStyle/>
                    <a:p>
                      <a:pPr algn="ctr"/>
                      <a:endParaRPr lang="en-US" sz="1400" b="1" i="0" u="none" baseline="0" dirty="0" smtClean="0">
                        <a:solidFill>
                          <a:srgbClr val="0000FF"/>
                        </a:solidFill>
                        <a:latin typeface="Arial - 24"/>
                      </a:endParaRPr>
                    </a:p>
                    <a:p>
                      <a:pPr algn="ctr"/>
                      <a:r>
                        <a:rPr lang="en-US" sz="1400" b="1" i="0" u="none" baseline="0" dirty="0" smtClean="0">
                          <a:solidFill>
                            <a:srgbClr val="0000FF"/>
                          </a:solidFill>
                          <a:latin typeface="Arial - 24"/>
                        </a:rPr>
                        <a:t>12 </a:t>
                      </a:r>
                      <a:endParaRPr lang="en-US" sz="1400" b="1" i="0" u="none" baseline="0" dirty="0">
                        <a:solidFill>
                          <a:srgbClr val="0000FF"/>
                        </a:solidFill>
                        <a:latin typeface="Arial - 24"/>
                      </a:endParaRPr>
                    </a:p>
                  </a:txBody>
                  <a:tcPr marL="82296" marR="82296" marT="27280" marB="27280">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c>
                  <a:txBody>
                    <a:bodyPr/>
                    <a:lstStyle/>
                    <a:p>
                      <a:pPr algn="ctr"/>
                      <a:endParaRPr lang="en-US" sz="1400" b="1" i="0" u="none" baseline="0" dirty="0" smtClean="0">
                        <a:solidFill>
                          <a:srgbClr val="0000FF"/>
                        </a:solidFill>
                        <a:latin typeface="Arial - 24"/>
                      </a:endParaRPr>
                    </a:p>
                    <a:p>
                      <a:pPr algn="ctr"/>
                      <a:r>
                        <a:rPr lang="en-US" sz="1400" b="1" i="0" u="none" baseline="0" dirty="0" smtClean="0">
                          <a:solidFill>
                            <a:srgbClr val="0000FF"/>
                          </a:solidFill>
                          <a:latin typeface="Arial - 24"/>
                        </a:rPr>
                        <a:t>13 </a:t>
                      </a:r>
                      <a:endParaRPr lang="en-US" sz="1400" b="1" i="0" u="none" baseline="0" dirty="0">
                        <a:solidFill>
                          <a:srgbClr val="0000FF"/>
                        </a:solidFill>
                        <a:latin typeface="Arial - 24"/>
                      </a:endParaRPr>
                    </a:p>
                  </a:txBody>
                  <a:tcPr marL="82296" marR="82296" marT="27280" marB="27280">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c>
                  <a:txBody>
                    <a:bodyPr/>
                    <a:lstStyle/>
                    <a:p>
                      <a:pPr algn="ctr"/>
                      <a:endParaRPr lang="en-US" sz="1400" b="1" i="0" u="none" baseline="0" dirty="0" smtClean="0">
                        <a:solidFill>
                          <a:srgbClr val="0000FF"/>
                        </a:solidFill>
                        <a:latin typeface="Arial - 24"/>
                      </a:endParaRPr>
                    </a:p>
                    <a:p>
                      <a:pPr algn="ctr"/>
                      <a:r>
                        <a:rPr lang="en-US" sz="1400" b="1" i="0" u="none" baseline="0" dirty="0" smtClean="0">
                          <a:solidFill>
                            <a:srgbClr val="0000FF"/>
                          </a:solidFill>
                          <a:latin typeface="Arial - 24"/>
                        </a:rPr>
                        <a:t>14 </a:t>
                      </a:r>
                      <a:endParaRPr lang="en-US" sz="1400" b="1" i="0" u="none" baseline="0" dirty="0">
                        <a:solidFill>
                          <a:srgbClr val="0000FF"/>
                        </a:solidFill>
                        <a:latin typeface="Arial - 24"/>
                      </a:endParaRPr>
                    </a:p>
                  </a:txBody>
                  <a:tcPr marL="82296" marR="82296" marT="27280" marB="27280">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c>
                  <a:txBody>
                    <a:bodyPr/>
                    <a:lstStyle/>
                    <a:p>
                      <a:pPr algn="ctr"/>
                      <a:endParaRPr lang="en-US" sz="1400" b="1" i="0" u="none" baseline="0" dirty="0" smtClean="0">
                        <a:solidFill>
                          <a:srgbClr val="0000FF"/>
                        </a:solidFill>
                        <a:latin typeface="Arial - 24"/>
                      </a:endParaRPr>
                    </a:p>
                    <a:p>
                      <a:pPr algn="ctr"/>
                      <a:r>
                        <a:rPr lang="en-US" sz="1400" b="1" i="0" u="none" baseline="0" dirty="0" smtClean="0">
                          <a:solidFill>
                            <a:srgbClr val="0000FF"/>
                          </a:solidFill>
                          <a:latin typeface="Arial - 24"/>
                        </a:rPr>
                        <a:t>15 </a:t>
                      </a:r>
                      <a:endParaRPr lang="en-US" sz="1400" b="1" i="0" u="none" baseline="0" dirty="0">
                        <a:solidFill>
                          <a:srgbClr val="0000FF"/>
                        </a:solidFill>
                        <a:latin typeface="Arial - 24"/>
                      </a:endParaRPr>
                    </a:p>
                  </a:txBody>
                  <a:tcPr marL="82296" marR="82296" marT="27280" marB="27280">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c>
                  <a:txBody>
                    <a:bodyPr/>
                    <a:lstStyle/>
                    <a:p>
                      <a:pPr algn="ctr"/>
                      <a:endParaRPr lang="en-US" sz="1400" b="1" i="0" u="none" baseline="0" dirty="0" smtClean="0">
                        <a:solidFill>
                          <a:srgbClr val="0000FF"/>
                        </a:solidFill>
                        <a:latin typeface="Arial - 24"/>
                      </a:endParaRPr>
                    </a:p>
                    <a:p>
                      <a:pPr algn="ctr"/>
                      <a:r>
                        <a:rPr lang="en-US" sz="1400" b="1" i="0" u="none" baseline="0" dirty="0" smtClean="0">
                          <a:solidFill>
                            <a:srgbClr val="0000FF"/>
                          </a:solidFill>
                          <a:latin typeface="Arial - 24"/>
                        </a:rPr>
                        <a:t>16 </a:t>
                      </a:r>
                      <a:endParaRPr lang="en-US" sz="1400" b="1" i="0" u="none" baseline="0" dirty="0">
                        <a:solidFill>
                          <a:srgbClr val="0000FF"/>
                        </a:solidFill>
                        <a:latin typeface="Arial - 24"/>
                      </a:endParaRPr>
                    </a:p>
                  </a:txBody>
                  <a:tcPr marL="82296" marR="82296" marT="27280" marB="27280">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c>
                  <a:txBody>
                    <a:bodyPr/>
                    <a:lstStyle/>
                    <a:p>
                      <a:pPr algn="ctr"/>
                      <a:endParaRPr lang="en-US" sz="1400" b="1" i="0" u="none" baseline="0" dirty="0" smtClean="0">
                        <a:solidFill>
                          <a:srgbClr val="0000FF"/>
                        </a:solidFill>
                        <a:latin typeface="Arial - 24"/>
                      </a:endParaRPr>
                    </a:p>
                    <a:p>
                      <a:pPr algn="ctr"/>
                      <a:r>
                        <a:rPr lang="en-US" sz="1400" b="1" i="0" u="none" baseline="0" dirty="0" smtClean="0">
                          <a:solidFill>
                            <a:srgbClr val="0000FF"/>
                          </a:solidFill>
                          <a:latin typeface="Arial - 24"/>
                        </a:rPr>
                        <a:t>17 </a:t>
                      </a:r>
                      <a:endParaRPr lang="en-US" sz="1400" b="1" i="0" u="none" baseline="0" dirty="0">
                        <a:solidFill>
                          <a:srgbClr val="0000FF"/>
                        </a:solidFill>
                        <a:latin typeface="Arial - 24"/>
                      </a:endParaRPr>
                    </a:p>
                  </a:txBody>
                  <a:tcPr marL="82296" marR="82296" marT="27280" marB="27280">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r>
              <a:tr h="341006">
                <a:tc>
                  <a:txBody>
                    <a:bodyPr/>
                    <a:lstStyle/>
                    <a:p>
                      <a:pPr algn="ctr"/>
                      <a:r>
                        <a:rPr lang="en-US" sz="1400" b="1" i="0" u="none" baseline="0" dirty="0" smtClean="0">
                          <a:solidFill>
                            <a:srgbClr val="0000FF"/>
                          </a:solidFill>
                          <a:latin typeface="Arial - 22"/>
                        </a:rPr>
                        <a:t>Pilot's age </a:t>
                      </a:r>
                      <a:endParaRPr lang="en-US" sz="1400" b="1" i="0" u="none" baseline="0" dirty="0">
                        <a:solidFill>
                          <a:srgbClr val="0000FF"/>
                        </a:solidFill>
                        <a:latin typeface="Arial - 22"/>
                      </a:endParaRPr>
                    </a:p>
                  </a:txBody>
                  <a:tcPr marL="82296" marR="82296" marT="27280" marB="27280">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c>
                  <a:txBody>
                    <a:bodyPr/>
                    <a:lstStyle/>
                    <a:p>
                      <a:pPr algn="ctr"/>
                      <a:r>
                        <a:rPr lang="en-US" sz="1500" b="1" i="0" u="none" baseline="0" dirty="0" smtClean="0">
                          <a:solidFill>
                            <a:srgbClr val="0000FF"/>
                          </a:solidFill>
                          <a:latin typeface="Arial - 24"/>
                        </a:rPr>
                        <a:t>39 </a:t>
                      </a:r>
                      <a:endParaRPr lang="en-US" sz="1500" b="1" i="0" u="none" baseline="0" dirty="0">
                        <a:solidFill>
                          <a:srgbClr val="0000FF"/>
                        </a:solidFill>
                        <a:latin typeface="Arial - 24"/>
                      </a:endParaRPr>
                    </a:p>
                  </a:txBody>
                  <a:tcPr marL="82296" marR="82296" marT="27280" marB="27280">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c>
                  <a:txBody>
                    <a:bodyPr/>
                    <a:lstStyle/>
                    <a:p>
                      <a:pPr algn="ctr"/>
                      <a:r>
                        <a:rPr lang="en-US" sz="1400" b="1" i="0" u="none" baseline="0" dirty="0" smtClean="0">
                          <a:solidFill>
                            <a:srgbClr val="0000FF"/>
                          </a:solidFill>
                          <a:latin typeface="Arial - 24"/>
                        </a:rPr>
                        <a:t>37 </a:t>
                      </a:r>
                      <a:endParaRPr lang="en-US" sz="1400" b="1" i="0" u="none" baseline="0" dirty="0">
                        <a:solidFill>
                          <a:srgbClr val="0000FF"/>
                        </a:solidFill>
                        <a:latin typeface="Arial - 24"/>
                      </a:endParaRPr>
                    </a:p>
                  </a:txBody>
                  <a:tcPr marL="82296" marR="82296" marT="27280" marB="27280">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c>
                  <a:txBody>
                    <a:bodyPr/>
                    <a:lstStyle/>
                    <a:p>
                      <a:pPr algn="ctr"/>
                      <a:r>
                        <a:rPr lang="en-US" sz="1400" b="1" i="0" u="none" baseline="0" dirty="0" smtClean="0">
                          <a:solidFill>
                            <a:srgbClr val="0000FF"/>
                          </a:solidFill>
                          <a:latin typeface="Arial - 24"/>
                        </a:rPr>
                        <a:t>36 </a:t>
                      </a:r>
                      <a:endParaRPr lang="en-US" sz="1400" b="1" i="0" u="none" baseline="0" dirty="0">
                        <a:solidFill>
                          <a:srgbClr val="0000FF"/>
                        </a:solidFill>
                        <a:latin typeface="Arial - 24"/>
                      </a:endParaRPr>
                    </a:p>
                  </a:txBody>
                  <a:tcPr marL="82296" marR="82296" marT="27280" marB="27280">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c>
                  <a:txBody>
                    <a:bodyPr/>
                    <a:lstStyle/>
                    <a:p>
                      <a:pPr algn="ctr"/>
                      <a:r>
                        <a:rPr lang="en-US" sz="1400" b="1" i="0" u="none" baseline="0" dirty="0" smtClean="0">
                          <a:solidFill>
                            <a:srgbClr val="0000FF"/>
                          </a:solidFill>
                          <a:latin typeface="Arial - 24"/>
                        </a:rPr>
                        <a:t>40 </a:t>
                      </a:r>
                      <a:endParaRPr lang="en-US" sz="1400" b="1" i="0" u="none" baseline="0" dirty="0">
                        <a:solidFill>
                          <a:srgbClr val="0000FF"/>
                        </a:solidFill>
                        <a:latin typeface="Arial - 24"/>
                      </a:endParaRPr>
                    </a:p>
                  </a:txBody>
                  <a:tcPr marL="82296" marR="82296" marT="27280" marB="27280">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c>
                  <a:txBody>
                    <a:bodyPr/>
                    <a:lstStyle/>
                    <a:p>
                      <a:pPr algn="ctr"/>
                      <a:r>
                        <a:rPr lang="en-US" sz="1400" b="1" i="0" u="none" baseline="0" dirty="0" smtClean="0">
                          <a:solidFill>
                            <a:srgbClr val="0000FF"/>
                          </a:solidFill>
                          <a:latin typeface="Arial - 24"/>
                        </a:rPr>
                        <a:t>41 </a:t>
                      </a:r>
                      <a:endParaRPr lang="en-US" sz="1400" b="1" i="0" u="none" baseline="0" dirty="0">
                        <a:solidFill>
                          <a:srgbClr val="0000FF"/>
                        </a:solidFill>
                        <a:latin typeface="Arial - 24"/>
                      </a:endParaRPr>
                    </a:p>
                  </a:txBody>
                  <a:tcPr marL="82296" marR="82296" marT="27280" marB="27280">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c>
                  <a:txBody>
                    <a:bodyPr/>
                    <a:lstStyle/>
                    <a:p>
                      <a:pPr algn="ctr"/>
                      <a:r>
                        <a:rPr lang="en-US" sz="1400" b="1" i="0" u="none" baseline="0" dirty="0" smtClean="0">
                          <a:solidFill>
                            <a:srgbClr val="0000FF"/>
                          </a:solidFill>
                          <a:latin typeface="Arial - 24"/>
                        </a:rPr>
                        <a:t>36 </a:t>
                      </a:r>
                      <a:endParaRPr lang="en-US" sz="1400" b="1" i="0" u="none" baseline="0" dirty="0">
                        <a:solidFill>
                          <a:srgbClr val="0000FF"/>
                        </a:solidFill>
                        <a:latin typeface="Arial - 24"/>
                      </a:endParaRPr>
                    </a:p>
                  </a:txBody>
                  <a:tcPr marL="82296" marR="82296" marT="27280" marB="27280">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c>
                  <a:txBody>
                    <a:bodyPr/>
                    <a:lstStyle/>
                    <a:p>
                      <a:pPr algn="ctr"/>
                      <a:r>
                        <a:rPr lang="en-US" sz="1400" b="1" i="0" u="none" baseline="0" dirty="0" smtClean="0">
                          <a:solidFill>
                            <a:srgbClr val="0000FF"/>
                          </a:solidFill>
                          <a:latin typeface="Arial - 24"/>
                        </a:rPr>
                        <a:t>37 </a:t>
                      </a:r>
                      <a:endParaRPr lang="en-US" sz="1400" b="1" i="0" u="none" baseline="0" dirty="0">
                        <a:solidFill>
                          <a:srgbClr val="0000FF"/>
                        </a:solidFill>
                        <a:latin typeface="Arial - 24"/>
                      </a:endParaRPr>
                    </a:p>
                  </a:txBody>
                  <a:tcPr marL="82296" marR="82296" marT="27280" marB="27280">
                    <a:lnL w="38100" cmpd="sng">
                      <a:solidFill>
                        <a:srgbClr val="0000FF"/>
                      </a:solidFill>
                      <a:prstDash val="solid"/>
                    </a:lnL>
                    <a:lnR w="38100" cmpd="sng">
                      <a:solidFill>
                        <a:srgbClr val="0000FF"/>
                      </a:solidFill>
                      <a:prstDash val="solid"/>
                    </a:lnR>
                    <a:lnT w="38100" cmpd="sng">
                      <a:solidFill>
                        <a:srgbClr val="0000FF"/>
                      </a:solidFill>
                      <a:prstDash val="solid"/>
                    </a:lnT>
                    <a:lnB w="38100" cmpd="sng">
                      <a:solidFill>
                        <a:srgbClr val="0000FF"/>
                      </a:solidFill>
                      <a:prstDash val="solid"/>
                    </a:lnB>
                    <a:solidFill>
                      <a:srgbClr val="FFFFFF">
                        <a:alpha val="99996"/>
                      </a:srgbClr>
                    </a:solidFill>
                  </a:tcPr>
                </a:tc>
              </a:tr>
            </a:tbl>
          </a:graphicData>
        </a:graphic>
      </p:graphicFrame>
      <p:sp>
        <p:nvSpPr>
          <p:cNvPr id="6" name="Oval 5"/>
          <p:cNvSpPr/>
          <p:nvPr/>
        </p:nvSpPr>
        <p:spPr>
          <a:xfrm>
            <a:off x="5577840" y="4573470"/>
            <a:ext cx="365760" cy="365760"/>
          </a:xfrm>
          <a:prstGeom prst="ellipse">
            <a:avLst/>
          </a:prstGeom>
          <a:gradFill flip="none" rotWithShape="1">
            <a:gsLst>
              <a:gs pos="0">
                <a:srgbClr val="0000FF"/>
              </a:gs>
              <a:gs pos="100000">
                <a:srgbClr val="808080"/>
              </a:gs>
            </a:gsLst>
            <a:lin ang="0" scaled="1"/>
            <a:tileRect/>
          </a:gra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7556" tIns="33778" rIns="67556" bIns="33778" rtlCol="0" anchor="ctr"/>
          <a:lstStyle/>
          <a:p>
            <a:pPr algn="ctr"/>
            <a:endParaRPr lang="en-US"/>
          </a:p>
        </p:txBody>
      </p:sp>
      <p:grpSp>
        <p:nvGrpSpPr>
          <p:cNvPr id="9" name="Group 8"/>
          <p:cNvGrpSpPr/>
          <p:nvPr/>
        </p:nvGrpSpPr>
        <p:grpSpPr>
          <a:xfrm>
            <a:off x="105327" y="3494059"/>
            <a:ext cx="8613306" cy="697319"/>
            <a:chOff x="202564" y="3319478"/>
            <a:chExt cx="9570340" cy="1168655"/>
          </a:xfrm>
        </p:grpSpPr>
        <p:sp>
          <p:nvSpPr>
            <p:cNvPr id="7" name="Freeform 6"/>
            <p:cNvSpPr/>
            <p:nvPr/>
          </p:nvSpPr>
          <p:spPr>
            <a:xfrm>
              <a:off x="202564" y="3319478"/>
              <a:ext cx="9570340" cy="1168655"/>
            </a:xfrm>
            <a:custGeom>
              <a:avLst/>
              <a:gdLst/>
              <a:ahLst/>
              <a:cxnLst/>
              <a:rect l="0" t="0" r="0" b="0"/>
              <a:pathLst>
                <a:path w="9570340" h="1168655">
                  <a:moveTo>
                    <a:pt x="0" y="0"/>
                  </a:moveTo>
                  <a:lnTo>
                    <a:pt x="9570339" y="0"/>
                  </a:lnTo>
                  <a:lnTo>
                    <a:pt x="9570339" y="1168654"/>
                  </a:lnTo>
                  <a:lnTo>
                    <a:pt x="0" y="1168654"/>
                  </a:lnTo>
                  <a:close/>
                </a:path>
              </a:pathLst>
            </a:custGeom>
            <a:solidFill>
              <a:srgbClr val="FFC0CB"/>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247834" y="3658793"/>
              <a:ext cx="3479800" cy="490021"/>
            </a:xfrm>
            <a:prstGeom prst="rect">
              <a:avLst/>
            </a:prstGeom>
            <a:noFill/>
          </p:spPr>
          <p:txBody>
            <a:bodyPr vert="horz" rtlCol="0">
              <a:spAutoFit/>
            </a:bodyPr>
            <a:lstStyle/>
            <a:p>
              <a:pPr algn="ctr"/>
              <a:r>
                <a:rPr lang="en-US" dirty="0" smtClean="0">
                  <a:solidFill>
                    <a:srgbClr val="000000"/>
                  </a:solidFill>
                  <a:latin typeface="Arial - 24"/>
                </a:rPr>
                <a:t>Click to reveal answer</a:t>
              </a:r>
              <a:endParaRPr lang="en-US" dirty="0">
                <a:solidFill>
                  <a:srgbClr val="000000"/>
                </a:solidFill>
                <a:latin typeface="Arial - 24"/>
              </a:endParaRPr>
            </a:p>
          </p:txBody>
        </p:sp>
      </p:grpSp>
    </p:spTree>
    <p:extLst>
      <p:ext uri="{BB962C8B-B14F-4D97-AF65-F5344CB8AC3E}">
        <p14:creationId xmlns:p14="http://schemas.microsoft.com/office/powerpoint/2010/main" xmlns="" val="20688294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42900" y="2461271"/>
            <a:ext cx="3695700" cy="2530428"/>
          </a:xfrm>
          <a:prstGeom prst="rect">
            <a:avLst/>
          </a:prstGeom>
          <a:noFill/>
        </p:spPr>
        <p:txBody>
          <a:bodyPr vert="horz" wrap="square" lIns="67556" tIns="33778" rIns="67556" bIns="33778" rtlCol="0">
            <a:spAutoFit/>
          </a:bodyPr>
          <a:lstStyle/>
          <a:p>
            <a:r>
              <a:rPr lang="en-US" sz="2000" dirty="0">
                <a:solidFill>
                  <a:srgbClr val="0000FF"/>
                </a:solidFill>
                <a:latin typeface="Arial" pitchFamily="34" charset="0"/>
                <a:cs typeface="Arial" pitchFamily="34" charset="0"/>
              </a:rPr>
              <a:t>Grade   Tally      Frequency</a:t>
            </a:r>
          </a:p>
          <a:p>
            <a:r>
              <a:rPr lang="en-US" sz="2000" dirty="0">
                <a:solidFill>
                  <a:srgbClr val="0000FF"/>
                </a:solidFill>
                <a:latin typeface="Arial" pitchFamily="34" charset="0"/>
                <a:cs typeface="Arial" pitchFamily="34" charset="0"/>
              </a:rPr>
              <a:t>30-39	       I	             1</a:t>
            </a:r>
          </a:p>
          <a:p>
            <a:r>
              <a:rPr lang="en-US" sz="2000" dirty="0">
                <a:solidFill>
                  <a:srgbClr val="0000FF"/>
                </a:solidFill>
                <a:latin typeface="Arial" pitchFamily="34" charset="0"/>
                <a:cs typeface="Arial" pitchFamily="34" charset="0"/>
              </a:rPr>
              <a:t>40-49	                       0</a:t>
            </a:r>
          </a:p>
          <a:p>
            <a:r>
              <a:rPr lang="en-US" sz="2000" dirty="0">
                <a:solidFill>
                  <a:srgbClr val="0000FF"/>
                </a:solidFill>
                <a:latin typeface="Arial" pitchFamily="34" charset="0"/>
                <a:cs typeface="Arial" pitchFamily="34" charset="0"/>
              </a:rPr>
              <a:t>50-59	                       0</a:t>
            </a:r>
          </a:p>
          <a:p>
            <a:r>
              <a:rPr lang="en-US" sz="2000" dirty="0">
                <a:solidFill>
                  <a:srgbClr val="0000FF"/>
                </a:solidFill>
                <a:latin typeface="Arial" pitchFamily="34" charset="0"/>
                <a:cs typeface="Arial" pitchFamily="34" charset="0"/>
              </a:rPr>
              <a:t>60-69       I	             1</a:t>
            </a:r>
          </a:p>
          <a:p>
            <a:r>
              <a:rPr lang="en-US" sz="2000" dirty="0">
                <a:solidFill>
                  <a:srgbClr val="0000FF"/>
                </a:solidFill>
                <a:latin typeface="Arial" pitchFamily="34" charset="0"/>
                <a:cs typeface="Arial" pitchFamily="34" charset="0"/>
              </a:rPr>
              <a:t>70-79      IIII	             4</a:t>
            </a:r>
          </a:p>
          <a:p>
            <a:r>
              <a:rPr lang="en-US" sz="2000" dirty="0">
                <a:solidFill>
                  <a:srgbClr val="0000FF"/>
                </a:solidFill>
                <a:latin typeface="Arial" pitchFamily="34" charset="0"/>
                <a:cs typeface="Arial" pitchFamily="34" charset="0"/>
              </a:rPr>
              <a:t>80-89    IIII III           8</a:t>
            </a:r>
          </a:p>
          <a:p>
            <a:r>
              <a:rPr lang="en-US" sz="2000" dirty="0">
                <a:solidFill>
                  <a:srgbClr val="0000FF"/>
                </a:solidFill>
                <a:latin typeface="Arial" pitchFamily="34" charset="0"/>
                <a:cs typeface="Arial" pitchFamily="34" charset="0"/>
              </a:rPr>
              <a:t>90-99      III	             3</a:t>
            </a:r>
          </a:p>
        </p:txBody>
      </p:sp>
      <p:cxnSp>
        <p:nvCxnSpPr>
          <p:cNvPr id="3" name="Straight Connector 2"/>
          <p:cNvCxnSpPr/>
          <p:nvPr/>
        </p:nvCxnSpPr>
        <p:spPr>
          <a:xfrm>
            <a:off x="280606" y="2795954"/>
            <a:ext cx="3326359"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256157" y="2479991"/>
            <a:ext cx="0" cy="2473011"/>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80606" y="3124200"/>
            <a:ext cx="3326359"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80606" y="3393831"/>
            <a:ext cx="3326359"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79565" y="3710354"/>
            <a:ext cx="3326359"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90208" y="4015154"/>
            <a:ext cx="3326359"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2435" y="4319954"/>
            <a:ext cx="3326359"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48145" y="4624754"/>
            <a:ext cx="3326359"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80606" y="4953000"/>
            <a:ext cx="3326359"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351530" y="4419600"/>
            <a:ext cx="277978" cy="88434"/>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1460" y="75779"/>
            <a:ext cx="2788920" cy="1914875"/>
          </a:xfrm>
          <a:prstGeom prst="rect">
            <a:avLst/>
          </a:prstGeom>
          <a:noFill/>
        </p:spPr>
        <p:txBody>
          <a:bodyPr vert="horz" lIns="67556" tIns="33778" rIns="67556" bIns="33778" rtlCol="0">
            <a:spAutoFit/>
          </a:bodyPr>
          <a:lstStyle/>
          <a:p>
            <a:r>
              <a:rPr lang="en-US" sz="2000">
                <a:solidFill>
                  <a:srgbClr val="0000FF"/>
                </a:solidFill>
                <a:latin typeface="Arial" pitchFamily="34" charset="0"/>
                <a:cs typeface="Arial" pitchFamily="34" charset="0"/>
              </a:rPr>
              <a:t>95	85	93</a:t>
            </a:r>
          </a:p>
          <a:p>
            <a:r>
              <a:rPr lang="en-US" sz="2000">
                <a:solidFill>
                  <a:srgbClr val="0000FF"/>
                </a:solidFill>
                <a:latin typeface="Arial" pitchFamily="34" charset="0"/>
                <a:cs typeface="Arial" pitchFamily="34" charset="0"/>
              </a:rPr>
              <a:t>77	97	71</a:t>
            </a:r>
          </a:p>
          <a:p>
            <a:r>
              <a:rPr lang="en-US" sz="2000">
                <a:solidFill>
                  <a:srgbClr val="0000FF"/>
                </a:solidFill>
                <a:latin typeface="Arial" pitchFamily="34" charset="0"/>
                <a:cs typeface="Arial" pitchFamily="34" charset="0"/>
              </a:rPr>
              <a:t>84	63	87</a:t>
            </a:r>
          </a:p>
          <a:p>
            <a:r>
              <a:rPr lang="en-US" sz="2000">
                <a:solidFill>
                  <a:srgbClr val="0000FF"/>
                </a:solidFill>
                <a:latin typeface="Arial" pitchFamily="34" charset="0"/>
                <a:cs typeface="Arial" pitchFamily="34" charset="0"/>
              </a:rPr>
              <a:t>39	88	89</a:t>
            </a:r>
          </a:p>
          <a:p>
            <a:r>
              <a:rPr lang="en-US" sz="2000">
                <a:solidFill>
                  <a:srgbClr val="0000FF"/>
                </a:solidFill>
                <a:latin typeface="Arial" pitchFamily="34" charset="0"/>
                <a:cs typeface="Arial" pitchFamily="34" charset="0"/>
              </a:rPr>
              <a:t>71	79	83</a:t>
            </a:r>
          </a:p>
          <a:p>
            <a:r>
              <a:rPr lang="en-US" sz="2000">
                <a:solidFill>
                  <a:srgbClr val="0000FF"/>
                </a:solidFill>
                <a:latin typeface="Arial" pitchFamily="34" charset="0"/>
                <a:cs typeface="Arial" pitchFamily="34" charset="0"/>
              </a:rPr>
              <a:t>82	85</a:t>
            </a:r>
          </a:p>
        </p:txBody>
      </p:sp>
      <p:grpSp>
        <p:nvGrpSpPr>
          <p:cNvPr id="23" name="Group 22"/>
          <p:cNvGrpSpPr/>
          <p:nvPr/>
        </p:nvGrpSpPr>
        <p:grpSpPr>
          <a:xfrm>
            <a:off x="4114802" y="2521896"/>
            <a:ext cx="5410201" cy="3497905"/>
            <a:chOff x="4571999" y="3035300"/>
            <a:chExt cx="6011335" cy="5862227"/>
          </a:xfrm>
        </p:grpSpPr>
        <p:cxnSp>
          <p:nvCxnSpPr>
            <p:cNvPr id="15" name="Straight Connector 14"/>
            <p:cNvCxnSpPr/>
            <p:nvPr/>
          </p:nvCxnSpPr>
          <p:spPr>
            <a:xfrm>
              <a:off x="5448300" y="6471123"/>
              <a:ext cx="4423919"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435600" y="5321773"/>
              <a:ext cx="4436619"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435600" y="4427835"/>
              <a:ext cx="4436619"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461000" y="3406191"/>
              <a:ext cx="4411219"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461000" y="7475108"/>
              <a:ext cx="4411219" cy="17659"/>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71999" y="3060700"/>
              <a:ext cx="533400" cy="4797038"/>
            </a:xfrm>
            <a:prstGeom prst="rect">
              <a:avLst/>
            </a:prstGeom>
            <a:noFill/>
          </p:spPr>
          <p:txBody>
            <a:bodyPr vert="horz" rtlCol="0">
              <a:spAutoFit/>
            </a:bodyPr>
            <a:lstStyle/>
            <a:p>
              <a:r>
                <a:rPr lang="en-US" sz="2000" dirty="0">
                  <a:solidFill>
                    <a:srgbClr val="0000FF"/>
                  </a:solidFill>
                  <a:latin typeface="Arial" pitchFamily="34" charset="0"/>
                  <a:cs typeface="Arial" pitchFamily="34" charset="0"/>
                </a:rPr>
                <a:t>F</a:t>
              </a:r>
            </a:p>
            <a:p>
              <a:r>
                <a:rPr lang="en-US" sz="2000" dirty="0">
                  <a:solidFill>
                    <a:srgbClr val="0000FF"/>
                  </a:solidFill>
                  <a:latin typeface="Arial" pitchFamily="34" charset="0"/>
                  <a:cs typeface="Arial" pitchFamily="34" charset="0"/>
                </a:rPr>
                <a:t>R</a:t>
              </a:r>
            </a:p>
            <a:p>
              <a:r>
                <a:rPr lang="en-US" sz="2000" dirty="0">
                  <a:solidFill>
                    <a:srgbClr val="0000FF"/>
                  </a:solidFill>
                  <a:latin typeface="Arial" pitchFamily="34" charset="0"/>
                  <a:cs typeface="Arial" pitchFamily="34" charset="0"/>
                </a:rPr>
                <a:t>E</a:t>
              </a:r>
            </a:p>
            <a:p>
              <a:r>
                <a:rPr lang="en-US" sz="2000" dirty="0">
                  <a:solidFill>
                    <a:srgbClr val="0000FF"/>
                  </a:solidFill>
                  <a:latin typeface="Arial" pitchFamily="34" charset="0"/>
                  <a:cs typeface="Arial" pitchFamily="34" charset="0"/>
                </a:rPr>
                <a:t>Q</a:t>
              </a:r>
            </a:p>
            <a:p>
              <a:r>
                <a:rPr lang="en-US" sz="2000" dirty="0">
                  <a:solidFill>
                    <a:srgbClr val="0000FF"/>
                  </a:solidFill>
                  <a:latin typeface="Arial" pitchFamily="34" charset="0"/>
                  <a:cs typeface="Arial" pitchFamily="34" charset="0"/>
                </a:rPr>
                <a:t>U</a:t>
              </a:r>
            </a:p>
            <a:p>
              <a:r>
                <a:rPr lang="en-US" sz="2000" dirty="0">
                  <a:solidFill>
                    <a:srgbClr val="0000FF"/>
                  </a:solidFill>
                  <a:latin typeface="Arial" pitchFamily="34" charset="0"/>
                  <a:cs typeface="Arial" pitchFamily="34" charset="0"/>
                </a:rPr>
                <a:t>E</a:t>
              </a:r>
            </a:p>
            <a:p>
              <a:r>
                <a:rPr lang="en-US" sz="2000" dirty="0">
                  <a:solidFill>
                    <a:srgbClr val="0000FF"/>
                  </a:solidFill>
                  <a:latin typeface="Arial" pitchFamily="34" charset="0"/>
                  <a:cs typeface="Arial" pitchFamily="34" charset="0"/>
                </a:rPr>
                <a:t>N</a:t>
              </a:r>
            </a:p>
            <a:p>
              <a:r>
                <a:rPr lang="en-US" sz="2000" dirty="0">
                  <a:solidFill>
                    <a:srgbClr val="0000FF"/>
                  </a:solidFill>
                  <a:latin typeface="Arial" pitchFamily="34" charset="0"/>
                  <a:cs typeface="Arial" pitchFamily="34" charset="0"/>
                </a:rPr>
                <a:t>C</a:t>
              </a:r>
            </a:p>
            <a:p>
              <a:r>
                <a:rPr lang="en-US" sz="2000" dirty="0">
                  <a:solidFill>
                    <a:srgbClr val="0000FF"/>
                  </a:solidFill>
                  <a:latin typeface="Arial" pitchFamily="34" charset="0"/>
                  <a:cs typeface="Arial" pitchFamily="34" charset="0"/>
                </a:rPr>
                <a:t>Y</a:t>
              </a:r>
            </a:p>
          </p:txBody>
        </p:sp>
        <p:sp>
          <p:nvSpPr>
            <p:cNvPr id="21" name="TextBox 20"/>
            <p:cNvSpPr txBox="1"/>
            <p:nvPr/>
          </p:nvSpPr>
          <p:spPr>
            <a:xfrm>
              <a:off x="5092700" y="3035300"/>
              <a:ext cx="609600" cy="4797038"/>
            </a:xfrm>
            <a:prstGeom prst="rect">
              <a:avLst/>
            </a:prstGeom>
            <a:noFill/>
          </p:spPr>
          <p:txBody>
            <a:bodyPr vert="horz" rtlCol="0">
              <a:spAutoFit/>
            </a:bodyPr>
            <a:lstStyle/>
            <a:p>
              <a:r>
                <a:rPr lang="en-US" sz="2000">
                  <a:solidFill>
                    <a:srgbClr val="0000FF"/>
                  </a:solidFill>
                  <a:latin typeface="Arial" pitchFamily="34" charset="0"/>
                  <a:cs typeface="Arial" pitchFamily="34" charset="0"/>
                </a:rPr>
                <a:t>8</a:t>
              </a:r>
            </a:p>
            <a:p>
              <a:endParaRPr lang="en-US" sz="2000">
                <a:solidFill>
                  <a:srgbClr val="0000FF"/>
                </a:solidFill>
                <a:latin typeface="Arial" pitchFamily="34" charset="0"/>
                <a:cs typeface="Arial" pitchFamily="34" charset="0"/>
              </a:endParaRPr>
            </a:p>
            <a:p>
              <a:r>
                <a:rPr lang="en-US" sz="2000">
                  <a:solidFill>
                    <a:srgbClr val="0000FF"/>
                  </a:solidFill>
                  <a:latin typeface="Arial" pitchFamily="34" charset="0"/>
                  <a:cs typeface="Arial" pitchFamily="34" charset="0"/>
                </a:rPr>
                <a:t>6</a:t>
              </a:r>
            </a:p>
            <a:p>
              <a:endParaRPr lang="en-US" sz="2000">
                <a:solidFill>
                  <a:srgbClr val="0000FF"/>
                </a:solidFill>
                <a:latin typeface="Arial" pitchFamily="34" charset="0"/>
                <a:cs typeface="Arial" pitchFamily="34" charset="0"/>
              </a:endParaRPr>
            </a:p>
            <a:p>
              <a:r>
                <a:rPr lang="en-US" sz="2000">
                  <a:solidFill>
                    <a:srgbClr val="0000FF"/>
                  </a:solidFill>
                  <a:latin typeface="Arial" pitchFamily="34" charset="0"/>
                  <a:cs typeface="Arial" pitchFamily="34" charset="0"/>
                </a:rPr>
                <a:t>4</a:t>
              </a:r>
            </a:p>
            <a:p>
              <a:endParaRPr lang="en-US" sz="2000">
                <a:solidFill>
                  <a:srgbClr val="0000FF"/>
                </a:solidFill>
                <a:latin typeface="Arial" pitchFamily="34" charset="0"/>
                <a:cs typeface="Arial" pitchFamily="34" charset="0"/>
              </a:endParaRPr>
            </a:p>
            <a:p>
              <a:r>
                <a:rPr lang="en-US" sz="2000">
                  <a:solidFill>
                    <a:srgbClr val="0000FF"/>
                  </a:solidFill>
                  <a:latin typeface="Arial" pitchFamily="34" charset="0"/>
                  <a:cs typeface="Arial" pitchFamily="34" charset="0"/>
                </a:rPr>
                <a:t>2</a:t>
              </a:r>
            </a:p>
            <a:p>
              <a:endParaRPr lang="en-US" sz="2000">
                <a:solidFill>
                  <a:srgbClr val="0000FF"/>
                </a:solidFill>
                <a:latin typeface="Arial" pitchFamily="34" charset="0"/>
                <a:cs typeface="Arial" pitchFamily="34" charset="0"/>
              </a:endParaRPr>
            </a:p>
            <a:p>
              <a:r>
                <a:rPr lang="en-US" sz="2000">
                  <a:solidFill>
                    <a:srgbClr val="0000FF"/>
                  </a:solidFill>
                  <a:latin typeface="Arial" pitchFamily="34" charset="0"/>
                  <a:cs typeface="Arial" pitchFamily="34" charset="0"/>
                </a:rPr>
                <a:t>0</a:t>
              </a:r>
            </a:p>
          </p:txBody>
        </p:sp>
        <p:sp>
          <p:nvSpPr>
            <p:cNvPr id="22" name="TextBox 21"/>
            <p:cNvSpPr txBox="1"/>
            <p:nvPr/>
          </p:nvSpPr>
          <p:spPr>
            <a:xfrm>
              <a:off x="5427134" y="7504838"/>
              <a:ext cx="5156200" cy="1392689"/>
            </a:xfrm>
            <a:prstGeom prst="rect">
              <a:avLst/>
            </a:prstGeom>
            <a:noFill/>
          </p:spPr>
          <p:txBody>
            <a:bodyPr vert="horz" wrap="square" rtlCol="0">
              <a:spAutoFit/>
            </a:bodyPr>
            <a:lstStyle/>
            <a:p>
              <a:r>
                <a:rPr lang="en-US" sz="1600" dirty="0">
                  <a:solidFill>
                    <a:srgbClr val="0000FF"/>
                  </a:solidFill>
                  <a:latin typeface="Arial" pitchFamily="34" charset="0"/>
                  <a:cs typeface="Arial" pitchFamily="34" charset="0"/>
                </a:rPr>
                <a:t>30-     40-     50-     60-     70-     80-     90-</a:t>
              </a:r>
            </a:p>
            <a:p>
              <a:r>
                <a:rPr lang="en-US" sz="1600" dirty="0">
                  <a:solidFill>
                    <a:srgbClr val="0000FF"/>
                  </a:solidFill>
                  <a:latin typeface="Arial" pitchFamily="34" charset="0"/>
                  <a:cs typeface="Arial" pitchFamily="34" charset="0"/>
                </a:rPr>
                <a:t>39      49       59      69	     79       89      99</a:t>
              </a:r>
            </a:p>
            <a:p>
              <a:pPr algn="ctr"/>
              <a:r>
                <a:rPr lang="en-US" sz="1600" dirty="0">
                  <a:solidFill>
                    <a:srgbClr val="0000FF"/>
                  </a:solidFill>
                  <a:latin typeface="Arial" pitchFamily="34" charset="0"/>
                  <a:cs typeface="Arial" pitchFamily="34" charset="0"/>
                </a:rPr>
                <a:t>GRADE</a:t>
              </a:r>
            </a:p>
          </p:txBody>
        </p:sp>
      </p:grpSp>
      <p:grpSp>
        <p:nvGrpSpPr>
          <p:cNvPr id="26" name="Group 25"/>
          <p:cNvGrpSpPr/>
          <p:nvPr/>
        </p:nvGrpSpPr>
        <p:grpSpPr>
          <a:xfrm>
            <a:off x="4743452" y="219760"/>
            <a:ext cx="2583409" cy="1120165"/>
            <a:chOff x="5270500" y="368300"/>
            <a:chExt cx="2870454" cy="1877314"/>
          </a:xfrm>
        </p:grpSpPr>
        <p:sp>
          <p:nvSpPr>
            <p:cNvPr id="24" name="Oval 23"/>
            <p:cNvSpPr/>
            <p:nvPr/>
          </p:nvSpPr>
          <p:spPr>
            <a:xfrm>
              <a:off x="5270500" y="368300"/>
              <a:ext cx="2870454" cy="1877314"/>
            </a:xfrm>
            <a:prstGeom prst="ellipse">
              <a:avLst/>
            </a:prstGeom>
            <a:solidFill>
              <a:srgbClr val="FFD700"/>
            </a:solidFill>
            <a:ln w="38100" cap="flat" cmpd="sng" algn="ctr">
              <a:solidFill>
                <a:srgbClr val="FFD7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sp>
          <p:nvSpPr>
            <p:cNvPr id="25" name="TextBox 24"/>
            <p:cNvSpPr txBox="1"/>
            <p:nvPr/>
          </p:nvSpPr>
          <p:spPr>
            <a:xfrm>
              <a:off x="5689600" y="685799"/>
              <a:ext cx="2413000" cy="1186365"/>
            </a:xfrm>
            <a:prstGeom prst="rect">
              <a:avLst/>
            </a:prstGeom>
            <a:noFill/>
          </p:spPr>
          <p:txBody>
            <a:bodyPr vert="horz" rtlCol="0">
              <a:spAutoFit/>
            </a:bodyPr>
            <a:lstStyle/>
            <a:p>
              <a:r>
                <a:rPr lang="en-US" sz="2000">
                  <a:solidFill>
                    <a:srgbClr val="000000"/>
                  </a:solidFill>
                  <a:latin typeface="Arial" pitchFamily="34" charset="0"/>
                  <a:cs typeface="Arial" pitchFamily="34" charset="0"/>
                </a:rPr>
                <a:t>Create a </a:t>
              </a:r>
            </a:p>
            <a:p>
              <a:r>
                <a:rPr lang="en-US" sz="2000">
                  <a:solidFill>
                    <a:srgbClr val="000000"/>
                  </a:solidFill>
                  <a:latin typeface="Arial" pitchFamily="34" charset="0"/>
                  <a:cs typeface="Arial" pitchFamily="34" charset="0"/>
                </a:rPr>
                <a:t>Histogram</a:t>
              </a:r>
            </a:p>
          </p:txBody>
        </p:sp>
      </p:grpSp>
      <p:sp>
        <p:nvSpPr>
          <p:cNvPr id="27" name="TextBox 26"/>
          <p:cNvSpPr txBox="1"/>
          <p:nvPr/>
        </p:nvSpPr>
        <p:spPr>
          <a:xfrm>
            <a:off x="411480" y="5872392"/>
            <a:ext cx="8473516" cy="375992"/>
          </a:xfrm>
          <a:prstGeom prst="rect">
            <a:avLst/>
          </a:prstGeom>
          <a:noFill/>
        </p:spPr>
        <p:txBody>
          <a:bodyPr vert="horz" lIns="67556" tIns="33778" rIns="67556" bIns="33778" rtlCol="0">
            <a:spAutoFit/>
          </a:bodyPr>
          <a:lstStyle/>
          <a:p>
            <a:r>
              <a:rPr lang="en-US" sz="2000" b="1">
                <a:solidFill>
                  <a:srgbClr val="FF0000"/>
                </a:solidFill>
                <a:latin typeface="Arial" pitchFamily="34" charset="0"/>
                <a:cs typeface="Arial" pitchFamily="34" charset="0"/>
              </a:rPr>
              <a:t>Note: Frequency tables and histograms show data in intervals</a:t>
            </a:r>
          </a:p>
        </p:txBody>
      </p:sp>
      <p:sp>
        <p:nvSpPr>
          <p:cNvPr id="28" name="TextBox 27"/>
          <p:cNvSpPr txBox="1"/>
          <p:nvPr/>
        </p:nvSpPr>
        <p:spPr>
          <a:xfrm>
            <a:off x="5680710" y="1515582"/>
            <a:ext cx="1981276" cy="375992"/>
          </a:xfrm>
          <a:prstGeom prst="rect">
            <a:avLst/>
          </a:prstGeom>
          <a:noFill/>
        </p:spPr>
        <p:txBody>
          <a:bodyPr vert="horz" lIns="67556" tIns="33778" rIns="67556" bIns="33778" rtlCol="0">
            <a:spAutoFit/>
          </a:bodyPr>
          <a:lstStyle/>
          <a:p>
            <a:r>
              <a:rPr lang="en-US" sz="2000" b="1">
                <a:solidFill>
                  <a:srgbClr val="0000FF"/>
                </a:solidFill>
                <a:latin typeface="Arial" pitchFamily="34" charset="0"/>
                <a:cs typeface="Arial" pitchFamily="34" charset="0"/>
              </a:rPr>
              <a:t>Test Grades</a:t>
            </a:r>
          </a:p>
        </p:txBody>
      </p:sp>
      <p:sp>
        <p:nvSpPr>
          <p:cNvPr id="29" name="TextBox 28"/>
          <p:cNvSpPr txBox="1"/>
          <p:nvPr/>
        </p:nvSpPr>
        <p:spPr>
          <a:xfrm>
            <a:off x="1771650" y="2043225"/>
            <a:ext cx="1981276" cy="375992"/>
          </a:xfrm>
          <a:prstGeom prst="rect">
            <a:avLst/>
          </a:prstGeom>
          <a:noFill/>
        </p:spPr>
        <p:txBody>
          <a:bodyPr vert="horz" lIns="67556" tIns="33778" rIns="67556" bIns="33778" rtlCol="0">
            <a:spAutoFit/>
          </a:bodyPr>
          <a:lstStyle/>
          <a:p>
            <a:r>
              <a:rPr lang="en-US" sz="2000" b="1">
                <a:solidFill>
                  <a:srgbClr val="0000FF"/>
                </a:solidFill>
                <a:latin typeface="Arial" pitchFamily="34" charset="0"/>
                <a:cs typeface="Arial" pitchFamily="34" charset="0"/>
              </a:rPr>
              <a:t>Test Grades</a:t>
            </a:r>
          </a:p>
        </p:txBody>
      </p:sp>
      <p:cxnSp>
        <p:nvCxnSpPr>
          <p:cNvPr id="43" name="Straight Connector 42"/>
          <p:cNvCxnSpPr/>
          <p:nvPr/>
        </p:nvCxnSpPr>
        <p:spPr>
          <a:xfrm>
            <a:off x="2057400" y="2514602"/>
            <a:ext cx="0" cy="2473011"/>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3998055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rot="16200000">
            <a:off x="5454344" y="2049231"/>
            <a:ext cx="803257" cy="683769"/>
          </a:xfrm>
          <a:prstGeom prst="rect">
            <a:avLst/>
          </a:prstGeom>
          <a:noFill/>
        </p:spPr>
        <p:txBody>
          <a:bodyPr vert="horz" lIns="67556" tIns="33778" rIns="67556" bIns="33778" rtlCol="0">
            <a:spAutoFit/>
          </a:bodyPr>
          <a:lstStyle/>
          <a:p>
            <a:pPr algn="ctr"/>
            <a:r>
              <a:rPr lang="en-US" sz="2000" b="1">
                <a:solidFill>
                  <a:srgbClr val="FFFFFF"/>
                </a:solidFill>
                <a:latin typeface="Arial" pitchFamily="34" charset="0"/>
                <a:cs typeface="Arial" pitchFamily="34" charset="0"/>
              </a:rPr>
              <a:t>Questions</a:t>
            </a:r>
          </a:p>
        </p:txBody>
      </p:sp>
      <p:sp>
        <p:nvSpPr>
          <p:cNvPr id="3" name="TextBox 2"/>
          <p:cNvSpPr txBox="1"/>
          <p:nvPr/>
        </p:nvSpPr>
        <p:spPr>
          <a:xfrm>
            <a:off x="220980" y="3714977"/>
            <a:ext cx="8389620" cy="2838205"/>
          </a:xfrm>
          <a:prstGeom prst="rect">
            <a:avLst/>
          </a:prstGeom>
          <a:noFill/>
        </p:spPr>
        <p:txBody>
          <a:bodyPr vert="horz" lIns="67556" tIns="33778" rIns="67556" bIns="33778" rtlCol="0">
            <a:spAutoFit/>
          </a:bodyPr>
          <a:lstStyle/>
          <a:p>
            <a:r>
              <a:rPr lang="en-US" sz="2000" b="1" dirty="0">
                <a:solidFill>
                  <a:srgbClr val="0000FF"/>
                </a:solidFill>
                <a:latin typeface="Arial" pitchFamily="34" charset="0"/>
                <a:cs typeface="Arial" pitchFamily="34" charset="0"/>
              </a:rPr>
              <a:t>1.  How many students scored an A?</a:t>
            </a:r>
          </a:p>
          <a:p>
            <a:endParaRPr lang="en-US" sz="2000" b="1" dirty="0">
              <a:solidFill>
                <a:srgbClr val="0000FF"/>
              </a:solidFill>
              <a:latin typeface="Arial" pitchFamily="34" charset="0"/>
              <a:cs typeface="Arial" pitchFamily="34" charset="0"/>
            </a:endParaRPr>
          </a:p>
          <a:p>
            <a:r>
              <a:rPr lang="en-US" sz="2000" b="1" dirty="0">
                <a:solidFill>
                  <a:srgbClr val="0000FF"/>
                </a:solidFill>
                <a:latin typeface="Arial" pitchFamily="34" charset="0"/>
                <a:cs typeface="Arial" pitchFamily="34" charset="0"/>
              </a:rPr>
              <a:t>2.  How many students scored an 87?</a:t>
            </a:r>
          </a:p>
          <a:p>
            <a:endParaRPr lang="en-US" sz="2000" b="1" dirty="0">
              <a:solidFill>
                <a:srgbClr val="0000FF"/>
              </a:solidFill>
              <a:latin typeface="Arial" pitchFamily="34" charset="0"/>
              <a:cs typeface="Arial" pitchFamily="34" charset="0"/>
            </a:endParaRPr>
          </a:p>
          <a:p>
            <a:r>
              <a:rPr lang="en-US" sz="2000" b="1" dirty="0">
                <a:solidFill>
                  <a:srgbClr val="0000FF"/>
                </a:solidFill>
                <a:latin typeface="Arial" pitchFamily="34" charset="0"/>
                <a:cs typeface="Arial" pitchFamily="34" charset="0"/>
              </a:rPr>
              <a:t>3.  How are histograms and bar graphs alike?</a:t>
            </a:r>
          </a:p>
          <a:p>
            <a:endParaRPr lang="en-US" sz="2000" b="1" dirty="0">
              <a:solidFill>
                <a:srgbClr val="0000FF"/>
              </a:solidFill>
              <a:latin typeface="Arial" pitchFamily="34" charset="0"/>
              <a:cs typeface="Arial" pitchFamily="34" charset="0"/>
            </a:endParaRPr>
          </a:p>
          <a:p>
            <a:r>
              <a:rPr lang="en-US" sz="2000" b="1" dirty="0">
                <a:solidFill>
                  <a:srgbClr val="0000FF"/>
                </a:solidFill>
                <a:latin typeface="Arial" pitchFamily="34" charset="0"/>
                <a:cs typeface="Arial" pitchFamily="34" charset="0"/>
              </a:rPr>
              <a:t>4.  How are histograms and bar graphs different?</a:t>
            </a:r>
          </a:p>
          <a:p>
            <a:endParaRPr lang="en-US" sz="2000" b="1" dirty="0">
              <a:solidFill>
                <a:srgbClr val="0000FF"/>
              </a:solidFill>
              <a:latin typeface="Arial" pitchFamily="34" charset="0"/>
              <a:cs typeface="Arial" pitchFamily="34" charset="0"/>
            </a:endParaRPr>
          </a:p>
          <a:p>
            <a:r>
              <a:rPr lang="en-US" sz="2000" b="1" dirty="0">
                <a:solidFill>
                  <a:srgbClr val="0000FF"/>
                </a:solidFill>
                <a:latin typeface="Arial" pitchFamily="34" charset="0"/>
                <a:cs typeface="Arial" pitchFamily="34" charset="0"/>
              </a:rPr>
              <a:t>5.  Why are there no spaces between the bars of a histogram?</a:t>
            </a:r>
          </a:p>
        </p:txBody>
      </p:sp>
      <p:grpSp>
        <p:nvGrpSpPr>
          <p:cNvPr id="17" name="Group 16"/>
          <p:cNvGrpSpPr/>
          <p:nvPr/>
        </p:nvGrpSpPr>
        <p:grpSpPr>
          <a:xfrm>
            <a:off x="2205990" y="242493"/>
            <a:ext cx="5718810" cy="3621859"/>
            <a:chOff x="2451100" y="406400"/>
            <a:chExt cx="5915027" cy="6069966"/>
          </a:xfrm>
        </p:grpSpPr>
        <p:cxnSp>
          <p:nvCxnSpPr>
            <p:cNvPr id="4" name="Straight Connector 3"/>
            <p:cNvCxnSpPr/>
            <p:nvPr/>
          </p:nvCxnSpPr>
          <p:spPr>
            <a:xfrm>
              <a:off x="3171827" y="3831166"/>
              <a:ext cx="4378706"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258312" y="2809521"/>
              <a:ext cx="4524883"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258312" y="1787877"/>
              <a:ext cx="4583176"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287522" y="766233"/>
              <a:ext cx="4568698"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07321" y="4754363"/>
              <a:ext cx="4626864"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51100" y="444500"/>
              <a:ext cx="558800" cy="4797038"/>
            </a:xfrm>
            <a:prstGeom prst="rect">
              <a:avLst/>
            </a:prstGeom>
            <a:noFill/>
          </p:spPr>
          <p:txBody>
            <a:bodyPr vert="horz" rtlCol="0">
              <a:spAutoFit/>
            </a:bodyPr>
            <a:lstStyle/>
            <a:p>
              <a:r>
                <a:rPr lang="en-US" sz="2000">
                  <a:solidFill>
                    <a:srgbClr val="0000FF"/>
                  </a:solidFill>
                  <a:latin typeface="Arial" pitchFamily="34" charset="0"/>
                  <a:cs typeface="Arial" pitchFamily="34" charset="0"/>
                </a:rPr>
                <a:t>F</a:t>
              </a:r>
            </a:p>
            <a:p>
              <a:r>
                <a:rPr lang="en-US" sz="2000">
                  <a:solidFill>
                    <a:srgbClr val="0000FF"/>
                  </a:solidFill>
                  <a:latin typeface="Arial" pitchFamily="34" charset="0"/>
                  <a:cs typeface="Arial" pitchFamily="34" charset="0"/>
                </a:rPr>
                <a:t>R</a:t>
              </a:r>
            </a:p>
            <a:p>
              <a:r>
                <a:rPr lang="en-US" sz="2000">
                  <a:solidFill>
                    <a:srgbClr val="0000FF"/>
                  </a:solidFill>
                  <a:latin typeface="Arial" pitchFamily="34" charset="0"/>
                  <a:cs typeface="Arial" pitchFamily="34" charset="0"/>
                </a:rPr>
                <a:t>E</a:t>
              </a:r>
            </a:p>
            <a:p>
              <a:r>
                <a:rPr lang="en-US" sz="2000">
                  <a:solidFill>
                    <a:srgbClr val="0000FF"/>
                  </a:solidFill>
                  <a:latin typeface="Arial" pitchFamily="34" charset="0"/>
                  <a:cs typeface="Arial" pitchFamily="34" charset="0"/>
                </a:rPr>
                <a:t>Q</a:t>
              </a:r>
            </a:p>
            <a:p>
              <a:r>
                <a:rPr lang="en-US" sz="2000">
                  <a:solidFill>
                    <a:srgbClr val="0000FF"/>
                  </a:solidFill>
                  <a:latin typeface="Arial" pitchFamily="34" charset="0"/>
                  <a:cs typeface="Arial" pitchFamily="34" charset="0"/>
                </a:rPr>
                <a:t>U</a:t>
              </a:r>
            </a:p>
            <a:p>
              <a:r>
                <a:rPr lang="en-US" sz="2000">
                  <a:solidFill>
                    <a:srgbClr val="0000FF"/>
                  </a:solidFill>
                  <a:latin typeface="Arial" pitchFamily="34" charset="0"/>
                  <a:cs typeface="Arial" pitchFamily="34" charset="0"/>
                </a:rPr>
                <a:t>E</a:t>
              </a:r>
            </a:p>
            <a:p>
              <a:r>
                <a:rPr lang="en-US" sz="2000">
                  <a:solidFill>
                    <a:srgbClr val="0000FF"/>
                  </a:solidFill>
                  <a:latin typeface="Arial" pitchFamily="34" charset="0"/>
                  <a:cs typeface="Arial" pitchFamily="34" charset="0"/>
                </a:rPr>
                <a:t>N</a:t>
              </a:r>
            </a:p>
            <a:p>
              <a:r>
                <a:rPr lang="en-US" sz="2000">
                  <a:solidFill>
                    <a:srgbClr val="0000FF"/>
                  </a:solidFill>
                  <a:latin typeface="Arial" pitchFamily="34" charset="0"/>
                  <a:cs typeface="Arial" pitchFamily="34" charset="0"/>
                </a:rPr>
                <a:t>C</a:t>
              </a:r>
            </a:p>
            <a:p>
              <a:r>
                <a:rPr lang="en-US" sz="2000">
                  <a:solidFill>
                    <a:srgbClr val="0000FF"/>
                  </a:solidFill>
                  <a:latin typeface="Arial" pitchFamily="34" charset="0"/>
                  <a:cs typeface="Arial" pitchFamily="34" charset="0"/>
                </a:rPr>
                <a:t>Y</a:t>
              </a:r>
            </a:p>
          </p:txBody>
        </p:sp>
        <p:sp>
          <p:nvSpPr>
            <p:cNvPr id="10" name="TextBox 9"/>
            <p:cNvSpPr txBox="1"/>
            <p:nvPr/>
          </p:nvSpPr>
          <p:spPr>
            <a:xfrm>
              <a:off x="2870200" y="406400"/>
              <a:ext cx="685800" cy="4797038"/>
            </a:xfrm>
            <a:prstGeom prst="rect">
              <a:avLst/>
            </a:prstGeom>
            <a:noFill/>
          </p:spPr>
          <p:txBody>
            <a:bodyPr vert="horz" rtlCol="0">
              <a:spAutoFit/>
            </a:bodyPr>
            <a:lstStyle/>
            <a:p>
              <a:r>
                <a:rPr lang="en-US" sz="2000" dirty="0">
                  <a:solidFill>
                    <a:srgbClr val="0000FF"/>
                  </a:solidFill>
                  <a:latin typeface="Arial" pitchFamily="34" charset="0"/>
                  <a:cs typeface="Arial" pitchFamily="34" charset="0"/>
                </a:rPr>
                <a:t>8</a:t>
              </a:r>
            </a:p>
            <a:p>
              <a:endParaRPr lang="en-US" sz="2000" dirty="0">
                <a:solidFill>
                  <a:srgbClr val="0000FF"/>
                </a:solidFill>
                <a:latin typeface="Arial" pitchFamily="34" charset="0"/>
                <a:cs typeface="Arial" pitchFamily="34" charset="0"/>
              </a:endParaRPr>
            </a:p>
            <a:p>
              <a:r>
                <a:rPr lang="en-US" sz="2000" dirty="0">
                  <a:solidFill>
                    <a:srgbClr val="0000FF"/>
                  </a:solidFill>
                  <a:latin typeface="Arial" pitchFamily="34" charset="0"/>
                  <a:cs typeface="Arial" pitchFamily="34" charset="0"/>
                </a:rPr>
                <a:t>6</a:t>
              </a:r>
            </a:p>
            <a:p>
              <a:endParaRPr lang="en-US" sz="2000" dirty="0">
                <a:solidFill>
                  <a:srgbClr val="0000FF"/>
                </a:solidFill>
                <a:latin typeface="Arial" pitchFamily="34" charset="0"/>
                <a:cs typeface="Arial" pitchFamily="34" charset="0"/>
              </a:endParaRPr>
            </a:p>
            <a:p>
              <a:r>
                <a:rPr lang="en-US" sz="2000" dirty="0">
                  <a:solidFill>
                    <a:srgbClr val="0000FF"/>
                  </a:solidFill>
                  <a:latin typeface="Arial" pitchFamily="34" charset="0"/>
                  <a:cs typeface="Arial" pitchFamily="34" charset="0"/>
                </a:rPr>
                <a:t>4</a:t>
              </a:r>
            </a:p>
            <a:p>
              <a:endParaRPr lang="en-US" sz="2000" dirty="0">
                <a:solidFill>
                  <a:srgbClr val="0000FF"/>
                </a:solidFill>
                <a:latin typeface="Arial" pitchFamily="34" charset="0"/>
                <a:cs typeface="Arial" pitchFamily="34" charset="0"/>
              </a:endParaRPr>
            </a:p>
            <a:p>
              <a:r>
                <a:rPr lang="en-US" sz="2000" dirty="0">
                  <a:solidFill>
                    <a:srgbClr val="0000FF"/>
                  </a:solidFill>
                  <a:latin typeface="Arial" pitchFamily="34" charset="0"/>
                  <a:cs typeface="Arial" pitchFamily="34" charset="0"/>
                </a:rPr>
                <a:t>2</a:t>
              </a:r>
            </a:p>
            <a:p>
              <a:endParaRPr lang="en-US" sz="2000" dirty="0">
                <a:solidFill>
                  <a:srgbClr val="0000FF"/>
                </a:solidFill>
                <a:latin typeface="Arial" pitchFamily="34" charset="0"/>
                <a:cs typeface="Arial" pitchFamily="34" charset="0"/>
              </a:endParaRPr>
            </a:p>
            <a:p>
              <a:r>
                <a:rPr lang="en-US" sz="2000" dirty="0">
                  <a:solidFill>
                    <a:srgbClr val="0000FF"/>
                  </a:solidFill>
                  <a:latin typeface="Arial" pitchFamily="34" charset="0"/>
                  <a:cs typeface="Arial" pitchFamily="34" charset="0"/>
                </a:rPr>
                <a:t>0</a:t>
              </a:r>
            </a:p>
          </p:txBody>
        </p:sp>
        <p:sp>
          <p:nvSpPr>
            <p:cNvPr id="11" name="TextBox 10"/>
            <p:cNvSpPr txBox="1"/>
            <p:nvPr/>
          </p:nvSpPr>
          <p:spPr>
            <a:xfrm>
              <a:off x="3171827" y="4980515"/>
              <a:ext cx="5194300" cy="1495851"/>
            </a:xfrm>
            <a:prstGeom prst="rect">
              <a:avLst/>
            </a:prstGeom>
            <a:noFill/>
          </p:spPr>
          <p:txBody>
            <a:bodyPr vert="horz" wrap="square" rtlCol="0">
              <a:spAutoFit/>
            </a:bodyPr>
            <a:lstStyle/>
            <a:p>
              <a:r>
                <a:rPr lang="en-US" sz="1600" dirty="0">
                  <a:solidFill>
                    <a:srgbClr val="0000FF"/>
                  </a:solidFill>
                  <a:latin typeface="Arial" pitchFamily="34" charset="0"/>
                  <a:cs typeface="Arial" pitchFamily="34" charset="0"/>
                </a:rPr>
                <a:t>30-     40-      50-      60-      70-      80-      90-</a:t>
              </a:r>
            </a:p>
            <a:p>
              <a:r>
                <a:rPr lang="en-US" sz="1600" dirty="0">
                  <a:solidFill>
                    <a:srgbClr val="0000FF"/>
                  </a:solidFill>
                  <a:latin typeface="Arial" pitchFamily="34" charset="0"/>
                  <a:cs typeface="Arial" pitchFamily="34" charset="0"/>
                </a:rPr>
                <a:t>39      49       59       69        79       89	       99</a:t>
              </a:r>
            </a:p>
            <a:p>
              <a:pPr algn="ctr"/>
              <a:r>
                <a:rPr lang="en-US" sz="2000" dirty="0">
                  <a:solidFill>
                    <a:srgbClr val="0000FF"/>
                  </a:solidFill>
                  <a:latin typeface="Arial" pitchFamily="34" charset="0"/>
                  <a:cs typeface="Arial" pitchFamily="34" charset="0"/>
                </a:rPr>
                <a:t>GRADE</a:t>
              </a:r>
            </a:p>
          </p:txBody>
        </p:sp>
        <p:sp>
          <p:nvSpPr>
            <p:cNvPr id="12" name="Freeform 11"/>
            <p:cNvSpPr/>
            <p:nvPr/>
          </p:nvSpPr>
          <p:spPr>
            <a:xfrm>
              <a:off x="5607620" y="2843020"/>
              <a:ext cx="699263" cy="1882084"/>
            </a:xfrm>
            <a:custGeom>
              <a:avLst/>
              <a:gdLst/>
              <a:ahLst/>
              <a:cxnLst/>
              <a:rect l="0" t="0" r="0" b="0"/>
              <a:pathLst>
                <a:path w="699263" h="1170560">
                  <a:moveTo>
                    <a:pt x="0" y="0"/>
                  </a:moveTo>
                  <a:lnTo>
                    <a:pt x="699262" y="0"/>
                  </a:lnTo>
                  <a:lnTo>
                    <a:pt x="699262" y="1170559"/>
                  </a:lnTo>
                  <a:lnTo>
                    <a:pt x="0" y="1170559"/>
                  </a:lnTo>
                  <a:close/>
                </a:path>
              </a:pathLst>
            </a:custGeom>
            <a:solidFill>
              <a:srgbClr val="FFC0CB"/>
            </a:solidFill>
            <a:ln w="38100" cap="flat" cmpd="sng" algn="ctr">
              <a:solidFill>
                <a:srgbClr val="FFC0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sp>
          <p:nvSpPr>
            <p:cNvPr id="13" name="Freeform 12"/>
            <p:cNvSpPr/>
            <p:nvPr/>
          </p:nvSpPr>
          <p:spPr>
            <a:xfrm>
              <a:off x="3243186" y="4341989"/>
              <a:ext cx="510922" cy="383117"/>
            </a:xfrm>
            <a:custGeom>
              <a:avLst/>
              <a:gdLst/>
              <a:ahLst/>
              <a:cxnLst/>
              <a:rect l="0" t="0" r="0" b="0"/>
              <a:pathLst>
                <a:path w="510922" h="159259">
                  <a:moveTo>
                    <a:pt x="0" y="0"/>
                  </a:moveTo>
                  <a:lnTo>
                    <a:pt x="510921" y="0"/>
                  </a:lnTo>
                  <a:lnTo>
                    <a:pt x="510921" y="159258"/>
                  </a:lnTo>
                  <a:lnTo>
                    <a:pt x="0" y="159258"/>
                  </a:lnTo>
                  <a:close/>
                </a:path>
              </a:pathLst>
            </a:custGeom>
            <a:solidFill>
              <a:srgbClr val="FFC0CB"/>
            </a:solidFill>
            <a:ln w="38100" cap="flat" cmpd="sng" algn="ctr">
              <a:solidFill>
                <a:srgbClr val="FFC0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sp>
          <p:nvSpPr>
            <p:cNvPr id="14" name="Freeform 13"/>
            <p:cNvSpPr/>
            <p:nvPr/>
          </p:nvSpPr>
          <p:spPr>
            <a:xfrm>
              <a:off x="5060449" y="4341989"/>
              <a:ext cx="510795" cy="383115"/>
            </a:xfrm>
            <a:custGeom>
              <a:avLst/>
              <a:gdLst/>
              <a:ahLst/>
              <a:cxnLst/>
              <a:rect l="0" t="0" r="0" b="0"/>
              <a:pathLst>
                <a:path w="510795" h="159513">
                  <a:moveTo>
                    <a:pt x="0" y="0"/>
                  </a:moveTo>
                  <a:lnTo>
                    <a:pt x="510794" y="0"/>
                  </a:lnTo>
                  <a:lnTo>
                    <a:pt x="510794" y="159512"/>
                  </a:lnTo>
                  <a:lnTo>
                    <a:pt x="0" y="159512"/>
                  </a:lnTo>
                  <a:close/>
                </a:path>
              </a:pathLst>
            </a:custGeom>
            <a:solidFill>
              <a:srgbClr val="FFC0CB"/>
            </a:solidFill>
            <a:ln w="38100" cap="flat" cmpd="sng" algn="ctr">
              <a:solidFill>
                <a:srgbClr val="FFC0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sp>
          <p:nvSpPr>
            <p:cNvPr id="15" name="Freeform 14"/>
            <p:cNvSpPr/>
            <p:nvPr/>
          </p:nvSpPr>
          <p:spPr>
            <a:xfrm>
              <a:off x="6316950" y="766235"/>
              <a:ext cx="817500" cy="3958871"/>
            </a:xfrm>
            <a:custGeom>
              <a:avLst/>
              <a:gdLst/>
              <a:ahLst/>
              <a:cxnLst/>
              <a:rect l="0" t="0" r="0" b="0"/>
              <a:pathLst>
                <a:path w="817500" h="2370964">
                  <a:moveTo>
                    <a:pt x="0" y="0"/>
                  </a:moveTo>
                  <a:lnTo>
                    <a:pt x="817499" y="0"/>
                  </a:lnTo>
                  <a:lnTo>
                    <a:pt x="817499" y="2370963"/>
                  </a:lnTo>
                  <a:lnTo>
                    <a:pt x="0" y="2370963"/>
                  </a:lnTo>
                  <a:close/>
                </a:path>
              </a:pathLst>
            </a:custGeom>
            <a:solidFill>
              <a:srgbClr val="FFC0CB"/>
            </a:solidFill>
            <a:ln w="38100" cap="flat" cmpd="sng" algn="ctr">
              <a:solidFill>
                <a:srgbClr val="FFC0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sp>
          <p:nvSpPr>
            <p:cNvPr id="16" name="Freeform 15"/>
            <p:cNvSpPr/>
            <p:nvPr/>
          </p:nvSpPr>
          <p:spPr>
            <a:xfrm>
              <a:off x="7166270" y="3334229"/>
              <a:ext cx="569342" cy="1390877"/>
            </a:xfrm>
            <a:custGeom>
              <a:avLst/>
              <a:gdLst/>
              <a:ahLst/>
              <a:cxnLst/>
              <a:rect l="0" t="0" r="0" b="0"/>
              <a:pathLst>
                <a:path w="569342" h="883413">
                  <a:moveTo>
                    <a:pt x="0" y="0"/>
                  </a:moveTo>
                  <a:lnTo>
                    <a:pt x="569341" y="0"/>
                  </a:lnTo>
                  <a:lnTo>
                    <a:pt x="569341" y="883412"/>
                  </a:lnTo>
                  <a:lnTo>
                    <a:pt x="0" y="883412"/>
                  </a:lnTo>
                  <a:close/>
                </a:path>
              </a:pathLst>
            </a:custGeom>
            <a:solidFill>
              <a:srgbClr val="FFC0CB"/>
            </a:solidFill>
            <a:ln w="38100" cap="flat" cmpd="sng" algn="ctr">
              <a:solidFill>
                <a:srgbClr val="FFC0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grpSp>
      <p:sp>
        <p:nvSpPr>
          <p:cNvPr id="18" name="TextBox 17"/>
          <p:cNvSpPr txBox="1"/>
          <p:nvPr/>
        </p:nvSpPr>
        <p:spPr>
          <a:xfrm>
            <a:off x="3909060" y="30312"/>
            <a:ext cx="1981276" cy="375992"/>
          </a:xfrm>
          <a:prstGeom prst="rect">
            <a:avLst/>
          </a:prstGeom>
          <a:noFill/>
        </p:spPr>
        <p:txBody>
          <a:bodyPr vert="horz" lIns="67556" tIns="33778" rIns="67556" bIns="33778" rtlCol="0">
            <a:spAutoFit/>
          </a:bodyPr>
          <a:lstStyle/>
          <a:p>
            <a:r>
              <a:rPr lang="en-US" sz="2000" b="1" dirty="0">
                <a:solidFill>
                  <a:srgbClr val="0000FF"/>
                </a:solidFill>
                <a:latin typeface="Arial" pitchFamily="34" charset="0"/>
                <a:cs typeface="Arial" pitchFamily="34" charset="0"/>
              </a:rPr>
              <a:t>Test Grades</a:t>
            </a:r>
          </a:p>
        </p:txBody>
      </p:sp>
    </p:spTree>
    <p:extLst>
      <p:ext uri="{BB962C8B-B14F-4D97-AF65-F5344CB8AC3E}">
        <p14:creationId xmlns:p14="http://schemas.microsoft.com/office/powerpoint/2010/main" xmlns="" val="372975163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 name="TextBox 15"/>
          <p:cNvSpPr txBox="1"/>
          <p:nvPr/>
        </p:nvSpPr>
        <p:spPr>
          <a:xfrm>
            <a:off x="152400" y="4617949"/>
            <a:ext cx="8721090" cy="1545543"/>
          </a:xfrm>
          <a:prstGeom prst="rect">
            <a:avLst/>
          </a:prstGeom>
          <a:noFill/>
        </p:spPr>
        <p:txBody>
          <a:bodyPr vert="horz" wrap="square" lIns="67556" tIns="33778" rIns="67556" bIns="33778" rtlCol="0">
            <a:spAutoFit/>
          </a:bodyPr>
          <a:lstStyle/>
          <a:p>
            <a:r>
              <a:rPr lang="en-US" sz="2400" b="1" dirty="0">
                <a:solidFill>
                  <a:srgbClr val="0000FF"/>
                </a:solidFill>
                <a:latin typeface="Arial" pitchFamily="34" charset="0"/>
                <a:cs typeface="Arial" pitchFamily="34" charset="0"/>
              </a:rPr>
              <a:t>Notice that the test scores are closely grouped except one.</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In statistics when a value is much different than the rest of the data set it is called an outlier.</a:t>
            </a:r>
          </a:p>
        </p:txBody>
      </p:sp>
      <p:sp>
        <p:nvSpPr>
          <p:cNvPr id="17" name="TextBox 16"/>
          <p:cNvSpPr txBox="1"/>
          <p:nvPr/>
        </p:nvSpPr>
        <p:spPr>
          <a:xfrm>
            <a:off x="3394710" y="106091"/>
            <a:ext cx="1981276" cy="437548"/>
          </a:xfrm>
          <a:prstGeom prst="rect">
            <a:avLst/>
          </a:prstGeom>
          <a:noFill/>
        </p:spPr>
        <p:txBody>
          <a:bodyPr vert="horz" lIns="67556" tIns="33778" rIns="67556" bIns="33778" rtlCol="0">
            <a:spAutoFit/>
          </a:bodyPr>
          <a:lstStyle/>
          <a:p>
            <a:r>
              <a:rPr lang="en-US" sz="2400" b="1" dirty="0">
                <a:solidFill>
                  <a:srgbClr val="0000FF"/>
                </a:solidFill>
                <a:latin typeface="Arial" pitchFamily="34" charset="0"/>
                <a:cs typeface="Arial" pitchFamily="34" charset="0"/>
              </a:rPr>
              <a:t>Test Grades</a:t>
            </a:r>
          </a:p>
        </p:txBody>
      </p:sp>
      <p:grpSp>
        <p:nvGrpSpPr>
          <p:cNvPr id="18" name="Group 17"/>
          <p:cNvGrpSpPr/>
          <p:nvPr/>
        </p:nvGrpSpPr>
        <p:grpSpPr>
          <a:xfrm>
            <a:off x="1524000" y="492942"/>
            <a:ext cx="5715000" cy="3621859"/>
            <a:chOff x="2451100" y="406400"/>
            <a:chExt cx="5911086" cy="6069966"/>
          </a:xfrm>
        </p:grpSpPr>
        <p:cxnSp>
          <p:nvCxnSpPr>
            <p:cNvPr id="19" name="Straight Connector 18"/>
            <p:cNvCxnSpPr/>
            <p:nvPr/>
          </p:nvCxnSpPr>
          <p:spPr>
            <a:xfrm>
              <a:off x="3171827" y="3831166"/>
              <a:ext cx="4378706"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58312" y="2809521"/>
              <a:ext cx="4524883"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58312" y="1787877"/>
              <a:ext cx="4583176"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87522" y="766233"/>
              <a:ext cx="4568698"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07321" y="4754363"/>
              <a:ext cx="4626864"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451100" y="444500"/>
              <a:ext cx="558800" cy="4797038"/>
            </a:xfrm>
            <a:prstGeom prst="rect">
              <a:avLst/>
            </a:prstGeom>
            <a:noFill/>
          </p:spPr>
          <p:txBody>
            <a:bodyPr vert="horz" rtlCol="0">
              <a:spAutoFit/>
            </a:bodyPr>
            <a:lstStyle/>
            <a:p>
              <a:r>
                <a:rPr lang="en-US" sz="2000">
                  <a:solidFill>
                    <a:srgbClr val="0000FF"/>
                  </a:solidFill>
                  <a:latin typeface="Arial" pitchFamily="34" charset="0"/>
                  <a:cs typeface="Arial" pitchFamily="34" charset="0"/>
                </a:rPr>
                <a:t>F</a:t>
              </a:r>
            </a:p>
            <a:p>
              <a:r>
                <a:rPr lang="en-US" sz="2000">
                  <a:solidFill>
                    <a:srgbClr val="0000FF"/>
                  </a:solidFill>
                  <a:latin typeface="Arial" pitchFamily="34" charset="0"/>
                  <a:cs typeface="Arial" pitchFamily="34" charset="0"/>
                </a:rPr>
                <a:t>R</a:t>
              </a:r>
            </a:p>
            <a:p>
              <a:r>
                <a:rPr lang="en-US" sz="2000">
                  <a:solidFill>
                    <a:srgbClr val="0000FF"/>
                  </a:solidFill>
                  <a:latin typeface="Arial" pitchFamily="34" charset="0"/>
                  <a:cs typeface="Arial" pitchFamily="34" charset="0"/>
                </a:rPr>
                <a:t>E</a:t>
              </a:r>
            </a:p>
            <a:p>
              <a:r>
                <a:rPr lang="en-US" sz="2000">
                  <a:solidFill>
                    <a:srgbClr val="0000FF"/>
                  </a:solidFill>
                  <a:latin typeface="Arial" pitchFamily="34" charset="0"/>
                  <a:cs typeface="Arial" pitchFamily="34" charset="0"/>
                </a:rPr>
                <a:t>Q</a:t>
              </a:r>
            </a:p>
            <a:p>
              <a:r>
                <a:rPr lang="en-US" sz="2000">
                  <a:solidFill>
                    <a:srgbClr val="0000FF"/>
                  </a:solidFill>
                  <a:latin typeface="Arial" pitchFamily="34" charset="0"/>
                  <a:cs typeface="Arial" pitchFamily="34" charset="0"/>
                </a:rPr>
                <a:t>U</a:t>
              </a:r>
            </a:p>
            <a:p>
              <a:r>
                <a:rPr lang="en-US" sz="2000">
                  <a:solidFill>
                    <a:srgbClr val="0000FF"/>
                  </a:solidFill>
                  <a:latin typeface="Arial" pitchFamily="34" charset="0"/>
                  <a:cs typeface="Arial" pitchFamily="34" charset="0"/>
                </a:rPr>
                <a:t>E</a:t>
              </a:r>
            </a:p>
            <a:p>
              <a:r>
                <a:rPr lang="en-US" sz="2000">
                  <a:solidFill>
                    <a:srgbClr val="0000FF"/>
                  </a:solidFill>
                  <a:latin typeface="Arial" pitchFamily="34" charset="0"/>
                  <a:cs typeface="Arial" pitchFamily="34" charset="0"/>
                </a:rPr>
                <a:t>N</a:t>
              </a:r>
            </a:p>
            <a:p>
              <a:r>
                <a:rPr lang="en-US" sz="2000">
                  <a:solidFill>
                    <a:srgbClr val="0000FF"/>
                  </a:solidFill>
                  <a:latin typeface="Arial" pitchFamily="34" charset="0"/>
                  <a:cs typeface="Arial" pitchFamily="34" charset="0"/>
                </a:rPr>
                <a:t>C</a:t>
              </a:r>
            </a:p>
            <a:p>
              <a:r>
                <a:rPr lang="en-US" sz="2000">
                  <a:solidFill>
                    <a:srgbClr val="0000FF"/>
                  </a:solidFill>
                  <a:latin typeface="Arial" pitchFamily="34" charset="0"/>
                  <a:cs typeface="Arial" pitchFamily="34" charset="0"/>
                </a:rPr>
                <a:t>Y</a:t>
              </a:r>
            </a:p>
          </p:txBody>
        </p:sp>
        <p:sp>
          <p:nvSpPr>
            <p:cNvPr id="25" name="TextBox 24"/>
            <p:cNvSpPr txBox="1"/>
            <p:nvPr/>
          </p:nvSpPr>
          <p:spPr>
            <a:xfrm>
              <a:off x="2870200" y="406400"/>
              <a:ext cx="685800" cy="4797038"/>
            </a:xfrm>
            <a:prstGeom prst="rect">
              <a:avLst/>
            </a:prstGeom>
            <a:noFill/>
          </p:spPr>
          <p:txBody>
            <a:bodyPr vert="horz" rtlCol="0">
              <a:spAutoFit/>
            </a:bodyPr>
            <a:lstStyle/>
            <a:p>
              <a:r>
                <a:rPr lang="en-US" sz="2000" dirty="0">
                  <a:solidFill>
                    <a:srgbClr val="0000FF"/>
                  </a:solidFill>
                  <a:latin typeface="Arial" pitchFamily="34" charset="0"/>
                  <a:cs typeface="Arial" pitchFamily="34" charset="0"/>
                </a:rPr>
                <a:t>8</a:t>
              </a:r>
            </a:p>
            <a:p>
              <a:endParaRPr lang="en-US" sz="2000" dirty="0">
                <a:solidFill>
                  <a:srgbClr val="0000FF"/>
                </a:solidFill>
                <a:latin typeface="Arial" pitchFamily="34" charset="0"/>
                <a:cs typeface="Arial" pitchFamily="34" charset="0"/>
              </a:endParaRPr>
            </a:p>
            <a:p>
              <a:r>
                <a:rPr lang="en-US" sz="2000" dirty="0">
                  <a:solidFill>
                    <a:srgbClr val="0000FF"/>
                  </a:solidFill>
                  <a:latin typeface="Arial" pitchFamily="34" charset="0"/>
                  <a:cs typeface="Arial" pitchFamily="34" charset="0"/>
                </a:rPr>
                <a:t>6</a:t>
              </a:r>
            </a:p>
            <a:p>
              <a:endParaRPr lang="en-US" sz="2000" dirty="0">
                <a:solidFill>
                  <a:srgbClr val="0000FF"/>
                </a:solidFill>
                <a:latin typeface="Arial" pitchFamily="34" charset="0"/>
                <a:cs typeface="Arial" pitchFamily="34" charset="0"/>
              </a:endParaRPr>
            </a:p>
            <a:p>
              <a:r>
                <a:rPr lang="en-US" sz="2000" dirty="0">
                  <a:solidFill>
                    <a:srgbClr val="0000FF"/>
                  </a:solidFill>
                  <a:latin typeface="Arial" pitchFamily="34" charset="0"/>
                  <a:cs typeface="Arial" pitchFamily="34" charset="0"/>
                </a:rPr>
                <a:t>4</a:t>
              </a:r>
            </a:p>
            <a:p>
              <a:endParaRPr lang="en-US" sz="2000" dirty="0">
                <a:solidFill>
                  <a:srgbClr val="0000FF"/>
                </a:solidFill>
                <a:latin typeface="Arial" pitchFamily="34" charset="0"/>
                <a:cs typeface="Arial" pitchFamily="34" charset="0"/>
              </a:endParaRPr>
            </a:p>
            <a:p>
              <a:r>
                <a:rPr lang="en-US" sz="2000" dirty="0">
                  <a:solidFill>
                    <a:srgbClr val="0000FF"/>
                  </a:solidFill>
                  <a:latin typeface="Arial" pitchFamily="34" charset="0"/>
                  <a:cs typeface="Arial" pitchFamily="34" charset="0"/>
                </a:rPr>
                <a:t>2</a:t>
              </a:r>
            </a:p>
            <a:p>
              <a:endParaRPr lang="en-US" sz="2000" dirty="0">
                <a:solidFill>
                  <a:srgbClr val="0000FF"/>
                </a:solidFill>
                <a:latin typeface="Arial" pitchFamily="34" charset="0"/>
                <a:cs typeface="Arial" pitchFamily="34" charset="0"/>
              </a:endParaRPr>
            </a:p>
            <a:p>
              <a:r>
                <a:rPr lang="en-US" sz="2000" dirty="0">
                  <a:solidFill>
                    <a:srgbClr val="0000FF"/>
                  </a:solidFill>
                  <a:latin typeface="Arial" pitchFamily="34" charset="0"/>
                  <a:cs typeface="Arial" pitchFamily="34" charset="0"/>
                </a:rPr>
                <a:t>0</a:t>
              </a:r>
            </a:p>
          </p:txBody>
        </p:sp>
        <p:sp>
          <p:nvSpPr>
            <p:cNvPr id="26" name="TextBox 25"/>
            <p:cNvSpPr txBox="1"/>
            <p:nvPr/>
          </p:nvSpPr>
          <p:spPr>
            <a:xfrm>
              <a:off x="3167886" y="4980515"/>
              <a:ext cx="5194300" cy="1495851"/>
            </a:xfrm>
            <a:prstGeom prst="rect">
              <a:avLst/>
            </a:prstGeom>
            <a:noFill/>
          </p:spPr>
          <p:txBody>
            <a:bodyPr vert="horz" wrap="square" rtlCol="0">
              <a:spAutoFit/>
            </a:bodyPr>
            <a:lstStyle/>
            <a:p>
              <a:r>
                <a:rPr lang="en-US" sz="1600" dirty="0">
                  <a:solidFill>
                    <a:srgbClr val="0000FF"/>
                  </a:solidFill>
                  <a:latin typeface="Arial" pitchFamily="34" charset="0"/>
                  <a:cs typeface="Arial" pitchFamily="34" charset="0"/>
                </a:rPr>
                <a:t>30-     40-      50-      60-      70-      80-      90-</a:t>
              </a:r>
            </a:p>
            <a:p>
              <a:r>
                <a:rPr lang="en-US" sz="1600" dirty="0">
                  <a:solidFill>
                    <a:srgbClr val="0000FF"/>
                  </a:solidFill>
                  <a:latin typeface="Arial" pitchFamily="34" charset="0"/>
                  <a:cs typeface="Arial" pitchFamily="34" charset="0"/>
                </a:rPr>
                <a:t>39      49       59       69        79       89	       99</a:t>
              </a:r>
            </a:p>
            <a:p>
              <a:pPr algn="ctr"/>
              <a:r>
                <a:rPr lang="en-US" sz="2000" dirty="0">
                  <a:solidFill>
                    <a:srgbClr val="0000FF"/>
                  </a:solidFill>
                  <a:latin typeface="Arial" pitchFamily="34" charset="0"/>
                  <a:cs typeface="Arial" pitchFamily="34" charset="0"/>
                </a:rPr>
                <a:t>GRADE</a:t>
              </a:r>
            </a:p>
          </p:txBody>
        </p:sp>
        <p:sp>
          <p:nvSpPr>
            <p:cNvPr id="27" name="Freeform 26"/>
            <p:cNvSpPr/>
            <p:nvPr/>
          </p:nvSpPr>
          <p:spPr>
            <a:xfrm>
              <a:off x="5607620" y="2843020"/>
              <a:ext cx="699263" cy="1882084"/>
            </a:xfrm>
            <a:custGeom>
              <a:avLst/>
              <a:gdLst/>
              <a:ahLst/>
              <a:cxnLst/>
              <a:rect l="0" t="0" r="0" b="0"/>
              <a:pathLst>
                <a:path w="699263" h="1170560">
                  <a:moveTo>
                    <a:pt x="0" y="0"/>
                  </a:moveTo>
                  <a:lnTo>
                    <a:pt x="699262" y="0"/>
                  </a:lnTo>
                  <a:lnTo>
                    <a:pt x="699262" y="1170559"/>
                  </a:lnTo>
                  <a:lnTo>
                    <a:pt x="0" y="1170559"/>
                  </a:lnTo>
                  <a:close/>
                </a:path>
              </a:pathLst>
            </a:custGeom>
            <a:solidFill>
              <a:srgbClr val="FFC0CB"/>
            </a:solidFill>
            <a:ln w="38100" cap="flat" cmpd="sng" algn="ctr">
              <a:solidFill>
                <a:srgbClr val="FFC0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sp>
          <p:nvSpPr>
            <p:cNvPr id="28" name="Freeform 27"/>
            <p:cNvSpPr/>
            <p:nvPr/>
          </p:nvSpPr>
          <p:spPr>
            <a:xfrm>
              <a:off x="3243186" y="4341989"/>
              <a:ext cx="510922" cy="383117"/>
            </a:xfrm>
            <a:custGeom>
              <a:avLst/>
              <a:gdLst/>
              <a:ahLst/>
              <a:cxnLst/>
              <a:rect l="0" t="0" r="0" b="0"/>
              <a:pathLst>
                <a:path w="510922" h="159259">
                  <a:moveTo>
                    <a:pt x="0" y="0"/>
                  </a:moveTo>
                  <a:lnTo>
                    <a:pt x="510921" y="0"/>
                  </a:lnTo>
                  <a:lnTo>
                    <a:pt x="510921" y="159258"/>
                  </a:lnTo>
                  <a:lnTo>
                    <a:pt x="0" y="159258"/>
                  </a:lnTo>
                  <a:close/>
                </a:path>
              </a:pathLst>
            </a:custGeom>
            <a:solidFill>
              <a:srgbClr val="FFC0CB"/>
            </a:solidFill>
            <a:ln w="38100" cap="flat" cmpd="sng" algn="ctr">
              <a:solidFill>
                <a:srgbClr val="FFC0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sp>
          <p:nvSpPr>
            <p:cNvPr id="29" name="Freeform 28"/>
            <p:cNvSpPr/>
            <p:nvPr/>
          </p:nvSpPr>
          <p:spPr>
            <a:xfrm>
              <a:off x="5060449" y="4341989"/>
              <a:ext cx="510795" cy="383115"/>
            </a:xfrm>
            <a:custGeom>
              <a:avLst/>
              <a:gdLst/>
              <a:ahLst/>
              <a:cxnLst/>
              <a:rect l="0" t="0" r="0" b="0"/>
              <a:pathLst>
                <a:path w="510795" h="159513">
                  <a:moveTo>
                    <a:pt x="0" y="0"/>
                  </a:moveTo>
                  <a:lnTo>
                    <a:pt x="510794" y="0"/>
                  </a:lnTo>
                  <a:lnTo>
                    <a:pt x="510794" y="159512"/>
                  </a:lnTo>
                  <a:lnTo>
                    <a:pt x="0" y="159512"/>
                  </a:lnTo>
                  <a:close/>
                </a:path>
              </a:pathLst>
            </a:custGeom>
            <a:solidFill>
              <a:srgbClr val="FFC0CB"/>
            </a:solidFill>
            <a:ln w="38100" cap="flat" cmpd="sng" algn="ctr">
              <a:solidFill>
                <a:srgbClr val="FFC0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sp>
          <p:nvSpPr>
            <p:cNvPr id="30" name="Freeform 29"/>
            <p:cNvSpPr/>
            <p:nvPr/>
          </p:nvSpPr>
          <p:spPr>
            <a:xfrm>
              <a:off x="6316950" y="766235"/>
              <a:ext cx="817500" cy="3958871"/>
            </a:xfrm>
            <a:custGeom>
              <a:avLst/>
              <a:gdLst/>
              <a:ahLst/>
              <a:cxnLst/>
              <a:rect l="0" t="0" r="0" b="0"/>
              <a:pathLst>
                <a:path w="817500" h="2370964">
                  <a:moveTo>
                    <a:pt x="0" y="0"/>
                  </a:moveTo>
                  <a:lnTo>
                    <a:pt x="817499" y="0"/>
                  </a:lnTo>
                  <a:lnTo>
                    <a:pt x="817499" y="2370963"/>
                  </a:lnTo>
                  <a:lnTo>
                    <a:pt x="0" y="2370963"/>
                  </a:lnTo>
                  <a:close/>
                </a:path>
              </a:pathLst>
            </a:custGeom>
            <a:solidFill>
              <a:srgbClr val="FFC0CB"/>
            </a:solidFill>
            <a:ln w="38100" cap="flat" cmpd="sng" algn="ctr">
              <a:solidFill>
                <a:srgbClr val="FFC0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sp>
          <p:nvSpPr>
            <p:cNvPr id="31" name="Freeform 30"/>
            <p:cNvSpPr/>
            <p:nvPr/>
          </p:nvSpPr>
          <p:spPr>
            <a:xfrm>
              <a:off x="7166270" y="3334229"/>
              <a:ext cx="569342" cy="1390877"/>
            </a:xfrm>
            <a:custGeom>
              <a:avLst/>
              <a:gdLst/>
              <a:ahLst/>
              <a:cxnLst/>
              <a:rect l="0" t="0" r="0" b="0"/>
              <a:pathLst>
                <a:path w="569342" h="883413">
                  <a:moveTo>
                    <a:pt x="0" y="0"/>
                  </a:moveTo>
                  <a:lnTo>
                    <a:pt x="569341" y="0"/>
                  </a:lnTo>
                  <a:lnTo>
                    <a:pt x="569341" y="883412"/>
                  </a:lnTo>
                  <a:lnTo>
                    <a:pt x="0" y="883412"/>
                  </a:lnTo>
                  <a:close/>
                </a:path>
              </a:pathLst>
            </a:custGeom>
            <a:solidFill>
              <a:srgbClr val="FFC0CB"/>
            </a:solidFill>
            <a:ln w="38100" cap="flat" cmpd="sng" algn="ctr">
              <a:solidFill>
                <a:srgbClr val="FFC0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grpSp>
    </p:spTree>
    <p:extLst>
      <p:ext uri="{BB962C8B-B14F-4D97-AF65-F5344CB8AC3E}">
        <p14:creationId xmlns:p14="http://schemas.microsoft.com/office/powerpoint/2010/main" xmlns="" val="352379517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8" name="Group 27"/>
          <p:cNvGrpSpPr/>
          <p:nvPr/>
        </p:nvGrpSpPr>
        <p:grpSpPr>
          <a:xfrm>
            <a:off x="5486400" y="1066800"/>
            <a:ext cx="2674734" cy="1815882"/>
            <a:chOff x="2870073" y="546100"/>
            <a:chExt cx="2971927" cy="3043286"/>
          </a:xfrm>
        </p:grpSpPr>
        <p:grpSp>
          <p:nvGrpSpPr>
            <p:cNvPr id="26" name="Group 25"/>
            <p:cNvGrpSpPr/>
            <p:nvPr/>
          </p:nvGrpSpPr>
          <p:grpSpPr>
            <a:xfrm>
              <a:off x="2870073" y="546100"/>
              <a:ext cx="2971927" cy="3043286"/>
              <a:chOff x="2870073" y="546100"/>
              <a:chExt cx="2971927" cy="3043286"/>
            </a:xfrm>
          </p:grpSpPr>
          <p:sp>
            <p:nvSpPr>
              <p:cNvPr id="15" name="TextBox 14"/>
              <p:cNvSpPr txBox="1"/>
              <p:nvPr/>
            </p:nvSpPr>
            <p:spPr>
              <a:xfrm>
                <a:off x="2921000" y="546100"/>
                <a:ext cx="2921000" cy="3043286"/>
              </a:xfrm>
              <a:prstGeom prst="rect">
                <a:avLst/>
              </a:prstGeom>
              <a:noFill/>
            </p:spPr>
            <p:txBody>
              <a:bodyPr vert="horz" rtlCol="0">
                <a:spAutoFit/>
              </a:bodyPr>
              <a:lstStyle/>
              <a:p>
                <a:r>
                  <a:rPr lang="en-US" sz="1400" dirty="0">
                    <a:solidFill>
                      <a:srgbClr val="0000FF"/>
                    </a:solidFill>
                    <a:latin typeface="Arial - 17"/>
                  </a:rPr>
                  <a:t>Grade	  Tally	Frequency</a:t>
                </a:r>
              </a:p>
              <a:p>
                <a:r>
                  <a:rPr lang="en-US" sz="1400" dirty="0">
                    <a:solidFill>
                      <a:srgbClr val="0000FF"/>
                    </a:solidFill>
                    <a:latin typeface="Arial - 17"/>
                  </a:rPr>
                  <a:t>30-39	     I	      1</a:t>
                </a:r>
              </a:p>
              <a:p>
                <a:r>
                  <a:rPr lang="en-US" sz="1400" dirty="0">
                    <a:solidFill>
                      <a:srgbClr val="0000FF"/>
                    </a:solidFill>
                    <a:latin typeface="Arial - 17"/>
                  </a:rPr>
                  <a:t>40-49	     	      0</a:t>
                </a:r>
              </a:p>
              <a:p>
                <a:r>
                  <a:rPr lang="en-US" sz="1400" dirty="0">
                    <a:solidFill>
                      <a:srgbClr val="0000FF"/>
                    </a:solidFill>
                    <a:latin typeface="Arial - 17"/>
                  </a:rPr>
                  <a:t>50-59	                    0</a:t>
                </a:r>
              </a:p>
              <a:p>
                <a:r>
                  <a:rPr lang="en-US" sz="1400" dirty="0">
                    <a:solidFill>
                      <a:srgbClr val="0000FF"/>
                    </a:solidFill>
                    <a:latin typeface="Arial - 17"/>
                  </a:rPr>
                  <a:t>60-69         I	       1</a:t>
                </a:r>
              </a:p>
              <a:p>
                <a:r>
                  <a:rPr lang="en-US" sz="1400" dirty="0">
                    <a:solidFill>
                      <a:srgbClr val="0000FF"/>
                    </a:solidFill>
                    <a:latin typeface="Arial - 17"/>
                  </a:rPr>
                  <a:t>70-79        IIII	       4</a:t>
                </a:r>
              </a:p>
              <a:p>
                <a:r>
                  <a:rPr lang="en-US" sz="1400" dirty="0">
                    <a:solidFill>
                      <a:srgbClr val="0000FF"/>
                    </a:solidFill>
                    <a:latin typeface="Arial - 17"/>
                  </a:rPr>
                  <a:t>80-89      IIII III	       8</a:t>
                </a:r>
              </a:p>
              <a:p>
                <a:r>
                  <a:rPr lang="en-US" sz="1400" dirty="0">
                    <a:solidFill>
                      <a:srgbClr val="0000FF"/>
                    </a:solidFill>
                    <a:latin typeface="Arial - 17"/>
                  </a:rPr>
                  <a:t>90-99        III	       3</a:t>
                </a:r>
              </a:p>
            </p:txBody>
          </p:sp>
          <p:cxnSp>
            <p:nvCxnSpPr>
              <p:cNvPr id="16" name="Straight Connector 15"/>
              <p:cNvCxnSpPr/>
              <p:nvPr/>
            </p:nvCxnSpPr>
            <p:spPr>
              <a:xfrm>
                <a:off x="2877947" y="3475377"/>
                <a:ext cx="2749169"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684270" y="570993"/>
                <a:ext cx="0" cy="2904385"/>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877947" y="973734"/>
                <a:ext cx="2749169"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877947" y="1316863"/>
                <a:ext cx="2749169"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70073" y="1675485"/>
                <a:ext cx="2749169"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85947" y="2043289"/>
                <a:ext cx="2749169"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870073" y="2426405"/>
                <a:ext cx="2749169"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870073" y="2750581"/>
                <a:ext cx="2749169"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877947" y="3114051"/>
                <a:ext cx="2749169"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421124" y="570993"/>
                <a:ext cx="0" cy="2904385"/>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flipV="1">
              <a:off x="3808205" y="2897027"/>
              <a:ext cx="229743" cy="108965"/>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2057400" y="838200"/>
            <a:ext cx="2148840" cy="2222652"/>
          </a:xfrm>
          <a:prstGeom prst="rect">
            <a:avLst/>
          </a:prstGeom>
          <a:noFill/>
        </p:spPr>
        <p:txBody>
          <a:bodyPr vert="horz" lIns="67556" tIns="33778" rIns="67556" bIns="33778" rtlCol="0">
            <a:spAutoFit/>
          </a:bodyPr>
          <a:lstStyle/>
          <a:p>
            <a:pPr algn="ctr"/>
            <a:r>
              <a:rPr lang="en-US" sz="2000" u="sng" dirty="0">
                <a:solidFill>
                  <a:srgbClr val="0000FF"/>
                </a:solidFill>
                <a:latin typeface="Arial" pitchFamily="34" charset="0"/>
                <a:cs typeface="Arial" pitchFamily="34" charset="0"/>
              </a:rPr>
              <a:t>TEST SCORES</a:t>
            </a:r>
          </a:p>
          <a:p>
            <a:r>
              <a:rPr lang="en-US" sz="2000" dirty="0">
                <a:solidFill>
                  <a:srgbClr val="0000FF"/>
                </a:solidFill>
                <a:latin typeface="Arial" pitchFamily="34" charset="0"/>
                <a:cs typeface="Arial" pitchFamily="34" charset="0"/>
              </a:rPr>
              <a:t>95	85	93</a:t>
            </a:r>
          </a:p>
          <a:p>
            <a:r>
              <a:rPr lang="en-US" sz="2000" dirty="0">
                <a:solidFill>
                  <a:srgbClr val="0000FF"/>
                </a:solidFill>
                <a:latin typeface="Arial" pitchFamily="34" charset="0"/>
                <a:cs typeface="Arial" pitchFamily="34" charset="0"/>
              </a:rPr>
              <a:t>77	97	71</a:t>
            </a:r>
          </a:p>
          <a:p>
            <a:r>
              <a:rPr lang="en-US" sz="2000" dirty="0">
                <a:solidFill>
                  <a:srgbClr val="0000FF"/>
                </a:solidFill>
                <a:latin typeface="Arial" pitchFamily="34" charset="0"/>
                <a:cs typeface="Arial" pitchFamily="34" charset="0"/>
              </a:rPr>
              <a:t>84	63	87</a:t>
            </a:r>
          </a:p>
          <a:p>
            <a:r>
              <a:rPr lang="en-US" sz="2000" dirty="0">
                <a:solidFill>
                  <a:srgbClr val="0000FF"/>
                </a:solidFill>
                <a:latin typeface="Arial" pitchFamily="34" charset="0"/>
                <a:cs typeface="Arial" pitchFamily="34" charset="0"/>
              </a:rPr>
              <a:t>39	88	89</a:t>
            </a:r>
          </a:p>
          <a:p>
            <a:r>
              <a:rPr lang="en-US" sz="2000" dirty="0">
                <a:solidFill>
                  <a:srgbClr val="0000FF"/>
                </a:solidFill>
                <a:latin typeface="Arial" pitchFamily="34" charset="0"/>
                <a:cs typeface="Arial" pitchFamily="34" charset="0"/>
              </a:rPr>
              <a:t>71	79	83</a:t>
            </a:r>
          </a:p>
          <a:p>
            <a:r>
              <a:rPr lang="en-US" sz="2000" dirty="0">
                <a:solidFill>
                  <a:srgbClr val="0000FF"/>
                </a:solidFill>
                <a:latin typeface="Arial" pitchFamily="34" charset="0"/>
                <a:cs typeface="Arial" pitchFamily="34" charset="0"/>
              </a:rPr>
              <a:t>82	85</a:t>
            </a:r>
          </a:p>
        </p:txBody>
      </p:sp>
      <p:sp>
        <p:nvSpPr>
          <p:cNvPr id="30" name="TextBox 29"/>
          <p:cNvSpPr txBox="1"/>
          <p:nvPr/>
        </p:nvSpPr>
        <p:spPr>
          <a:xfrm>
            <a:off x="34290" y="75779"/>
            <a:ext cx="2080260" cy="437548"/>
          </a:xfrm>
          <a:prstGeom prst="rect">
            <a:avLst/>
          </a:prstGeom>
          <a:noFill/>
        </p:spPr>
        <p:txBody>
          <a:bodyPr vert="horz" lIns="67556" tIns="33778" rIns="67556" bIns="33778" rtlCol="0">
            <a:spAutoFit/>
          </a:bodyPr>
          <a:lstStyle/>
          <a:p>
            <a:r>
              <a:rPr lang="en-US" sz="2400" b="1" dirty="0">
                <a:solidFill>
                  <a:srgbClr val="0000FF"/>
                </a:solidFill>
                <a:latin typeface="Arial" pitchFamily="34" charset="0"/>
                <a:cs typeface="Arial" pitchFamily="34" charset="0"/>
              </a:rPr>
              <a:t>EXAMPLE:</a:t>
            </a:r>
          </a:p>
        </p:txBody>
      </p:sp>
      <p:pic>
        <p:nvPicPr>
          <p:cNvPr id="33" name="Picture 3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19400" y="3352800"/>
            <a:ext cx="3543300" cy="2423160"/>
          </a:xfrm>
          <a:prstGeom prst="rect">
            <a:avLst/>
          </a:prstGeom>
        </p:spPr>
      </p:pic>
    </p:spTree>
    <p:extLst>
      <p:ext uri="{BB962C8B-B14F-4D97-AF65-F5344CB8AC3E}">
        <p14:creationId xmlns:p14="http://schemas.microsoft.com/office/powerpoint/2010/main" xmlns="" val="288889041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90600" y="457200"/>
            <a:ext cx="7620000" cy="5715000"/>
          </a:xfrm>
          <a:prstGeom prst="rect">
            <a:avLst/>
          </a:prstGeom>
          <a:noFill/>
          <a:ln w="9525">
            <a:noFill/>
            <a:miter lim="800000"/>
            <a:headEnd/>
            <a:tailEnd/>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28600"/>
            <a:ext cx="4357687" cy="507831"/>
          </a:xfrm>
          <a:prstGeom prst="rect">
            <a:avLst/>
          </a:prstGeom>
        </p:spPr>
        <p:txBody>
          <a:bodyPr wrap="square">
            <a:spAutoFit/>
          </a:bodyPr>
          <a:lstStyle/>
          <a:p>
            <a:r>
              <a:rPr lang="en-US" sz="2700" b="1" dirty="0" smtClean="0">
                <a:solidFill>
                  <a:srgbClr val="0000FF"/>
                </a:solidFill>
              </a:rPr>
              <a:t>Move box for answer.</a:t>
            </a:r>
          </a:p>
        </p:txBody>
      </p:sp>
      <p:pic>
        <p:nvPicPr>
          <p:cNvPr id="2050" name="Picture 2"/>
          <p:cNvPicPr>
            <a:picLocks noChangeAspect="1" noChangeArrowheads="1"/>
          </p:cNvPicPr>
          <p:nvPr/>
        </p:nvPicPr>
        <p:blipFill>
          <a:blip r:embed="rId2" cstate="print"/>
          <a:srcRect/>
          <a:stretch>
            <a:fillRect/>
          </a:stretch>
        </p:blipFill>
        <p:spPr bwMode="auto">
          <a:xfrm>
            <a:off x="304800" y="914400"/>
            <a:ext cx="8286750" cy="3457575"/>
          </a:xfrm>
          <a:prstGeom prst="rect">
            <a:avLst/>
          </a:prstGeom>
          <a:noFill/>
          <a:ln w="9525">
            <a:noFill/>
            <a:miter lim="800000"/>
            <a:headEnd/>
            <a:tailEnd/>
          </a:ln>
        </p:spPr>
      </p:pic>
      <p:sp>
        <p:nvSpPr>
          <p:cNvPr id="5" name="Rectangle 4"/>
          <p:cNvSpPr/>
          <p:nvPr/>
        </p:nvSpPr>
        <p:spPr>
          <a:xfrm>
            <a:off x="609600" y="1371600"/>
            <a:ext cx="80772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08610" y="128825"/>
            <a:ext cx="8480374" cy="2838205"/>
          </a:xfrm>
          <a:prstGeom prst="rect">
            <a:avLst/>
          </a:prstGeom>
          <a:noFill/>
        </p:spPr>
        <p:txBody>
          <a:bodyPr vert="horz" lIns="67556" tIns="33778" rIns="67556" bIns="33778" rtlCol="0">
            <a:spAutoFit/>
          </a:bodyPr>
          <a:lstStyle/>
          <a:p>
            <a:pPr algn="ctr"/>
            <a:r>
              <a:rPr lang="en-US" sz="2000" b="1" dirty="0">
                <a:solidFill>
                  <a:srgbClr val="0000FF"/>
                </a:solidFill>
                <a:latin typeface="Arial" pitchFamily="34" charset="0"/>
                <a:cs typeface="Arial" pitchFamily="34" charset="0"/>
              </a:rPr>
              <a:t>Compare &amp; Contrast Bar Graphs and Histograms.</a:t>
            </a:r>
          </a:p>
          <a:p>
            <a:endParaRPr lang="en-US" sz="2000" b="1" dirty="0">
              <a:solidFill>
                <a:srgbClr val="0000FF"/>
              </a:solidFill>
              <a:latin typeface="Arial" pitchFamily="34" charset="0"/>
              <a:cs typeface="Arial" pitchFamily="34" charset="0"/>
            </a:endParaRPr>
          </a:p>
          <a:p>
            <a:r>
              <a:rPr lang="en-US" sz="2000" b="1" dirty="0">
                <a:solidFill>
                  <a:srgbClr val="0000FF"/>
                </a:solidFill>
                <a:latin typeface="Arial" pitchFamily="34" charset="0"/>
                <a:cs typeface="Arial" pitchFamily="34" charset="0"/>
              </a:rPr>
              <a:t>Both compare data in different categories and use bars to show amounts.</a:t>
            </a:r>
          </a:p>
          <a:p>
            <a:endParaRPr lang="en-US" sz="1000" b="1" dirty="0">
              <a:solidFill>
                <a:srgbClr val="0000FF"/>
              </a:solidFill>
              <a:latin typeface="Arial" pitchFamily="34" charset="0"/>
              <a:cs typeface="Arial" pitchFamily="34" charset="0"/>
            </a:endParaRPr>
          </a:p>
          <a:p>
            <a:r>
              <a:rPr lang="en-US" sz="2000" b="1" dirty="0">
                <a:solidFill>
                  <a:srgbClr val="0000FF"/>
                </a:solidFill>
                <a:latin typeface="Arial" pitchFamily="34" charset="0"/>
                <a:cs typeface="Arial" pitchFamily="34" charset="0"/>
              </a:rPr>
              <a:t>Histograms show data in intervals, the height of the bar shows the frequency in the interval and there are no spaces between the bars.</a:t>
            </a:r>
          </a:p>
          <a:p>
            <a:endParaRPr lang="en-US" sz="1000" b="1" dirty="0">
              <a:solidFill>
                <a:srgbClr val="0000FF"/>
              </a:solidFill>
              <a:latin typeface="Arial" pitchFamily="34" charset="0"/>
              <a:cs typeface="Arial" pitchFamily="34" charset="0"/>
            </a:endParaRPr>
          </a:p>
          <a:p>
            <a:r>
              <a:rPr lang="en-US" sz="2000" b="1" dirty="0">
                <a:solidFill>
                  <a:srgbClr val="0000FF"/>
                </a:solidFill>
                <a:latin typeface="Arial" pitchFamily="34" charset="0"/>
                <a:cs typeface="Arial" pitchFamily="34" charset="0"/>
              </a:rPr>
              <a:t>Bar Graphs show a specific value for a specific category, and have a space between bars to separate the categories.</a:t>
            </a:r>
          </a:p>
        </p:txBody>
      </p:sp>
      <p:pic>
        <p:nvPicPr>
          <p:cNvPr id="3" name="Picture 2"/>
          <p:cNvPicPr>
            <a:picLocks/>
          </p:cNvPicPr>
          <p:nvPr/>
        </p:nvPicPr>
        <p:blipFill>
          <a:blip r:embed="rId2" cstate="print">
            <a:extLst>
              <a:ext uri="{28A0092B-C50C-407E-A947-70E740481C1C}">
                <a14:useLocalDpi xmlns:a14="http://schemas.microsoft.com/office/drawing/2010/main" xmlns="" val="0"/>
              </a:ext>
            </a:extLst>
          </a:blip>
          <a:stretch>
            <a:fillRect/>
          </a:stretch>
        </p:blipFill>
        <p:spPr>
          <a:xfrm>
            <a:off x="137168" y="3390900"/>
            <a:ext cx="3695700" cy="2705100"/>
          </a:xfrm>
          <a:prstGeom prst="rect">
            <a:avLst/>
          </a:prstGeom>
          <a:solidFill>
            <a:scrgbClr r="0" g="0" b="0">
              <a:alpha val="0"/>
            </a:scrgbClr>
          </a:solidFill>
        </p:spPr>
      </p:pic>
      <p:pic>
        <p:nvPicPr>
          <p:cNvPr id="17" name="Picture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54882" y="3743327"/>
            <a:ext cx="3571875" cy="1743075"/>
          </a:xfrm>
          <a:prstGeom prst="rect">
            <a:avLst/>
          </a:prstGeom>
        </p:spPr>
      </p:pic>
    </p:spTree>
    <p:extLst>
      <p:ext uri="{BB962C8B-B14F-4D97-AF65-F5344CB8AC3E}">
        <p14:creationId xmlns:p14="http://schemas.microsoft.com/office/powerpoint/2010/main" xmlns="" val="363110473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94410" y="990600"/>
            <a:ext cx="7158990" cy="806879"/>
          </a:xfrm>
          <a:prstGeom prst="rect">
            <a:avLst/>
          </a:prstGeom>
          <a:noFill/>
        </p:spPr>
        <p:txBody>
          <a:bodyPr vert="horz" wrap="square" lIns="67556" tIns="33778" rIns="67556" bIns="33778" rtlCol="0">
            <a:spAutoFit/>
          </a:bodyPr>
          <a:lstStyle/>
          <a:p>
            <a:pPr algn="ctr"/>
            <a:r>
              <a:rPr lang="en-US" sz="4800" b="1" dirty="0">
                <a:solidFill>
                  <a:srgbClr val="0000FF"/>
                </a:solidFill>
                <a:latin typeface="Arial" pitchFamily="34" charset="0"/>
                <a:cs typeface="Arial" pitchFamily="34" charset="0"/>
              </a:rPr>
              <a:t>Box and Whisker Plots</a:t>
            </a:r>
          </a:p>
        </p:txBody>
      </p:sp>
      <p:grpSp>
        <p:nvGrpSpPr>
          <p:cNvPr id="4" name="Group 3"/>
          <p:cNvGrpSpPr/>
          <p:nvPr/>
        </p:nvGrpSpPr>
        <p:grpSpPr>
          <a:xfrm>
            <a:off x="6177654" y="2597921"/>
            <a:ext cx="1463040" cy="831080"/>
            <a:chOff x="6177654" y="2438400"/>
            <a:chExt cx="1463040" cy="831080"/>
          </a:xfrm>
        </p:grpSpPr>
        <p:sp>
          <p:nvSpPr>
            <p:cNvPr id="5" name="TextBox 4">
              <a:hlinkClick r:id="rId2" action="ppaction://hlinksldjump"/>
            </p:cNvPr>
            <p:cNvSpPr txBox="1"/>
            <p:nvPr/>
          </p:nvSpPr>
          <p:spPr>
            <a:xfrm>
              <a:off x="6177654" y="2451582"/>
              <a:ext cx="1463040" cy="806898"/>
            </a:xfrm>
            <a:prstGeom prst="rect">
              <a:avLst/>
            </a:prstGeom>
            <a:noFill/>
          </p:spPr>
          <p:txBody>
            <a:bodyPr vert="horz" lIns="67574" tIns="33787" rIns="67574" bIns="33787" rtlCol="0">
              <a:spAutoFit/>
            </a:bodyPr>
            <a:lstStyle/>
            <a:p>
              <a:pPr algn="ctr"/>
              <a:r>
                <a:rPr lang="en-US" sz="1600" i="1" dirty="0">
                  <a:solidFill>
                    <a:srgbClr val="0000FF"/>
                  </a:solidFill>
                  <a:latin typeface="Arial" pitchFamily="34" charset="0"/>
                  <a:cs typeface="Arial" pitchFamily="34" charset="0"/>
                </a:rPr>
                <a:t>Return to</a:t>
              </a:r>
            </a:p>
            <a:p>
              <a:pPr algn="ctr"/>
              <a:r>
                <a:rPr lang="en-US" sz="1600" i="1" dirty="0">
                  <a:solidFill>
                    <a:srgbClr val="0000FF"/>
                  </a:solidFill>
                  <a:latin typeface="Arial" pitchFamily="34" charset="0"/>
                  <a:cs typeface="Arial" pitchFamily="34" charset="0"/>
                </a:rPr>
                <a:t>Table of</a:t>
              </a:r>
            </a:p>
            <a:p>
              <a:pPr algn="ctr"/>
              <a:r>
                <a:rPr lang="en-US" sz="1600" i="1" dirty="0">
                  <a:solidFill>
                    <a:srgbClr val="0000FF"/>
                  </a:solidFill>
                  <a:latin typeface="Arial" pitchFamily="34" charset="0"/>
                  <a:cs typeface="Arial" pitchFamily="34" charset="0"/>
                </a:rPr>
                <a:t>Contents</a:t>
              </a:r>
            </a:p>
          </p:txBody>
        </p:sp>
        <p:sp>
          <p:nvSpPr>
            <p:cNvPr id="6" name="Freeform 5">
              <a:hlinkClick r:id="rId2" action="ppaction://hlinksldjump"/>
            </p:cNvPr>
            <p:cNvSpPr/>
            <p:nvPr/>
          </p:nvSpPr>
          <p:spPr>
            <a:xfrm>
              <a:off x="6276636" y="2438400"/>
              <a:ext cx="1336349" cy="831080"/>
            </a:xfrm>
            <a:custGeom>
              <a:avLst/>
              <a:gdLst/>
              <a:ahLst/>
              <a:cxnLst/>
              <a:rect l="0" t="0" r="0" b="0"/>
              <a:pathLst>
                <a:path w="1827024" h="530100">
                  <a:moveTo>
                    <a:pt x="0" y="0"/>
                  </a:moveTo>
                  <a:lnTo>
                    <a:pt x="1827023" y="0"/>
                  </a:lnTo>
                  <a:lnTo>
                    <a:pt x="1827023" y="530099"/>
                  </a:lnTo>
                  <a:lnTo>
                    <a:pt x="0" y="530099"/>
                  </a:lnTo>
                  <a:close/>
                </a:path>
              </a:pathLst>
            </a:custGeom>
            <a:solidFill>
              <a:schemeClr val="accent1">
                <a:alpha val="1000"/>
              </a:schemeClr>
            </a:solidFill>
            <a:ln w="38100"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9028" tIns="34514" rIns="69028" bIns="34514" anchor="ctr"/>
            <a:lstStyle/>
            <a:p>
              <a:pPr algn="ctr" defTabSz="805827">
                <a:defRPr/>
              </a:pPr>
              <a:endParaRPr lang="en-US" dirty="0">
                <a:solidFill>
                  <a:schemeClr val="tx1"/>
                </a:solidFill>
              </a:endParaRPr>
            </a:p>
          </p:txBody>
        </p:sp>
      </p:grpSp>
    </p:spTree>
    <p:extLst>
      <p:ext uri="{BB962C8B-B14F-4D97-AF65-F5344CB8AC3E}">
        <p14:creationId xmlns:p14="http://schemas.microsoft.com/office/powerpoint/2010/main" xmlns="" val="108353269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12344" y="609602"/>
            <a:ext cx="8679256" cy="683769"/>
          </a:xfrm>
          <a:prstGeom prst="rect">
            <a:avLst/>
          </a:prstGeom>
          <a:noFill/>
        </p:spPr>
        <p:txBody>
          <a:bodyPr vert="horz" lIns="67556" tIns="33778" rIns="67556" bIns="33778" rtlCol="0">
            <a:spAutoFit/>
          </a:bodyPr>
          <a:lstStyle/>
          <a:p>
            <a:r>
              <a:rPr lang="en-US" sz="2000" b="1" dirty="0">
                <a:solidFill>
                  <a:srgbClr val="0000FF"/>
                </a:solidFill>
                <a:latin typeface="Arial" pitchFamily="34" charset="0"/>
                <a:cs typeface="Arial" pitchFamily="34" charset="0"/>
              </a:rPr>
              <a:t>A box and whisker plot is a data display that organizes data into four groups</a:t>
            </a:r>
          </a:p>
        </p:txBody>
      </p:sp>
      <p:grpSp>
        <p:nvGrpSpPr>
          <p:cNvPr id="59" name="Group 58"/>
          <p:cNvGrpSpPr/>
          <p:nvPr/>
        </p:nvGrpSpPr>
        <p:grpSpPr>
          <a:xfrm>
            <a:off x="1244615" y="1644706"/>
            <a:ext cx="6654547" cy="655194"/>
            <a:chOff x="1382903" y="1841500"/>
            <a:chExt cx="7393941" cy="1098057"/>
          </a:xfrm>
        </p:grpSpPr>
        <p:grpSp>
          <p:nvGrpSpPr>
            <p:cNvPr id="55" name="Group 54"/>
            <p:cNvGrpSpPr/>
            <p:nvPr/>
          </p:nvGrpSpPr>
          <p:grpSpPr>
            <a:xfrm>
              <a:off x="1382903" y="2171700"/>
              <a:ext cx="7393941" cy="767857"/>
              <a:chOff x="1382903" y="2171700"/>
              <a:chExt cx="7393941" cy="767857"/>
            </a:xfrm>
          </p:grpSpPr>
          <p:grpSp>
            <p:nvGrpSpPr>
              <p:cNvPr id="53" name="Group 52"/>
              <p:cNvGrpSpPr/>
              <p:nvPr/>
            </p:nvGrpSpPr>
            <p:grpSpPr>
              <a:xfrm>
                <a:off x="1382903" y="2171700"/>
                <a:ext cx="7393941" cy="703576"/>
                <a:chOff x="1382903" y="2171700"/>
                <a:chExt cx="7393941" cy="703576"/>
              </a:xfrm>
            </p:grpSpPr>
            <p:grpSp>
              <p:nvGrpSpPr>
                <p:cNvPr id="51" name="Group 50"/>
                <p:cNvGrpSpPr/>
                <p:nvPr/>
              </p:nvGrpSpPr>
              <p:grpSpPr>
                <a:xfrm>
                  <a:off x="1382903" y="2171700"/>
                  <a:ext cx="7393941" cy="703576"/>
                  <a:chOff x="1382903" y="2171700"/>
                  <a:chExt cx="7393941" cy="703576"/>
                </a:xfrm>
              </p:grpSpPr>
              <p:sp>
                <p:nvSpPr>
                  <p:cNvPr id="3" name="TextBox 2"/>
                  <p:cNvSpPr txBox="1"/>
                  <p:nvPr/>
                </p:nvSpPr>
                <p:spPr>
                  <a:xfrm>
                    <a:off x="5257800" y="2527300"/>
                    <a:ext cx="431800" cy="335277"/>
                  </a:xfrm>
                  <a:prstGeom prst="rect">
                    <a:avLst/>
                  </a:prstGeom>
                  <a:noFill/>
                </p:spPr>
                <p:txBody>
                  <a:bodyPr vert="horz" rtlCol="0">
                    <a:spAutoFit/>
                  </a:bodyPr>
                  <a:lstStyle/>
                  <a:p>
                    <a:r>
                      <a:rPr lang="en-US" sz="700">
                        <a:solidFill>
                          <a:srgbClr val="000000"/>
                        </a:solidFill>
                        <a:latin typeface="Arial - 12"/>
                      </a:rPr>
                      <a:t>1</a:t>
                    </a:r>
                  </a:p>
                </p:txBody>
              </p:sp>
              <p:sp>
                <p:nvSpPr>
                  <p:cNvPr id="4" name="TextBox 3"/>
                  <p:cNvSpPr txBox="1"/>
                  <p:nvPr/>
                </p:nvSpPr>
                <p:spPr>
                  <a:xfrm>
                    <a:off x="4940300" y="2527301"/>
                    <a:ext cx="381000" cy="335277"/>
                  </a:xfrm>
                  <a:prstGeom prst="rect">
                    <a:avLst/>
                  </a:prstGeom>
                  <a:noFill/>
                </p:spPr>
                <p:txBody>
                  <a:bodyPr vert="horz" rtlCol="0">
                    <a:spAutoFit/>
                  </a:bodyPr>
                  <a:lstStyle/>
                  <a:p>
                    <a:r>
                      <a:rPr lang="en-US" sz="700">
                        <a:solidFill>
                          <a:srgbClr val="000000"/>
                        </a:solidFill>
                        <a:latin typeface="Arial - 12"/>
                      </a:rPr>
                      <a:t>0</a:t>
                    </a:r>
                  </a:p>
                </p:txBody>
              </p:sp>
              <p:sp>
                <p:nvSpPr>
                  <p:cNvPr id="5" name="TextBox 4"/>
                  <p:cNvSpPr txBox="1"/>
                  <p:nvPr/>
                </p:nvSpPr>
                <p:spPr>
                  <a:xfrm>
                    <a:off x="5600700" y="2539999"/>
                    <a:ext cx="330200" cy="335277"/>
                  </a:xfrm>
                  <a:prstGeom prst="rect">
                    <a:avLst/>
                  </a:prstGeom>
                  <a:noFill/>
                </p:spPr>
                <p:txBody>
                  <a:bodyPr vert="horz" rtlCol="0">
                    <a:spAutoFit/>
                  </a:bodyPr>
                  <a:lstStyle/>
                  <a:p>
                    <a:r>
                      <a:rPr lang="en-US" sz="700">
                        <a:solidFill>
                          <a:srgbClr val="000000"/>
                        </a:solidFill>
                        <a:latin typeface="Arial - 12"/>
                      </a:rPr>
                      <a:t>2</a:t>
                    </a:r>
                  </a:p>
                </p:txBody>
              </p:sp>
              <p:sp>
                <p:nvSpPr>
                  <p:cNvPr id="6" name="TextBox 5"/>
                  <p:cNvSpPr txBox="1"/>
                  <p:nvPr/>
                </p:nvSpPr>
                <p:spPr>
                  <a:xfrm>
                    <a:off x="5905500" y="2539998"/>
                    <a:ext cx="457200" cy="335278"/>
                  </a:xfrm>
                  <a:prstGeom prst="rect">
                    <a:avLst/>
                  </a:prstGeom>
                  <a:noFill/>
                </p:spPr>
                <p:txBody>
                  <a:bodyPr vert="horz" rtlCol="0">
                    <a:spAutoFit/>
                  </a:bodyPr>
                  <a:lstStyle/>
                  <a:p>
                    <a:r>
                      <a:rPr lang="en-US" sz="700">
                        <a:solidFill>
                          <a:srgbClr val="000000"/>
                        </a:solidFill>
                        <a:latin typeface="Arial - 12"/>
                      </a:rPr>
                      <a:t>3</a:t>
                    </a:r>
                  </a:p>
                </p:txBody>
              </p:sp>
              <p:sp>
                <p:nvSpPr>
                  <p:cNvPr id="7" name="TextBox 6"/>
                  <p:cNvSpPr txBox="1"/>
                  <p:nvPr/>
                </p:nvSpPr>
                <p:spPr>
                  <a:xfrm>
                    <a:off x="6210300" y="2527302"/>
                    <a:ext cx="457200" cy="335278"/>
                  </a:xfrm>
                  <a:prstGeom prst="rect">
                    <a:avLst/>
                  </a:prstGeom>
                  <a:noFill/>
                </p:spPr>
                <p:txBody>
                  <a:bodyPr vert="horz" rtlCol="0">
                    <a:spAutoFit/>
                  </a:bodyPr>
                  <a:lstStyle/>
                  <a:p>
                    <a:r>
                      <a:rPr lang="en-US" sz="700">
                        <a:solidFill>
                          <a:srgbClr val="000000"/>
                        </a:solidFill>
                        <a:latin typeface="Arial - 12"/>
                      </a:rPr>
                      <a:t>4</a:t>
                    </a:r>
                  </a:p>
                </p:txBody>
              </p:sp>
              <p:sp>
                <p:nvSpPr>
                  <p:cNvPr id="8" name="TextBox 7"/>
                  <p:cNvSpPr txBox="1"/>
                  <p:nvPr/>
                </p:nvSpPr>
                <p:spPr>
                  <a:xfrm>
                    <a:off x="6553200" y="2527302"/>
                    <a:ext cx="457200" cy="335278"/>
                  </a:xfrm>
                  <a:prstGeom prst="rect">
                    <a:avLst/>
                  </a:prstGeom>
                  <a:noFill/>
                </p:spPr>
                <p:txBody>
                  <a:bodyPr vert="horz" rtlCol="0">
                    <a:spAutoFit/>
                  </a:bodyPr>
                  <a:lstStyle/>
                  <a:p>
                    <a:r>
                      <a:rPr lang="en-US" sz="700">
                        <a:solidFill>
                          <a:srgbClr val="000000"/>
                        </a:solidFill>
                        <a:latin typeface="Arial - 12"/>
                      </a:rPr>
                      <a:t>5</a:t>
                    </a:r>
                  </a:p>
                </p:txBody>
              </p:sp>
              <p:sp>
                <p:nvSpPr>
                  <p:cNvPr id="9" name="TextBox 8"/>
                  <p:cNvSpPr txBox="1"/>
                  <p:nvPr/>
                </p:nvSpPr>
                <p:spPr>
                  <a:xfrm>
                    <a:off x="6845300" y="2539998"/>
                    <a:ext cx="457200" cy="335278"/>
                  </a:xfrm>
                  <a:prstGeom prst="rect">
                    <a:avLst/>
                  </a:prstGeom>
                  <a:noFill/>
                </p:spPr>
                <p:txBody>
                  <a:bodyPr vert="horz" rtlCol="0">
                    <a:spAutoFit/>
                  </a:bodyPr>
                  <a:lstStyle/>
                  <a:p>
                    <a:r>
                      <a:rPr lang="en-US" sz="700">
                        <a:solidFill>
                          <a:srgbClr val="000000"/>
                        </a:solidFill>
                        <a:latin typeface="Arial - 12"/>
                      </a:rPr>
                      <a:t>6</a:t>
                    </a:r>
                  </a:p>
                </p:txBody>
              </p:sp>
              <p:sp>
                <p:nvSpPr>
                  <p:cNvPr id="10" name="TextBox 9"/>
                  <p:cNvSpPr txBox="1"/>
                  <p:nvPr/>
                </p:nvSpPr>
                <p:spPr>
                  <a:xfrm>
                    <a:off x="7162800" y="2539998"/>
                    <a:ext cx="457200" cy="335278"/>
                  </a:xfrm>
                  <a:prstGeom prst="rect">
                    <a:avLst/>
                  </a:prstGeom>
                  <a:noFill/>
                </p:spPr>
                <p:txBody>
                  <a:bodyPr vert="horz" rtlCol="0">
                    <a:spAutoFit/>
                  </a:bodyPr>
                  <a:lstStyle/>
                  <a:p>
                    <a:r>
                      <a:rPr lang="en-US" sz="700">
                        <a:solidFill>
                          <a:srgbClr val="000000"/>
                        </a:solidFill>
                        <a:latin typeface="Arial - 12"/>
                      </a:rPr>
                      <a:t>7</a:t>
                    </a:r>
                  </a:p>
                </p:txBody>
              </p:sp>
              <p:sp>
                <p:nvSpPr>
                  <p:cNvPr id="11" name="TextBox 10"/>
                  <p:cNvSpPr txBox="1"/>
                  <p:nvPr/>
                </p:nvSpPr>
                <p:spPr>
                  <a:xfrm>
                    <a:off x="7480300" y="2514601"/>
                    <a:ext cx="457200" cy="335278"/>
                  </a:xfrm>
                  <a:prstGeom prst="rect">
                    <a:avLst/>
                  </a:prstGeom>
                  <a:noFill/>
                </p:spPr>
                <p:txBody>
                  <a:bodyPr vert="horz" rtlCol="0">
                    <a:spAutoFit/>
                  </a:bodyPr>
                  <a:lstStyle/>
                  <a:p>
                    <a:r>
                      <a:rPr lang="en-US" sz="700">
                        <a:solidFill>
                          <a:srgbClr val="000000"/>
                        </a:solidFill>
                        <a:latin typeface="Arial - 12"/>
                      </a:rPr>
                      <a:t>8</a:t>
                    </a:r>
                  </a:p>
                </p:txBody>
              </p:sp>
              <p:sp>
                <p:nvSpPr>
                  <p:cNvPr id="12" name="TextBox 11"/>
                  <p:cNvSpPr txBox="1"/>
                  <p:nvPr/>
                </p:nvSpPr>
                <p:spPr>
                  <a:xfrm>
                    <a:off x="7797800" y="2514601"/>
                    <a:ext cx="457200" cy="335278"/>
                  </a:xfrm>
                  <a:prstGeom prst="rect">
                    <a:avLst/>
                  </a:prstGeom>
                  <a:noFill/>
                </p:spPr>
                <p:txBody>
                  <a:bodyPr vert="horz" rtlCol="0">
                    <a:spAutoFit/>
                  </a:bodyPr>
                  <a:lstStyle/>
                  <a:p>
                    <a:r>
                      <a:rPr lang="en-US" sz="700">
                        <a:solidFill>
                          <a:srgbClr val="000000"/>
                        </a:solidFill>
                        <a:latin typeface="Arial - 12"/>
                      </a:rPr>
                      <a:t>9</a:t>
                    </a:r>
                  </a:p>
                </p:txBody>
              </p:sp>
              <p:sp>
                <p:nvSpPr>
                  <p:cNvPr id="13" name="TextBox 12"/>
                  <p:cNvSpPr txBox="1"/>
                  <p:nvPr/>
                </p:nvSpPr>
                <p:spPr>
                  <a:xfrm>
                    <a:off x="8077200" y="2514601"/>
                    <a:ext cx="558800" cy="335278"/>
                  </a:xfrm>
                  <a:prstGeom prst="rect">
                    <a:avLst/>
                  </a:prstGeom>
                  <a:noFill/>
                </p:spPr>
                <p:txBody>
                  <a:bodyPr vert="horz" rtlCol="0">
                    <a:spAutoFit/>
                  </a:bodyPr>
                  <a:lstStyle/>
                  <a:p>
                    <a:r>
                      <a:rPr lang="en-US" sz="700">
                        <a:solidFill>
                          <a:srgbClr val="000000"/>
                        </a:solidFill>
                        <a:latin typeface="Arial - 12"/>
                      </a:rPr>
                      <a:t>10</a:t>
                    </a:r>
                  </a:p>
                </p:txBody>
              </p:sp>
              <p:grpSp>
                <p:nvGrpSpPr>
                  <p:cNvPr id="19" name="Group 18"/>
                  <p:cNvGrpSpPr/>
                  <p:nvPr/>
                </p:nvGrpSpPr>
                <p:grpSpPr>
                  <a:xfrm>
                    <a:off x="1382903" y="2171700"/>
                    <a:ext cx="7393941" cy="392304"/>
                    <a:chOff x="1382903" y="2171700"/>
                    <a:chExt cx="7393941" cy="392304"/>
                  </a:xfrm>
                </p:grpSpPr>
                <p:sp>
                  <p:nvSpPr>
                    <p:cNvPr id="14" name="Freeform 13"/>
                    <p:cNvSpPr/>
                    <p:nvPr/>
                  </p:nvSpPr>
                  <p:spPr>
                    <a:xfrm>
                      <a:off x="1393190" y="2359025"/>
                      <a:ext cx="7382130" cy="14860"/>
                    </a:xfrm>
                    <a:custGeom>
                      <a:avLst/>
                      <a:gdLst/>
                      <a:ahLst/>
                      <a:cxnLst/>
                      <a:rect l="0" t="0" r="0" b="0"/>
                      <a:pathLst>
                        <a:path w="7382130" h="14860">
                          <a:moveTo>
                            <a:pt x="0" y="14859"/>
                          </a:moveTo>
                          <a:lnTo>
                            <a:pt x="0" y="0"/>
                          </a:lnTo>
                          <a:lnTo>
                            <a:pt x="7382129" y="0"/>
                          </a:lnTo>
                          <a:lnTo>
                            <a:pt x="7382129" y="1485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1382903" y="2171700"/>
                      <a:ext cx="213234" cy="205106"/>
                    </a:xfrm>
                    <a:custGeom>
                      <a:avLst/>
                      <a:gdLst/>
                      <a:ahLst/>
                      <a:cxnLst/>
                      <a:rect l="0" t="0" r="0" b="0"/>
                      <a:pathLst>
                        <a:path w="213234" h="205106">
                          <a:moveTo>
                            <a:pt x="10287" y="205105"/>
                          </a:moveTo>
                          <a:lnTo>
                            <a:pt x="0" y="194691"/>
                          </a:lnTo>
                          <a:lnTo>
                            <a:pt x="202819" y="0"/>
                          </a:lnTo>
                          <a:lnTo>
                            <a:pt x="213233" y="1028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1385824" y="2358263"/>
                      <a:ext cx="213234" cy="205106"/>
                    </a:xfrm>
                    <a:custGeom>
                      <a:avLst/>
                      <a:gdLst/>
                      <a:ahLst/>
                      <a:cxnLst/>
                      <a:rect l="0" t="0" r="0" b="0"/>
                      <a:pathLst>
                        <a:path w="213234" h="205106">
                          <a:moveTo>
                            <a:pt x="0" y="10287"/>
                          </a:moveTo>
                          <a:lnTo>
                            <a:pt x="10414" y="0"/>
                          </a:lnTo>
                          <a:lnTo>
                            <a:pt x="213233" y="194691"/>
                          </a:lnTo>
                          <a:lnTo>
                            <a:pt x="202946" y="20510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8563610" y="2172462"/>
                      <a:ext cx="213234" cy="205106"/>
                    </a:xfrm>
                    <a:custGeom>
                      <a:avLst/>
                      <a:gdLst/>
                      <a:ahLst/>
                      <a:cxnLst/>
                      <a:rect l="0" t="0" r="0" b="0"/>
                      <a:pathLst>
                        <a:path w="213234" h="205106">
                          <a:moveTo>
                            <a:pt x="213233" y="194691"/>
                          </a:moveTo>
                          <a:lnTo>
                            <a:pt x="202946" y="205105"/>
                          </a:lnTo>
                          <a:lnTo>
                            <a:pt x="0" y="10414"/>
                          </a:lnTo>
                          <a:lnTo>
                            <a:pt x="10287"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8560562" y="2359025"/>
                      <a:ext cx="213361" cy="204979"/>
                    </a:xfrm>
                    <a:custGeom>
                      <a:avLst/>
                      <a:gdLst/>
                      <a:ahLst/>
                      <a:cxnLst/>
                      <a:rect l="0" t="0" r="0" b="0"/>
                      <a:pathLst>
                        <a:path w="213361" h="204979">
                          <a:moveTo>
                            <a:pt x="202946" y="0"/>
                          </a:moveTo>
                          <a:lnTo>
                            <a:pt x="213360" y="10414"/>
                          </a:lnTo>
                          <a:lnTo>
                            <a:pt x="10414" y="204978"/>
                          </a:lnTo>
                          <a:lnTo>
                            <a:pt x="0" y="19469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p:nvPr/>
                </p:nvSpPr>
                <p:spPr>
                  <a:xfrm>
                    <a:off x="8241030" y="2184654"/>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7618603" y="2184527"/>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6958203" y="2184527"/>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6335903" y="21844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5713730" y="21844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4418203" y="21971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3795903" y="2196973"/>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135630" y="2196973"/>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2513203" y="2196846"/>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1890903" y="2196846"/>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5065903" y="2184273"/>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3491103" y="2196973"/>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2830703" y="2196973"/>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2208403" y="2196973"/>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6005703" y="2184527"/>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5383530" y="21844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723003" y="21844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4100703" y="2184273"/>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7898130" y="2197227"/>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7275703" y="2197227"/>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6653403" y="2197227"/>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559300" y="2539998"/>
                    <a:ext cx="431800" cy="335278"/>
                  </a:xfrm>
                  <a:prstGeom prst="rect">
                    <a:avLst/>
                  </a:prstGeom>
                  <a:noFill/>
                </p:spPr>
                <p:txBody>
                  <a:bodyPr vert="horz" rtlCol="0">
                    <a:spAutoFit/>
                  </a:bodyPr>
                  <a:lstStyle/>
                  <a:p>
                    <a:r>
                      <a:rPr lang="en-US" sz="700">
                        <a:solidFill>
                          <a:srgbClr val="000000"/>
                        </a:solidFill>
                        <a:latin typeface="Arial - 12"/>
                      </a:rPr>
                      <a:t>-1</a:t>
                    </a:r>
                  </a:p>
                </p:txBody>
              </p:sp>
              <p:sp>
                <p:nvSpPr>
                  <p:cNvPr id="42" name="TextBox 41"/>
                  <p:cNvSpPr txBox="1"/>
                  <p:nvPr/>
                </p:nvSpPr>
                <p:spPr>
                  <a:xfrm>
                    <a:off x="4241800" y="2527302"/>
                    <a:ext cx="330200" cy="335278"/>
                  </a:xfrm>
                  <a:prstGeom prst="rect">
                    <a:avLst/>
                  </a:prstGeom>
                  <a:noFill/>
                </p:spPr>
                <p:txBody>
                  <a:bodyPr vert="horz" rtlCol="0">
                    <a:spAutoFit/>
                  </a:bodyPr>
                  <a:lstStyle/>
                  <a:p>
                    <a:r>
                      <a:rPr lang="en-US" sz="700">
                        <a:solidFill>
                          <a:srgbClr val="000000"/>
                        </a:solidFill>
                        <a:latin typeface="Arial - 12"/>
                      </a:rPr>
                      <a:t>-2</a:t>
                    </a:r>
                  </a:p>
                </p:txBody>
              </p:sp>
              <p:sp>
                <p:nvSpPr>
                  <p:cNvPr id="43" name="TextBox 42"/>
                  <p:cNvSpPr txBox="1"/>
                  <p:nvPr/>
                </p:nvSpPr>
                <p:spPr>
                  <a:xfrm>
                    <a:off x="3924300" y="2527302"/>
                    <a:ext cx="457200" cy="335278"/>
                  </a:xfrm>
                  <a:prstGeom prst="rect">
                    <a:avLst/>
                  </a:prstGeom>
                  <a:noFill/>
                </p:spPr>
                <p:txBody>
                  <a:bodyPr vert="horz" rtlCol="0">
                    <a:spAutoFit/>
                  </a:bodyPr>
                  <a:lstStyle/>
                  <a:p>
                    <a:r>
                      <a:rPr lang="en-US" sz="700">
                        <a:solidFill>
                          <a:srgbClr val="000000"/>
                        </a:solidFill>
                        <a:latin typeface="Arial - 12"/>
                      </a:rPr>
                      <a:t>-3</a:t>
                    </a:r>
                  </a:p>
                </p:txBody>
              </p:sp>
              <p:sp>
                <p:nvSpPr>
                  <p:cNvPr id="44" name="TextBox 43"/>
                  <p:cNvSpPr txBox="1"/>
                  <p:nvPr/>
                </p:nvSpPr>
                <p:spPr>
                  <a:xfrm>
                    <a:off x="3606800" y="2539998"/>
                    <a:ext cx="457200" cy="335278"/>
                  </a:xfrm>
                  <a:prstGeom prst="rect">
                    <a:avLst/>
                  </a:prstGeom>
                  <a:noFill/>
                </p:spPr>
                <p:txBody>
                  <a:bodyPr vert="horz" rtlCol="0">
                    <a:spAutoFit/>
                  </a:bodyPr>
                  <a:lstStyle/>
                  <a:p>
                    <a:r>
                      <a:rPr lang="en-US" sz="700">
                        <a:solidFill>
                          <a:srgbClr val="000000"/>
                        </a:solidFill>
                        <a:latin typeface="Arial - 12"/>
                      </a:rPr>
                      <a:t>-4</a:t>
                    </a:r>
                  </a:p>
                </p:txBody>
              </p:sp>
              <p:sp>
                <p:nvSpPr>
                  <p:cNvPr id="45" name="TextBox 44"/>
                  <p:cNvSpPr txBox="1"/>
                  <p:nvPr/>
                </p:nvSpPr>
                <p:spPr>
                  <a:xfrm>
                    <a:off x="3314700" y="2539998"/>
                    <a:ext cx="457200" cy="335278"/>
                  </a:xfrm>
                  <a:prstGeom prst="rect">
                    <a:avLst/>
                  </a:prstGeom>
                  <a:noFill/>
                </p:spPr>
                <p:txBody>
                  <a:bodyPr vert="horz" rtlCol="0">
                    <a:spAutoFit/>
                  </a:bodyPr>
                  <a:lstStyle/>
                  <a:p>
                    <a:r>
                      <a:rPr lang="en-US" sz="700">
                        <a:solidFill>
                          <a:srgbClr val="000000"/>
                        </a:solidFill>
                        <a:latin typeface="Arial - 12"/>
                      </a:rPr>
                      <a:t>-5</a:t>
                    </a:r>
                  </a:p>
                </p:txBody>
              </p:sp>
              <p:sp>
                <p:nvSpPr>
                  <p:cNvPr id="46" name="TextBox 45"/>
                  <p:cNvSpPr txBox="1"/>
                  <p:nvPr/>
                </p:nvSpPr>
                <p:spPr>
                  <a:xfrm>
                    <a:off x="2971800" y="2527302"/>
                    <a:ext cx="457200" cy="335278"/>
                  </a:xfrm>
                  <a:prstGeom prst="rect">
                    <a:avLst/>
                  </a:prstGeom>
                  <a:noFill/>
                </p:spPr>
                <p:txBody>
                  <a:bodyPr vert="horz" rtlCol="0">
                    <a:spAutoFit/>
                  </a:bodyPr>
                  <a:lstStyle/>
                  <a:p>
                    <a:r>
                      <a:rPr lang="en-US" sz="700">
                        <a:solidFill>
                          <a:srgbClr val="000000"/>
                        </a:solidFill>
                        <a:latin typeface="Arial - 12"/>
                      </a:rPr>
                      <a:t>-6</a:t>
                    </a:r>
                  </a:p>
                </p:txBody>
              </p:sp>
              <p:sp>
                <p:nvSpPr>
                  <p:cNvPr id="47" name="TextBox 46"/>
                  <p:cNvSpPr txBox="1"/>
                  <p:nvPr/>
                </p:nvSpPr>
                <p:spPr>
                  <a:xfrm>
                    <a:off x="2654300" y="2527302"/>
                    <a:ext cx="457200" cy="335278"/>
                  </a:xfrm>
                  <a:prstGeom prst="rect">
                    <a:avLst/>
                  </a:prstGeom>
                  <a:noFill/>
                </p:spPr>
                <p:txBody>
                  <a:bodyPr vert="horz" rtlCol="0">
                    <a:spAutoFit/>
                  </a:bodyPr>
                  <a:lstStyle/>
                  <a:p>
                    <a:r>
                      <a:rPr lang="en-US" sz="700">
                        <a:solidFill>
                          <a:srgbClr val="000000"/>
                        </a:solidFill>
                        <a:latin typeface="Arial - 12"/>
                      </a:rPr>
                      <a:t>-7</a:t>
                    </a:r>
                  </a:p>
                </p:txBody>
              </p:sp>
              <p:sp>
                <p:nvSpPr>
                  <p:cNvPr id="48" name="TextBox 47"/>
                  <p:cNvSpPr txBox="1"/>
                  <p:nvPr/>
                </p:nvSpPr>
                <p:spPr>
                  <a:xfrm>
                    <a:off x="2349500" y="2539998"/>
                    <a:ext cx="457200" cy="335278"/>
                  </a:xfrm>
                  <a:prstGeom prst="rect">
                    <a:avLst/>
                  </a:prstGeom>
                  <a:noFill/>
                </p:spPr>
                <p:txBody>
                  <a:bodyPr vert="horz" rtlCol="0">
                    <a:spAutoFit/>
                  </a:bodyPr>
                  <a:lstStyle/>
                  <a:p>
                    <a:r>
                      <a:rPr lang="en-US" sz="700">
                        <a:solidFill>
                          <a:srgbClr val="000000"/>
                        </a:solidFill>
                        <a:latin typeface="Arial - 12"/>
                      </a:rPr>
                      <a:t>-8</a:t>
                    </a:r>
                  </a:p>
                </p:txBody>
              </p:sp>
              <p:sp>
                <p:nvSpPr>
                  <p:cNvPr id="49" name="TextBox 48"/>
                  <p:cNvSpPr txBox="1"/>
                  <p:nvPr/>
                </p:nvSpPr>
                <p:spPr>
                  <a:xfrm>
                    <a:off x="2032000" y="2539998"/>
                    <a:ext cx="457200" cy="335278"/>
                  </a:xfrm>
                  <a:prstGeom prst="rect">
                    <a:avLst/>
                  </a:prstGeom>
                  <a:noFill/>
                </p:spPr>
                <p:txBody>
                  <a:bodyPr vert="horz" rtlCol="0">
                    <a:spAutoFit/>
                  </a:bodyPr>
                  <a:lstStyle/>
                  <a:p>
                    <a:r>
                      <a:rPr lang="en-US" sz="700">
                        <a:solidFill>
                          <a:srgbClr val="000000"/>
                        </a:solidFill>
                        <a:latin typeface="Arial - 12"/>
                      </a:rPr>
                      <a:t>-9</a:t>
                    </a:r>
                  </a:p>
                </p:txBody>
              </p:sp>
              <p:sp>
                <p:nvSpPr>
                  <p:cNvPr id="50" name="TextBox 49"/>
                  <p:cNvSpPr txBox="1"/>
                  <p:nvPr/>
                </p:nvSpPr>
                <p:spPr>
                  <a:xfrm>
                    <a:off x="1651000" y="2527302"/>
                    <a:ext cx="558800" cy="335278"/>
                  </a:xfrm>
                  <a:prstGeom prst="rect">
                    <a:avLst/>
                  </a:prstGeom>
                  <a:noFill/>
                </p:spPr>
                <p:txBody>
                  <a:bodyPr vert="horz" rtlCol="0">
                    <a:spAutoFit/>
                  </a:bodyPr>
                  <a:lstStyle/>
                  <a:p>
                    <a:r>
                      <a:rPr lang="en-US" sz="700">
                        <a:solidFill>
                          <a:srgbClr val="000000"/>
                        </a:solidFill>
                        <a:latin typeface="Arial - 12"/>
                      </a:rPr>
                      <a:t>-10</a:t>
                    </a:r>
                  </a:p>
                </p:txBody>
              </p:sp>
            </p:grpSp>
            <p:sp>
              <p:nvSpPr>
                <p:cNvPr id="52" name="Freeform 51"/>
                <p:cNvSpPr/>
                <p:nvPr/>
              </p:nvSpPr>
              <p:spPr>
                <a:xfrm>
                  <a:off x="1675003" y="2527300"/>
                  <a:ext cx="6769101" cy="330201"/>
                </a:xfrm>
                <a:custGeom>
                  <a:avLst/>
                  <a:gdLst/>
                  <a:ahLst/>
                  <a:cxnLst/>
                  <a:rect l="0" t="0" r="0" b="0"/>
                  <a:pathLst>
                    <a:path w="6769101" h="330201">
                      <a:moveTo>
                        <a:pt x="0" y="0"/>
                      </a:moveTo>
                      <a:lnTo>
                        <a:pt x="6769100" y="0"/>
                      </a:lnTo>
                      <a:lnTo>
                        <a:pt x="6769100" y="330200"/>
                      </a:lnTo>
                      <a:lnTo>
                        <a:pt x="0" y="330200"/>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53"/>
              <p:cNvSpPr txBox="1"/>
              <p:nvPr/>
            </p:nvSpPr>
            <p:spPr>
              <a:xfrm>
                <a:off x="2006599" y="2552700"/>
                <a:ext cx="6234430" cy="386857"/>
              </a:xfrm>
              <a:prstGeom prst="rect">
                <a:avLst/>
              </a:prstGeom>
              <a:noFill/>
            </p:spPr>
            <p:txBody>
              <a:bodyPr vert="horz" wrap="square" rtlCol="0">
                <a:spAutoFit/>
              </a:bodyPr>
              <a:lstStyle/>
              <a:p>
                <a:r>
                  <a:rPr lang="en-US" sz="900" dirty="0">
                    <a:solidFill>
                      <a:srgbClr val="000000"/>
                    </a:solidFill>
                    <a:latin typeface="Arial - 16"/>
                  </a:rPr>
                  <a:t>80	90	100	110	120	 130	 140	  150</a:t>
                </a:r>
              </a:p>
            </p:txBody>
          </p:sp>
        </p:grpSp>
        <p:cxnSp>
          <p:nvCxnSpPr>
            <p:cNvPr id="56" name="Straight Connector 55"/>
            <p:cNvCxnSpPr/>
            <p:nvPr/>
          </p:nvCxnSpPr>
          <p:spPr>
            <a:xfrm>
              <a:off x="2839085" y="1976882"/>
              <a:ext cx="3828415" cy="0"/>
            </a:xfrm>
            <a:prstGeom prst="line">
              <a:avLst/>
            </a:prstGeom>
            <a:ln w="38100" cap="flat" cmpd="sng" algn="ctr">
              <a:solidFill>
                <a:srgbClr val="000000"/>
              </a:solidFill>
              <a:prstDash val="solid"/>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57" name="Freeform 56"/>
            <p:cNvSpPr/>
            <p:nvPr/>
          </p:nvSpPr>
          <p:spPr>
            <a:xfrm>
              <a:off x="4062984" y="1841500"/>
              <a:ext cx="1828801" cy="292101"/>
            </a:xfrm>
            <a:custGeom>
              <a:avLst/>
              <a:gdLst/>
              <a:ahLst/>
              <a:cxnLst/>
              <a:rect l="0" t="0" r="0" b="0"/>
              <a:pathLst>
                <a:path w="1828801" h="292101">
                  <a:moveTo>
                    <a:pt x="0" y="0"/>
                  </a:moveTo>
                  <a:lnTo>
                    <a:pt x="1828800" y="0"/>
                  </a:lnTo>
                  <a:lnTo>
                    <a:pt x="1828800" y="292100"/>
                  </a:lnTo>
                  <a:lnTo>
                    <a:pt x="0" y="292100"/>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p:nvPr/>
          </p:nvCxnSpPr>
          <p:spPr>
            <a:xfrm>
              <a:off x="4728718" y="1841500"/>
              <a:ext cx="0" cy="27673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60" name="TextBox 59"/>
          <p:cNvSpPr txBox="1"/>
          <p:nvPr/>
        </p:nvSpPr>
        <p:spPr>
          <a:xfrm>
            <a:off x="213360" y="3124201"/>
            <a:ext cx="7863840" cy="2838205"/>
          </a:xfrm>
          <a:prstGeom prst="rect">
            <a:avLst/>
          </a:prstGeom>
          <a:noFill/>
        </p:spPr>
        <p:txBody>
          <a:bodyPr vert="horz" lIns="67556" tIns="33778" rIns="67556" bIns="33778" rtlCol="0">
            <a:spAutoFit/>
          </a:bodyPr>
          <a:lstStyle/>
          <a:p>
            <a:r>
              <a:rPr lang="en-US" sz="2000" b="1" dirty="0">
                <a:solidFill>
                  <a:srgbClr val="0000FF"/>
                </a:solidFill>
                <a:latin typeface="Arial" pitchFamily="34" charset="0"/>
                <a:cs typeface="Arial" pitchFamily="34" charset="0"/>
              </a:rPr>
              <a:t>The median divides the data into an upper and lower half</a:t>
            </a:r>
          </a:p>
          <a:p>
            <a:endParaRPr lang="en-US" sz="2000" b="1" dirty="0">
              <a:solidFill>
                <a:srgbClr val="0000FF"/>
              </a:solidFill>
              <a:latin typeface="Arial" pitchFamily="34" charset="0"/>
              <a:cs typeface="Arial" pitchFamily="34" charset="0"/>
            </a:endParaRPr>
          </a:p>
          <a:p>
            <a:r>
              <a:rPr lang="en-US" sz="2000" b="1" dirty="0">
                <a:solidFill>
                  <a:srgbClr val="0000FF"/>
                </a:solidFill>
                <a:latin typeface="Arial" pitchFamily="34" charset="0"/>
                <a:cs typeface="Arial" pitchFamily="34" charset="0"/>
              </a:rPr>
              <a:t>The median of the lower half is the </a:t>
            </a:r>
            <a:r>
              <a:rPr lang="en-US" sz="2000" b="1" dirty="0">
                <a:solidFill>
                  <a:srgbClr val="FF0000"/>
                </a:solidFill>
                <a:latin typeface="Arial" pitchFamily="34" charset="0"/>
                <a:cs typeface="Arial" pitchFamily="34" charset="0"/>
              </a:rPr>
              <a:t>lower quartile.</a:t>
            </a:r>
          </a:p>
          <a:p>
            <a:endParaRPr lang="en-US" sz="2000" b="1" dirty="0">
              <a:solidFill>
                <a:srgbClr val="FF0000"/>
              </a:solidFill>
              <a:latin typeface="Arial" pitchFamily="34" charset="0"/>
              <a:cs typeface="Arial" pitchFamily="34" charset="0"/>
            </a:endParaRPr>
          </a:p>
          <a:p>
            <a:r>
              <a:rPr lang="en-US" sz="2000" b="1" dirty="0">
                <a:solidFill>
                  <a:srgbClr val="0000FF"/>
                </a:solidFill>
                <a:latin typeface="Arial" pitchFamily="34" charset="0"/>
                <a:cs typeface="Arial" pitchFamily="34" charset="0"/>
              </a:rPr>
              <a:t>The median of the upper half is the </a:t>
            </a:r>
            <a:r>
              <a:rPr lang="en-US" sz="2000" b="1" dirty="0">
                <a:solidFill>
                  <a:srgbClr val="FF0000"/>
                </a:solidFill>
                <a:latin typeface="Arial" pitchFamily="34" charset="0"/>
                <a:cs typeface="Arial" pitchFamily="34" charset="0"/>
              </a:rPr>
              <a:t>upper quartile.</a:t>
            </a:r>
          </a:p>
          <a:p>
            <a:endParaRPr lang="en-US" sz="2000" b="1" dirty="0">
              <a:solidFill>
                <a:srgbClr val="FF0000"/>
              </a:solidFill>
              <a:latin typeface="Arial" pitchFamily="34" charset="0"/>
              <a:cs typeface="Arial" pitchFamily="34" charset="0"/>
            </a:endParaRPr>
          </a:p>
          <a:p>
            <a:r>
              <a:rPr lang="en-US" sz="2000" b="1" dirty="0">
                <a:solidFill>
                  <a:srgbClr val="0000FF"/>
                </a:solidFill>
                <a:latin typeface="Arial" pitchFamily="34" charset="0"/>
                <a:cs typeface="Arial" pitchFamily="34" charset="0"/>
              </a:rPr>
              <a:t>The least data value is the </a:t>
            </a:r>
            <a:r>
              <a:rPr lang="en-US" sz="2000" b="1" dirty="0">
                <a:solidFill>
                  <a:srgbClr val="FF0000"/>
                </a:solidFill>
                <a:latin typeface="Arial" pitchFamily="34" charset="0"/>
                <a:cs typeface="Arial" pitchFamily="34" charset="0"/>
              </a:rPr>
              <a:t>minimum</a:t>
            </a:r>
            <a:r>
              <a:rPr lang="en-US" sz="2000" b="1" dirty="0">
                <a:solidFill>
                  <a:srgbClr val="0000FF"/>
                </a:solidFill>
                <a:latin typeface="Arial" pitchFamily="34" charset="0"/>
                <a:cs typeface="Arial" pitchFamily="34" charset="0"/>
              </a:rPr>
              <a:t>.</a:t>
            </a:r>
          </a:p>
          <a:p>
            <a:endParaRPr lang="en-US" sz="2000" b="1" dirty="0">
              <a:solidFill>
                <a:srgbClr val="0000FF"/>
              </a:solidFill>
              <a:latin typeface="Arial" pitchFamily="34" charset="0"/>
              <a:cs typeface="Arial" pitchFamily="34" charset="0"/>
            </a:endParaRPr>
          </a:p>
          <a:p>
            <a:r>
              <a:rPr lang="en-US" sz="2000" b="1" dirty="0">
                <a:solidFill>
                  <a:srgbClr val="0000FF"/>
                </a:solidFill>
                <a:latin typeface="Arial" pitchFamily="34" charset="0"/>
                <a:cs typeface="Arial" pitchFamily="34" charset="0"/>
              </a:rPr>
              <a:t>The greatest data value is the </a:t>
            </a:r>
            <a:r>
              <a:rPr lang="en-US" sz="2000" b="1" dirty="0">
                <a:solidFill>
                  <a:srgbClr val="FF0000"/>
                </a:solidFill>
                <a:latin typeface="Arial" pitchFamily="34" charset="0"/>
                <a:cs typeface="Arial" pitchFamily="34" charset="0"/>
              </a:rPr>
              <a:t>maximum.</a:t>
            </a:r>
          </a:p>
        </p:txBody>
      </p:sp>
    </p:spTree>
    <p:extLst>
      <p:ext uri="{BB962C8B-B14F-4D97-AF65-F5344CB8AC3E}">
        <p14:creationId xmlns:p14="http://schemas.microsoft.com/office/powerpoint/2010/main" xmlns="" val="421385536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8" name="Group 57"/>
          <p:cNvGrpSpPr/>
          <p:nvPr/>
        </p:nvGrpSpPr>
        <p:grpSpPr>
          <a:xfrm>
            <a:off x="1006071" y="381002"/>
            <a:ext cx="6654547" cy="698557"/>
            <a:chOff x="1117854" y="638527"/>
            <a:chExt cx="7393941" cy="1170732"/>
          </a:xfrm>
        </p:grpSpPr>
        <p:grpSp>
          <p:nvGrpSpPr>
            <p:cNvPr id="54" name="Group 53"/>
            <p:cNvGrpSpPr/>
            <p:nvPr/>
          </p:nvGrpSpPr>
          <p:grpSpPr>
            <a:xfrm>
              <a:off x="1117854" y="1041400"/>
              <a:ext cx="7393941" cy="767859"/>
              <a:chOff x="1117854" y="1041400"/>
              <a:chExt cx="7393941" cy="767859"/>
            </a:xfrm>
          </p:grpSpPr>
          <p:grpSp>
            <p:nvGrpSpPr>
              <p:cNvPr id="52" name="Group 51"/>
              <p:cNvGrpSpPr/>
              <p:nvPr/>
            </p:nvGrpSpPr>
            <p:grpSpPr>
              <a:xfrm>
                <a:off x="1117854" y="1041400"/>
                <a:ext cx="7393941" cy="703579"/>
                <a:chOff x="1117854" y="1041400"/>
                <a:chExt cx="7393941" cy="703579"/>
              </a:xfrm>
            </p:grpSpPr>
            <p:grpSp>
              <p:nvGrpSpPr>
                <p:cNvPr id="50" name="Group 49"/>
                <p:cNvGrpSpPr/>
                <p:nvPr/>
              </p:nvGrpSpPr>
              <p:grpSpPr>
                <a:xfrm>
                  <a:off x="1117854" y="1041400"/>
                  <a:ext cx="7393941" cy="703579"/>
                  <a:chOff x="1117854" y="1041400"/>
                  <a:chExt cx="7393941" cy="703579"/>
                </a:xfrm>
              </p:grpSpPr>
              <p:sp>
                <p:nvSpPr>
                  <p:cNvPr id="2" name="TextBox 1"/>
                  <p:cNvSpPr txBox="1"/>
                  <p:nvPr/>
                </p:nvSpPr>
                <p:spPr>
                  <a:xfrm>
                    <a:off x="4991099" y="1396997"/>
                    <a:ext cx="431800" cy="335278"/>
                  </a:xfrm>
                  <a:prstGeom prst="rect">
                    <a:avLst/>
                  </a:prstGeom>
                  <a:noFill/>
                </p:spPr>
                <p:txBody>
                  <a:bodyPr vert="horz" rtlCol="0">
                    <a:spAutoFit/>
                  </a:bodyPr>
                  <a:lstStyle/>
                  <a:p>
                    <a:r>
                      <a:rPr lang="en-US" sz="700">
                        <a:solidFill>
                          <a:srgbClr val="000000"/>
                        </a:solidFill>
                        <a:latin typeface="Arial - 12"/>
                      </a:rPr>
                      <a:t>1</a:t>
                    </a:r>
                  </a:p>
                </p:txBody>
              </p:sp>
              <p:sp>
                <p:nvSpPr>
                  <p:cNvPr id="3" name="TextBox 2"/>
                  <p:cNvSpPr txBox="1"/>
                  <p:nvPr/>
                </p:nvSpPr>
                <p:spPr>
                  <a:xfrm>
                    <a:off x="4673600" y="1397002"/>
                    <a:ext cx="381000" cy="335278"/>
                  </a:xfrm>
                  <a:prstGeom prst="rect">
                    <a:avLst/>
                  </a:prstGeom>
                  <a:noFill/>
                </p:spPr>
                <p:txBody>
                  <a:bodyPr vert="horz" rtlCol="0">
                    <a:spAutoFit/>
                  </a:bodyPr>
                  <a:lstStyle/>
                  <a:p>
                    <a:r>
                      <a:rPr lang="en-US" sz="700">
                        <a:solidFill>
                          <a:srgbClr val="000000"/>
                        </a:solidFill>
                        <a:latin typeface="Arial - 12"/>
                      </a:rPr>
                      <a:t>0</a:t>
                    </a:r>
                  </a:p>
                </p:txBody>
              </p:sp>
              <p:sp>
                <p:nvSpPr>
                  <p:cNvPr id="4" name="TextBox 3"/>
                  <p:cNvSpPr txBox="1"/>
                  <p:nvPr/>
                </p:nvSpPr>
                <p:spPr>
                  <a:xfrm>
                    <a:off x="5333999" y="1409701"/>
                    <a:ext cx="330200" cy="335278"/>
                  </a:xfrm>
                  <a:prstGeom prst="rect">
                    <a:avLst/>
                  </a:prstGeom>
                  <a:noFill/>
                </p:spPr>
                <p:txBody>
                  <a:bodyPr vert="horz" rtlCol="0">
                    <a:spAutoFit/>
                  </a:bodyPr>
                  <a:lstStyle/>
                  <a:p>
                    <a:r>
                      <a:rPr lang="en-US" sz="700">
                        <a:solidFill>
                          <a:srgbClr val="000000"/>
                        </a:solidFill>
                        <a:latin typeface="Arial - 12"/>
                      </a:rPr>
                      <a:t>2</a:t>
                    </a:r>
                  </a:p>
                </p:txBody>
              </p:sp>
              <p:sp>
                <p:nvSpPr>
                  <p:cNvPr id="5" name="TextBox 4"/>
                  <p:cNvSpPr txBox="1"/>
                  <p:nvPr/>
                </p:nvSpPr>
                <p:spPr>
                  <a:xfrm>
                    <a:off x="5638799" y="1409701"/>
                    <a:ext cx="457200" cy="335278"/>
                  </a:xfrm>
                  <a:prstGeom prst="rect">
                    <a:avLst/>
                  </a:prstGeom>
                  <a:noFill/>
                </p:spPr>
                <p:txBody>
                  <a:bodyPr vert="horz" rtlCol="0">
                    <a:spAutoFit/>
                  </a:bodyPr>
                  <a:lstStyle/>
                  <a:p>
                    <a:r>
                      <a:rPr lang="en-US" sz="700">
                        <a:solidFill>
                          <a:srgbClr val="000000"/>
                        </a:solidFill>
                        <a:latin typeface="Arial - 12"/>
                      </a:rPr>
                      <a:t>3</a:t>
                    </a:r>
                  </a:p>
                </p:txBody>
              </p:sp>
              <p:sp>
                <p:nvSpPr>
                  <p:cNvPr id="6" name="TextBox 5"/>
                  <p:cNvSpPr txBox="1"/>
                  <p:nvPr/>
                </p:nvSpPr>
                <p:spPr>
                  <a:xfrm>
                    <a:off x="5943599" y="1397001"/>
                    <a:ext cx="457200" cy="335278"/>
                  </a:xfrm>
                  <a:prstGeom prst="rect">
                    <a:avLst/>
                  </a:prstGeom>
                  <a:noFill/>
                </p:spPr>
                <p:txBody>
                  <a:bodyPr vert="horz" rtlCol="0">
                    <a:spAutoFit/>
                  </a:bodyPr>
                  <a:lstStyle/>
                  <a:p>
                    <a:r>
                      <a:rPr lang="en-US" sz="700">
                        <a:solidFill>
                          <a:srgbClr val="000000"/>
                        </a:solidFill>
                        <a:latin typeface="Arial - 12"/>
                      </a:rPr>
                      <a:t>4</a:t>
                    </a:r>
                  </a:p>
                </p:txBody>
              </p:sp>
              <p:sp>
                <p:nvSpPr>
                  <p:cNvPr id="7" name="TextBox 6"/>
                  <p:cNvSpPr txBox="1"/>
                  <p:nvPr/>
                </p:nvSpPr>
                <p:spPr>
                  <a:xfrm>
                    <a:off x="6286499" y="1397001"/>
                    <a:ext cx="457200" cy="335278"/>
                  </a:xfrm>
                  <a:prstGeom prst="rect">
                    <a:avLst/>
                  </a:prstGeom>
                  <a:noFill/>
                </p:spPr>
                <p:txBody>
                  <a:bodyPr vert="horz" rtlCol="0">
                    <a:spAutoFit/>
                  </a:bodyPr>
                  <a:lstStyle/>
                  <a:p>
                    <a:r>
                      <a:rPr lang="en-US" sz="700">
                        <a:solidFill>
                          <a:srgbClr val="000000"/>
                        </a:solidFill>
                        <a:latin typeface="Arial - 12"/>
                      </a:rPr>
                      <a:t>5</a:t>
                    </a:r>
                  </a:p>
                </p:txBody>
              </p:sp>
              <p:sp>
                <p:nvSpPr>
                  <p:cNvPr id="8" name="TextBox 7"/>
                  <p:cNvSpPr txBox="1"/>
                  <p:nvPr/>
                </p:nvSpPr>
                <p:spPr>
                  <a:xfrm>
                    <a:off x="6578599" y="1409701"/>
                    <a:ext cx="457200" cy="335278"/>
                  </a:xfrm>
                  <a:prstGeom prst="rect">
                    <a:avLst/>
                  </a:prstGeom>
                  <a:noFill/>
                </p:spPr>
                <p:txBody>
                  <a:bodyPr vert="horz" rtlCol="0">
                    <a:spAutoFit/>
                  </a:bodyPr>
                  <a:lstStyle/>
                  <a:p>
                    <a:r>
                      <a:rPr lang="en-US" sz="700">
                        <a:solidFill>
                          <a:srgbClr val="000000"/>
                        </a:solidFill>
                        <a:latin typeface="Arial - 12"/>
                      </a:rPr>
                      <a:t>6</a:t>
                    </a:r>
                  </a:p>
                </p:txBody>
              </p:sp>
              <p:sp>
                <p:nvSpPr>
                  <p:cNvPr id="9" name="TextBox 8"/>
                  <p:cNvSpPr txBox="1"/>
                  <p:nvPr/>
                </p:nvSpPr>
                <p:spPr>
                  <a:xfrm>
                    <a:off x="6896099" y="1409701"/>
                    <a:ext cx="457200" cy="335278"/>
                  </a:xfrm>
                  <a:prstGeom prst="rect">
                    <a:avLst/>
                  </a:prstGeom>
                  <a:noFill/>
                </p:spPr>
                <p:txBody>
                  <a:bodyPr vert="horz" rtlCol="0">
                    <a:spAutoFit/>
                  </a:bodyPr>
                  <a:lstStyle/>
                  <a:p>
                    <a:r>
                      <a:rPr lang="en-US" sz="700">
                        <a:solidFill>
                          <a:srgbClr val="000000"/>
                        </a:solidFill>
                        <a:latin typeface="Arial - 12"/>
                      </a:rPr>
                      <a:t>7</a:t>
                    </a:r>
                  </a:p>
                </p:txBody>
              </p:sp>
              <p:sp>
                <p:nvSpPr>
                  <p:cNvPr id="10" name="TextBox 9"/>
                  <p:cNvSpPr txBox="1"/>
                  <p:nvPr/>
                </p:nvSpPr>
                <p:spPr>
                  <a:xfrm>
                    <a:off x="7213599" y="1384300"/>
                    <a:ext cx="457200" cy="335278"/>
                  </a:xfrm>
                  <a:prstGeom prst="rect">
                    <a:avLst/>
                  </a:prstGeom>
                  <a:noFill/>
                </p:spPr>
                <p:txBody>
                  <a:bodyPr vert="horz" rtlCol="0">
                    <a:spAutoFit/>
                  </a:bodyPr>
                  <a:lstStyle/>
                  <a:p>
                    <a:r>
                      <a:rPr lang="en-US" sz="700">
                        <a:solidFill>
                          <a:srgbClr val="000000"/>
                        </a:solidFill>
                        <a:latin typeface="Arial - 12"/>
                      </a:rPr>
                      <a:t>8</a:t>
                    </a:r>
                  </a:p>
                </p:txBody>
              </p:sp>
              <p:sp>
                <p:nvSpPr>
                  <p:cNvPr id="11" name="TextBox 10"/>
                  <p:cNvSpPr txBox="1"/>
                  <p:nvPr/>
                </p:nvSpPr>
                <p:spPr>
                  <a:xfrm>
                    <a:off x="7531099" y="1384300"/>
                    <a:ext cx="457200" cy="335278"/>
                  </a:xfrm>
                  <a:prstGeom prst="rect">
                    <a:avLst/>
                  </a:prstGeom>
                  <a:noFill/>
                </p:spPr>
                <p:txBody>
                  <a:bodyPr vert="horz" rtlCol="0">
                    <a:spAutoFit/>
                  </a:bodyPr>
                  <a:lstStyle/>
                  <a:p>
                    <a:r>
                      <a:rPr lang="en-US" sz="700">
                        <a:solidFill>
                          <a:srgbClr val="000000"/>
                        </a:solidFill>
                        <a:latin typeface="Arial - 12"/>
                      </a:rPr>
                      <a:t>9</a:t>
                    </a:r>
                  </a:p>
                </p:txBody>
              </p:sp>
              <p:sp>
                <p:nvSpPr>
                  <p:cNvPr id="12" name="TextBox 11"/>
                  <p:cNvSpPr txBox="1"/>
                  <p:nvPr/>
                </p:nvSpPr>
                <p:spPr>
                  <a:xfrm>
                    <a:off x="7810499" y="1384300"/>
                    <a:ext cx="558800" cy="335278"/>
                  </a:xfrm>
                  <a:prstGeom prst="rect">
                    <a:avLst/>
                  </a:prstGeom>
                  <a:noFill/>
                </p:spPr>
                <p:txBody>
                  <a:bodyPr vert="horz" rtlCol="0">
                    <a:spAutoFit/>
                  </a:bodyPr>
                  <a:lstStyle/>
                  <a:p>
                    <a:r>
                      <a:rPr lang="en-US" sz="700">
                        <a:solidFill>
                          <a:srgbClr val="000000"/>
                        </a:solidFill>
                        <a:latin typeface="Arial - 12"/>
                      </a:rPr>
                      <a:t>10</a:t>
                    </a:r>
                  </a:p>
                </p:txBody>
              </p:sp>
              <p:grpSp>
                <p:nvGrpSpPr>
                  <p:cNvPr id="18" name="Group 17"/>
                  <p:cNvGrpSpPr/>
                  <p:nvPr/>
                </p:nvGrpSpPr>
                <p:grpSpPr>
                  <a:xfrm>
                    <a:off x="1117854" y="1041400"/>
                    <a:ext cx="7393941" cy="392304"/>
                    <a:chOff x="1117854" y="1041400"/>
                    <a:chExt cx="7393941" cy="392304"/>
                  </a:xfrm>
                </p:grpSpPr>
                <p:sp>
                  <p:nvSpPr>
                    <p:cNvPr id="13" name="Freeform 12"/>
                    <p:cNvSpPr/>
                    <p:nvPr/>
                  </p:nvSpPr>
                  <p:spPr>
                    <a:xfrm>
                      <a:off x="1128141" y="1228725"/>
                      <a:ext cx="7382130" cy="14860"/>
                    </a:xfrm>
                    <a:custGeom>
                      <a:avLst/>
                      <a:gdLst/>
                      <a:ahLst/>
                      <a:cxnLst/>
                      <a:rect l="0" t="0" r="0" b="0"/>
                      <a:pathLst>
                        <a:path w="7382130" h="14860">
                          <a:moveTo>
                            <a:pt x="0" y="14859"/>
                          </a:moveTo>
                          <a:lnTo>
                            <a:pt x="0" y="0"/>
                          </a:lnTo>
                          <a:lnTo>
                            <a:pt x="7382129" y="0"/>
                          </a:lnTo>
                          <a:lnTo>
                            <a:pt x="7382129" y="1485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1117854" y="1041400"/>
                      <a:ext cx="213234" cy="205106"/>
                    </a:xfrm>
                    <a:custGeom>
                      <a:avLst/>
                      <a:gdLst/>
                      <a:ahLst/>
                      <a:cxnLst/>
                      <a:rect l="0" t="0" r="0" b="0"/>
                      <a:pathLst>
                        <a:path w="213234" h="205106">
                          <a:moveTo>
                            <a:pt x="10287" y="205105"/>
                          </a:moveTo>
                          <a:lnTo>
                            <a:pt x="0" y="194691"/>
                          </a:lnTo>
                          <a:lnTo>
                            <a:pt x="202819" y="0"/>
                          </a:lnTo>
                          <a:lnTo>
                            <a:pt x="213233" y="1028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1120775" y="1227963"/>
                      <a:ext cx="213234" cy="205106"/>
                    </a:xfrm>
                    <a:custGeom>
                      <a:avLst/>
                      <a:gdLst/>
                      <a:ahLst/>
                      <a:cxnLst/>
                      <a:rect l="0" t="0" r="0" b="0"/>
                      <a:pathLst>
                        <a:path w="213234" h="205106">
                          <a:moveTo>
                            <a:pt x="0" y="10287"/>
                          </a:moveTo>
                          <a:lnTo>
                            <a:pt x="10414" y="0"/>
                          </a:lnTo>
                          <a:lnTo>
                            <a:pt x="213233" y="194691"/>
                          </a:lnTo>
                          <a:lnTo>
                            <a:pt x="202946" y="20510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8298561" y="1042162"/>
                      <a:ext cx="213234" cy="205106"/>
                    </a:xfrm>
                    <a:custGeom>
                      <a:avLst/>
                      <a:gdLst/>
                      <a:ahLst/>
                      <a:cxnLst/>
                      <a:rect l="0" t="0" r="0" b="0"/>
                      <a:pathLst>
                        <a:path w="213234" h="205106">
                          <a:moveTo>
                            <a:pt x="213233" y="194691"/>
                          </a:moveTo>
                          <a:lnTo>
                            <a:pt x="202946" y="205105"/>
                          </a:lnTo>
                          <a:lnTo>
                            <a:pt x="0" y="10414"/>
                          </a:lnTo>
                          <a:lnTo>
                            <a:pt x="10287"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8295513" y="1228725"/>
                      <a:ext cx="213361" cy="204979"/>
                    </a:xfrm>
                    <a:custGeom>
                      <a:avLst/>
                      <a:gdLst/>
                      <a:ahLst/>
                      <a:cxnLst/>
                      <a:rect l="0" t="0" r="0" b="0"/>
                      <a:pathLst>
                        <a:path w="213361" h="204979">
                          <a:moveTo>
                            <a:pt x="202946" y="0"/>
                          </a:moveTo>
                          <a:lnTo>
                            <a:pt x="213360" y="10414"/>
                          </a:lnTo>
                          <a:lnTo>
                            <a:pt x="10414" y="204978"/>
                          </a:lnTo>
                          <a:lnTo>
                            <a:pt x="0" y="19469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18"/>
                  <p:cNvSpPr/>
                  <p:nvPr/>
                </p:nvSpPr>
                <p:spPr>
                  <a:xfrm>
                    <a:off x="7975981" y="1054354"/>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7353554" y="1054227"/>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6693154" y="1054227"/>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6070854" y="10541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5448681" y="10541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4153154" y="10668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3530854" y="1066673"/>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2870581" y="1066673"/>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2248154" y="1066546"/>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1625854" y="1066546"/>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00854" y="1053973"/>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3226054" y="1066673"/>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565654" y="1066673"/>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943354" y="1066673"/>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5740654" y="1054227"/>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5118481" y="10541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4457954" y="10541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3835654" y="1053973"/>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7633081" y="1066927"/>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7010654" y="1066927"/>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6388354" y="1066927"/>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292600" y="1409701"/>
                    <a:ext cx="431800" cy="335278"/>
                  </a:xfrm>
                  <a:prstGeom prst="rect">
                    <a:avLst/>
                  </a:prstGeom>
                  <a:noFill/>
                </p:spPr>
                <p:txBody>
                  <a:bodyPr vert="horz" rtlCol="0">
                    <a:spAutoFit/>
                  </a:bodyPr>
                  <a:lstStyle/>
                  <a:p>
                    <a:r>
                      <a:rPr lang="en-US" sz="700">
                        <a:solidFill>
                          <a:srgbClr val="000000"/>
                        </a:solidFill>
                        <a:latin typeface="Arial - 12"/>
                      </a:rPr>
                      <a:t>-1</a:t>
                    </a:r>
                  </a:p>
                </p:txBody>
              </p:sp>
              <p:sp>
                <p:nvSpPr>
                  <p:cNvPr id="41" name="TextBox 40"/>
                  <p:cNvSpPr txBox="1"/>
                  <p:nvPr/>
                </p:nvSpPr>
                <p:spPr>
                  <a:xfrm>
                    <a:off x="3975100" y="1397001"/>
                    <a:ext cx="330200" cy="335278"/>
                  </a:xfrm>
                  <a:prstGeom prst="rect">
                    <a:avLst/>
                  </a:prstGeom>
                  <a:noFill/>
                </p:spPr>
                <p:txBody>
                  <a:bodyPr vert="horz" rtlCol="0">
                    <a:spAutoFit/>
                  </a:bodyPr>
                  <a:lstStyle/>
                  <a:p>
                    <a:r>
                      <a:rPr lang="en-US" sz="700">
                        <a:solidFill>
                          <a:srgbClr val="000000"/>
                        </a:solidFill>
                        <a:latin typeface="Arial - 12"/>
                      </a:rPr>
                      <a:t>-2</a:t>
                    </a:r>
                  </a:p>
                </p:txBody>
              </p:sp>
              <p:sp>
                <p:nvSpPr>
                  <p:cNvPr id="42" name="TextBox 41"/>
                  <p:cNvSpPr txBox="1"/>
                  <p:nvPr/>
                </p:nvSpPr>
                <p:spPr>
                  <a:xfrm>
                    <a:off x="3657600" y="1397001"/>
                    <a:ext cx="457200" cy="335278"/>
                  </a:xfrm>
                  <a:prstGeom prst="rect">
                    <a:avLst/>
                  </a:prstGeom>
                  <a:noFill/>
                </p:spPr>
                <p:txBody>
                  <a:bodyPr vert="horz" rtlCol="0">
                    <a:spAutoFit/>
                  </a:bodyPr>
                  <a:lstStyle/>
                  <a:p>
                    <a:r>
                      <a:rPr lang="en-US" sz="700">
                        <a:solidFill>
                          <a:srgbClr val="000000"/>
                        </a:solidFill>
                        <a:latin typeface="Arial - 12"/>
                      </a:rPr>
                      <a:t>-3</a:t>
                    </a:r>
                  </a:p>
                </p:txBody>
              </p:sp>
              <p:sp>
                <p:nvSpPr>
                  <p:cNvPr id="43" name="TextBox 42"/>
                  <p:cNvSpPr txBox="1"/>
                  <p:nvPr/>
                </p:nvSpPr>
                <p:spPr>
                  <a:xfrm>
                    <a:off x="3340100" y="1409701"/>
                    <a:ext cx="457200" cy="335278"/>
                  </a:xfrm>
                  <a:prstGeom prst="rect">
                    <a:avLst/>
                  </a:prstGeom>
                  <a:noFill/>
                </p:spPr>
                <p:txBody>
                  <a:bodyPr vert="horz" rtlCol="0">
                    <a:spAutoFit/>
                  </a:bodyPr>
                  <a:lstStyle/>
                  <a:p>
                    <a:r>
                      <a:rPr lang="en-US" sz="700">
                        <a:solidFill>
                          <a:srgbClr val="000000"/>
                        </a:solidFill>
                        <a:latin typeface="Arial - 12"/>
                      </a:rPr>
                      <a:t>-4</a:t>
                    </a:r>
                  </a:p>
                </p:txBody>
              </p:sp>
              <p:sp>
                <p:nvSpPr>
                  <p:cNvPr id="44" name="TextBox 43"/>
                  <p:cNvSpPr txBox="1"/>
                  <p:nvPr/>
                </p:nvSpPr>
                <p:spPr>
                  <a:xfrm>
                    <a:off x="3048000" y="1409701"/>
                    <a:ext cx="457200" cy="335278"/>
                  </a:xfrm>
                  <a:prstGeom prst="rect">
                    <a:avLst/>
                  </a:prstGeom>
                  <a:noFill/>
                </p:spPr>
                <p:txBody>
                  <a:bodyPr vert="horz" rtlCol="0">
                    <a:spAutoFit/>
                  </a:bodyPr>
                  <a:lstStyle/>
                  <a:p>
                    <a:r>
                      <a:rPr lang="en-US" sz="700">
                        <a:solidFill>
                          <a:srgbClr val="000000"/>
                        </a:solidFill>
                        <a:latin typeface="Arial - 12"/>
                      </a:rPr>
                      <a:t>-5</a:t>
                    </a:r>
                  </a:p>
                </p:txBody>
              </p:sp>
              <p:sp>
                <p:nvSpPr>
                  <p:cNvPr id="45" name="TextBox 44"/>
                  <p:cNvSpPr txBox="1"/>
                  <p:nvPr/>
                </p:nvSpPr>
                <p:spPr>
                  <a:xfrm>
                    <a:off x="2705100" y="1397001"/>
                    <a:ext cx="457200" cy="335278"/>
                  </a:xfrm>
                  <a:prstGeom prst="rect">
                    <a:avLst/>
                  </a:prstGeom>
                  <a:noFill/>
                </p:spPr>
                <p:txBody>
                  <a:bodyPr vert="horz" rtlCol="0">
                    <a:spAutoFit/>
                  </a:bodyPr>
                  <a:lstStyle/>
                  <a:p>
                    <a:r>
                      <a:rPr lang="en-US" sz="700">
                        <a:solidFill>
                          <a:srgbClr val="000000"/>
                        </a:solidFill>
                        <a:latin typeface="Arial - 12"/>
                      </a:rPr>
                      <a:t>-6</a:t>
                    </a:r>
                  </a:p>
                </p:txBody>
              </p:sp>
              <p:sp>
                <p:nvSpPr>
                  <p:cNvPr id="46" name="TextBox 45"/>
                  <p:cNvSpPr txBox="1"/>
                  <p:nvPr/>
                </p:nvSpPr>
                <p:spPr>
                  <a:xfrm>
                    <a:off x="2387600" y="1397001"/>
                    <a:ext cx="457200" cy="335278"/>
                  </a:xfrm>
                  <a:prstGeom prst="rect">
                    <a:avLst/>
                  </a:prstGeom>
                  <a:noFill/>
                </p:spPr>
                <p:txBody>
                  <a:bodyPr vert="horz" rtlCol="0">
                    <a:spAutoFit/>
                  </a:bodyPr>
                  <a:lstStyle/>
                  <a:p>
                    <a:r>
                      <a:rPr lang="en-US" sz="700">
                        <a:solidFill>
                          <a:srgbClr val="000000"/>
                        </a:solidFill>
                        <a:latin typeface="Arial - 12"/>
                      </a:rPr>
                      <a:t>-7</a:t>
                    </a:r>
                  </a:p>
                </p:txBody>
              </p:sp>
              <p:sp>
                <p:nvSpPr>
                  <p:cNvPr id="47" name="TextBox 46"/>
                  <p:cNvSpPr txBox="1"/>
                  <p:nvPr/>
                </p:nvSpPr>
                <p:spPr>
                  <a:xfrm>
                    <a:off x="2082800" y="1409701"/>
                    <a:ext cx="457200" cy="335278"/>
                  </a:xfrm>
                  <a:prstGeom prst="rect">
                    <a:avLst/>
                  </a:prstGeom>
                  <a:noFill/>
                </p:spPr>
                <p:txBody>
                  <a:bodyPr vert="horz" rtlCol="0">
                    <a:spAutoFit/>
                  </a:bodyPr>
                  <a:lstStyle/>
                  <a:p>
                    <a:r>
                      <a:rPr lang="en-US" sz="700">
                        <a:solidFill>
                          <a:srgbClr val="000000"/>
                        </a:solidFill>
                        <a:latin typeface="Arial - 12"/>
                      </a:rPr>
                      <a:t>-8</a:t>
                    </a:r>
                  </a:p>
                </p:txBody>
              </p:sp>
              <p:sp>
                <p:nvSpPr>
                  <p:cNvPr id="48" name="TextBox 47"/>
                  <p:cNvSpPr txBox="1"/>
                  <p:nvPr/>
                </p:nvSpPr>
                <p:spPr>
                  <a:xfrm>
                    <a:off x="1765300" y="1409701"/>
                    <a:ext cx="457200" cy="335278"/>
                  </a:xfrm>
                  <a:prstGeom prst="rect">
                    <a:avLst/>
                  </a:prstGeom>
                  <a:noFill/>
                </p:spPr>
                <p:txBody>
                  <a:bodyPr vert="horz" rtlCol="0">
                    <a:spAutoFit/>
                  </a:bodyPr>
                  <a:lstStyle/>
                  <a:p>
                    <a:r>
                      <a:rPr lang="en-US" sz="700">
                        <a:solidFill>
                          <a:srgbClr val="000000"/>
                        </a:solidFill>
                        <a:latin typeface="Arial - 12"/>
                      </a:rPr>
                      <a:t>-9</a:t>
                    </a:r>
                  </a:p>
                </p:txBody>
              </p:sp>
              <p:sp>
                <p:nvSpPr>
                  <p:cNvPr id="49" name="TextBox 48"/>
                  <p:cNvSpPr txBox="1"/>
                  <p:nvPr/>
                </p:nvSpPr>
                <p:spPr>
                  <a:xfrm>
                    <a:off x="1384300" y="1397001"/>
                    <a:ext cx="558800" cy="335278"/>
                  </a:xfrm>
                  <a:prstGeom prst="rect">
                    <a:avLst/>
                  </a:prstGeom>
                  <a:noFill/>
                </p:spPr>
                <p:txBody>
                  <a:bodyPr vert="horz" rtlCol="0">
                    <a:spAutoFit/>
                  </a:bodyPr>
                  <a:lstStyle/>
                  <a:p>
                    <a:r>
                      <a:rPr lang="en-US" sz="700">
                        <a:solidFill>
                          <a:srgbClr val="000000"/>
                        </a:solidFill>
                        <a:latin typeface="Arial - 12"/>
                      </a:rPr>
                      <a:t>-10</a:t>
                    </a:r>
                  </a:p>
                </p:txBody>
              </p:sp>
            </p:grpSp>
            <p:sp>
              <p:nvSpPr>
                <p:cNvPr id="51" name="Freeform 50"/>
                <p:cNvSpPr/>
                <p:nvPr/>
              </p:nvSpPr>
              <p:spPr>
                <a:xfrm>
                  <a:off x="1409954" y="1397000"/>
                  <a:ext cx="6769101" cy="330201"/>
                </a:xfrm>
                <a:custGeom>
                  <a:avLst/>
                  <a:gdLst/>
                  <a:ahLst/>
                  <a:cxnLst/>
                  <a:rect l="0" t="0" r="0" b="0"/>
                  <a:pathLst>
                    <a:path w="6769101" h="330201">
                      <a:moveTo>
                        <a:pt x="0" y="0"/>
                      </a:moveTo>
                      <a:lnTo>
                        <a:pt x="6769100" y="0"/>
                      </a:lnTo>
                      <a:lnTo>
                        <a:pt x="6769100" y="330200"/>
                      </a:lnTo>
                      <a:lnTo>
                        <a:pt x="0" y="330200"/>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1739900" y="1422401"/>
                <a:ext cx="6439155" cy="386858"/>
              </a:xfrm>
              <a:prstGeom prst="rect">
                <a:avLst/>
              </a:prstGeom>
              <a:noFill/>
            </p:spPr>
            <p:txBody>
              <a:bodyPr vert="horz" wrap="square" rtlCol="0">
                <a:spAutoFit/>
              </a:bodyPr>
              <a:lstStyle/>
              <a:p>
                <a:r>
                  <a:rPr lang="en-US" sz="900" dirty="0">
                    <a:solidFill>
                      <a:srgbClr val="000000"/>
                    </a:solidFill>
                    <a:latin typeface="Arial - 16"/>
                  </a:rPr>
                  <a:t>80              90              100           110            120             130            140            150</a:t>
                </a:r>
              </a:p>
            </p:txBody>
          </p:sp>
        </p:grpSp>
        <p:cxnSp>
          <p:nvCxnSpPr>
            <p:cNvPr id="55" name="Straight Connector 54"/>
            <p:cNvCxnSpPr/>
            <p:nvPr/>
          </p:nvCxnSpPr>
          <p:spPr>
            <a:xfrm>
              <a:off x="2801620" y="782544"/>
              <a:ext cx="3802380" cy="0"/>
            </a:xfrm>
            <a:prstGeom prst="line">
              <a:avLst/>
            </a:prstGeom>
            <a:ln w="38100" cap="flat" cmpd="sng" algn="ctr">
              <a:solidFill>
                <a:srgbClr val="000000"/>
              </a:solidFill>
              <a:prstDash val="solid"/>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56" name="Freeform 55"/>
            <p:cNvSpPr/>
            <p:nvPr/>
          </p:nvSpPr>
          <p:spPr>
            <a:xfrm>
              <a:off x="3816477" y="638527"/>
              <a:ext cx="1828801" cy="292101"/>
            </a:xfrm>
            <a:custGeom>
              <a:avLst/>
              <a:gdLst/>
              <a:ahLst/>
              <a:cxnLst/>
              <a:rect l="0" t="0" r="0" b="0"/>
              <a:pathLst>
                <a:path w="1828801" h="292101">
                  <a:moveTo>
                    <a:pt x="0" y="0"/>
                  </a:moveTo>
                  <a:lnTo>
                    <a:pt x="1828800" y="0"/>
                  </a:lnTo>
                  <a:lnTo>
                    <a:pt x="1828800" y="292100"/>
                  </a:lnTo>
                  <a:lnTo>
                    <a:pt x="0" y="292100"/>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4932553" y="659863"/>
              <a:ext cx="0" cy="264034"/>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59" name="TextBox 58"/>
          <p:cNvSpPr txBox="1"/>
          <p:nvPr/>
        </p:nvSpPr>
        <p:spPr>
          <a:xfrm>
            <a:off x="1645920" y="1735340"/>
            <a:ext cx="6012180" cy="806879"/>
          </a:xfrm>
          <a:prstGeom prst="rect">
            <a:avLst/>
          </a:prstGeom>
          <a:noFill/>
        </p:spPr>
        <p:txBody>
          <a:bodyPr vert="horz" lIns="67556" tIns="33778" rIns="67556" bIns="33778" rtlCol="0">
            <a:spAutoFit/>
          </a:bodyPr>
          <a:lstStyle/>
          <a:p>
            <a:r>
              <a:rPr lang="en-US" sz="2400" b="1">
                <a:solidFill>
                  <a:srgbClr val="0000FF"/>
                </a:solidFill>
                <a:latin typeface="Arial" pitchFamily="34" charset="0"/>
                <a:cs typeface="Arial" pitchFamily="34" charset="0"/>
              </a:rPr>
              <a:t>Drag the terms below to the correct position on the box and whisker graph.</a:t>
            </a:r>
          </a:p>
        </p:txBody>
      </p:sp>
      <p:sp>
        <p:nvSpPr>
          <p:cNvPr id="60" name="TextBox 59"/>
          <p:cNvSpPr txBox="1"/>
          <p:nvPr/>
        </p:nvSpPr>
        <p:spPr>
          <a:xfrm>
            <a:off x="720090" y="2789359"/>
            <a:ext cx="1348740" cy="375992"/>
          </a:xfrm>
          <a:prstGeom prst="rect">
            <a:avLst/>
          </a:prstGeom>
          <a:noFill/>
        </p:spPr>
        <p:txBody>
          <a:bodyPr vert="horz" lIns="67556" tIns="33778" rIns="67556" bIns="33778" rtlCol="0">
            <a:spAutoFit/>
          </a:bodyPr>
          <a:lstStyle/>
          <a:p>
            <a:r>
              <a:rPr lang="en-US" sz="2000" b="1">
                <a:solidFill>
                  <a:srgbClr val="FF0000"/>
                </a:solidFill>
                <a:latin typeface="Arial" pitchFamily="34" charset="0"/>
                <a:cs typeface="Arial" pitchFamily="34" charset="0"/>
              </a:rPr>
              <a:t>median</a:t>
            </a:r>
          </a:p>
        </p:txBody>
      </p:sp>
      <p:sp>
        <p:nvSpPr>
          <p:cNvPr id="61" name="TextBox 60"/>
          <p:cNvSpPr txBox="1"/>
          <p:nvPr/>
        </p:nvSpPr>
        <p:spPr>
          <a:xfrm>
            <a:off x="2514600" y="2781781"/>
            <a:ext cx="2194560" cy="375992"/>
          </a:xfrm>
          <a:prstGeom prst="rect">
            <a:avLst/>
          </a:prstGeom>
          <a:noFill/>
        </p:spPr>
        <p:txBody>
          <a:bodyPr vert="horz" lIns="67556" tIns="33778" rIns="67556" bIns="33778" rtlCol="0">
            <a:spAutoFit/>
          </a:bodyPr>
          <a:lstStyle/>
          <a:p>
            <a:r>
              <a:rPr lang="en-US" sz="2000" b="1">
                <a:solidFill>
                  <a:srgbClr val="FF0000"/>
                </a:solidFill>
                <a:latin typeface="Arial" pitchFamily="34" charset="0"/>
                <a:cs typeface="Arial" pitchFamily="34" charset="0"/>
              </a:rPr>
              <a:t>lower quartile</a:t>
            </a:r>
          </a:p>
        </p:txBody>
      </p:sp>
      <p:sp>
        <p:nvSpPr>
          <p:cNvPr id="62" name="TextBox 61"/>
          <p:cNvSpPr txBox="1"/>
          <p:nvPr/>
        </p:nvSpPr>
        <p:spPr>
          <a:xfrm>
            <a:off x="5154930" y="2781781"/>
            <a:ext cx="2240280" cy="375992"/>
          </a:xfrm>
          <a:prstGeom prst="rect">
            <a:avLst/>
          </a:prstGeom>
          <a:noFill/>
        </p:spPr>
        <p:txBody>
          <a:bodyPr vert="horz" lIns="67556" tIns="33778" rIns="67556" bIns="33778" rtlCol="0">
            <a:spAutoFit/>
          </a:bodyPr>
          <a:lstStyle/>
          <a:p>
            <a:r>
              <a:rPr lang="en-US" sz="2000" b="1">
                <a:solidFill>
                  <a:srgbClr val="FF0000"/>
                </a:solidFill>
                <a:latin typeface="Arial" pitchFamily="34" charset="0"/>
                <a:cs typeface="Arial" pitchFamily="34" charset="0"/>
              </a:rPr>
              <a:t>upper quartile</a:t>
            </a:r>
          </a:p>
        </p:txBody>
      </p:sp>
      <p:sp>
        <p:nvSpPr>
          <p:cNvPr id="63" name="TextBox 62"/>
          <p:cNvSpPr txBox="1"/>
          <p:nvPr/>
        </p:nvSpPr>
        <p:spPr>
          <a:xfrm>
            <a:off x="4103370" y="3448636"/>
            <a:ext cx="1600200" cy="375992"/>
          </a:xfrm>
          <a:prstGeom prst="rect">
            <a:avLst/>
          </a:prstGeom>
          <a:noFill/>
        </p:spPr>
        <p:txBody>
          <a:bodyPr vert="horz" lIns="67556" tIns="33778" rIns="67556" bIns="33778" rtlCol="0">
            <a:spAutoFit/>
          </a:bodyPr>
          <a:lstStyle/>
          <a:p>
            <a:r>
              <a:rPr lang="en-US" sz="2000" b="1">
                <a:solidFill>
                  <a:srgbClr val="FF0000"/>
                </a:solidFill>
                <a:latin typeface="Arial" pitchFamily="34" charset="0"/>
                <a:cs typeface="Arial" pitchFamily="34" charset="0"/>
              </a:rPr>
              <a:t>minimum</a:t>
            </a:r>
          </a:p>
        </p:txBody>
      </p:sp>
      <p:sp>
        <p:nvSpPr>
          <p:cNvPr id="64" name="TextBox 63"/>
          <p:cNvSpPr txBox="1"/>
          <p:nvPr/>
        </p:nvSpPr>
        <p:spPr>
          <a:xfrm>
            <a:off x="1337310" y="3448636"/>
            <a:ext cx="1645920" cy="375992"/>
          </a:xfrm>
          <a:prstGeom prst="rect">
            <a:avLst/>
          </a:prstGeom>
          <a:noFill/>
        </p:spPr>
        <p:txBody>
          <a:bodyPr vert="horz" lIns="67556" tIns="33778" rIns="67556" bIns="33778" rtlCol="0">
            <a:spAutoFit/>
          </a:bodyPr>
          <a:lstStyle/>
          <a:p>
            <a:r>
              <a:rPr lang="en-US" sz="2000" b="1">
                <a:solidFill>
                  <a:srgbClr val="FF0000"/>
                </a:solidFill>
                <a:latin typeface="Arial" pitchFamily="34" charset="0"/>
                <a:cs typeface="Arial" pitchFamily="34" charset="0"/>
              </a:rPr>
              <a:t>maximum</a:t>
            </a:r>
          </a:p>
        </p:txBody>
      </p:sp>
    </p:spTree>
    <p:extLst>
      <p:ext uri="{BB962C8B-B14F-4D97-AF65-F5344CB8AC3E}">
        <p14:creationId xmlns:p14="http://schemas.microsoft.com/office/powerpoint/2010/main" xmlns="" val="814971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696</TotalTime>
  <Words>7487</Words>
  <Application>Microsoft Office PowerPoint</Application>
  <PresentationFormat>On-screen Show (4:3)</PresentationFormat>
  <Paragraphs>2005</Paragraphs>
  <Slides>145</Slides>
  <Notes>85</Notes>
  <HiddenSlides>0</HiddenSlides>
  <MMClips>0</MMClips>
  <ScaleCrop>false</ScaleCrop>
  <HeadingPairs>
    <vt:vector size="6" baseType="variant">
      <vt:variant>
        <vt:lpstr>Fonts Used</vt:lpstr>
      </vt:variant>
      <vt:variant>
        <vt:i4>26</vt:i4>
      </vt:variant>
      <vt:variant>
        <vt:lpstr>Theme</vt:lpstr>
      </vt:variant>
      <vt:variant>
        <vt:i4>3</vt:i4>
      </vt:variant>
      <vt:variant>
        <vt:lpstr>Slide Titles</vt:lpstr>
      </vt:variant>
      <vt:variant>
        <vt:i4>145</vt:i4>
      </vt:variant>
    </vt:vector>
  </HeadingPairs>
  <TitlesOfParts>
    <vt:vector size="174" baseType="lpstr">
      <vt:lpstr>Arial</vt:lpstr>
      <vt:lpstr>Arial - 46</vt:lpstr>
      <vt:lpstr>Calibri</vt:lpstr>
      <vt:lpstr>Arial - 28</vt:lpstr>
      <vt:lpstr>Arial - 27</vt:lpstr>
      <vt:lpstr>Arial - 22</vt:lpstr>
      <vt:lpstr>Arial - 24</vt:lpstr>
      <vt:lpstr>Comic Sans MS - 36</vt:lpstr>
      <vt:lpstr>Symbol</vt:lpstr>
      <vt:lpstr>Arial - 16</vt:lpstr>
      <vt:lpstr>Times New Roman - 20</vt:lpstr>
      <vt:lpstr>Arial - 48</vt:lpstr>
      <vt:lpstr>Times New Roman - 21</vt:lpstr>
      <vt:lpstr>Arial - 17</vt:lpstr>
      <vt:lpstr>Arial - 12</vt:lpstr>
      <vt:lpstr>Arial - 25</vt:lpstr>
      <vt:lpstr>Arial - 23</vt:lpstr>
      <vt:lpstr>Arial - 20</vt:lpstr>
      <vt:lpstr>Times New Roman - 23</vt:lpstr>
      <vt:lpstr>Times New Roman - 22</vt:lpstr>
      <vt:lpstr>Arial - 36</vt:lpstr>
      <vt:lpstr>Arial - 18</vt:lpstr>
      <vt:lpstr>Arial - 21</vt:lpstr>
      <vt:lpstr>Arial - 29</vt:lpstr>
      <vt:lpstr>Arial - 13</vt:lpstr>
      <vt:lpstr>Lucida Sans Unicode - 23</vt:lpstr>
      <vt:lpstr>Office Theme</vt:lpstr>
      <vt:lpstr>1_Office Theme</vt:lpstr>
      <vt:lpstr>2_Office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vector>
  </TitlesOfParts>
  <Company>eInstruction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Kamstra</dc:creator>
  <cp:lastModifiedBy>Melissa</cp:lastModifiedBy>
  <cp:revision>72</cp:revision>
  <dcterms:created xsi:type="dcterms:W3CDTF">2012-10-24T20:22:04Z</dcterms:created>
  <dcterms:modified xsi:type="dcterms:W3CDTF">2012-11-16T18:44:57Z</dcterms:modified>
</cp:coreProperties>
</file>